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60" r:id="rId3"/>
    <p:sldId id="302" r:id="rId4"/>
    <p:sldId id="303" r:id="rId5"/>
    <p:sldId id="306" r:id="rId6"/>
    <p:sldId id="307" r:id="rId7"/>
    <p:sldId id="304" r:id="rId8"/>
    <p:sldId id="305" r:id="rId9"/>
    <p:sldId id="299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995" autoAdjust="0"/>
  </p:normalViewPr>
  <p:slideViewPr>
    <p:cSldViewPr snapToGrid="0">
      <p:cViewPr varScale="1">
        <p:scale>
          <a:sx n="80" d="100"/>
          <a:sy n="80" d="100"/>
        </p:scale>
        <p:origin x="11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C9B9C-6028-4650-8E81-57118F5577F1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0A0FA-1AA6-4F59-967B-7E7A542DA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12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20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039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Un parent unique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Dans les classes</a:t>
            </a:r>
            <a:r>
              <a:rPr lang="fr-FR" baseline="0" dirty="0" smtClean="0"/>
              <a:t> filles, possible d'appeler les méthodes parentes avec </a:t>
            </a:r>
            <a:r>
              <a:rPr lang="fr-FR" sz="2000" b="1" baseline="0" dirty="0" smtClean="0"/>
              <a:t>parent::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2000" dirty="0" smtClean="0"/>
              <a:t>Dans les classes</a:t>
            </a:r>
            <a:r>
              <a:rPr lang="fr-FR" sz="2000" baseline="0" dirty="0" smtClean="0"/>
              <a:t> filles, possible  d'accéder aux propriétés via </a:t>
            </a:r>
            <a:r>
              <a:rPr lang="fr-FR" sz="2000" b="1" baseline="0" dirty="0" smtClean="0"/>
              <a:t>$</a:t>
            </a:r>
            <a:r>
              <a:rPr lang="fr-FR" sz="2000" b="1" baseline="0" dirty="0" err="1" smtClean="0"/>
              <a:t>this</a:t>
            </a:r>
            <a:r>
              <a:rPr lang="fr-FR" sz="2000" b="1" baseline="0" dirty="0" smtClean="0"/>
              <a:t>-&gt;</a:t>
            </a:r>
            <a:endParaRPr lang="fr-FR" sz="20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440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sz="20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199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sz="20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933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La classe</a:t>
            </a:r>
            <a:r>
              <a:rPr lang="fr-FR" baseline="0" dirty="0" smtClean="0"/>
              <a:t> </a:t>
            </a:r>
            <a:r>
              <a:rPr lang="fr-FR" b="1" dirty="0" smtClean="0"/>
              <a:t>LIVRE hérite de DOCUMENT</a:t>
            </a:r>
            <a:r>
              <a:rPr lang="fr-FR" b="1" baseline="0" dirty="0" smtClean="0"/>
              <a:t> </a:t>
            </a:r>
            <a:r>
              <a:rPr lang="fr-FR" baseline="0" dirty="0" smtClean="0"/>
              <a:t>(</a:t>
            </a:r>
            <a:r>
              <a:rPr lang="fr-FR" i="1" baseline="0" dirty="0" smtClean="0"/>
              <a:t>"un livre est un document"</a:t>
            </a:r>
            <a:r>
              <a:rPr lang="fr-FR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2000" b="0" i="0" baseline="0" dirty="0" smtClean="0"/>
              <a:t>Le constructeur de LIVRE appel le constructeur de DOCUMENT</a:t>
            </a:r>
            <a:endParaRPr lang="fr-FR" sz="2000" b="0" i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893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839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607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A9DC-F186-4541-8587-7F606EE40B5F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70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51F6-4B04-47CB-8710-181DF49375C9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2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EDF1-1BED-40AF-AAA3-B37370E09007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1997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E3BE-7F45-48B5-AA9E-0D08ED56597E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701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1089-7671-45E2-9B90-CB8F685FD94E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0134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EEF7-4084-4BE0-88F1-C48EC212C310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461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C22C-3960-4C03-BC28-D07536F88D2D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317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31D0-2888-4D03-B30B-33395C0E93E2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02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707A-1D17-47FB-A075-8BA6CE932895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80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9B9B-E805-4334-B290-F7A832287911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0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59C6-0E86-4BD9-A906-8440BF90D4D6}" type="datetime1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60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A11F-CD03-4227-B361-419F7594E651}" type="datetime1">
              <a:rPr lang="fr-FR" smtClean="0"/>
              <a:t>04/11/2020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10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A6B0-B071-4E83-ACFD-8E4E9C5CAB71}" type="datetime1">
              <a:rPr lang="fr-FR" smtClean="0"/>
              <a:t>04/11/2020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35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D0C5-B927-405C-BD87-E43CEBB11BD9}" type="datetime1">
              <a:rPr lang="fr-FR" smtClean="0"/>
              <a:t>04/11/2020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27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20AD-37DA-4720-8A6B-B643BFEF9D60}" type="datetime1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48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9287-0E10-4559-9992-05D3F96A8CC0}" type="datetime1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13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32D90-3D41-45BD-9F83-2E4EBE469AC7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32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03119" y="1325542"/>
            <a:ext cx="5707843" cy="1646302"/>
          </a:xfrm>
        </p:spPr>
        <p:txBody>
          <a:bodyPr/>
          <a:lstStyle/>
          <a:p>
            <a:r>
              <a:rPr lang="fr-FR" dirty="0" smtClean="0"/>
              <a:t>Le Langage PHP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03305" y="4411780"/>
            <a:ext cx="4784005" cy="1096899"/>
          </a:xfrm>
        </p:spPr>
        <p:txBody>
          <a:bodyPr/>
          <a:lstStyle/>
          <a:p>
            <a:pPr algn="ctr"/>
            <a:r>
              <a:rPr lang="fr-FR" dirty="0" smtClean="0"/>
              <a:t>Objet : Héritage et Agrégation</a:t>
            </a:r>
          </a:p>
          <a:p>
            <a:pPr algn="ctr"/>
            <a:r>
              <a:rPr lang="fr-FR" b="1" smtClean="0"/>
              <a:t>Partie 04</a:t>
            </a: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077" y="2971844"/>
            <a:ext cx="1950463" cy="105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3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/>
          <a:lstStyle/>
          <a:p>
            <a:r>
              <a:rPr lang="fr-FR" dirty="0" smtClean="0"/>
              <a:t>Héritage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5477"/>
            <a:ext cx="8596668" cy="438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2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81" y="3022934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829734" y="2021304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7000" b="1" dirty="0" smtClean="0"/>
              <a:t>Permet de "récupérer" une classe en lui ajoutant des propriétés et des méthodes (spécialisation).</a:t>
            </a:r>
          </a:p>
          <a:p>
            <a:r>
              <a:rPr lang="fr-FR" sz="7000" b="1" dirty="0"/>
              <a:t>Permet de </a:t>
            </a:r>
            <a:r>
              <a:rPr lang="fr-FR" sz="7000" b="1" dirty="0" smtClean="0"/>
              <a:t>"factoriser" des </a:t>
            </a:r>
            <a:r>
              <a:rPr lang="fr-FR" sz="7000" b="1" dirty="0"/>
              <a:t>propriétés et des méthodes </a:t>
            </a:r>
            <a:r>
              <a:rPr lang="fr-FR" sz="7000" b="1" dirty="0" smtClean="0"/>
              <a:t>communes à plusieurs classes dans une classe parente (généralisation).</a:t>
            </a:r>
            <a:br>
              <a:rPr lang="fr-FR" sz="7000" b="1" dirty="0" smtClean="0"/>
            </a:b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122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/>
          <a:lstStyle/>
          <a:p>
            <a:r>
              <a:rPr lang="fr-FR" dirty="0" smtClean="0"/>
              <a:t>Héritage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5477"/>
            <a:ext cx="8596668" cy="438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81" y="3022934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829734" y="2021304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7000" b="1" dirty="0" smtClean="0"/>
              <a:t>Permet de "récupérer" une classe en lui ajoutant des propriétés et des méthodes (spécialisation).</a:t>
            </a:r>
          </a:p>
          <a:p>
            <a:r>
              <a:rPr lang="fr-FR" sz="7000" b="1" dirty="0"/>
              <a:t>Permet de </a:t>
            </a:r>
            <a:r>
              <a:rPr lang="fr-FR" sz="7000" b="1" dirty="0" smtClean="0"/>
              <a:t>"factoriser" des </a:t>
            </a:r>
            <a:r>
              <a:rPr lang="fr-FR" sz="7000" b="1" dirty="0"/>
              <a:t>propriétés et des méthodes </a:t>
            </a:r>
            <a:r>
              <a:rPr lang="fr-FR" sz="7000" b="1" dirty="0" smtClean="0"/>
              <a:t>communes à plusieurs classes dans une classe parente (généralisation).</a:t>
            </a:r>
            <a:br>
              <a:rPr lang="fr-FR" sz="7000" b="1" dirty="0" smtClean="0"/>
            </a:b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254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/>
          <a:lstStyle/>
          <a:p>
            <a:r>
              <a:rPr lang="fr-FR" dirty="0" smtClean="0"/>
              <a:t>Héritage : conséquences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5477"/>
            <a:ext cx="8596668" cy="438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4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81" y="3022934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829734" y="2021304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000" b="1" dirty="0" smtClean="0"/>
              <a:t>Les classes enfants héritent automatiquement de toutes les propriétés et méthodes de </a:t>
            </a:r>
            <a:r>
              <a:rPr lang="fr-FR" sz="9000" b="1" dirty="0" smtClean="0"/>
              <a:t>LA</a:t>
            </a:r>
            <a:r>
              <a:rPr lang="fr-FR" sz="8000" b="1" dirty="0" smtClean="0"/>
              <a:t> classe parente.</a:t>
            </a:r>
          </a:p>
          <a:p>
            <a:r>
              <a:rPr lang="fr-FR" sz="8000" b="1" dirty="0" smtClean="0"/>
              <a:t>Dans les classes filles, il est possible de redéfinir les méthodes parentes (surcharge).</a:t>
            </a: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269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/>
          <a:lstStyle/>
          <a:p>
            <a:r>
              <a:rPr lang="fr-FR" dirty="0" smtClean="0"/>
              <a:t>Héritage : contraintes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5477"/>
            <a:ext cx="8596668" cy="438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5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81" y="3022934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829734" y="2021304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6400" b="1" dirty="0" smtClean="0"/>
              <a:t>Une classe fille ne peut hériter que d'une classe parente.</a:t>
            </a:r>
          </a:p>
          <a:p>
            <a:pPr marL="0" indent="0">
              <a:buNone/>
            </a:pP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295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/>
          <a:lstStyle/>
          <a:p>
            <a:r>
              <a:rPr lang="fr-FR" dirty="0" smtClean="0"/>
              <a:t>Héritage : </a:t>
            </a:r>
            <a:r>
              <a:rPr lang="fr-FR" dirty="0" smtClean="0"/>
              <a:t>codage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5477"/>
            <a:ext cx="8596668" cy="438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r>
              <a:rPr lang="fr-FR" sz="3200" dirty="0" smtClean="0">
                <a:solidFill>
                  <a:srgbClr val="0070C0"/>
                </a:solidFill>
                <a:sym typeface="Wingdings" panose="05000000000000000000" pitchFamily="2" charset="2"/>
              </a:rPr>
              <a:t>class</a:t>
            </a:r>
            <a:r>
              <a:rPr lang="fr-FR" sz="2400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nom_de_classe_fille</a:t>
            </a:r>
            <a:r>
              <a:rPr lang="fr-FR" sz="2400" dirty="0" smtClean="0">
                <a:sym typeface="Wingdings" panose="05000000000000000000" pitchFamily="2" charset="2"/>
              </a:rPr>
              <a:t> </a:t>
            </a:r>
            <a:r>
              <a:rPr lang="fr-FR" sz="3200" dirty="0" err="1">
                <a:solidFill>
                  <a:srgbClr val="0070C0"/>
                </a:solidFill>
                <a:sym typeface="Wingdings" panose="05000000000000000000" pitchFamily="2" charset="2"/>
              </a:rPr>
              <a:t>extends</a:t>
            </a:r>
            <a:r>
              <a:rPr lang="fr-FR" sz="2400" dirty="0" smtClean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nom_de_classe_parente</a:t>
            </a:r>
            <a:r>
              <a:rPr lang="fr-FR" sz="2400" dirty="0" smtClean="0">
                <a:sym typeface="Wingdings" panose="05000000000000000000" pitchFamily="2" charset="2"/>
              </a:rPr>
              <a:t> </a:t>
            </a:r>
            <a:r>
              <a:rPr lang="fr-FR" sz="3200" dirty="0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</a:p>
          <a:p>
            <a:pPr marL="0" indent="0">
              <a:buNone/>
            </a:pPr>
            <a:endParaRPr lang="fr-FR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400" dirty="0" smtClean="0">
                <a:sym typeface="Wingdings" panose="05000000000000000000" pitchFamily="2" charset="2"/>
              </a:rPr>
              <a:t>…..</a:t>
            </a:r>
          </a:p>
          <a:p>
            <a:pPr marL="0" indent="0">
              <a:buNone/>
            </a:pPr>
            <a:endParaRPr lang="fr-FR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3200" dirty="0">
                <a:solidFill>
                  <a:srgbClr val="0070C0"/>
                </a:solidFill>
                <a:sym typeface="Wingdings" panose="05000000000000000000" pitchFamily="2" charset="2"/>
              </a:rPr>
              <a:t>}</a:t>
            </a:r>
            <a:endParaRPr lang="fr-FR" sz="3200" dirty="0">
              <a:solidFill>
                <a:srgbClr val="0070C0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6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81" y="3022934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829734" y="2021304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432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/>
          <a:lstStyle/>
          <a:p>
            <a:r>
              <a:rPr lang="fr-FR" dirty="0" smtClean="0"/>
              <a:t>Héritage :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5477"/>
            <a:ext cx="8596668" cy="438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7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81" y="3022934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829734" y="2021304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734" y="1214854"/>
            <a:ext cx="6478872" cy="5643146"/>
          </a:xfrm>
          <a:prstGeom prst="rect">
            <a:avLst/>
          </a:prstGeom>
          <a:effectLst>
            <a:outerShdw blurRad="50800" dist="101600" algn="l" rotWithShape="0">
              <a:schemeClr val="accent1">
                <a:lumMod val="75000"/>
                <a:alpha val="40000"/>
              </a:scheme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3558" y="1802045"/>
            <a:ext cx="5354213" cy="1440148"/>
          </a:xfrm>
          <a:prstGeom prst="rect">
            <a:avLst/>
          </a:prstGeom>
          <a:effectLst>
            <a:outerShdw blurRad="50800" dist="101600" algn="l" rotWithShape="0">
              <a:schemeClr val="accent1">
                <a:lumMod val="75000"/>
                <a:alpha val="40000"/>
              </a:schemeClr>
            </a:outerShdw>
          </a:effec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8624" y="4402911"/>
            <a:ext cx="4379147" cy="2130074"/>
          </a:xfrm>
          <a:prstGeom prst="rect">
            <a:avLst/>
          </a:prstGeom>
          <a:effectLst>
            <a:outerShdw blurRad="50800" dist="101600" algn="l" rotWithShape="0">
              <a:schemeClr val="accent1">
                <a:lumMod val="7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753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/>
          <a:lstStyle/>
          <a:p>
            <a:r>
              <a:rPr lang="fr-FR" dirty="0" smtClean="0"/>
              <a:t>Agrégation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5477"/>
            <a:ext cx="8596668" cy="438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8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81" y="3022934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829734" y="2021304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7000" b="1" dirty="0" smtClean="0"/>
              <a:t>Une propriété peut être une instance d'une autre classe.</a:t>
            </a:r>
            <a:br>
              <a:rPr lang="fr-FR" sz="7000" b="1" dirty="0" smtClean="0"/>
            </a:br>
            <a:endParaRPr lang="fr-FR" sz="7000" b="1" dirty="0" smtClean="0"/>
          </a:p>
          <a:p>
            <a:r>
              <a:rPr lang="fr-FR" sz="7000" b="1" dirty="0" smtClean="0"/>
              <a:t>L'objet agrégé "fait partie" de l'objet agrégateur.</a:t>
            </a:r>
            <a:br>
              <a:rPr lang="fr-FR" sz="7000" b="1" dirty="0" smtClean="0"/>
            </a:br>
            <a:r>
              <a:rPr lang="fr-FR" sz="7000" b="1" dirty="0" smtClean="0">
                <a:sym typeface="Wingdings" panose="05000000000000000000" pitchFamily="2" charset="2"/>
              </a:rPr>
              <a:t> Exemple : un auteur "fait partie" du livre</a:t>
            </a: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254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/>
          <a:lstStyle/>
          <a:p>
            <a:r>
              <a:rPr lang="fr-FR" dirty="0"/>
              <a:t>Agrégation </a:t>
            </a:r>
            <a:r>
              <a:rPr lang="fr-FR" dirty="0" smtClean="0"/>
              <a:t>: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5477"/>
            <a:ext cx="8596668" cy="438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4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9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81" y="3022934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677334" y="1287375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5800" b="1" dirty="0" smtClean="0">
                <a:sym typeface="Wingdings" panose="05000000000000000000" pitchFamily="2" charset="2"/>
              </a:rPr>
              <a:t> </a:t>
            </a:r>
            <a:r>
              <a:rPr lang="fr-FR" sz="2800" b="1" dirty="0" smtClean="0"/>
              <a:t/>
            </a:r>
            <a:br>
              <a:rPr lang="fr-FR" sz="2800" b="1" dirty="0" smtClean="0"/>
            </a:br>
            <a:r>
              <a:rPr lang="fr-FR" sz="2800" b="1" dirty="0" smtClean="0"/>
              <a:t/>
            </a:r>
            <a:br>
              <a:rPr lang="fr-FR" sz="2800" b="1" dirty="0" smtClean="0"/>
            </a:br>
            <a:endParaRPr lang="fr-FR" sz="2800" b="1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sz="2500" b="1" dirty="0" smtClean="0">
              <a:solidFill>
                <a:srgbClr val="0070C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280" y="1269805"/>
            <a:ext cx="5160255" cy="5512523"/>
          </a:xfrm>
          <a:prstGeom prst="rect">
            <a:avLst/>
          </a:prstGeom>
          <a:effectLst>
            <a:outerShdw blurRad="50800" dist="101600" algn="l" rotWithShape="0">
              <a:schemeClr val="accent1">
                <a:lumMod val="75000"/>
                <a:alpha val="40000"/>
              </a:scheme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3260" y="1141218"/>
            <a:ext cx="4752975" cy="2085975"/>
          </a:xfrm>
          <a:prstGeom prst="rect">
            <a:avLst/>
          </a:prstGeom>
          <a:effectLst>
            <a:outerShdw blurRad="50800" dist="101600" algn="l" rotWithShape="0">
              <a:schemeClr val="accent1">
                <a:lumMod val="75000"/>
                <a:alpha val="40000"/>
              </a:schemeClr>
            </a:outerShdw>
          </a:effectLst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5518" y="3710945"/>
            <a:ext cx="4640778" cy="2695542"/>
          </a:xfrm>
          <a:prstGeom prst="rect">
            <a:avLst/>
          </a:prstGeom>
          <a:effectLst>
            <a:outerShdw blurRad="50800" dist="101600" algn="l" rotWithShape="0">
              <a:schemeClr val="accent1">
                <a:lumMod val="7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116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FF2AC3511F3149AABCC813AEAC624E" ma:contentTypeVersion="12" ma:contentTypeDescription="Crée un document." ma:contentTypeScope="" ma:versionID="c6c2b3ec2933482e1c0c7db9951f97c6">
  <xsd:schema xmlns:xsd="http://www.w3.org/2001/XMLSchema" xmlns:xs="http://www.w3.org/2001/XMLSchema" xmlns:p="http://schemas.microsoft.com/office/2006/metadata/properties" xmlns:ns2="3bcfa37f-54ca-4028-8a77-30807a0ae590" xmlns:ns3="4676933b-8ad5-425a-a261-b44e5991fc02" targetNamespace="http://schemas.microsoft.com/office/2006/metadata/properties" ma:root="true" ma:fieldsID="993fb1070a87450a00ce27c06f2efc47" ns2:_="" ns3:_="">
    <xsd:import namespace="3bcfa37f-54ca-4028-8a77-30807a0ae590"/>
    <xsd:import namespace="4676933b-8ad5-425a-a261-b44e5991fc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cfa37f-54ca-4028-8a77-30807a0ae5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3ff27869-bdc0-4c94-997a-7af7c7ce84a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76933b-8ad5-425a-a261-b44e5991fc0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1dcbc8c-d8c0-4967-b08a-9a65599053c5}" ma:internalName="TaxCatchAll" ma:showField="CatchAllData" ma:web="4676933b-8ad5-425a-a261-b44e5991fc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bcfa37f-54ca-4028-8a77-30807a0ae590">
      <Terms xmlns="http://schemas.microsoft.com/office/infopath/2007/PartnerControls"/>
    </lcf76f155ced4ddcb4097134ff3c332f>
    <TaxCatchAll xmlns="4676933b-8ad5-425a-a261-b44e5991fc02" xsi:nil="true"/>
  </documentManagement>
</p:properties>
</file>

<file path=customXml/itemProps1.xml><?xml version="1.0" encoding="utf-8"?>
<ds:datastoreItem xmlns:ds="http://schemas.openxmlformats.org/officeDocument/2006/customXml" ds:itemID="{9F6EE6A6-A401-45CD-B5A0-478C6C5D97D7}"/>
</file>

<file path=customXml/itemProps2.xml><?xml version="1.0" encoding="utf-8"?>
<ds:datastoreItem xmlns:ds="http://schemas.openxmlformats.org/officeDocument/2006/customXml" ds:itemID="{2EA3C80A-B869-4935-B967-4FAF96214A6A}"/>
</file>

<file path=customXml/itemProps3.xml><?xml version="1.0" encoding="utf-8"?>
<ds:datastoreItem xmlns:ds="http://schemas.openxmlformats.org/officeDocument/2006/customXml" ds:itemID="{35035C80-8951-4642-8734-CA6490918B0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14929</TotalTime>
  <Words>253</Words>
  <Application>Microsoft Office PowerPoint</Application>
  <PresentationFormat>Grand écran</PresentationFormat>
  <Paragraphs>67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Wingdings 3</vt:lpstr>
      <vt:lpstr>Facette</vt:lpstr>
      <vt:lpstr>Le Langage PHP</vt:lpstr>
      <vt:lpstr>Héritage ?</vt:lpstr>
      <vt:lpstr>Héritage ?</vt:lpstr>
      <vt:lpstr>Héritage : conséquences</vt:lpstr>
      <vt:lpstr>Héritage : contraintes</vt:lpstr>
      <vt:lpstr>Héritage : codage</vt:lpstr>
      <vt:lpstr>Héritage : exemple</vt:lpstr>
      <vt:lpstr>Agrégation ?</vt:lpstr>
      <vt:lpstr>Agrégation : exemple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Langage PHP</dc:title>
  <dc:creator>Le-Blanc Fabrice</dc:creator>
  <cp:lastModifiedBy>Le-Blanc Fabrice</cp:lastModifiedBy>
  <cp:revision>179</cp:revision>
  <dcterms:created xsi:type="dcterms:W3CDTF">2020-10-13T12:48:28Z</dcterms:created>
  <dcterms:modified xsi:type="dcterms:W3CDTF">2020-11-04T15:41:14Z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0x010100AFFF2AC3511F3149AABCC813AEAC624E</vt:lpwstr>
  </property>
</Properties>
</file>