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306" r:id="rId4"/>
    <p:sldId id="307" r:id="rId5"/>
    <p:sldId id="308" r:id="rId6"/>
    <p:sldId id="309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95" autoAdjust="0"/>
  </p:normalViewPr>
  <p:slideViewPr>
    <p:cSldViewPr snapToGrid="0">
      <p:cViewPr varScale="1">
        <p:scale>
          <a:sx n="79" d="100"/>
          <a:sy n="79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9B9C-6028-4650-8E81-57118F5577F1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A0FA-1AA6-4F59-967B-7E7A542DA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L'intérêt est de mutualiser</a:t>
            </a:r>
            <a:r>
              <a:rPr lang="fr-FR" baseline="0" dirty="0" smtClean="0"/>
              <a:t> des propriétés et des méthodes.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C'est aussi un moyen d'obliger des classes filles a coder des méthodes avec des noms et des paramètres imposés.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74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34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L'intérêt est de définir des comportements qui seront codés dans les méthodes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Souvent les noms des interfaces finissent pas –able et commence par un I- (exemple : </a:t>
            </a:r>
            <a:r>
              <a:rPr lang="fr-FR" baseline="0" dirty="0" err="1" smtClean="0"/>
              <a:t>Itriable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Ideplacable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Idessinable</a:t>
            </a:r>
            <a:r>
              <a:rPr lang="fr-FR" baseline="0" dirty="0" smtClean="0"/>
              <a:t> etc…)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9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82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34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83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7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A9DC-F186-4541-8587-7F606EE40B5F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1F6-4B04-47CB-8710-181DF49375C9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DF1-1BED-40AF-AAA3-B37370E0900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9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3BE-7F45-48B5-AA9E-0D08ED56597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0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089-7671-45E2-9B90-CB8F685FD94E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3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EEF7-4084-4BE0-88F1-C48EC212C310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6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C22C-3960-4C03-BC28-D07536F88D2D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1D0-2888-4D03-B30B-33395C0E93E2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07A-1D17-47FB-A075-8BA6CE932895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B9B-E805-4334-B290-F7A832287911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9C6-0E86-4BD9-A906-8440BF90D4D6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11F-CD03-4227-B361-419F7594E651}" type="datetime1">
              <a:rPr lang="fr-FR" smtClean="0"/>
              <a:t>04/11/2020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6B0-B071-4E83-ACFD-8E4E9C5CAB71}" type="datetime1">
              <a:rPr lang="fr-FR" smtClean="0"/>
              <a:t>04/11/2020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C5-B927-405C-BD87-E43CEBB11BD9}" type="datetime1">
              <a:rPr lang="fr-FR" smtClean="0"/>
              <a:t>04/11/2020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20AD-37DA-4720-8A6B-B643BFEF9D6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9287-0E10-4559-9992-05D3F96A8CC0}" type="datetime1">
              <a:rPr lang="fr-FR" smtClean="0"/>
              <a:t>04/11/2020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2D90-3D41-45BD-9F83-2E4EBE469AC7}" type="datetime1">
              <a:rPr lang="fr-FR" smtClean="0"/>
              <a:t>04/11/2020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3119" y="1325542"/>
            <a:ext cx="5707843" cy="1646302"/>
          </a:xfrm>
        </p:spPr>
        <p:txBody>
          <a:bodyPr/>
          <a:lstStyle/>
          <a:p>
            <a:r>
              <a:rPr lang="fr-FR" dirty="0" smtClean="0"/>
              <a:t>Le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03305" y="4411780"/>
            <a:ext cx="4784005" cy="1096899"/>
          </a:xfrm>
        </p:spPr>
        <p:txBody>
          <a:bodyPr/>
          <a:lstStyle/>
          <a:p>
            <a:pPr algn="ctr"/>
            <a:r>
              <a:rPr lang="fr-FR" dirty="0" smtClean="0"/>
              <a:t>Objet : </a:t>
            </a:r>
            <a:r>
              <a:rPr lang="fr-FR" dirty="0" smtClean="0"/>
              <a:t>Classe Abstraite - Interface</a:t>
            </a:r>
            <a:endParaRPr lang="fr-FR" dirty="0" smtClean="0"/>
          </a:p>
          <a:p>
            <a:pPr algn="ctr"/>
            <a:r>
              <a:rPr lang="fr-FR" b="1" dirty="0" smtClean="0"/>
              <a:t>Partie </a:t>
            </a:r>
            <a:r>
              <a:rPr lang="fr-FR" b="1" dirty="0" smtClean="0"/>
              <a:t>06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7" y="2971844"/>
            <a:ext cx="1950463" cy="10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Classe Abstraite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dirty="0" smtClean="0"/>
              <a:t>Classe qui </a:t>
            </a:r>
            <a:r>
              <a:rPr lang="fr-FR" sz="7000" b="1" dirty="0" smtClean="0"/>
              <a:t>ne peut pas être instanciée </a:t>
            </a:r>
            <a:r>
              <a:rPr lang="fr-FR" sz="7000" dirty="0" smtClean="0"/>
              <a:t>(car n'aurait pas de "signification" seule)</a:t>
            </a:r>
            <a:br>
              <a:rPr lang="fr-FR" sz="7000" dirty="0" smtClean="0"/>
            </a:br>
            <a:r>
              <a:rPr lang="fr-FR" sz="7000" dirty="0" smtClean="0">
                <a:sym typeface="Wingdings" panose="05000000000000000000" pitchFamily="2" charset="2"/>
              </a:rPr>
              <a:t> Impose de coder des classes filles pour instancier.</a:t>
            </a:r>
            <a:r>
              <a:rPr lang="fr-FR" sz="7000" b="1" dirty="0" smtClean="0">
                <a:sym typeface="Wingdings" panose="05000000000000000000" pitchFamily="2" charset="2"/>
              </a:rPr>
              <a:t/>
            </a:r>
            <a:br>
              <a:rPr lang="fr-FR" sz="7000" b="1" dirty="0" smtClean="0">
                <a:sym typeface="Wingdings" panose="05000000000000000000" pitchFamily="2" charset="2"/>
              </a:rPr>
            </a:br>
            <a:endParaRPr lang="fr-FR" sz="7000" b="1" dirty="0" smtClean="0"/>
          </a:p>
          <a:p>
            <a:r>
              <a:rPr lang="fr-FR" sz="7000" dirty="0" smtClean="0"/>
              <a:t>Cette classe </a:t>
            </a:r>
            <a:r>
              <a:rPr lang="fr-FR" sz="7000" b="1" dirty="0" smtClean="0"/>
              <a:t>peut porter des attributs et des méthodes concrètes</a:t>
            </a:r>
            <a:r>
              <a:rPr lang="fr-FR" sz="7000" dirty="0" smtClean="0"/>
              <a:t> </a:t>
            </a:r>
            <a:r>
              <a:rPr lang="fr-FR" sz="7000" dirty="0" smtClean="0">
                <a:sym typeface="Wingdings" panose="05000000000000000000" pitchFamily="2" charset="2"/>
              </a:rPr>
              <a:t> Elles seront disponibles dans les classes filles</a:t>
            </a:r>
            <a:br>
              <a:rPr lang="fr-FR" sz="7000" dirty="0" smtClean="0">
                <a:sym typeface="Wingdings" panose="05000000000000000000" pitchFamily="2" charset="2"/>
              </a:rPr>
            </a:br>
            <a:endParaRPr lang="fr-FR" sz="7000" dirty="0" smtClean="0">
              <a:sym typeface="Wingdings" panose="05000000000000000000" pitchFamily="2" charset="2"/>
            </a:endParaRPr>
          </a:p>
          <a:p>
            <a:r>
              <a:rPr lang="fr-FR" sz="7100" dirty="0">
                <a:sym typeface="Wingdings" panose="05000000000000000000" pitchFamily="2" charset="2"/>
              </a:rPr>
              <a:t>Cette classe </a:t>
            </a:r>
            <a:r>
              <a:rPr lang="fr-FR" sz="7100" b="1" dirty="0">
                <a:sym typeface="Wingdings" panose="05000000000000000000" pitchFamily="2" charset="2"/>
              </a:rPr>
              <a:t>peut définir la signature de méthodes abstraites </a:t>
            </a:r>
            <a:r>
              <a:rPr lang="fr-FR" sz="7100" dirty="0">
                <a:sym typeface="Wingdings" panose="05000000000000000000" pitchFamily="2" charset="2"/>
              </a:rPr>
              <a:t> Elle devront être codées dans les classes filles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2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Explication sur 1 exemple :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38" y="303453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790110" y="1263861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/>
              <a:t>3 classes : 1 générique et 2 filles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735929" y="3330156"/>
            <a:ext cx="1804737" cy="85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0" rtlCol="0" anchor="ctr"/>
          <a:lstStyle/>
          <a:p>
            <a:pPr algn="ctr"/>
            <a:r>
              <a:rPr lang="fr-FR" dirty="0" smtClean="0"/>
              <a:t>Guerrier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837957" y="3341912"/>
            <a:ext cx="1804737" cy="85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0" rtlCol="0" anchor="ctr"/>
          <a:lstStyle/>
          <a:p>
            <a:pPr algn="ctr"/>
            <a:r>
              <a:rPr lang="fr-FR" dirty="0" smtClean="0"/>
              <a:t>Magicien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378125" y="1878615"/>
            <a:ext cx="1804737" cy="104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0" rtlCol="0" anchor="ctr"/>
          <a:lstStyle/>
          <a:p>
            <a:pPr algn="ctr"/>
            <a:r>
              <a:rPr lang="fr-FR" dirty="0" smtClean="0"/>
              <a:t>Personnage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638297" y="2962242"/>
            <a:ext cx="902369" cy="32156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5886167" y="2930890"/>
            <a:ext cx="854158" cy="3529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868026" y="4472227"/>
            <a:ext cx="6962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classe Personnage oblige les classes filles à définir 2 méthodes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		</a:t>
            </a:r>
            <a:r>
              <a:rPr lang="fr-FR" dirty="0" smtClean="0"/>
              <a:t>attaquer(…)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deplacer</a:t>
            </a:r>
            <a:r>
              <a:rPr lang="fr-FR" dirty="0" smtClean="0"/>
              <a:t>(…)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671752" y="3697988"/>
            <a:ext cx="1961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attaquer(Personnage </a:t>
            </a:r>
            <a:r>
              <a:rPr lang="fr-FR" sz="1200" b="1" dirty="0"/>
              <a:t>$p)</a:t>
            </a:r>
            <a:endParaRPr lang="fr-FR" sz="12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4407022" y="2451314"/>
            <a:ext cx="1808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abstract attaquer(Personnage $p)</a:t>
            </a:r>
            <a:endParaRPr lang="fr-FR" sz="8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4411402" y="2676366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/>
              <a:t>abstract </a:t>
            </a:r>
            <a:r>
              <a:rPr lang="fr-FR" sz="800" b="1" dirty="0" err="1" smtClean="0"/>
              <a:t>deplacer</a:t>
            </a:r>
            <a:r>
              <a:rPr lang="fr-FR" sz="800" b="1" dirty="0" smtClean="0"/>
              <a:t>($</a:t>
            </a:r>
            <a:r>
              <a:rPr lang="fr-FR" sz="800" b="1" dirty="0" err="1" smtClean="0"/>
              <a:t>dist</a:t>
            </a:r>
            <a:r>
              <a:rPr lang="fr-FR" sz="800" b="1" dirty="0" smtClean="0"/>
              <a:t>)</a:t>
            </a:r>
            <a:endParaRPr lang="fr-FR" sz="8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528" y="3693995"/>
            <a:ext cx="1961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attaquer(Personnage </a:t>
            </a:r>
            <a:r>
              <a:rPr lang="fr-FR" sz="1200" b="1" dirty="0"/>
              <a:t>$p)</a:t>
            </a:r>
            <a:endParaRPr lang="fr-FR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5751528" y="3891379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deplacer</a:t>
            </a:r>
            <a:r>
              <a:rPr lang="fr-FR" sz="1200" b="1" dirty="0" smtClean="0"/>
              <a:t>($</a:t>
            </a:r>
            <a:r>
              <a:rPr lang="fr-FR" sz="1200" b="1" dirty="0" err="1" smtClean="0"/>
              <a:t>dist</a:t>
            </a:r>
            <a:r>
              <a:rPr lang="fr-FR" sz="1200" b="1" dirty="0" smtClean="0"/>
              <a:t>)</a:t>
            </a:r>
            <a:endParaRPr lang="fr-FR" sz="12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2672524" y="3909159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deplacer</a:t>
            </a:r>
            <a:r>
              <a:rPr lang="fr-FR" sz="1200" b="1" dirty="0" smtClean="0"/>
              <a:t>($</a:t>
            </a:r>
            <a:r>
              <a:rPr lang="fr-FR" sz="1200" b="1" dirty="0" err="1" smtClean="0"/>
              <a:t>dist</a:t>
            </a:r>
            <a:r>
              <a:rPr lang="fr-FR" sz="1200" b="1" dirty="0" smtClean="0"/>
              <a:t>)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2619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Explication sur 1 exemple : Réponse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38" y="3034535"/>
            <a:ext cx="4038253" cy="200626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1401919" y="64886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dfsdf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10" y="1129361"/>
            <a:ext cx="5089194" cy="5543973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6052" y="3741907"/>
            <a:ext cx="5295900" cy="1724025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sp>
        <p:nvSpPr>
          <p:cNvPr id="17" name="Ellipse 16"/>
          <p:cNvSpPr/>
          <p:nvPr/>
        </p:nvSpPr>
        <p:spPr>
          <a:xfrm>
            <a:off x="2505075" y="5786643"/>
            <a:ext cx="721519" cy="221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94663" y="5576100"/>
            <a:ext cx="413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C'est bien le Afficher() de la classe</a:t>
            </a:r>
          </a:p>
          <a:p>
            <a:r>
              <a:rPr lang="fr-FR" dirty="0" smtClean="0"/>
              <a:t>"d'origine" qui est </a:t>
            </a:r>
            <a:r>
              <a:rPr lang="fr-FR" dirty="0" smtClean="0"/>
              <a:t>exécutée</a:t>
            </a:r>
            <a:br>
              <a:rPr lang="fr-FR" dirty="0" smtClean="0"/>
            </a:br>
            <a:r>
              <a:rPr lang="fr-FR" dirty="0" smtClean="0">
                <a:sym typeface="Wingdings" panose="05000000000000000000" pitchFamily="2" charset="2"/>
              </a:rPr>
              <a:t> Polymorphisme encore une fois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304" y="1320843"/>
            <a:ext cx="3057525" cy="835252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277" y="2188933"/>
            <a:ext cx="4257675" cy="504825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0827" y="2868224"/>
            <a:ext cx="3867150" cy="342900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Interface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7000" dirty="0" smtClean="0"/>
              <a:t>Un peu comme une méthode abstraite</a:t>
            </a:r>
            <a:br>
              <a:rPr lang="fr-FR" sz="7000" dirty="0" smtClean="0"/>
            </a:br>
            <a:endParaRPr lang="fr-FR" sz="7000" b="1" dirty="0" smtClean="0"/>
          </a:p>
          <a:p>
            <a:r>
              <a:rPr lang="fr-FR" sz="7000" b="1" dirty="0" smtClean="0"/>
              <a:t>Ne peut pas porter des attributs et des méthodes concrètes</a:t>
            </a:r>
            <a:r>
              <a:rPr lang="fr-FR" sz="7000" dirty="0" smtClean="0">
                <a:sym typeface="Wingdings" panose="05000000000000000000" pitchFamily="2" charset="2"/>
              </a:rPr>
              <a:t/>
            </a:r>
            <a:br>
              <a:rPr lang="fr-FR" sz="7000" dirty="0" smtClean="0">
                <a:sym typeface="Wingdings" panose="05000000000000000000" pitchFamily="2" charset="2"/>
              </a:rPr>
            </a:br>
            <a:endParaRPr lang="fr-FR" sz="7000" dirty="0" smtClean="0">
              <a:sym typeface="Wingdings" panose="05000000000000000000" pitchFamily="2" charset="2"/>
            </a:endParaRPr>
          </a:p>
          <a:p>
            <a:r>
              <a:rPr lang="fr-FR" sz="7100" dirty="0" smtClean="0">
                <a:sym typeface="Wingdings" panose="05000000000000000000" pitchFamily="2" charset="2"/>
              </a:rPr>
              <a:t>Une classe peut implémenter plusieurs interfaces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Explication sur 1 exemple :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38" y="3034535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677334" y="1094166"/>
            <a:ext cx="8596668" cy="430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/>
              <a:t>3 classes </a:t>
            </a:r>
            <a:r>
              <a:rPr lang="fr-FR" sz="3200" b="1" dirty="0"/>
              <a:t>(</a:t>
            </a:r>
            <a:r>
              <a:rPr lang="fr-FR" sz="3200" b="1" dirty="0" smtClean="0"/>
              <a:t>1 </a:t>
            </a:r>
            <a:r>
              <a:rPr lang="fr-FR" sz="3200" b="1" dirty="0" smtClean="0"/>
              <a:t>générique et 2 </a:t>
            </a:r>
            <a:r>
              <a:rPr lang="fr-FR" sz="3200" b="1" dirty="0" smtClean="0"/>
              <a:t>filles) et 1 interface</a:t>
            </a: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579804" y="5448006"/>
            <a:ext cx="9633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classe Personnage et l'interface </a:t>
            </a:r>
            <a:r>
              <a:rPr lang="fr-FR" dirty="0" err="1" smtClean="0"/>
              <a:t>Ideplacable</a:t>
            </a:r>
            <a:r>
              <a:rPr lang="fr-FR" dirty="0" smtClean="0"/>
              <a:t> oblige les classes filles à définir 2 méthodes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		</a:t>
            </a:r>
            <a:r>
              <a:rPr lang="fr-FR" dirty="0" smtClean="0"/>
              <a:t>attaquer(…)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deplacer</a:t>
            </a:r>
            <a:r>
              <a:rPr lang="fr-FR" dirty="0" smtClean="0"/>
              <a:t>(…) 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2815531" y="1977031"/>
            <a:ext cx="5554244" cy="3121872"/>
            <a:chOff x="2815531" y="1977031"/>
            <a:chExt cx="5554244" cy="3121872"/>
          </a:xfrm>
        </p:grpSpPr>
        <p:grpSp>
          <p:nvGrpSpPr>
            <p:cNvPr id="15" name="Groupe 14"/>
            <p:cNvGrpSpPr/>
            <p:nvPr/>
          </p:nvGrpSpPr>
          <p:grpSpPr>
            <a:xfrm>
              <a:off x="2815531" y="1977031"/>
              <a:ext cx="5554244" cy="3121872"/>
              <a:chOff x="3641755" y="2004582"/>
              <a:chExt cx="5554244" cy="31218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41755" y="4254923"/>
                <a:ext cx="1804737" cy="859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360000" rtlCol="0" anchor="ctr"/>
              <a:lstStyle/>
              <a:p>
                <a:pPr algn="ctr"/>
                <a:r>
                  <a:rPr lang="fr-FR" dirty="0" smtClean="0"/>
                  <a:t>Guerrier</a:t>
                </a:r>
                <a:endParaRPr lang="fr-FR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73402" y="4266804"/>
                <a:ext cx="1804737" cy="859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360000" rtlCol="0" anchor="ctr"/>
              <a:lstStyle/>
              <a:p>
                <a:pPr algn="ctr"/>
                <a:r>
                  <a:rPr lang="fr-FR" dirty="0" smtClean="0"/>
                  <a:t>Magicien</a:t>
                </a:r>
                <a:endParaRPr lang="fr-FR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06394" y="2004582"/>
                <a:ext cx="1804737" cy="10445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360000" rtlCol="0" anchor="ctr"/>
              <a:lstStyle/>
              <a:p>
                <a:pPr algn="ctr"/>
                <a:r>
                  <a:rPr lang="fr-FR" dirty="0" smtClean="0"/>
                  <a:t>Personnage</a:t>
                </a:r>
                <a:endParaRPr lang="fr-FR" dirty="0"/>
              </a:p>
            </p:txBody>
          </p:sp>
          <p:cxnSp>
            <p:nvCxnSpPr>
              <p:cNvPr id="13" name="Connecteur droit avec flèche 12"/>
              <p:cNvCxnSpPr/>
              <p:nvPr/>
            </p:nvCxnSpPr>
            <p:spPr>
              <a:xfrm flipV="1">
                <a:off x="4402623" y="3082849"/>
                <a:ext cx="739569" cy="1138371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flipH="1" flipV="1">
                <a:off x="5446492" y="3082849"/>
                <a:ext cx="2594766" cy="1138371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ZoneTexte 18"/>
              <p:cNvSpPr txBox="1"/>
              <p:nvPr/>
            </p:nvSpPr>
            <p:spPr>
              <a:xfrm>
                <a:off x="3641755" y="4612796"/>
                <a:ext cx="1961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/>
                  <a:t>attaquer(Personnage </a:t>
                </a:r>
                <a:r>
                  <a:rPr lang="fr-FR" sz="1200" b="1" dirty="0"/>
                  <a:t>$p)</a:t>
                </a:r>
                <a:endParaRPr lang="fr-FR" sz="1200" b="1" dirty="0"/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7234436" y="4616172"/>
                <a:ext cx="19615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dirty="0" smtClean="0"/>
                  <a:t>attaquer(Personnage </a:t>
                </a:r>
                <a:r>
                  <a:rPr lang="fr-FR" sz="1200" b="1" dirty="0"/>
                  <a:t>$p)</a:t>
                </a:r>
                <a:endParaRPr lang="fr-FR" sz="1200" b="1" dirty="0"/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3532411" y="2656858"/>
              <a:ext cx="20008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b="1" dirty="0" smtClean="0"/>
                <a:t>abstract attaquer(Personnage $p)</a:t>
              </a:r>
              <a:endParaRPr lang="fr-FR" sz="900" b="1" dirty="0"/>
            </a:p>
          </p:txBody>
        </p:sp>
      </p:grpSp>
      <p:sp>
        <p:nvSpPr>
          <p:cNvPr id="26" name="Ellipse 25"/>
          <p:cNvSpPr/>
          <p:nvPr/>
        </p:nvSpPr>
        <p:spPr>
          <a:xfrm>
            <a:off x="6447178" y="2420722"/>
            <a:ext cx="2143485" cy="99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0" rtlCol="0" anchor="ctr"/>
          <a:lstStyle/>
          <a:p>
            <a:pPr algn="ctr"/>
            <a:r>
              <a:rPr lang="fr-FR" dirty="0" err="1" smtClean="0"/>
              <a:t>Ideplacable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774570" y="2979226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0070C0"/>
                </a:solidFill>
              </a:rPr>
              <a:t>deplacer</a:t>
            </a:r>
            <a:r>
              <a:rPr lang="fr-FR" sz="1200" b="1" dirty="0" smtClean="0">
                <a:solidFill>
                  <a:srgbClr val="0070C0"/>
                </a:solidFill>
              </a:rPr>
              <a:t>($</a:t>
            </a:r>
            <a:r>
              <a:rPr lang="fr-FR" sz="1200" b="1" dirty="0" err="1" smtClean="0">
                <a:solidFill>
                  <a:srgbClr val="0070C0"/>
                </a:solidFill>
              </a:rPr>
              <a:t>dist</a:t>
            </a:r>
            <a:r>
              <a:rPr lang="fr-FR" sz="1200" b="1" dirty="0" smtClean="0">
                <a:solidFill>
                  <a:srgbClr val="0070C0"/>
                </a:solidFill>
              </a:rPr>
              <a:t>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837045" y="4803243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0070C0"/>
                </a:solidFill>
              </a:rPr>
              <a:t>deplacer</a:t>
            </a:r>
            <a:r>
              <a:rPr lang="fr-FR" sz="1200" b="1" dirty="0" smtClean="0">
                <a:solidFill>
                  <a:srgbClr val="0070C0"/>
                </a:solidFill>
              </a:rPr>
              <a:t>($</a:t>
            </a:r>
            <a:r>
              <a:rPr lang="fr-FR" sz="1200" b="1" dirty="0" err="1" smtClean="0">
                <a:solidFill>
                  <a:srgbClr val="0070C0"/>
                </a:solidFill>
              </a:rPr>
              <a:t>dist</a:t>
            </a:r>
            <a:r>
              <a:rPr lang="fr-FR" sz="1200" b="1" dirty="0" smtClean="0">
                <a:solidFill>
                  <a:srgbClr val="0070C0"/>
                </a:solidFill>
              </a:rPr>
              <a:t>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396379" y="4841918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0070C0"/>
                </a:solidFill>
              </a:rPr>
              <a:t>deplacer</a:t>
            </a:r>
            <a:r>
              <a:rPr lang="fr-FR" sz="1200" b="1" dirty="0" smtClean="0">
                <a:solidFill>
                  <a:srgbClr val="0070C0"/>
                </a:solidFill>
              </a:rPr>
              <a:t>($</a:t>
            </a:r>
            <a:r>
              <a:rPr lang="fr-FR" sz="1200" b="1" dirty="0" err="1" smtClean="0">
                <a:solidFill>
                  <a:srgbClr val="0070C0"/>
                </a:solidFill>
              </a:rPr>
              <a:t>dist</a:t>
            </a:r>
            <a:r>
              <a:rPr lang="fr-FR" sz="1200" b="1" dirty="0" smtClean="0">
                <a:solidFill>
                  <a:srgbClr val="0070C0"/>
                </a:solidFill>
              </a:rPr>
              <a:t>)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3728799" y="3409083"/>
            <a:ext cx="3305735" cy="936987"/>
          </a:xfrm>
          <a:prstGeom prst="straightConnector1">
            <a:avLst/>
          </a:prstGeom>
          <a:ln w="412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7648789" y="3449608"/>
            <a:ext cx="124496" cy="775335"/>
          </a:xfrm>
          <a:prstGeom prst="straightConnector1">
            <a:avLst/>
          </a:prstGeom>
          <a:ln w="412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224909" y="305741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Hérite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005471" y="349877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Implémente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0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Explication sur 1 exemple : Réponse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38" y="3034535"/>
            <a:ext cx="4038253" cy="200626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11401919" y="648866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dfsdf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10" y="1129361"/>
            <a:ext cx="5089194" cy="5543973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910" y="4590485"/>
            <a:ext cx="5295900" cy="1724025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sp>
        <p:nvSpPr>
          <p:cNvPr id="17" name="Ellipse 16"/>
          <p:cNvSpPr/>
          <p:nvPr/>
        </p:nvSpPr>
        <p:spPr>
          <a:xfrm>
            <a:off x="2505075" y="5786643"/>
            <a:ext cx="721519" cy="221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304" y="1320843"/>
            <a:ext cx="3057525" cy="835252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4645" y="3316776"/>
            <a:ext cx="5723097" cy="400050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0885" y="2226212"/>
            <a:ext cx="4171950" cy="733425"/>
          </a:xfrm>
          <a:prstGeom prst="rect">
            <a:avLst/>
          </a:prstGeom>
          <a:effectLst>
            <a:outerShdw blurRad="50800" dist="139700" algn="l" rotWithShape="0">
              <a:schemeClr val="accent2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3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smtClean="0"/>
              <a:t>TP1-II </a:t>
            </a:r>
            <a:r>
              <a:rPr lang="fr-FR" sz="3200" dirty="0" smtClean="0"/>
              <a:t>"Héritage et Abstraction"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29077"/>
            <a:ext cx="6297612" cy="365125"/>
          </a:xfrm>
        </p:spPr>
        <p:txBody>
          <a:bodyPr/>
          <a:lstStyle/>
          <a:p>
            <a:r>
              <a:rPr lang="fr-FR" dirty="0" smtClean="0"/>
              <a:t>                PHP Objet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5898" y="1650577"/>
            <a:ext cx="76061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Réaliser le TP avec la structure suivante</a:t>
            </a:r>
            <a:endParaRPr lang="fr-FR" sz="3200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476" y="2343912"/>
            <a:ext cx="2130171" cy="431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smtClean="0"/>
              <a:t>TP1-II-MVC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29077"/>
            <a:ext cx="6297612" cy="365125"/>
          </a:xfrm>
        </p:spPr>
        <p:txBody>
          <a:bodyPr/>
          <a:lstStyle/>
          <a:p>
            <a:r>
              <a:rPr lang="fr-FR" dirty="0" smtClean="0"/>
              <a:t>                PHP Objet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9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5898" y="1650577"/>
            <a:ext cx="960827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Adapter le TP précédent avec la structure suivante</a:t>
            </a:r>
            <a:endParaRPr lang="fr-FR" sz="3200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885" y="2350112"/>
            <a:ext cx="2534603" cy="39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89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F2AC3511F3149AABCC813AEAC624E" ma:contentTypeVersion="12" ma:contentTypeDescription="Crée un document." ma:contentTypeScope="" ma:versionID="c6c2b3ec2933482e1c0c7db9951f97c6">
  <xsd:schema xmlns:xsd="http://www.w3.org/2001/XMLSchema" xmlns:xs="http://www.w3.org/2001/XMLSchema" xmlns:p="http://schemas.microsoft.com/office/2006/metadata/properties" xmlns:ns2="3bcfa37f-54ca-4028-8a77-30807a0ae590" xmlns:ns3="4676933b-8ad5-425a-a261-b44e5991fc02" targetNamespace="http://schemas.microsoft.com/office/2006/metadata/properties" ma:root="true" ma:fieldsID="993fb1070a87450a00ce27c06f2efc47" ns2:_="" ns3:_="">
    <xsd:import namespace="3bcfa37f-54ca-4028-8a77-30807a0ae590"/>
    <xsd:import namespace="4676933b-8ad5-425a-a261-b44e5991f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a37f-54ca-4028-8a77-30807a0ae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933b-8ad5-425a-a261-b44e5991fc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dcbc8c-d8c0-4967-b08a-9a65599053c5}" ma:internalName="TaxCatchAll" ma:showField="CatchAllData" ma:web="4676933b-8ad5-425a-a261-b44e5991fc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cfa37f-54ca-4028-8a77-30807a0ae590">
      <Terms xmlns="http://schemas.microsoft.com/office/infopath/2007/PartnerControls"/>
    </lcf76f155ced4ddcb4097134ff3c332f>
    <TaxCatchAll xmlns="4676933b-8ad5-425a-a261-b44e5991fc02" xsi:nil="true"/>
  </documentManagement>
</p:properties>
</file>

<file path=customXml/itemProps1.xml><?xml version="1.0" encoding="utf-8"?>
<ds:datastoreItem xmlns:ds="http://schemas.openxmlformats.org/officeDocument/2006/customXml" ds:itemID="{890C19ED-BFFF-4E53-BBA9-8C7725FAD40B}"/>
</file>

<file path=customXml/itemProps2.xml><?xml version="1.0" encoding="utf-8"?>
<ds:datastoreItem xmlns:ds="http://schemas.openxmlformats.org/officeDocument/2006/customXml" ds:itemID="{4AD5D39B-2981-41EC-94DC-967F6192DE66}"/>
</file>

<file path=customXml/itemProps3.xml><?xml version="1.0" encoding="utf-8"?>
<ds:datastoreItem xmlns:ds="http://schemas.openxmlformats.org/officeDocument/2006/customXml" ds:itemID="{4C5DB792-1E24-4C10-92AA-8EFD1BF663E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16368</TotalTime>
  <Words>318</Words>
  <Application>Microsoft Office PowerPoint</Application>
  <PresentationFormat>Grand écran</PresentationFormat>
  <Paragraphs>90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Facette</vt:lpstr>
      <vt:lpstr>Le Langage PHP</vt:lpstr>
      <vt:lpstr>Classe Abstraite ?</vt:lpstr>
      <vt:lpstr>Explication sur 1 exemple : Contexte</vt:lpstr>
      <vt:lpstr>Explication sur 1 exemple : Réponse</vt:lpstr>
      <vt:lpstr>Interface ?</vt:lpstr>
      <vt:lpstr>Explication sur 1 exemple : Contexte</vt:lpstr>
      <vt:lpstr>Explication sur 1 exemple : Réponse</vt:lpstr>
      <vt:lpstr>Exercice : TP1-II "Héritage et Abstraction"</vt:lpstr>
      <vt:lpstr>Exercice : TP1-II-MVC 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PHP</dc:title>
  <dc:creator>Le-Blanc Fabrice</dc:creator>
  <cp:lastModifiedBy>Le-Blanc Fabrice</cp:lastModifiedBy>
  <cp:revision>196</cp:revision>
  <dcterms:created xsi:type="dcterms:W3CDTF">2020-10-13T12:48:28Z</dcterms:created>
  <dcterms:modified xsi:type="dcterms:W3CDTF">2020-11-05T14:45:11Z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0x010100AFFF2AC3511F3149AABCC813AEAC624E</vt:lpwstr>
  </property>
</Properties>
</file>