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27" autoAdjust="0"/>
  </p:normalViewPr>
  <p:slideViewPr>
    <p:cSldViewPr snapToGrid="0">
      <p:cViewPr varScale="1">
        <p:scale>
          <a:sx n="80" d="100"/>
          <a:sy n="80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61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1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67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06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45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1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4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00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9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6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20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12/11/2020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12/11/2020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12/11/2020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Accès aux BDD via PDO</a:t>
            </a:r>
          </a:p>
          <a:p>
            <a:pPr algn="ctr"/>
            <a:r>
              <a:rPr lang="fr-FR" b="1" dirty="0" smtClean="0"/>
              <a:t>Partie 08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Réponses : La couche </a:t>
            </a:r>
            <a:r>
              <a:rPr lang="fr-FR" sz="4400" b="1" dirty="0" smtClean="0"/>
              <a:t>dao</a:t>
            </a:r>
            <a:endParaRPr lang="fr-FR" sz="4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9734" y="1074971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dirty="0">
                <a:sym typeface="Wingdings" panose="05000000000000000000" pitchFamily="2" charset="2"/>
              </a:rPr>
              <a:t>Les classes </a:t>
            </a:r>
            <a:r>
              <a:rPr lang="fr-FR" sz="11200" b="1" dirty="0" err="1">
                <a:sym typeface="Wingdings" panose="05000000000000000000" pitchFamily="2" charset="2"/>
              </a:rPr>
              <a:t>GestionnaireBase</a:t>
            </a:r>
            <a:r>
              <a:rPr lang="fr-FR" sz="11200" dirty="0">
                <a:sym typeface="Wingdings" panose="05000000000000000000" pitchFamily="2" charset="2"/>
              </a:rPr>
              <a:t> et </a:t>
            </a:r>
            <a:r>
              <a:rPr lang="fr-FR" sz="11200" b="1" dirty="0" err="1">
                <a:sym typeface="Wingdings" panose="05000000000000000000" pitchFamily="2" charset="2"/>
              </a:rPr>
              <a:t>BaseDao</a:t>
            </a:r>
            <a:r>
              <a:rPr lang="fr-FR" sz="11200" dirty="0">
                <a:sym typeface="Wingdings" panose="05000000000000000000" pitchFamily="2" charset="2"/>
              </a:rPr>
              <a:t/>
            </a:r>
            <a:br>
              <a:rPr lang="fr-FR" sz="11200" dirty="0">
                <a:sym typeface="Wingdings" panose="05000000000000000000" pitchFamily="2" charset="2"/>
              </a:rPr>
            </a:br>
            <a:r>
              <a:rPr lang="fr-FR" sz="11200" dirty="0">
                <a:sym typeface="Wingdings" panose="05000000000000000000" pitchFamily="2" charset="2"/>
              </a:rPr>
              <a:t>s'appuient sur les informations du fichier </a:t>
            </a:r>
            <a:r>
              <a:rPr lang="fr-FR" sz="11200" dirty="0" err="1" smtClean="0">
                <a:sym typeface="Wingdings" panose="05000000000000000000" pitchFamily="2" charset="2"/>
              </a:rPr>
              <a:t>init.php</a:t>
            </a:r>
            <a:r>
              <a:rPr lang="fr-FR" sz="11200" dirty="0" smtClean="0">
                <a:sym typeface="Wingdings" panose="05000000000000000000" pitchFamily="2" charset="2"/>
              </a:rPr>
              <a:t>. Elles p</a:t>
            </a:r>
            <a:r>
              <a:rPr lang="fr-FR" sz="11200" dirty="0" smtClean="0">
                <a:sym typeface="Wingdings" panose="05000000000000000000" pitchFamily="2" charset="2"/>
              </a:rPr>
              <a:t>ermettent d'abstraire l'accès à la BDD. </a:t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r>
              <a:rPr lang="fr-FR" sz="11200" dirty="0">
                <a:sym typeface="Wingdings" panose="05000000000000000000" pitchFamily="2" charset="2"/>
              </a:rPr>
              <a:t>Chaque classe "métier" aura sa classe </a:t>
            </a:r>
            <a:r>
              <a:rPr lang="fr-FR" sz="11200" dirty="0" smtClean="0">
                <a:sym typeface="Wingdings" panose="05000000000000000000" pitchFamily="2" charset="2"/>
              </a:rPr>
              <a:t>dao qui héritera de </a:t>
            </a:r>
            <a:r>
              <a:rPr lang="fr-FR" sz="11200" dirty="0" err="1" smtClean="0">
                <a:sym typeface="Wingdings" panose="05000000000000000000" pitchFamily="2" charset="2"/>
              </a:rPr>
              <a:t>BaseDao</a:t>
            </a:r>
            <a:r>
              <a:rPr lang="fr-FR" sz="11200" dirty="0" smtClean="0">
                <a:sym typeface="Wingdings" panose="05000000000000000000" pitchFamily="2" charset="2"/>
              </a:rPr>
              <a:t>  Oblige les classes dao à coder les méthodes CRUD correspondant à la structure de la table.</a:t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68" y="4275412"/>
            <a:ext cx="3590399" cy="21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 : </a:t>
            </a:r>
            <a:r>
              <a:rPr lang="fr-FR" dirty="0" smtClean="0"/>
              <a:t>Démonstration "10 PDO Architecture Dao"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21306" y="1725512"/>
            <a:ext cx="55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du projet suivant par le formateur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499" y="2188333"/>
            <a:ext cx="2468981" cy="44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/>
          </a:bodyPr>
          <a:lstStyle/>
          <a:p>
            <a:r>
              <a:rPr lang="fr-FR" dirty="0" smtClean="0"/>
              <a:t>Réaliser </a:t>
            </a:r>
            <a:r>
              <a:rPr lang="fr-FR" b="1" u="sng" dirty="0" smtClean="0"/>
              <a:t>TP1-III-b </a:t>
            </a:r>
            <a:r>
              <a:rPr lang="fr-FR" b="1" u="sng" dirty="0"/>
              <a:t>– Exception - PDO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50435" y="1262282"/>
            <a:ext cx="55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Structure du projet final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34" y="1007563"/>
            <a:ext cx="1908412" cy="5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/>
          <a:lstStyle/>
          <a:p>
            <a:r>
              <a:rPr lang="fr-FR" dirty="0" smtClean="0"/>
              <a:t>Problèmes de sécurité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9734" y="141571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dirty="0" smtClean="0">
                <a:sym typeface="Wingdings" panose="05000000000000000000" pitchFamily="2" charset="2"/>
              </a:rPr>
              <a:t>Nous avons déjà vu les problèmes d'injection SQL et comment se protéger  Les requêtes préparées.</a:t>
            </a:r>
            <a:r>
              <a:rPr lang="fr-FR" sz="11200" dirty="0" smtClean="0">
                <a:sym typeface="Wingdings" panose="05000000000000000000" pitchFamily="2" charset="2"/>
              </a:rPr>
              <a:t/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1200" dirty="0" smtClean="0">
                <a:sym typeface="Wingdings" panose="05000000000000000000" pitchFamily="2" charset="2"/>
              </a:rPr>
              <a:t> PDO offre aussi la possibilité de coder des requetés préparées.</a:t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 : </a:t>
            </a:r>
            <a:r>
              <a:rPr lang="fr-FR" dirty="0"/>
              <a:t>Démonstration " 11 PDO Architecture Dao PREPARE 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21306" y="1725512"/>
            <a:ext cx="55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du projet suivant par le formateur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183" y="2214292"/>
            <a:ext cx="3313044" cy="376896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352675" y="4308102"/>
            <a:ext cx="462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Dans la classe </a:t>
            </a:r>
            <a:r>
              <a:rPr lang="fr-FR" dirty="0" err="1" smtClean="0"/>
              <a:t>BaseDao</a:t>
            </a:r>
            <a:endParaRPr lang="fr-FR" dirty="0" smtClean="0"/>
          </a:p>
          <a:p>
            <a:r>
              <a:rPr lang="fr-FR" dirty="0" smtClean="0"/>
              <a:t>une méthode supplémentaire est </a:t>
            </a:r>
          </a:p>
          <a:p>
            <a:r>
              <a:rPr lang="fr-FR" dirty="0" smtClean="0"/>
              <a:t>codée pour tester les erreurs lors</a:t>
            </a:r>
          </a:p>
          <a:p>
            <a:r>
              <a:rPr lang="fr-FR" dirty="0" smtClean="0"/>
              <a:t>de l'exécution d'une requête préparée.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Réaliser </a:t>
            </a:r>
            <a:r>
              <a:rPr lang="fr-FR" b="1" u="sng" dirty="0" smtClean="0"/>
              <a:t>TP1-III-b </a:t>
            </a:r>
            <a:r>
              <a:rPr lang="fr-FR" b="1" u="sng" dirty="0"/>
              <a:t>– Exception </a:t>
            </a:r>
            <a:r>
              <a:rPr lang="fr-FR" b="1" u="sng" dirty="0" smtClean="0"/>
              <a:t>– PDO - </a:t>
            </a:r>
            <a:r>
              <a:rPr lang="fr-FR" b="1" i="1" u="sng" dirty="0" err="1" smtClean="0"/>
              <a:t>prepare</a:t>
            </a:r>
            <a:r>
              <a:rPr lang="fr-FR" b="1" i="1" u="sng" dirty="0" smtClean="0"/>
              <a:t> </a:t>
            </a:r>
            <a:r>
              <a:rPr lang="fr-FR" b="1" i="1" u="sng" dirty="0"/>
              <a:t>- MVC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50435" y="1262282"/>
            <a:ext cx="55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Structure du projet final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21" y="1714809"/>
            <a:ext cx="2064201" cy="500107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401" y="1179143"/>
            <a:ext cx="1787016" cy="54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PDO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dirty="0" smtClean="0">
                <a:sym typeface="Wingdings" panose="05000000000000000000" pitchFamily="2" charset="2"/>
              </a:rPr>
              <a:t>Extension PHP pour accéder à une BDD de façon objet.</a:t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r>
              <a:rPr lang="fr-FR" sz="11200" dirty="0" smtClean="0">
                <a:sym typeface="Wingdings" panose="05000000000000000000" pitchFamily="2" charset="2"/>
              </a:rPr>
              <a:t>Fonctions universelles d'accès  indépendantes de la BDD</a:t>
            </a:r>
            <a:r>
              <a:rPr lang="fr-FR" sz="11200" b="1" dirty="0" smtClean="0">
                <a:sym typeface="Wingdings" panose="05000000000000000000" pitchFamily="2" charset="2"/>
              </a:rPr>
              <a:t/>
            </a:r>
            <a:br>
              <a:rPr lang="fr-FR" sz="11200" b="1" dirty="0" smtClean="0">
                <a:sym typeface="Wingdings" panose="05000000000000000000" pitchFamily="2" charset="2"/>
              </a:rPr>
            </a:br>
            <a:endParaRPr lang="fr-FR" sz="11200" b="1" dirty="0" smtClean="0"/>
          </a:p>
          <a:p>
            <a:r>
              <a:rPr lang="fr-FR" sz="11200" dirty="0" smtClean="0"/>
              <a:t>Offre une possibilité de migrer facilement d'une BDD vers une autre (exemple : </a:t>
            </a:r>
            <a:r>
              <a:rPr lang="fr-FR" sz="11200" dirty="0" err="1" smtClean="0"/>
              <a:t>MySql</a:t>
            </a:r>
            <a:r>
              <a:rPr lang="fr-FR" sz="11200" dirty="0" smtClean="0"/>
              <a:t> vers SQL SRV)</a:t>
            </a: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Exemple : Lecture dans 1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10" y="1451285"/>
            <a:ext cx="81915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Exemple : Lecture dans 1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477" y="1287375"/>
            <a:ext cx="8010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30610"/>
            <a:ext cx="8596668" cy="677775"/>
          </a:xfrm>
        </p:spPr>
        <p:txBody>
          <a:bodyPr/>
          <a:lstStyle/>
          <a:p>
            <a:r>
              <a:rPr lang="fr-FR" dirty="0" smtClean="0"/>
              <a:t>Exemple : Ajout d'un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886" y="1108385"/>
            <a:ext cx="8201025" cy="55911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185" y="5887790"/>
            <a:ext cx="2000250" cy="647700"/>
          </a:xfrm>
          <a:prstGeom prst="rect">
            <a:avLst/>
          </a:prstGeom>
          <a:effectLst>
            <a:outerShdw blurRad="50800" dist="139700" dir="2100000" algn="l" rotWithShape="0">
              <a:srgbClr val="FF0000">
                <a:alpha val="40000"/>
              </a:srgbClr>
            </a:outerShdw>
          </a:effectLst>
        </p:spPr>
      </p:pic>
      <p:cxnSp>
        <p:nvCxnSpPr>
          <p:cNvPr id="13" name="Connecteur droit avec flèche 12"/>
          <p:cNvCxnSpPr>
            <a:endCxn id="11" idx="1"/>
          </p:cNvCxnSpPr>
          <p:nvPr/>
        </p:nvCxnSpPr>
        <p:spPr>
          <a:xfrm>
            <a:off x="6510528" y="6041362"/>
            <a:ext cx="3375657" cy="170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/>
          <a:lstStyle/>
          <a:p>
            <a:r>
              <a:rPr lang="fr-FR" dirty="0" smtClean="0"/>
              <a:t>Exemple : Gestion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886" y="884866"/>
            <a:ext cx="6235444" cy="57779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178" y="4734301"/>
            <a:ext cx="4035552" cy="549618"/>
          </a:xfrm>
          <a:prstGeom prst="rect">
            <a:avLst/>
          </a:prstGeom>
          <a:effectLst>
            <a:outerShdw blurRad="50800" dist="139700" dir="2100000" algn="l" rotWithShape="0">
              <a:srgbClr val="FF0000">
                <a:alpha val="40000"/>
              </a:srgbClr>
            </a:outerShdw>
          </a:effectLst>
        </p:spPr>
      </p:pic>
      <p:cxnSp>
        <p:nvCxnSpPr>
          <p:cNvPr id="13" name="Connecteur droit avec flèche 12"/>
          <p:cNvCxnSpPr/>
          <p:nvPr/>
        </p:nvCxnSpPr>
        <p:spPr>
          <a:xfrm flipV="1">
            <a:off x="5343506" y="5385933"/>
            <a:ext cx="3247157" cy="837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228850" y="4171950"/>
            <a:ext cx="7493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/>
          <a:lstStyle/>
          <a:p>
            <a:r>
              <a:rPr lang="fr-FR" dirty="0" smtClean="0"/>
              <a:t>Exemple : </a:t>
            </a:r>
            <a:r>
              <a:rPr lang="fr-FR" dirty="0" smtClean="0"/>
              <a:t>Démonstration "09 PDO"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894" y="2739253"/>
            <a:ext cx="3622007" cy="201222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021306" y="1725512"/>
            <a:ext cx="55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du projet suivant par le formateur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6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/>
          <a:lstStyle/>
          <a:p>
            <a:r>
              <a:rPr lang="fr-FR" dirty="0" smtClean="0"/>
              <a:t>Problèmes et évolutions possibles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9734" y="141571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dirty="0" smtClean="0">
                <a:sym typeface="Wingdings" panose="05000000000000000000" pitchFamily="2" charset="2"/>
              </a:rPr>
              <a:t>L'accès à la BDD est codé dans chaque script  Il faudrait le "mutualiser".</a:t>
            </a:r>
            <a:r>
              <a:rPr lang="fr-FR" sz="11200" dirty="0" smtClean="0">
                <a:sym typeface="Wingdings" panose="05000000000000000000" pitchFamily="2" charset="2"/>
              </a:rPr>
              <a:t/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r>
              <a:rPr lang="fr-FR" sz="11200" dirty="0" smtClean="0">
                <a:sym typeface="Wingdings" panose="05000000000000000000" pitchFamily="2" charset="2"/>
              </a:rPr>
              <a:t>Les informations d'accès à la BDD sont écrits dans chaque script  Il faudrait les "centraliser".</a:t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r>
              <a:rPr lang="fr-FR" sz="11200" dirty="0" smtClean="0">
                <a:sym typeface="Wingdings" panose="05000000000000000000" pitchFamily="2" charset="2"/>
              </a:rPr>
              <a:t>Pas de d'utilisation des objets "métier" (Ordinateur, Imprimante etc…)</a:t>
            </a:r>
            <a:r>
              <a:rPr lang="fr-FR" sz="11200" dirty="0" smtClean="0">
                <a:sym typeface="Wingdings" panose="05000000000000000000" pitchFamily="2" charset="2"/>
              </a:rPr>
              <a:t> </a:t>
            </a: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5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9788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Réponses : Le fichier </a:t>
            </a:r>
            <a:r>
              <a:rPr lang="fr-FR" sz="4400" b="1" dirty="0" err="1" smtClean="0"/>
              <a:t>init.php</a:t>
            </a:r>
            <a:endParaRPr lang="fr-FR" sz="4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9734" y="1074971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dirty="0" smtClean="0">
                <a:sym typeface="Wingdings" panose="05000000000000000000" pitchFamily="2" charset="2"/>
              </a:rPr>
              <a:t>Contient les infos d'accès à la BDD et l'</a:t>
            </a:r>
            <a:r>
              <a:rPr lang="fr-FR" sz="11200" dirty="0" err="1" smtClean="0">
                <a:sym typeface="Wingdings" panose="05000000000000000000" pitchFamily="2" charset="2"/>
              </a:rPr>
              <a:t>autoload</a:t>
            </a:r>
            <a:r>
              <a:rPr lang="fr-FR" sz="11200" dirty="0" smtClean="0">
                <a:sym typeface="Wingdings" panose="05000000000000000000" pitchFamily="2" charset="2"/>
              </a:rPr>
              <a:t> des classes.</a:t>
            </a:r>
            <a:r>
              <a:rPr lang="fr-FR" sz="11200" dirty="0" smtClean="0">
                <a:sym typeface="Wingdings" panose="05000000000000000000" pitchFamily="2" charset="2"/>
              </a:rPr>
              <a:t/>
            </a:r>
            <a:br>
              <a:rPr lang="fr-FR" sz="11200" dirty="0" smtClean="0">
                <a:sym typeface="Wingdings" panose="05000000000000000000" pitchFamily="2" charset="2"/>
              </a:rPr>
            </a:br>
            <a:endParaRPr lang="fr-FR" sz="1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654" y="2212486"/>
            <a:ext cx="6544678" cy="43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BB0E124A-47A1-4266-B6A0-7814EA9F5BC3}"/>
</file>

<file path=customXml/itemProps2.xml><?xml version="1.0" encoding="utf-8"?>
<ds:datastoreItem xmlns:ds="http://schemas.openxmlformats.org/officeDocument/2006/customXml" ds:itemID="{163D81E9-6E54-401B-9938-78189312D2DF}"/>
</file>

<file path=customXml/itemProps3.xml><?xml version="1.0" encoding="utf-8"?>
<ds:datastoreItem xmlns:ds="http://schemas.openxmlformats.org/officeDocument/2006/customXml" ds:itemID="{47B93740-5A69-44A5-90D0-80EB47DC5D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16637</TotalTime>
  <Words>277</Words>
  <Application>Microsoft Office PowerPoint</Application>
  <PresentationFormat>Grand écran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PDO ?</vt:lpstr>
      <vt:lpstr>Exemple : Lecture dans 1 tableau</vt:lpstr>
      <vt:lpstr>Exemple : Lecture dans 1 objet</vt:lpstr>
      <vt:lpstr>Exemple : Ajout d'un utilisateur</vt:lpstr>
      <vt:lpstr>Exemple : Gestion des erreurs</vt:lpstr>
      <vt:lpstr>Exemple : Démonstration "09 PDO"</vt:lpstr>
      <vt:lpstr>Problèmes et évolutions possibles</vt:lpstr>
      <vt:lpstr>Réponses : Le fichier init.php</vt:lpstr>
      <vt:lpstr>Réponses : La couche dao</vt:lpstr>
      <vt:lpstr>Exemple : Démonstration "10 PDO Architecture Dao"</vt:lpstr>
      <vt:lpstr>Réaliser TP1-III-b – Exception - PDO</vt:lpstr>
      <vt:lpstr>Problèmes de sécurité</vt:lpstr>
      <vt:lpstr>Exemple : Démonstration " 11 PDO Architecture Dao PREPARE "</vt:lpstr>
      <vt:lpstr>Réaliser TP1-III-b – Exception – PDO - prepare - MVC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215</cp:revision>
  <dcterms:created xsi:type="dcterms:W3CDTF">2020-10-13T12:48:28Z</dcterms:created>
  <dcterms:modified xsi:type="dcterms:W3CDTF">2020-11-12T10:09:21Z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