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6" r:id="rId4"/>
    <p:sldId id="271" r:id="rId5"/>
    <p:sldId id="265" r:id="rId6"/>
    <p:sldId id="268" r:id="rId7"/>
    <p:sldId id="259" r:id="rId8"/>
    <p:sldId id="269" r:id="rId9"/>
    <p:sldId id="270" r:id="rId10"/>
    <p:sldId id="272" r:id="rId11"/>
    <p:sldId id="275" r:id="rId12"/>
    <p:sldId id="273" r:id="rId13"/>
    <p:sldId id="276" r:id="rId14"/>
    <p:sldId id="274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Défense en profondeur</a:t>
          </a: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Mise en place de plusieurs systèmes de défenses indépendant</a:t>
          </a: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Moindre privilège</a:t>
          </a: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 tâche ne doit bénéficier que de privilèges strictement nécessaires à l'exécution du code menant à bien ses fonctionnalités</a:t>
          </a: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DA5DFAD8-E443-4F53-9341-A0903BBBD378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Journalisation</a:t>
          </a: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Permettre la traçabilité de l'activité d'un réseau et d'apporter la preuve de cette activité.</a:t>
          </a: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9F6F737-8D6A-4A96-B398-75188242E2F4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Dans le cas d’une connexion internet : VPN+Firewall+Anti-virus</a:t>
          </a:r>
        </a:p>
      </dgm:t>
    </dgm:pt>
    <dgm:pt modelId="{136987EF-0FC9-4B64-9146-38BABE0B2A48}" type="parTrans" cxnId="{C80BF4B2-2D03-48D3-B3A0-30642521685D}">
      <dgm:prSet/>
      <dgm:spPr/>
      <dgm:t>
        <a:bodyPr/>
        <a:lstStyle/>
        <a:p>
          <a:endParaRPr lang="fr-FR"/>
        </a:p>
      </dgm:t>
    </dgm:pt>
    <dgm:pt modelId="{253FE9E8-1620-41CA-A05A-FAA616C30622}" type="sibTrans" cxnId="{C80BF4B2-2D03-48D3-B3A0-30642521685D}">
      <dgm:prSet/>
      <dgm:spPr/>
      <dgm:t>
        <a:bodyPr/>
        <a:lstStyle/>
        <a:p>
          <a:endParaRPr lang="fr-FR"/>
        </a:p>
      </dgm:t>
    </dgm:pt>
    <dgm:pt modelId="{42CCD435-2FC0-48DC-A377-00DCBE509640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Concentrer les mesures de sécurité au niveau du point d’entrée du système</a:t>
          </a:r>
        </a:p>
      </dgm:t>
    </dgm:pt>
    <dgm:pt modelId="{24B922E0-E7F1-430F-B101-B00A2F0C6547}" type="parTrans" cxnId="{DE35F03F-F096-44A7-9FD9-403C93716E39}">
      <dgm:prSet/>
      <dgm:spPr/>
      <dgm:t>
        <a:bodyPr/>
        <a:lstStyle/>
        <a:p>
          <a:endParaRPr lang="fr-FR"/>
        </a:p>
      </dgm:t>
    </dgm:pt>
    <dgm:pt modelId="{E906515E-5F5C-428F-AFC6-E47505EB038C}" type="sibTrans" cxnId="{DE35F03F-F096-44A7-9FD9-403C93716E39}">
      <dgm:prSet/>
      <dgm:spPr/>
      <dgm:t>
        <a:bodyPr/>
        <a:lstStyle/>
        <a:p>
          <a:endParaRPr lang="fr-FR"/>
        </a:p>
      </dgm:t>
    </dgm:pt>
    <dgm:pt modelId="{20512595-93DD-4B7A-BD2A-4977FBA99B8B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Détection des incidents de sécurité</a:t>
          </a:r>
        </a:p>
      </dgm:t>
    </dgm:pt>
    <dgm:pt modelId="{629D9287-598A-4A4E-BFF5-1487BC445F7F}" type="parTrans" cxnId="{E922DE72-715A-4C9F-A2D9-AFC40FAB8376}">
      <dgm:prSet/>
      <dgm:spPr/>
      <dgm:t>
        <a:bodyPr/>
        <a:lstStyle/>
        <a:p>
          <a:endParaRPr lang="fr-FR"/>
        </a:p>
      </dgm:t>
    </dgm:pt>
    <dgm:pt modelId="{8EF8F7E5-AD29-45DC-976D-7BD83058880F}" type="sibTrans" cxnId="{E922DE72-715A-4C9F-A2D9-AFC40FAB8376}">
      <dgm:prSet/>
      <dgm:spPr/>
      <dgm:t>
        <a:bodyPr/>
        <a:lstStyle/>
        <a:p>
          <a:endParaRPr lang="fr-FR"/>
        </a:p>
      </dgm:t>
    </dgm:pt>
    <dgm:pt modelId="{B0AFA00D-D8D9-4278-96CB-6B4F7C2CEB85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Limiter les permissions de l’utilisateur</a:t>
          </a:r>
        </a:p>
      </dgm:t>
    </dgm:pt>
    <dgm:pt modelId="{649F83A0-7CB6-433F-B529-2B2A0D514294}" type="parTrans" cxnId="{714ADFF4-8607-4C3C-8EA2-48B3264FF6C0}">
      <dgm:prSet/>
      <dgm:spPr/>
      <dgm:t>
        <a:bodyPr/>
        <a:lstStyle/>
        <a:p>
          <a:endParaRPr lang="fr-FR"/>
        </a:p>
      </dgm:t>
    </dgm:pt>
    <dgm:pt modelId="{0B7E8525-4424-4EEE-826B-765FB1809264}" type="sibTrans" cxnId="{714ADFF4-8607-4C3C-8EA2-48B3264FF6C0}">
      <dgm:prSet/>
      <dgm:spPr/>
      <dgm:t>
        <a:bodyPr/>
        <a:lstStyle/>
        <a:p>
          <a:endParaRPr lang="fr-FR"/>
        </a:p>
      </dgm:t>
    </dgm:pt>
    <dgm:pt modelId="{A502A74B-1E49-4C70-993E-5960804BF3FB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0ECCDE-9924-44A7-8A05-242AA0EE907A}" type="parTrans" cxnId="{2E6E939C-F551-429E-AFC9-44FA149B0E02}">
      <dgm:prSet/>
      <dgm:spPr/>
      <dgm:t>
        <a:bodyPr/>
        <a:lstStyle/>
        <a:p>
          <a:endParaRPr lang="fr-FR"/>
        </a:p>
      </dgm:t>
    </dgm:pt>
    <dgm:pt modelId="{66554A06-F3AB-48D3-9CAA-A4BB89C26633}" type="sibTrans" cxnId="{2E6E939C-F551-429E-AFC9-44FA149B0E02}">
      <dgm:prSet/>
      <dgm:spPr/>
      <dgm:t>
        <a:bodyPr/>
        <a:lstStyle/>
        <a:p>
          <a:endParaRPr lang="fr-FR"/>
        </a:p>
      </dgm:t>
    </dgm:pt>
    <dgm:pt modelId="{B8050619-0721-4277-8798-0ED584E42F7A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40684F-086F-4D00-90E1-DB7036AFE434}" type="parTrans" cxnId="{84010C99-1743-4E7B-B092-2A1DFCE2C5FD}">
      <dgm:prSet/>
      <dgm:spPr/>
      <dgm:t>
        <a:bodyPr/>
        <a:lstStyle/>
        <a:p>
          <a:endParaRPr lang="fr-FR"/>
        </a:p>
      </dgm:t>
    </dgm:pt>
    <dgm:pt modelId="{18654A20-C8FD-442B-A9D2-C49082EB448E}" type="sibTrans" cxnId="{84010C99-1743-4E7B-B092-2A1DFCE2C5FD}">
      <dgm:prSet/>
      <dgm:spPr/>
      <dgm:t>
        <a:bodyPr/>
        <a:lstStyle/>
        <a:p>
          <a:endParaRPr lang="fr-FR"/>
        </a:p>
      </dgm:t>
    </dgm:pt>
    <dgm:pt modelId="{C9246183-6CCC-47BC-8188-6F20D97AA61D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8DB6B6-0FC0-4978-A79C-42B017BE4B61}" type="parTrans" cxnId="{C17BCDB2-DD87-4F8A-A14D-9754A40D2353}">
      <dgm:prSet/>
      <dgm:spPr/>
      <dgm:t>
        <a:bodyPr/>
        <a:lstStyle/>
        <a:p>
          <a:endParaRPr lang="fr-FR"/>
        </a:p>
      </dgm:t>
    </dgm:pt>
    <dgm:pt modelId="{ABE7A30B-A330-4A53-A4E6-AF5897DF0A9C}" type="sibTrans" cxnId="{C17BCDB2-DD87-4F8A-A14D-9754A40D2353}">
      <dgm:prSet/>
      <dgm:spPr/>
      <dgm:t>
        <a:bodyPr/>
        <a:lstStyle/>
        <a:p>
          <a:endParaRPr lang="fr-FR"/>
        </a:p>
      </dgm:t>
    </dgm:pt>
    <dgm:pt modelId="{3E671901-A24F-4E84-B06A-C59B17BB4F0B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14CB85-B75F-45D6-BD5C-04E8FFDAFB59}" type="parTrans" cxnId="{9419B267-BA60-404C-B358-1537F60759D2}">
      <dgm:prSet/>
      <dgm:spPr/>
      <dgm:t>
        <a:bodyPr/>
        <a:lstStyle/>
        <a:p>
          <a:endParaRPr lang="fr-FR"/>
        </a:p>
      </dgm:t>
    </dgm:pt>
    <dgm:pt modelId="{31755938-3B00-4951-A708-678C5D7E7C10}" type="sibTrans" cxnId="{9419B267-BA60-404C-B358-1537F60759D2}">
      <dgm:prSet/>
      <dgm:spPr/>
      <dgm:t>
        <a:bodyPr/>
        <a:lstStyle/>
        <a:p>
          <a:endParaRPr lang="fr-FR"/>
        </a:p>
      </dgm:t>
    </dgm:pt>
    <dgm:pt modelId="{6808DFF4-DA4E-4C2F-B54C-F4C034688FF8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8C87B0-D63D-4CCF-B6FE-7DC86D5205E8}" type="parTrans" cxnId="{D9588A15-8621-4CAB-A3ED-30C924ADCCE7}">
      <dgm:prSet/>
      <dgm:spPr/>
      <dgm:t>
        <a:bodyPr/>
        <a:lstStyle/>
        <a:p>
          <a:endParaRPr lang="fr-FR"/>
        </a:p>
      </dgm:t>
    </dgm:pt>
    <dgm:pt modelId="{3409D267-FB56-4C57-8E92-4E15F53DB884}" type="sibTrans" cxnId="{D9588A15-8621-4CAB-A3ED-30C924ADCCE7}">
      <dgm:prSet/>
      <dgm:spPr/>
      <dgm:t>
        <a:bodyPr/>
        <a:lstStyle/>
        <a:p>
          <a:endParaRPr lang="fr-FR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93BED02-1C34-447D-8D81-0D099AE9606D}" type="presOf" srcId="{B8050619-0721-4277-8798-0ED584E42F7A}" destId="{17CA1487-CDD9-4364-92F6-A11DBDAFE16C}" srcOrd="0" destOrd="1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D9588A15-8621-4CAB-A3ED-30C924ADCCE7}" srcId="{DA5DFAD8-E443-4F53-9341-A0903BBBD378}" destId="{6808DFF4-DA4E-4C2F-B54C-F4C034688FF8}" srcOrd="1" destOrd="0" parTransId="{768C87B0-D63D-4CCF-B6FE-7DC86D5205E8}" sibTransId="{3409D267-FB56-4C57-8E92-4E15F53DB884}"/>
    <dgm:cxn modelId="{E39F7533-CBD7-4601-93A3-1F96667BEC53}" type="presOf" srcId="{E9F6F737-8D6A-4A96-B398-75188242E2F4}" destId="{17CA1487-CDD9-4364-92F6-A11DBDAFE16C}" srcOrd="0" destOrd="2" presId="urn:microsoft.com/office/officeart/2005/8/layout/hList1"/>
    <dgm:cxn modelId="{DE35F03F-F096-44A7-9FD9-403C93716E39}" srcId="{6857B86A-DEC1-407C-A1BB-5BF9ACCBCA6A}" destId="{42CCD435-2FC0-48DC-A377-00DCBE509640}" srcOrd="4" destOrd="0" parTransId="{24B922E0-E7F1-430F-B101-B00A2F0C6547}" sibTransId="{E906515E-5F5C-428F-AFC6-E47505EB038C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72148A65-91AF-4D58-9103-30F1AC52237E}" type="presOf" srcId="{20512595-93DD-4B7A-BD2A-4977FBA99B8B}" destId="{EA81ED6A-A7EA-4137-A3DC-D16E79F1B938}" srcOrd="0" destOrd="2" presId="urn:microsoft.com/office/officeart/2005/8/layout/hList1"/>
    <dgm:cxn modelId="{9419B267-BA60-404C-B358-1537F60759D2}" srcId="{ABA77F75-8642-4931-8D7E-BE6C6DB9940D}" destId="{3E671901-A24F-4E84-B06A-C59B17BB4F0B}" srcOrd="1" destOrd="0" parTransId="{A814CB85-B75F-45D6-BD5C-04E8FFDAFB59}" sibTransId="{31755938-3B00-4951-A708-678C5D7E7C10}"/>
    <dgm:cxn modelId="{C7BD1A48-5670-40F9-9DC1-A50F7958BD67}" type="presOf" srcId="{6808DFF4-DA4E-4C2F-B54C-F4C034688FF8}" destId="{EA81ED6A-A7EA-4137-A3DC-D16E79F1B938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E8C2BF72-DF15-488E-BFEE-6DF1B364AB1C}" type="presOf" srcId="{C9246183-6CCC-47BC-8188-6F20D97AA61D}" destId="{17CA1487-CDD9-4364-92F6-A11DBDAFE16C}" srcOrd="0" destOrd="3" presId="urn:microsoft.com/office/officeart/2005/8/layout/hList1"/>
    <dgm:cxn modelId="{E922DE72-715A-4C9F-A2D9-AFC40FAB8376}" srcId="{DA5DFAD8-E443-4F53-9341-A0903BBBD378}" destId="{20512595-93DD-4B7A-BD2A-4977FBA99B8B}" srcOrd="2" destOrd="0" parTransId="{629D9287-598A-4A4E-BFF5-1487BC445F7F}" sibTransId="{8EF8F7E5-AD29-45DC-976D-7BD83058880F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614BA90-FF8E-4644-9D7B-95A1BBB98CB2}" type="presOf" srcId="{42CCD435-2FC0-48DC-A377-00DCBE509640}" destId="{17CA1487-CDD9-4364-92F6-A11DBDAFE16C}" srcOrd="0" destOrd="4" presId="urn:microsoft.com/office/officeart/2005/8/layout/hList1"/>
    <dgm:cxn modelId="{68ADF593-FA6B-4D09-ACC6-E150372286EF}" type="presOf" srcId="{A502A74B-1E49-4C70-993E-5960804BF3FB}" destId="{17CA1487-CDD9-4364-92F6-A11DBDAFE16C}" srcOrd="0" destOrd="5" presId="urn:microsoft.com/office/officeart/2005/8/layout/hList1"/>
    <dgm:cxn modelId="{84010C99-1743-4E7B-B092-2A1DFCE2C5FD}" srcId="{6857B86A-DEC1-407C-A1BB-5BF9ACCBCA6A}" destId="{B8050619-0721-4277-8798-0ED584E42F7A}" srcOrd="1" destOrd="0" parTransId="{A040684F-086F-4D00-90E1-DB7036AFE434}" sibTransId="{18654A20-C8FD-442B-A9D2-C49082EB448E}"/>
    <dgm:cxn modelId="{2E6E939C-F551-429E-AFC9-44FA149B0E02}" srcId="{6857B86A-DEC1-407C-A1BB-5BF9ACCBCA6A}" destId="{A502A74B-1E49-4C70-993E-5960804BF3FB}" srcOrd="5" destOrd="0" parTransId="{CC0ECCDE-9924-44A7-8A05-242AA0EE907A}" sibTransId="{66554A06-F3AB-48D3-9CAA-A4BB89C26633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0AD81AC-6DDD-4FFD-BEE9-B571A26A03CB}" type="presOf" srcId="{B0AFA00D-D8D9-4278-96CB-6B4F7C2CEB85}" destId="{E4FD5043-5612-43C5-B6AE-CCD431549399}" srcOrd="0" destOrd="2" presId="urn:microsoft.com/office/officeart/2005/8/layout/hList1"/>
    <dgm:cxn modelId="{C17BCDB2-DD87-4F8A-A14D-9754A40D2353}" srcId="{6857B86A-DEC1-407C-A1BB-5BF9ACCBCA6A}" destId="{C9246183-6CCC-47BC-8188-6F20D97AA61D}" srcOrd="3" destOrd="0" parTransId="{768DB6B6-0FC0-4978-A79C-42B017BE4B61}" sibTransId="{ABE7A30B-A330-4A53-A4E6-AF5897DF0A9C}"/>
    <dgm:cxn modelId="{C80BF4B2-2D03-48D3-B3A0-30642521685D}" srcId="{6857B86A-DEC1-407C-A1BB-5BF9ACCBCA6A}" destId="{E9F6F737-8D6A-4A96-B398-75188242E2F4}" srcOrd="2" destOrd="0" parTransId="{136987EF-0FC9-4B64-9146-38BABE0B2A48}" sibTransId="{253FE9E8-1620-41CA-A05A-FAA616C30622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14ADFF4-8607-4C3C-8EA2-48B3264FF6C0}" srcId="{ABA77F75-8642-4931-8D7E-BE6C6DB9940D}" destId="{B0AFA00D-D8D9-4278-96CB-6B4F7C2CEB85}" srcOrd="2" destOrd="0" parTransId="{649F83A0-7CB6-433F-B529-2B2A0D514294}" sibTransId="{0B7E8525-4424-4EEE-826B-765FB1809264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45B39FFE-95D6-4298-81B9-BC4B7CB240AA}" type="presOf" srcId="{3E671901-A24F-4E84-B06A-C59B17BB4F0B}" destId="{E4FD5043-5612-43C5-B6AE-CCD431549399}" srcOrd="0" destOrd="1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36628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Défense en profondeur</a:t>
          </a:r>
        </a:p>
      </dsp:txBody>
      <dsp:txXfrm>
        <a:off x="3535" y="36628"/>
        <a:ext cx="3447370" cy="576000"/>
      </dsp:txXfrm>
    </dsp:sp>
    <dsp:sp modelId="{17CA1487-CDD9-4364-92F6-A11DBDAFE16C}">
      <dsp:nvSpPr>
        <dsp:cNvPr id="0" name=""/>
        <dsp:cNvSpPr/>
      </dsp:nvSpPr>
      <dsp:spPr>
        <a:xfrm>
          <a:off x="3535" y="612628"/>
          <a:ext cx="3447370" cy="3842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Mise en place de plusieurs systèmes de défenses indépendant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Dans le cas d’une connexion internet : VPN+Firewall+Anti-virus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Concentrer les mesures de sécurité au niveau du point d’entrée du système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612628"/>
        <a:ext cx="3447370" cy="3842999"/>
      </dsp:txXfrm>
    </dsp:sp>
    <dsp:sp modelId="{055A5EAB-EAE0-4501-8649-31F112FF9AD5}">
      <dsp:nvSpPr>
        <dsp:cNvPr id="0" name=""/>
        <dsp:cNvSpPr/>
      </dsp:nvSpPr>
      <dsp:spPr>
        <a:xfrm>
          <a:off x="3933537" y="36628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Moindre privilège</a:t>
          </a:r>
        </a:p>
      </dsp:txBody>
      <dsp:txXfrm>
        <a:off x="3933537" y="36628"/>
        <a:ext cx="3447370" cy="576000"/>
      </dsp:txXfrm>
    </dsp:sp>
    <dsp:sp modelId="{E4FD5043-5612-43C5-B6AE-CCD431549399}">
      <dsp:nvSpPr>
        <dsp:cNvPr id="0" name=""/>
        <dsp:cNvSpPr/>
      </dsp:nvSpPr>
      <dsp:spPr>
        <a:xfrm>
          <a:off x="3933537" y="612628"/>
          <a:ext cx="3447370" cy="3842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 tâche ne doit bénéficier que de privilèges strictement nécessaires à l'exécution du code menant à bien ses fonctionnalités</a:t>
          </a: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Limiter les permissions de l’utilisateur</a:t>
          </a:r>
        </a:p>
      </dsp:txBody>
      <dsp:txXfrm>
        <a:off x="3933537" y="612628"/>
        <a:ext cx="3447370" cy="3842999"/>
      </dsp:txXfrm>
    </dsp:sp>
    <dsp:sp modelId="{23D06E36-F688-4B37-8BB8-73015E665B0E}">
      <dsp:nvSpPr>
        <dsp:cNvPr id="0" name=""/>
        <dsp:cNvSpPr/>
      </dsp:nvSpPr>
      <dsp:spPr>
        <a:xfrm>
          <a:off x="7863539" y="36628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Journalisation</a:t>
          </a:r>
        </a:p>
      </dsp:txBody>
      <dsp:txXfrm>
        <a:off x="7863539" y="36628"/>
        <a:ext cx="3447370" cy="576000"/>
      </dsp:txXfrm>
    </dsp:sp>
    <dsp:sp modelId="{EA81ED6A-A7EA-4137-A3DC-D16E79F1B938}">
      <dsp:nvSpPr>
        <dsp:cNvPr id="0" name=""/>
        <dsp:cNvSpPr/>
      </dsp:nvSpPr>
      <dsp:spPr>
        <a:xfrm>
          <a:off x="7863539" y="612628"/>
          <a:ext cx="3447370" cy="3842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Permettre la traçabilité de l'activité d'un réseau et d'apporter la preuve de cette activité.</a:t>
          </a: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Détection des incidents de sécurité</a:t>
          </a:r>
        </a:p>
      </dsp:txBody>
      <dsp:txXfrm>
        <a:off x="7863539" y="612628"/>
        <a:ext cx="3447370" cy="3842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47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02EAC81-5C99-4864-A0E8-CFA5C9ABA6C2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E44FF-5CD6-4B82-B1F5-6AE86C9907EB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6F96-1DBA-403E-937D-37819E106CA7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13907-E3EB-48AE-AB86-05A8E02730C7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7BD87-4162-417A-9B5A-2932BA9F7490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4DDE-15BB-4C4D-B4EA-C083161A9948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1F3B7E-0513-428C-82D7-BDF3AA9A4EA5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72795-7EAB-4160-A1B0-2F422ABD8E89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BF765-708F-4989-AE14-BAB9493E4588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D7A6B-BCC2-4C21-BAE3-6AF1B840E56D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5DD21-33A0-42C5-A2E5-7493465514B7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33FA-CEBE-4502-9F9B-2F0989154353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CB3ED-4851-4DE7-9A6A-4D7485AC63E3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EB93-A53E-490C-AF00-EDE3AFF9A36D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093F2-5574-4FF9-B1D2-E15C695A74EF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F6C24-568D-4917-863C-3B89D44003D5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02532-655D-448B-BCCD-E52581A788ED}" type="datetime1">
              <a:rPr lang="fr-FR" noProof="0" smtClean="0"/>
              <a:t>17/05/2021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82D03-1B0F-4808-A039-91C9E6CB118E}" type="datetime1">
              <a:rPr lang="fr-FR" noProof="0" smtClean="0"/>
              <a:t>17/05/2021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://docs.couchdb.org/en/2.1.1/cve/2017-1263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swigger.net/web-security/os-command-injection#:~:text=OS%20command%20injection%20(also%20known,application%20and%20all%20its%20data.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clavel/Etude_Faille_CVE_12636/wiki/Escalade-de-Privilege-%7BMise-en-en-%C3%A9vidence-de-la-faille-12635%7D#d%C3%A9monstration-lescalade-de-privil%C3%A8ge-sous-couchdb-16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08" y="1122363"/>
            <a:ext cx="10637806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400" dirty="0">
                <a:latin typeface="Rockwell" panose="02060603020205020403" pitchFamily="18" charset="0"/>
              </a:rPr>
              <a:t>Etude de faille CVE 2017-12635 ET 12636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G. Clavel, Y. COULIOU, J. RAOUX, J. ROUSSELY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82" y="316748"/>
            <a:ext cx="9905998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dirty="0"/>
              <a:t>DESCRIPTION DE LA Vulnérabilité 12636 </a:t>
            </a:r>
            <a:br>
              <a:rPr lang="fr-FR" dirty="0"/>
            </a:br>
            <a:r>
              <a:rPr lang="fr-FR" dirty="0"/>
              <a:t>«  </a:t>
            </a:r>
            <a:r>
              <a:rPr lang="fr-FR" dirty="0" err="1"/>
              <a:t>Arbitrary</a:t>
            </a:r>
            <a:r>
              <a:rPr lang="fr-FR" dirty="0"/>
              <a:t> </a:t>
            </a:r>
            <a:r>
              <a:rPr lang="fr-FR" dirty="0" err="1"/>
              <a:t>CoMMAND</a:t>
            </a:r>
            <a:r>
              <a:rPr lang="fr-FR" dirty="0"/>
              <a:t>  </a:t>
            </a:r>
            <a:r>
              <a:rPr lang="fr-FR" dirty="0" err="1"/>
              <a:t>Execution</a:t>
            </a:r>
            <a:r>
              <a:rPr lang="fr-FR" dirty="0"/>
              <a:t> »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82ADF-B8DA-4F9D-BD5B-9C2A670D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920" y="1710162"/>
            <a:ext cx="5278242" cy="42941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fr-FR" sz="2000" b="1" dirty="0">
              <a:latin typeface="+mj-lt"/>
            </a:endParaRPr>
          </a:p>
          <a:p>
            <a:pPr marL="0" indent="0">
              <a:buNone/>
            </a:pPr>
            <a:r>
              <a:rPr lang="fr-FR" b="1" i="0" dirty="0">
                <a:effectLst/>
                <a:latin typeface="+mj-lt"/>
              </a:rPr>
              <a:t>Les utilisateurs  de </a:t>
            </a:r>
            <a:r>
              <a:rPr lang="fr-FR" b="1" i="0" dirty="0" err="1">
                <a:effectLst/>
                <a:latin typeface="+mj-lt"/>
              </a:rPr>
              <a:t>CouchDB</a:t>
            </a:r>
            <a:r>
              <a:rPr lang="fr-FR" b="1" i="0" dirty="0">
                <a:effectLst/>
                <a:latin typeface="+mj-lt"/>
              </a:rPr>
              <a:t> peuvent configurer le serveur de base de données via HTTP(S) </a:t>
            </a:r>
            <a:r>
              <a:rPr lang="fr-FR" sz="2400" b="1" i="0" dirty="0">
                <a:effectLst/>
                <a:latin typeface="+mj-lt"/>
              </a:rPr>
              <a:t>ou en éditant des fichiers de configuration</a:t>
            </a:r>
            <a:r>
              <a:rPr lang="fr-FR" sz="2400" b="0" i="0" dirty="0">
                <a:effectLst/>
                <a:latin typeface="+mj-lt"/>
              </a:rPr>
              <a:t>.</a:t>
            </a:r>
            <a:r>
              <a:rPr lang="fr-FR" b="1" i="0" dirty="0">
                <a:effectLst/>
                <a:latin typeface="+mj-lt"/>
              </a:rPr>
              <a:t> Certaines des options de configuration incluent des chemins des scripts au niveau du système d’exploitation qui sont ensuite lancés par </a:t>
            </a:r>
            <a:r>
              <a:rPr lang="fr-FR" b="1" i="0" dirty="0" err="1">
                <a:effectLst/>
                <a:latin typeface="+mj-lt"/>
              </a:rPr>
              <a:t>CouchDB</a:t>
            </a:r>
            <a:r>
              <a:rPr lang="fr-FR" b="1" i="0" dirty="0">
                <a:effectLst/>
                <a:latin typeface="+mj-lt"/>
              </a:rPr>
              <a:t>. </a:t>
            </a:r>
          </a:p>
          <a:p>
            <a:pPr marL="0" indent="0">
              <a:buNone/>
            </a:pPr>
            <a:endParaRPr lang="fr-FR" b="1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fr-FR" sz="2400" b="1" i="0" dirty="0">
                <a:effectLst/>
                <a:latin typeface="+mj-lt"/>
              </a:rPr>
              <a:t>En combinaison avec </a:t>
            </a:r>
            <a:r>
              <a:rPr lang="fr-FR" sz="2400" b="1" i="1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CVE-2017-12635 </a:t>
            </a:r>
            <a:r>
              <a:rPr lang="fr-FR" sz="2400" b="1" i="1" dirty="0">
                <a:effectLst/>
                <a:latin typeface="+mj-lt"/>
              </a:rPr>
              <a:t>, c</a:t>
            </a:r>
            <a:r>
              <a:rPr lang="fr-FR" b="1" i="0" dirty="0">
                <a:effectLst/>
                <a:latin typeface="+mj-lt"/>
              </a:rPr>
              <a:t>ela permet à un utilisateur admin d’Apache </a:t>
            </a:r>
            <a:r>
              <a:rPr lang="fr-FR" b="1" i="0" dirty="0" err="1">
                <a:effectLst/>
                <a:latin typeface="+mj-lt"/>
              </a:rPr>
              <a:t>CouchDB</a:t>
            </a:r>
            <a:r>
              <a:rPr lang="fr-FR" b="1" i="0" dirty="0">
                <a:effectLst/>
                <a:latin typeface="+mj-lt"/>
              </a:rPr>
              <a:t> avant 1.7.0 et 2.x avant 2.1.1 d’exécuter des commandes </a:t>
            </a:r>
            <a:r>
              <a:rPr lang="fr-FR" b="1" i="0" dirty="0" err="1">
                <a:effectLst/>
                <a:latin typeface="+mj-lt"/>
              </a:rPr>
              <a:t>shell</a:t>
            </a:r>
            <a:r>
              <a:rPr lang="fr-FR" b="1" i="0" dirty="0">
                <a:effectLst/>
                <a:latin typeface="+mj-lt"/>
              </a:rPr>
              <a:t> arbitraires en tant qu’utilisateur </a:t>
            </a:r>
            <a:r>
              <a:rPr lang="fr-FR" b="1" i="0" dirty="0" err="1">
                <a:effectLst/>
                <a:latin typeface="+mj-lt"/>
              </a:rPr>
              <a:t>CouchDB</a:t>
            </a:r>
            <a:r>
              <a:rPr lang="fr-FR" b="1" i="0" dirty="0">
                <a:effectLst/>
                <a:latin typeface="+mj-lt"/>
              </a:rPr>
              <a:t>, y compris le téléchargement et l’exécution de scripts à partir d’Internet.</a:t>
            </a:r>
          </a:p>
          <a:p>
            <a:pPr marL="0" indent="0">
              <a:buNone/>
            </a:pPr>
            <a:endParaRPr lang="fr-FR" sz="2600" b="1" i="0" dirty="0">
              <a:effectLst/>
              <a:latin typeface="+mj-lt"/>
            </a:endParaRPr>
          </a:p>
          <a:p>
            <a:pPr marL="0" indent="0">
              <a:buNone/>
            </a:pPr>
            <a:endParaRPr lang="fr-FR" b="1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7E45AF-6F25-4CA0-BBDC-339D27D3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048" y="1833506"/>
            <a:ext cx="5345163" cy="3022023"/>
          </a:xfrm>
          <a:prstGeom prst="rect">
            <a:avLst/>
          </a:prstGeom>
        </p:spPr>
      </p:pic>
      <p:sp>
        <p:nvSpPr>
          <p:cNvPr id="6" name="ZoneTexte 5">
            <a:hlinkClick r:id="rId4"/>
            <a:extLst>
              <a:ext uri="{FF2B5EF4-FFF2-40B4-BE49-F238E27FC236}">
                <a16:creationId xmlns:a16="http://schemas.microsoft.com/office/drawing/2014/main" id="{BA004D5B-E871-4DA9-892E-2488105C6A54}"/>
              </a:ext>
            </a:extLst>
          </p:cNvPr>
          <p:cNvSpPr txBox="1"/>
          <p:nvPr/>
        </p:nvSpPr>
        <p:spPr>
          <a:xfrm>
            <a:off x="7559041" y="4855529"/>
            <a:ext cx="325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risques associés au injection de commande OS  Source Web</a:t>
            </a:r>
          </a:p>
        </p:txBody>
      </p:sp>
    </p:spTree>
    <p:extLst>
      <p:ext uri="{BB962C8B-B14F-4D97-AF65-F5344CB8AC3E}">
        <p14:creationId xmlns:p14="http://schemas.microsoft.com/office/powerpoint/2010/main" val="353728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79DA244-A7F9-406E-9CCD-E58F6180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187" y="1384183"/>
            <a:ext cx="10343626" cy="4878980"/>
          </a:xfrm>
        </p:spPr>
        <p:txBody>
          <a:bodyPr>
            <a:normAutofit fontScale="92500" lnSpcReduction="10000"/>
          </a:bodyPr>
          <a:lstStyle/>
          <a:p>
            <a:pPr lvl="1"/>
            <a:endParaRPr lang="fr-FR" sz="2400" dirty="0"/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Un certain nombre de paramètres de configuration de </a:t>
            </a:r>
            <a:r>
              <a:rPr lang="fr-FR" sz="2000" b="1" i="0" dirty="0" err="1">
                <a:effectLst/>
                <a:latin typeface="+mj-lt"/>
              </a:rPr>
              <a:t>CouchDB</a:t>
            </a:r>
            <a:r>
              <a:rPr lang="fr-FR" sz="2000" b="1" i="0" dirty="0">
                <a:effectLst/>
                <a:latin typeface="+mj-lt"/>
              </a:rPr>
              <a:t> sont des chemins de fichiers vers « </a:t>
            </a:r>
            <a:r>
              <a:rPr lang="fr-FR" sz="2000" b="1" i="0" dirty="0" err="1">
                <a:effectLst/>
                <a:latin typeface="+mj-lt"/>
              </a:rPr>
              <a:t>interpreteur</a:t>
            </a:r>
            <a:r>
              <a:rPr lang="fr-FR" sz="2000" b="1" i="0" dirty="0">
                <a:effectLst/>
                <a:latin typeface="+mj-lt"/>
              </a:rPr>
              <a:t> » qui sont consciencieusement exécutés par </a:t>
            </a:r>
            <a:r>
              <a:rPr lang="fr-FR" sz="2000" b="1" i="0" dirty="0" err="1">
                <a:effectLst/>
                <a:latin typeface="+mj-lt"/>
              </a:rPr>
              <a:t>CouchDB</a:t>
            </a:r>
            <a:r>
              <a:rPr lang="fr-FR" sz="2000" b="1" i="0" dirty="0">
                <a:effectLst/>
                <a:latin typeface="+mj-lt"/>
              </a:rPr>
              <a:t> proprement dit au démarrage ou lorsqu’un nouveau paramètre de config est fourni via HTTP(S).</a:t>
            </a: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L’API config n’est disponible que pour les utilisateurs admin. La configuration de chemins exécutables arbitraires permet aux administrateurs de définir n’importe quel « interpréteur » grâce à l’utilisation de l’API HTTP(S). Ces exécutions s’exécuteront dans le champ d’application de l’utilisateur du système d’exploitation sous lequel </a:t>
            </a:r>
            <a:r>
              <a:rPr lang="fr-FR" sz="2000" b="1" i="0" dirty="0" err="1">
                <a:effectLst/>
                <a:latin typeface="+mj-lt"/>
              </a:rPr>
              <a:t>CouchDB</a:t>
            </a:r>
            <a:r>
              <a:rPr lang="fr-FR" sz="2000" b="1" i="0" dirty="0">
                <a:effectLst/>
                <a:latin typeface="+mj-lt"/>
              </a:rPr>
              <a:t> fonctionne. </a:t>
            </a: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Cela inclut l’accès à la lecture/écriture des fichiers de base de données, et au moins lire l’accès à ses fichiers de configuration.</a:t>
            </a: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lvl="1"/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FAB10D0D-F33A-4B63-8AEE-6A5536D4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363" y="383627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DESCRIPTION DE LA Vulnérabilité 12636 </a:t>
            </a:r>
            <a:br>
              <a:rPr lang="fr-FR" sz="3600" dirty="0"/>
            </a:br>
            <a:r>
              <a:rPr lang="fr-FR" sz="1800" dirty="0" err="1">
                <a:latin typeface="Roboto" panose="02000000000000000000" pitchFamily="2" charset="0"/>
              </a:rPr>
              <a:t>Arbitrary</a:t>
            </a:r>
            <a:r>
              <a:rPr lang="fr-FR" sz="1800" dirty="0">
                <a:latin typeface="Roboto" panose="02000000000000000000" pitchFamily="2" charset="0"/>
              </a:rPr>
              <a:t> </a:t>
            </a:r>
            <a:r>
              <a:rPr lang="fr-FR" sz="1800" dirty="0" err="1">
                <a:latin typeface="Roboto" panose="02000000000000000000" pitchFamily="2" charset="0"/>
              </a:rPr>
              <a:t>CoMMAND</a:t>
            </a:r>
            <a:r>
              <a:rPr lang="fr-FR" sz="1800" dirty="0">
                <a:latin typeface="Roboto" panose="02000000000000000000" pitchFamily="2" charset="0"/>
              </a:rPr>
              <a:t>  </a:t>
            </a:r>
            <a:r>
              <a:rPr lang="fr-FR" sz="1800" dirty="0" err="1">
                <a:latin typeface="Roboto" panose="02000000000000000000" pitchFamily="2" charset="0"/>
              </a:rPr>
              <a:t>Execution</a:t>
            </a:r>
            <a:r>
              <a:rPr lang="fr-FR" sz="1800" dirty="0">
                <a:latin typeface="Roboto" panose="02000000000000000000" pitchFamily="2" charset="0"/>
              </a:rPr>
              <a:t> </a:t>
            </a:r>
            <a:br>
              <a:rPr lang="fr-FR" sz="1800" dirty="0">
                <a:solidFill>
                  <a:srgbClr val="6C757D"/>
                </a:solidFill>
                <a:latin typeface="Roboto" panose="02000000000000000000" pitchFamily="2" charset="0"/>
              </a:rPr>
            </a:br>
            <a:br>
              <a:rPr lang="fr-FR" sz="36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01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250EB-6270-43DB-9F82-BE13A63D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30" y="316111"/>
            <a:ext cx="9905998" cy="1478570"/>
          </a:xfrm>
        </p:spPr>
        <p:txBody>
          <a:bodyPr>
            <a:normAutofit/>
          </a:bodyPr>
          <a:lstStyle/>
          <a:p>
            <a:r>
              <a:rPr lang="fr-FR" sz="3200" dirty="0"/>
              <a:t>En tant qu’administrateur réseaux COMMENT EMPECHER QUE LA FAILLE PUISSE ETRE EXPLOITEE ?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79DA244-A7F9-406E-9CCD-E58F6180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187" y="1794681"/>
            <a:ext cx="10343626" cy="4468482"/>
          </a:xfrm>
        </p:spPr>
        <p:txBody>
          <a:bodyPr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Il n’est pas conseillé d’exécuter le serveur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CouchDB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en tant que super utilisateur.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Si le serveur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CouchDB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est compromis par un attaquant pendant qu’il est exécuté par un super utilisateur, l’attaquant aura un accès type super utilisateur à l’ensemble de votre système. Ce n’est pas ce qu’on veut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Nous vous recommandons fortement de créer un utilisateur spécifique pour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CouchDB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Cet utilisateur doit avoir le moins de privilèges possible sur votre système, de préférence le strict minimum nécessaire pour exécuter le serveur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CouchDB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lire les fichiers de configuration et écrire aux répertoires de données et de journaux.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Mettre en place un serveur proxy pour interdire les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réquetes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qui incluent des commandes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shell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08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250EB-6270-43DB-9F82-BE13A63D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30" y="316111"/>
            <a:ext cx="9905998" cy="1478570"/>
          </a:xfrm>
        </p:spPr>
        <p:txBody>
          <a:bodyPr>
            <a:normAutofit/>
          </a:bodyPr>
          <a:lstStyle/>
          <a:p>
            <a:r>
              <a:rPr lang="fr-FR" sz="3200" dirty="0"/>
              <a:t>En tant qu’administrateur réseaux  COMMENT EMPECHER QUE LA FAILLE PUISSE ETRE EXPLOITEE ?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79DA244-A7F9-406E-9CCD-E58F6180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187" y="1794681"/>
            <a:ext cx="10343626" cy="4468482"/>
          </a:xfrm>
        </p:spPr>
        <p:txBody>
          <a:bodyPr>
            <a:normAutofit/>
          </a:bodyPr>
          <a:lstStyle/>
          <a:p>
            <a:pPr lvl="1"/>
            <a:endParaRPr lang="fr-FR" sz="2400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CF28C0-EFDE-4E28-AE96-1BFEE1A91AA8}"/>
              </a:ext>
            </a:extLst>
          </p:cNvPr>
          <p:cNvSpPr txBox="1"/>
          <p:nvPr/>
        </p:nvSpPr>
        <p:spPr>
          <a:xfrm>
            <a:off x="1147895" y="1794681"/>
            <a:ext cx="1034362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sz="2000" b="1" i="0" dirty="0">
                <a:effectLst/>
                <a:latin typeface="+mj-lt"/>
              </a:rPr>
              <a:t>Nous pouvons atténuer ce vecteur d’attaque en implémentant une liste noire des paramètres de configuration qui ne peuvent pas être modifiés via HTTP(S) et nécessitent un accès </a:t>
            </a:r>
            <a:r>
              <a:rPr lang="fr-FR" sz="2000" b="1" i="0" dirty="0" err="1">
                <a:effectLst/>
                <a:latin typeface="+mj-lt"/>
              </a:rPr>
              <a:t>shell</a:t>
            </a:r>
            <a:r>
              <a:rPr lang="fr-FR" sz="2000" b="1" i="0" dirty="0">
                <a:effectLst/>
                <a:latin typeface="+mj-lt"/>
              </a:rPr>
              <a:t> pour effectuer des modifications.</a:t>
            </a: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Une liste noire codée en dur a l’inconvénient d’avoir besoin d’être mise à jour lorsque des paramètres de configuration </a:t>
            </a:r>
            <a:r>
              <a:rPr lang="fr-FR" sz="2000" b="1" i="0" dirty="0" err="1">
                <a:effectLst/>
                <a:latin typeface="+mj-lt"/>
              </a:rPr>
              <a:t>serontt</a:t>
            </a:r>
            <a:r>
              <a:rPr lang="fr-FR" sz="2000" b="1" i="0" dirty="0">
                <a:effectLst/>
                <a:latin typeface="+mj-lt"/>
              </a:rPr>
              <a:t> nouvellement ajoutés à </a:t>
            </a:r>
            <a:r>
              <a:rPr lang="fr-FR" sz="2000" b="1" i="0" dirty="0" err="1">
                <a:effectLst/>
                <a:latin typeface="+mj-lt"/>
              </a:rPr>
              <a:t>CouchDB</a:t>
            </a:r>
            <a:r>
              <a:rPr lang="fr-FR" sz="2000" b="1" i="0" dirty="0">
                <a:effectLst/>
                <a:latin typeface="+mj-lt"/>
              </a:rPr>
              <a:t> </a:t>
            </a:r>
            <a:r>
              <a:rPr lang="fr-FR" sz="2000" b="1" dirty="0">
                <a:latin typeface="+mj-lt"/>
              </a:rPr>
              <a:t>.</a:t>
            </a: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Nous avons opté pour cette approche pour des raisons d’opportunité.</a:t>
            </a:r>
          </a:p>
          <a:p>
            <a:pPr algn="l" fontAlgn="base"/>
            <a:endParaRPr lang="fr-FR" sz="2000" b="1" dirty="0">
              <a:latin typeface="+mj-lt"/>
            </a:endParaRP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 À l’avenir, nous </a:t>
            </a:r>
            <a:r>
              <a:rPr lang="fr-FR" sz="2000" b="1" dirty="0">
                <a:latin typeface="+mj-lt"/>
              </a:rPr>
              <a:t>modifierons</a:t>
            </a:r>
            <a:r>
              <a:rPr lang="fr-FR" sz="2000" b="1" i="0" dirty="0">
                <a:effectLst/>
                <a:latin typeface="+mj-lt"/>
              </a:rPr>
              <a:t> le système de configuration pour que l’ajout de paramètres de configuration nécessite un marquage explicite d’une variable, pour être sûr de l’édition ,via HTTP(S).</a:t>
            </a:r>
          </a:p>
        </p:txBody>
      </p:sp>
    </p:spTree>
    <p:extLst>
      <p:ext uri="{BB962C8B-B14F-4D97-AF65-F5344CB8AC3E}">
        <p14:creationId xmlns:p14="http://schemas.microsoft.com/office/powerpoint/2010/main" val="83660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49" y="138578"/>
            <a:ext cx="9905998" cy="1478570"/>
          </a:xfrm>
        </p:spPr>
        <p:txBody>
          <a:bodyPr>
            <a:normAutofit/>
          </a:bodyPr>
          <a:lstStyle/>
          <a:p>
            <a:r>
              <a:rPr lang="fr-FR" sz="3200" dirty="0"/>
              <a:t>Trouver des serveurs </a:t>
            </a:r>
            <a:r>
              <a:rPr lang="fr-FR" sz="3200" dirty="0" err="1"/>
              <a:t>couchdb</a:t>
            </a:r>
            <a:r>
              <a:rPr lang="fr-FR" sz="3200" dirty="0"/>
              <a:t> </a:t>
            </a:r>
            <a:r>
              <a:rPr lang="fr-FR" sz="3200" dirty="0" err="1"/>
              <a:t>vulnerables</a:t>
            </a:r>
            <a:r>
              <a:rPr lang="fr-FR" sz="3200" dirty="0"/>
              <a:t>  ?</a:t>
            </a:r>
            <a:br>
              <a:rPr lang="fr-FR" sz="1600" b="0" i="0" dirty="0">
                <a:solidFill>
                  <a:srgbClr val="6C757D"/>
                </a:solidFill>
                <a:effectLst/>
                <a:latin typeface="Roboto" panose="02000000000000000000" pitchFamily="2" charset="0"/>
              </a:rPr>
            </a:br>
            <a:endParaRPr lang="fr-FR" sz="3200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8F510B92-CA03-42AB-86FD-019EC016E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6" t="5863" r="25981" b="32668"/>
          <a:stretch/>
        </p:blipFill>
        <p:spPr>
          <a:xfrm>
            <a:off x="1208896" y="994605"/>
            <a:ext cx="7012315" cy="5540419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E21D7C0-0A10-4C42-80E7-3626E11B583E}"/>
              </a:ext>
            </a:extLst>
          </p:cNvPr>
          <p:cNvSpPr txBox="1"/>
          <p:nvPr/>
        </p:nvSpPr>
        <p:spPr>
          <a:xfrm>
            <a:off x="8539994" y="2136338"/>
            <a:ext cx="3389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lancer une recherche qui identifiera les serveurs potentiellement vulnérables avec la requête : </a:t>
            </a:r>
          </a:p>
          <a:p>
            <a:r>
              <a:rPr lang="fr-FR" dirty="0"/>
              <a:t>« port:5984 </a:t>
            </a:r>
            <a:r>
              <a:rPr lang="fr-FR" dirty="0" err="1"/>
              <a:t>CouchDB</a:t>
            </a:r>
            <a:r>
              <a:rPr lang="fr-FR" dirty="0"/>
              <a:t>/1.6.0  ou 2.0.0 »</a:t>
            </a:r>
          </a:p>
          <a:p>
            <a:r>
              <a:rPr lang="fr-FR" dirty="0"/>
              <a:t>On retrouve leurs adresses pouvant permettre l’exploitation des failles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620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Service compromis et type de compromission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82ADF-B8DA-4F9D-BD5B-9C2A670D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937377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Service compromis : </a:t>
            </a:r>
            <a:r>
              <a:rPr lang="fr-FR" b="1" dirty="0" err="1"/>
              <a:t>CouchDB</a:t>
            </a:r>
            <a:r>
              <a:rPr lang="fr-FR" b="1" dirty="0"/>
              <a:t>  </a:t>
            </a:r>
          </a:p>
          <a:p>
            <a:pPr lvl="1"/>
            <a:r>
              <a:rPr lang="fr-FR" dirty="0"/>
              <a:t>système de gestion de base de données</a:t>
            </a:r>
          </a:p>
          <a:p>
            <a:pPr lvl="1"/>
            <a:r>
              <a:rPr lang="fr-FR" dirty="0"/>
              <a:t>conçu pour le WEB, </a:t>
            </a:r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/>
              <a:t>répartition sur grappe de serveurs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b="1" dirty="0"/>
              <a:t>Type de compromission « 12635 » : Elévation de privilège</a:t>
            </a:r>
          </a:p>
          <a:p>
            <a:pPr marL="914400" lvl="2" indent="0">
              <a:buNone/>
            </a:pPr>
            <a:r>
              <a:rPr lang="fr-FR" b="1" dirty="0"/>
              <a:t>Profil administrateur endossé</a:t>
            </a:r>
          </a:p>
          <a:p>
            <a:pPr lvl="3"/>
            <a:r>
              <a:rPr lang="fr-FR" dirty="0"/>
              <a:t>sur le service </a:t>
            </a:r>
          </a:p>
          <a:p>
            <a:pPr lvl="3"/>
            <a:r>
              <a:rPr lang="fr-FR" dirty="0"/>
              <a:t>et la machine hébergeuse</a:t>
            </a:r>
          </a:p>
          <a:p>
            <a:pPr lvl="3"/>
            <a:endParaRPr lang="fr-FR" dirty="0"/>
          </a:p>
        </p:txBody>
      </p:sp>
      <p:pic>
        <p:nvPicPr>
          <p:cNvPr id="1026" name="Picture 2" descr="CouchDB — Wikipédia">
            <a:extLst>
              <a:ext uri="{FF2B5EF4-FFF2-40B4-BE49-F238E27FC236}">
                <a16:creationId xmlns:a16="http://schemas.microsoft.com/office/drawing/2014/main" id="{A04DEF03-A563-42A5-8BDA-383D09EC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2578609"/>
            <a:ext cx="1319213" cy="133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architecture typique du système d’information </a:t>
            </a:r>
            <a:br>
              <a:rPr lang="fr-FR" sz="3200" dirty="0"/>
            </a:br>
            <a:r>
              <a:rPr lang="fr-FR" sz="2400" dirty="0"/>
              <a:t>(service, machine, équipements réseaux)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DD21E8B-9343-4A9C-BD15-1BA87A59E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879" y="2249488"/>
            <a:ext cx="676506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0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3E8D5-BB22-401F-9294-4BE16511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JSON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FEC43-A83D-47CA-A65F-EB9A9263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format JSON a éclipsé le XML et s'est imposé comme format d'échange de données préféré pour les applications et les services Web</a:t>
            </a:r>
          </a:p>
          <a:p>
            <a:r>
              <a:rPr lang="fr-FR" dirty="0"/>
              <a:t>JSON ou JavaScript Object Notation est une représentation sans schéma, en texte clair, de données structurées basées sur des paires nom/valeur et des listes ordonnées</a:t>
            </a:r>
          </a:p>
          <a:p>
            <a:r>
              <a:rPr lang="fr-FR" dirty="0"/>
              <a:t>Analyseur JSON : permet de scruter, valider et formater les données qui transitent.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AA9D58-A075-4150-AFDA-B545BC6C5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7" t="31530" r="50069" b="21763"/>
          <a:stretch/>
        </p:blipFill>
        <p:spPr>
          <a:xfrm>
            <a:off x="6762750" y="448165"/>
            <a:ext cx="3095626" cy="18192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F63EE5-9E3D-41D1-AB1E-4A22B0AAB01F}"/>
              </a:ext>
            </a:extLst>
          </p:cNvPr>
          <p:cNvSpPr txBox="1"/>
          <p:nvPr/>
        </p:nvSpPr>
        <p:spPr>
          <a:xfrm>
            <a:off x="7424058" y="5943600"/>
            <a:ext cx="3357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https://www.json.org/json-en.html</a:t>
            </a:r>
          </a:p>
        </p:txBody>
      </p:sp>
    </p:spTree>
    <p:extLst>
      <p:ext uri="{BB962C8B-B14F-4D97-AF65-F5344CB8AC3E}">
        <p14:creationId xmlns:p14="http://schemas.microsoft.com/office/powerpoint/2010/main" val="116971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DESCRIPTION DE LA Vulnérabilité 12635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82ADF-B8DA-4F9D-BD5B-9C2A670D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2287"/>
            <a:ext cx="9905999" cy="42941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/>
              <a:t>2 analyseurs JSON :</a:t>
            </a:r>
          </a:p>
          <a:p>
            <a:r>
              <a:rPr lang="fr-FR" b="1" dirty="0"/>
              <a:t>1 basé sur Java Script (langage de requêtes) : Pour une clé donnée, l'analyseur ne stockera que la dernière valeur.</a:t>
            </a:r>
          </a:p>
          <a:p>
            <a:r>
              <a:rPr lang="fr-FR" b="1" dirty="0"/>
              <a:t>1 basé sur Erlang (langage d’implémentation de </a:t>
            </a:r>
            <a:r>
              <a:rPr lang="fr-FR" b="1" dirty="0" err="1"/>
              <a:t>CouchDB</a:t>
            </a:r>
            <a:r>
              <a:rPr lang="fr-FR" b="1" dirty="0"/>
              <a:t>) : Pour une clé donnée, l'analyseur Erlang stockera les deux valeurs.</a:t>
            </a:r>
          </a:p>
          <a:p>
            <a:pPr marL="0" indent="0">
              <a:buNone/>
            </a:pPr>
            <a:r>
              <a:rPr lang="fr-FR" dirty="0"/>
              <a:t>Par exemple, {"</a:t>
            </a:r>
            <a:r>
              <a:rPr lang="fr-FR" dirty="0" err="1"/>
              <a:t>name</a:t>
            </a:r>
            <a:r>
              <a:rPr lang="fr-FR" dirty="0"/>
              <a:t>":"John", "</a:t>
            </a:r>
            <a:r>
              <a:rPr lang="fr-FR" dirty="0" err="1"/>
              <a:t>name</a:t>
            </a:r>
            <a:r>
              <a:rPr lang="fr-FR" dirty="0"/>
              <a:t>":"Jane"} :</a:t>
            </a:r>
          </a:p>
          <a:p>
            <a:pPr marL="0" indent="0">
              <a:buNone/>
            </a:pPr>
            <a:r>
              <a:rPr lang="fr-FR" dirty="0"/>
              <a:t>•	Utilisation JSON Erlang :{[{&lt;&lt;"</a:t>
            </a:r>
            <a:r>
              <a:rPr lang="fr-FR" dirty="0" err="1"/>
              <a:t>name</a:t>
            </a:r>
            <a:r>
              <a:rPr lang="fr-FR" dirty="0"/>
              <a:t>"&gt;&gt;,&lt;&lt;"John"&gt;&gt;},{&lt;&lt;"</a:t>
            </a:r>
            <a:r>
              <a:rPr lang="fr-FR" dirty="0" err="1"/>
              <a:t>name</a:t>
            </a:r>
            <a:r>
              <a:rPr lang="fr-FR" dirty="0"/>
              <a:t>"&gt;&gt;,&lt;&lt;"Jane"&gt;&gt;}]}</a:t>
            </a:r>
          </a:p>
          <a:p>
            <a:pPr marL="0" indent="0">
              <a:buNone/>
            </a:pPr>
            <a:r>
              <a:rPr lang="fr-FR" dirty="0"/>
              <a:t>•	Utilisation JSON JAVA :{</a:t>
            </a:r>
            <a:r>
              <a:rPr lang="fr-FR" dirty="0" err="1"/>
              <a:t>name</a:t>
            </a:r>
            <a:r>
              <a:rPr lang="fr-FR" dirty="0"/>
              <a:t>: "Jane"}</a:t>
            </a:r>
          </a:p>
          <a:p>
            <a:pPr marL="0" indent="0">
              <a:buNone/>
            </a:pPr>
            <a:r>
              <a:rPr lang="fr-FR" dirty="0"/>
              <a:t>La fonction getter pour la représentation interne des données de </a:t>
            </a:r>
            <a:r>
              <a:rPr lang="fr-FR" dirty="0" err="1"/>
              <a:t>CouchDB</a:t>
            </a:r>
            <a:r>
              <a:rPr lang="fr-FR" dirty="0"/>
              <a:t> ne retournera que la première valeur. 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Ex : Faille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7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250EB-6270-43DB-9F82-BE13A63D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QUE FAIRE En tant qu’administrateur réseaux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EC192-947D-42C4-BA47-D6DFECF8B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800" dirty="0"/>
              <a:t>Pour limiter l’impact ?</a:t>
            </a:r>
          </a:p>
          <a:p>
            <a:pPr marL="0" indent="0">
              <a:buNone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 Détection et Isolation de la machine  hébergeuse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Limiter les permissions d’accès aux Application </a:t>
            </a:r>
            <a:r>
              <a:rPr lang="fr-FR" sz="2400" dirty="0" err="1"/>
              <a:t>Programming</a:t>
            </a:r>
            <a:r>
              <a:rPr lang="fr-FR" sz="2400" dirty="0"/>
              <a:t> Interface (API)</a:t>
            </a:r>
          </a:p>
          <a:p>
            <a:pPr lvl="1"/>
            <a:endParaRPr lang="fr-FR" sz="2400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54C0AB-B080-474F-A949-7C5DE48DC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131526" cy="3989996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/>
              <a:t>Pour empêcher que la faille puisse être exploitée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Mise à jour de la version de couch 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Créer des utilisateurs admin spécifiques avec un nom d’utilisateur et un mot de passe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Mettre en place un proxy server entre l’applicatif, et le serveur de données </a:t>
            </a:r>
            <a:r>
              <a:rPr lang="fr-FR" sz="2400" dirty="0" err="1"/>
              <a:t>CouchDB</a:t>
            </a:r>
            <a:r>
              <a:rPr lang="fr-FR" sz="2400" dirty="0"/>
              <a:t> pour filtrer les requêtes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57154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>
                <a:latin typeface="Rockwell" panose="02060603020205020403" pitchFamily="18" charset="0"/>
              </a:rPr>
              <a:t>Bonnes pratiques (ANSSI)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513984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BB4C6-5027-4EEB-8BD2-49925406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 DE DEVELOPPEMENT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23CE1-C2D3-462F-B321-F1277A2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Approfondir le lien entre les développeurs des langages Java Scripts et Erlang, en particulier aux niveaux des fonctionnalités des analyseurs. Gestionnaires d’erreurs</a:t>
            </a:r>
          </a:p>
          <a:p>
            <a:r>
              <a:rPr lang="fr-FR" dirty="0"/>
              <a:t>Réduire la surface d’attaque pour ne pas exposer des services, accès , points d’entrées </a:t>
            </a:r>
          </a:p>
          <a:p>
            <a:r>
              <a:rPr lang="fr-FR" dirty="0"/>
              <a:t>Rechercher les failles de sécurité existantes et choisir la version la plus à jour … Concevoir le service qui permette de réaliser facilement des mises à jour</a:t>
            </a:r>
          </a:p>
          <a:p>
            <a:r>
              <a:rPr lang="fr-FR" dirty="0"/>
              <a:t>Avoir un journal de bord pour suivre les requêtes</a:t>
            </a:r>
          </a:p>
          <a:p>
            <a:r>
              <a:rPr lang="fr-FR" dirty="0"/>
              <a:t>Réaliser des simulations de déploiement communes (Pouvoir vérifier les droits d’accès en condition réelle utilisateur)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BB4C6-5027-4EEB-8BD2-49925406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EXTRAIT DE PSSI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23CE1-C2D3-462F-B321-F1277A2D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2957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Authentification et contrôle d'accès</a:t>
            </a:r>
          </a:p>
          <a:p>
            <a:pPr marL="0" indent="0">
              <a:buNone/>
            </a:pPr>
            <a:r>
              <a:rPr lang="fr-FR" dirty="0"/>
              <a:t>Les fonctionnalités disponibles pour chaque profil d’utilisateur doivent être limitées à leurs besoins les plus stricts (moindres privilèges)</a:t>
            </a:r>
          </a:p>
          <a:p>
            <a:pPr marL="0" indent="0">
              <a:buNone/>
            </a:pPr>
            <a:r>
              <a:rPr lang="fr-FR" dirty="0"/>
              <a:t>Correspondances ISO 27002 : </a:t>
            </a:r>
            <a:r>
              <a:rPr lang="en-US" dirty="0"/>
              <a:t>11.2.2 Privilege management Control  / “The allocation and use of privileges should be restricted and controlled”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Implémentation</a:t>
            </a:r>
          </a:p>
          <a:p>
            <a:pPr marL="0" indent="0">
              <a:buNone/>
            </a:pPr>
            <a:r>
              <a:rPr lang="fr-FR" dirty="0"/>
              <a:t>Les utilisateurs disposent de comptes individuels, liés à leur identité et non partagés.</a:t>
            </a:r>
          </a:p>
          <a:p>
            <a:pPr marL="0" indent="0">
              <a:buNone/>
            </a:pPr>
            <a:r>
              <a:rPr lang="fr-FR" dirty="0"/>
              <a:t>Cette disposition est nécessaire notamment pour permettre :</a:t>
            </a:r>
          </a:p>
          <a:p>
            <a:pPr marL="0" indent="0">
              <a:buNone/>
            </a:pPr>
            <a:r>
              <a:rPr lang="fr-FR" dirty="0"/>
              <a:t>- une bonne gestion des droits d’accès aux informations (le bon utilisateur a accès aux informations auxquelles il a droit) ;</a:t>
            </a:r>
          </a:p>
          <a:p>
            <a:pPr marL="0" indent="0">
              <a:buNone/>
            </a:pPr>
            <a:r>
              <a:rPr lang="fr-FR" dirty="0"/>
              <a:t>- une traçabilité correcte des accès aux informations (ces traces sont utilisées en cas d’audit ou d’incident de sécurité).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097B50C-A77C-4DF3-BAFC-EAF4CE7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67031"/>
              </p:ext>
            </p:extLst>
          </p:nvPr>
        </p:nvGraphicFramePr>
        <p:xfrm>
          <a:off x="1141411" y="293653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89">
                  <a:extLst>
                    <a:ext uri="{9D8B030D-6E8A-4147-A177-3AD203B41FA5}">
                      <a16:colId xmlns:a16="http://schemas.microsoft.com/office/drawing/2014/main" val="16662098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51044113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4262132551"/>
                    </a:ext>
                  </a:extLst>
                </a:gridCol>
                <a:gridCol w="3040061">
                  <a:extLst>
                    <a:ext uri="{9D8B030D-6E8A-4147-A177-3AD203B41FA5}">
                      <a16:colId xmlns:a16="http://schemas.microsoft.com/office/drawing/2014/main" val="1067070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Modifiée 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Approuvée par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Objet de la mise à jour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0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50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30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Cycle problèmesolution </Template>
  <TotalTime>414</TotalTime>
  <Words>1216</Words>
  <Application>Microsoft Office PowerPoint</Application>
  <PresentationFormat>Grand écran</PresentationFormat>
  <Paragraphs>107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</vt:lpstr>
      <vt:lpstr>Rockwell</vt:lpstr>
      <vt:lpstr>Tahoma</vt:lpstr>
      <vt:lpstr>Tw Cen MT</vt:lpstr>
      <vt:lpstr>Wingdings</vt:lpstr>
      <vt:lpstr>Circuit</vt:lpstr>
      <vt:lpstr>Etude de faille CVE 2017-12635 ET 12636</vt:lpstr>
      <vt:lpstr>Service compromis et type de compromission</vt:lpstr>
      <vt:lpstr>architecture typique du système d’information  (service, machine, équipements réseaux) </vt:lpstr>
      <vt:lpstr>Qu’est-ce que le JSON ? </vt:lpstr>
      <vt:lpstr>DESCRIPTION DE LA Vulnérabilité 12635</vt:lpstr>
      <vt:lpstr>QUE FAIRE En tant qu’administrateur réseaux ?</vt:lpstr>
      <vt:lpstr>Bonnes pratiques (ANSSI) </vt:lpstr>
      <vt:lpstr>BONNES PRATIQUES DE DEVELOPPEMENT</vt:lpstr>
      <vt:lpstr>EXTRAIT DE PSSI</vt:lpstr>
      <vt:lpstr>DESCRIPTION DE LA Vulnérabilité 12636  «  Arbitrary CoMMAND  Execution » </vt:lpstr>
      <vt:lpstr>DESCRIPTION DE LA Vulnérabilité 12636  Arbitrary CoMMAND  Execution   </vt:lpstr>
      <vt:lpstr>En tant qu’administrateur réseaux COMMENT EMPECHER QUE LA FAILLE PUISSE ETRE EXPLOITEE ?</vt:lpstr>
      <vt:lpstr>En tant qu’administrateur réseaux  COMMENT EMPECHER QUE LA FAILLE PUISSE ETRE EXPLOITEE ?</vt:lpstr>
      <vt:lpstr>Trouver des serveurs couchdb vulnerables 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compromis et type de compromission</dc:title>
  <dc:creator>roussely julien</dc:creator>
  <cp:lastModifiedBy>Guillaume Clavel</cp:lastModifiedBy>
  <cp:revision>31</cp:revision>
  <dcterms:created xsi:type="dcterms:W3CDTF">2021-05-13T07:03:21Z</dcterms:created>
  <dcterms:modified xsi:type="dcterms:W3CDTF">2021-05-17T15:55:20Z</dcterms:modified>
</cp:coreProperties>
</file>