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73" r:id="rId3"/>
    <p:sldId id="257" r:id="rId4"/>
    <p:sldId id="293" r:id="rId5"/>
    <p:sldId id="290" r:id="rId6"/>
    <p:sldId id="291" r:id="rId7"/>
    <p:sldId id="286" r:id="rId8"/>
    <p:sldId id="294" r:id="rId9"/>
  </p:sldIdLst>
  <p:sldSz cx="9144000" cy="5143500" type="screen16x9"/>
  <p:notesSz cx="6858000" cy="9144000"/>
  <p:embeddedFontLst>
    <p:embeddedFont>
      <p:font typeface="Century Gothic" panose="020B0502020202020204" pitchFamily="34" charset="0"/>
      <p:regular r:id="rId11"/>
      <p:bold r:id="rId12"/>
      <p:italic r:id="rId13"/>
      <p:boldItalic r:id="rId14"/>
    </p:embeddedFont>
    <p:embeddedFont>
      <p:font typeface="Fira Sans Extra Condensed SemiBold" panose="020B060402020202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08C60"/>
    <a:srgbClr val="2D2F45"/>
    <a:srgbClr val="FAF6EE"/>
    <a:srgbClr val="9B9B7A"/>
    <a:srgbClr val="FFCB69"/>
    <a:srgbClr val="F1DCA7"/>
    <a:srgbClr val="D9AE94"/>
    <a:srgbClr val="F307ED"/>
    <a:srgbClr val="1C8C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0B9983-E6AF-480B-BD0E-4CC49FF3AA59}">
  <a:tblStyle styleId="{2E0B9983-E6AF-480B-BD0E-4CC49FF3AA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02fe67565e_0_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02fe67565e_0_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4bc75273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4bc7527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cfb5ec8f2c_0_7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cfb5ec8f2c_0_7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985900"/>
            <a:ext cx="4371900" cy="25209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696200"/>
            <a:ext cx="4371900" cy="461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2"/>
        <p:cNvGrpSpPr/>
        <p:nvPr/>
      </p:nvGrpSpPr>
      <p:grpSpPr>
        <a:xfrm>
          <a:off x="0" y="0"/>
          <a:ext cx="0" cy="0"/>
          <a:chOff x="0" y="0"/>
          <a:chExt cx="0" cy="0"/>
        </a:xfrm>
      </p:grpSpPr>
      <p:sp>
        <p:nvSpPr>
          <p:cNvPr id="33" name="Google Shape;3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 name="Google Shape;3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26405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9" name="Google Shape;2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
        <p:cNvGrpSpPr/>
        <p:nvPr/>
      </p:nvGrpSpPr>
      <p:grpSpPr>
        <a:xfrm>
          <a:off x="0" y="0"/>
          <a:ext cx="0" cy="0"/>
          <a:chOff x="0" y="0"/>
          <a:chExt cx="0" cy="0"/>
        </a:xfrm>
      </p:grpSpPr>
      <p:sp>
        <p:nvSpPr>
          <p:cNvPr id="31" name="Google Shape;3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ira Sans Extra Condensed SemiBold"/>
              <a:buNone/>
              <a:defRPr sz="30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hyperlink" Target="https://pixabay.com/fr/vectors/silhouette-butler-serveur-plateau-3187737/" TargetMode="External"/><Relationship Id="rId2" Type="http://schemas.openxmlformats.org/officeDocument/2006/relationships/hyperlink" Target="https://www.notion.so/647a28211cdd4bd6ab3e4135c0de9b0c?v=b765b6596fb54c308e590cc3a8379821&amp;pvs=4" TargetMode="Externa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markdownguide.org/tools/no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5"/>
          <p:cNvSpPr txBox="1">
            <a:spLocks noGrp="1"/>
          </p:cNvSpPr>
          <p:nvPr>
            <p:ph type="ctrTitle"/>
          </p:nvPr>
        </p:nvSpPr>
        <p:spPr>
          <a:xfrm>
            <a:off x="391689" y="1278986"/>
            <a:ext cx="4371975" cy="2520950"/>
          </a:xfrm>
          <a:effectLst>
            <a:outerShdw blurRad="50800" dist="38100" dir="5400000" algn="t" rotWithShape="0">
              <a:prstClr val="black">
                <a:alpha val="40000"/>
              </a:prstClr>
            </a:outerShdw>
          </a:effectLst>
        </p:spPr>
        <p:txBody>
          <a:bodyPr spcFirstLastPara="1" wrap="square" lIns="91425" tIns="91425" rIns="91425" bIns="91425" anchor="t" anchorCtr="0">
            <a:noAutofit/>
          </a:bodyPr>
          <a:lstStyle/>
          <a:p>
            <a:pPr lvl="0"/>
            <a:r>
              <a:rPr lang="fr-FR" sz="4800" dirty="0"/>
              <a:t>Planification</a:t>
            </a:r>
            <a:br>
              <a:rPr lang="fr-FR" sz="4800" dirty="0"/>
            </a:br>
            <a:r>
              <a:rPr lang="fr-FR" sz="4800" dirty="0"/>
              <a:t>de projet</a:t>
            </a:r>
          </a:p>
        </p:txBody>
      </p:sp>
      <p:sp>
        <p:nvSpPr>
          <p:cNvPr id="5" name="Sous-titre 4">
            <a:extLst>
              <a:ext uri="{FF2B5EF4-FFF2-40B4-BE49-F238E27FC236}">
                <a16:creationId xmlns:a16="http://schemas.microsoft.com/office/drawing/2014/main" id="{4EF75F28-3EA1-968B-DFFC-5531C4CEE100}"/>
              </a:ext>
            </a:extLst>
          </p:cNvPr>
          <p:cNvSpPr>
            <a:spLocks noGrp="1"/>
          </p:cNvSpPr>
          <p:nvPr>
            <p:ph type="subTitle" idx="1"/>
          </p:nvPr>
        </p:nvSpPr>
        <p:spPr>
          <a:xfrm>
            <a:off x="1592256" y="3179559"/>
            <a:ext cx="4371900" cy="461400"/>
          </a:xfrm>
        </p:spPr>
        <p:txBody>
          <a:bodyPr/>
          <a:lstStyle/>
          <a:p>
            <a:r>
              <a:rPr lang="fr-FR" dirty="0"/>
              <a:t>Menu Maker by </a:t>
            </a:r>
            <a:r>
              <a:rPr lang="fr-FR" dirty="0" err="1"/>
              <a:t>Qwenta</a:t>
            </a:r>
            <a:endParaRPr lang="fr-FR" dirty="0"/>
          </a:p>
        </p:txBody>
      </p:sp>
      <p:grpSp>
        <p:nvGrpSpPr>
          <p:cNvPr id="46" name="Google Shape;46;p15"/>
          <p:cNvGrpSpPr/>
          <p:nvPr/>
        </p:nvGrpSpPr>
        <p:grpSpPr>
          <a:xfrm>
            <a:off x="4259398" y="1071673"/>
            <a:ext cx="7904483" cy="3000154"/>
            <a:chOff x="4259398" y="1123886"/>
            <a:chExt cx="7904483" cy="3000154"/>
          </a:xfrm>
        </p:grpSpPr>
        <p:sp>
          <p:nvSpPr>
            <p:cNvPr id="47" name="Google Shape;47;p15"/>
            <p:cNvSpPr/>
            <p:nvPr/>
          </p:nvSpPr>
          <p:spPr>
            <a:xfrm>
              <a:off x="6597905" y="1123886"/>
              <a:ext cx="1599383" cy="819936"/>
            </a:xfrm>
            <a:custGeom>
              <a:avLst/>
              <a:gdLst/>
              <a:ahLst/>
              <a:cxnLst/>
              <a:rect l="l" t="t" r="r" b="b"/>
              <a:pathLst>
                <a:path w="1932462" h="990692" extrusionOk="0">
                  <a:moveTo>
                    <a:pt x="1653846" y="0"/>
                  </a:moveTo>
                  <a:lnTo>
                    <a:pt x="0" y="0"/>
                  </a:lnTo>
                  <a:lnTo>
                    <a:pt x="283509" y="504642"/>
                  </a:lnTo>
                  <a:lnTo>
                    <a:pt x="19692" y="997787"/>
                  </a:lnTo>
                  <a:lnTo>
                    <a:pt x="1672803" y="997787"/>
                  </a:lnTo>
                  <a:lnTo>
                    <a:pt x="1937844" y="509779"/>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48" name="Google Shape;48;p15"/>
            <p:cNvSpPr/>
            <p:nvPr/>
          </p:nvSpPr>
          <p:spPr>
            <a:xfrm>
              <a:off x="4259398" y="1123886"/>
              <a:ext cx="2469934" cy="1467788"/>
            </a:xfrm>
            <a:custGeom>
              <a:avLst/>
              <a:gdLst/>
              <a:ahLst/>
              <a:cxnLst/>
              <a:rect l="l" t="t" r="r" b="b"/>
              <a:pathLst>
                <a:path w="2984309" h="1773462" extrusionOk="0">
                  <a:moveTo>
                    <a:pt x="2701289" y="0"/>
                  </a:moveTo>
                  <a:lnTo>
                    <a:pt x="1821040" y="0"/>
                  </a:lnTo>
                  <a:cubicBezTo>
                    <a:pt x="832793" y="0"/>
                    <a:pt x="25807" y="790230"/>
                    <a:pt x="0" y="1771383"/>
                  </a:cubicBezTo>
                  <a:lnTo>
                    <a:pt x="503296" y="1502918"/>
                  </a:lnTo>
                  <a:lnTo>
                    <a:pt x="998154" y="1780189"/>
                  </a:lnTo>
                  <a:cubicBezTo>
                    <a:pt x="1018824" y="1345263"/>
                    <a:pt x="1380121" y="997787"/>
                    <a:pt x="1821040" y="997787"/>
                  </a:cubicBezTo>
                  <a:lnTo>
                    <a:pt x="2720124" y="997787"/>
                  </a:lnTo>
                  <a:lnTo>
                    <a:pt x="2985288" y="509779"/>
                  </a:lnTo>
                  <a:lnTo>
                    <a:pt x="2701289" y="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49" name="Google Shape;49;p15"/>
            <p:cNvSpPr/>
            <p:nvPr/>
          </p:nvSpPr>
          <p:spPr>
            <a:xfrm>
              <a:off x="9602843" y="1123886"/>
              <a:ext cx="2561038" cy="1649996"/>
            </a:xfrm>
            <a:custGeom>
              <a:avLst/>
              <a:gdLst/>
              <a:ahLst/>
              <a:cxnLst/>
              <a:rect l="l" t="t" r="r" b="b"/>
              <a:pathLst>
                <a:path w="3094386" h="1993616" extrusionOk="0">
                  <a:moveTo>
                    <a:pt x="1277872" y="0"/>
                  </a:moveTo>
                  <a:lnTo>
                    <a:pt x="0" y="0"/>
                  </a:lnTo>
                  <a:lnTo>
                    <a:pt x="283510" y="504642"/>
                  </a:lnTo>
                  <a:lnTo>
                    <a:pt x="19692" y="997787"/>
                  </a:lnTo>
                  <a:lnTo>
                    <a:pt x="1277872" y="997787"/>
                  </a:lnTo>
                  <a:cubicBezTo>
                    <a:pt x="1498148" y="997787"/>
                    <a:pt x="1705093" y="1083402"/>
                    <a:pt x="1860790" y="1238733"/>
                  </a:cubicBezTo>
                  <a:cubicBezTo>
                    <a:pt x="1993984" y="1371804"/>
                    <a:pt x="2075930" y="1542301"/>
                    <a:pt x="2096600" y="1726496"/>
                  </a:cubicBezTo>
                  <a:lnTo>
                    <a:pt x="2096600" y="1726619"/>
                  </a:lnTo>
                  <a:lnTo>
                    <a:pt x="2590479" y="1993983"/>
                  </a:lnTo>
                  <a:lnTo>
                    <a:pt x="3096466" y="1713042"/>
                  </a:lnTo>
                  <a:cubicBezTo>
                    <a:pt x="3040938" y="759042"/>
                    <a:pt x="2246550" y="0"/>
                    <a:pt x="1277872"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50" name="Google Shape;50;p15"/>
            <p:cNvSpPr/>
            <p:nvPr/>
          </p:nvSpPr>
          <p:spPr>
            <a:xfrm>
              <a:off x="8072947" y="1123886"/>
              <a:ext cx="1649996" cy="819936"/>
            </a:xfrm>
            <a:custGeom>
              <a:avLst/>
              <a:gdLst/>
              <a:ahLst/>
              <a:cxnLst/>
              <a:rect l="l" t="t" r="r" b="b"/>
              <a:pathLst>
                <a:path w="1993616" h="990692" extrusionOk="0">
                  <a:moveTo>
                    <a:pt x="1720381" y="0"/>
                  </a:moveTo>
                  <a:lnTo>
                    <a:pt x="0" y="0"/>
                  </a:lnTo>
                  <a:lnTo>
                    <a:pt x="283509" y="504642"/>
                  </a:lnTo>
                  <a:lnTo>
                    <a:pt x="19691" y="997787"/>
                  </a:lnTo>
                  <a:lnTo>
                    <a:pt x="1739339" y="997787"/>
                  </a:lnTo>
                  <a:lnTo>
                    <a:pt x="2004380" y="509779"/>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51" name="Google Shape;51;p15"/>
            <p:cNvSpPr/>
            <p:nvPr/>
          </p:nvSpPr>
          <p:spPr>
            <a:xfrm>
              <a:off x="9265039" y="2646129"/>
              <a:ext cx="2895086" cy="1477911"/>
            </a:xfrm>
            <a:custGeom>
              <a:avLst/>
              <a:gdLst/>
              <a:ahLst/>
              <a:cxnLst/>
              <a:rect l="l" t="t" r="r" b="b"/>
              <a:pathLst>
                <a:path w="3498001" h="1785693" extrusionOk="0">
                  <a:moveTo>
                    <a:pt x="3005346" y="282164"/>
                  </a:moveTo>
                  <a:lnTo>
                    <a:pt x="2510366" y="18101"/>
                  </a:lnTo>
                  <a:cubicBezTo>
                    <a:pt x="2487006" y="450704"/>
                    <a:pt x="2126932" y="795245"/>
                    <a:pt x="1687603" y="795245"/>
                  </a:cubicBezTo>
                  <a:lnTo>
                    <a:pt x="265164" y="795245"/>
                  </a:lnTo>
                  <a:lnTo>
                    <a:pt x="0" y="1283253"/>
                  </a:lnTo>
                  <a:lnTo>
                    <a:pt x="283999" y="1793032"/>
                  </a:lnTo>
                  <a:lnTo>
                    <a:pt x="1687603" y="1793032"/>
                  </a:lnTo>
                  <a:cubicBezTo>
                    <a:pt x="2683187" y="1793032"/>
                    <a:pt x="3494700" y="991182"/>
                    <a:pt x="3509009" y="0"/>
                  </a:cubicBezTo>
                  <a:lnTo>
                    <a:pt x="3005346" y="282164"/>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52" name="Google Shape;52;p15"/>
            <p:cNvSpPr/>
            <p:nvPr/>
          </p:nvSpPr>
          <p:spPr>
            <a:xfrm>
              <a:off x="7015874" y="3301775"/>
              <a:ext cx="2378829" cy="819936"/>
            </a:xfrm>
            <a:custGeom>
              <a:avLst/>
              <a:gdLst/>
              <a:ahLst/>
              <a:cxnLst/>
              <a:rect l="l" t="t" r="r" b="b"/>
              <a:pathLst>
                <a:path w="2874232" h="990692" extrusionOk="0">
                  <a:moveTo>
                    <a:pt x="2593414" y="493267"/>
                  </a:moveTo>
                  <a:lnTo>
                    <a:pt x="2857354" y="0"/>
                  </a:lnTo>
                  <a:lnTo>
                    <a:pt x="271156" y="0"/>
                  </a:lnTo>
                  <a:lnTo>
                    <a:pt x="0" y="488008"/>
                  </a:lnTo>
                  <a:lnTo>
                    <a:pt x="290481" y="997787"/>
                  </a:lnTo>
                  <a:lnTo>
                    <a:pt x="2876923" y="997787"/>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53" name="Google Shape;53;p15"/>
            <p:cNvSpPr/>
            <p:nvPr/>
          </p:nvSpPr>
          <p:spPr>
            <a:xfrm>
              <a:off x="4260608" y="2473899"/>
              <a:ext cx="2884963" cy="1649996"/>
            </a:xfrm>
            <a:custGeom>
              <a:avLst/>
              <a:gdLst/>
              <a:ahLst/>
              <a:cxnLst/>
              <a:rect l="l" t="t" r="r" b="b"/>
              <a:pathLst>
                <a:path w="3485770" h="1993616" extrusionOk="0">
                  <a:moveTo>
                    <a:pt x="3204219" y="1497414"/>
                  </a:moveTo>
                  <a:lnTo>
                    <a:pt x="3474152" y="1004147"/>
                  </a:lnTo>
                  <a:lnTo>
                    <a:pt x="1819572" y="1004147"/>
                  </a:lnTo>
                  <a:cubicBezTo>
                    <a:pt x="1398712" y="1004147"/>
                    <a:pt x="1050379" y="687614"/>
                    <a:pt x="1001578" y="280574"/>
                  </a:cubicBezTo>
                  <a:lnTo>
                    <a:pt x="496570" y="0"/>
                  </a:lnTo>
                  <a:lnTo>
                    <a:pt x="0" y="269077"/>
                  </a:lnTo>
                  <a:cubicBezTo>
                    <a:pt x="45498" y="1232373"/>
                    <a:pt x="844290" y="2001933"/>
                    <a:pt x="1819572" y="2001933"/>
                  </a:cubicBezTo>
                  <a:lnTo>
                    <a:pt x="3494210" y="2001933"/>
                  </a:lnTo>
                  <a:lnTo>
                    <a:pt x="3204219" y="1497414"/>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54" name="Google Shape;54;p15"/>
            <p:cNvSpPr/>
            <p:nvPr/>
          </p:nvSpPr>
          <p:spPr>
            <a:xfrm>
              <a:off x="5030584" y="1357689"/>
              <a:ext cx="558579" cy="55417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5256689" y="1422739"/>
              <a:ext cx="101961" cy="227559"/>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7262295" y="1408399"/>
              <a:ext cx="292609" cy="292609"/>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7129287" y="1278346"/>
              <a:ext cx="558579" cy="555624"/>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8713933" y="1278378"/>
              <a:ext cx="430026" cy="555577"/>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11152960" y="1580932"/>
              <a:ext cx="576589" cy="359334"/>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1181973" y="1803797"/>
              <a:ext cx="579440" cy="360989"/>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1278991" y="1693951"/>
              <a:ext cx="354966" cy="354920"/>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10522270" y="3459166"/>
              <a:ext cx="490034" cy="490034"/>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 name="Google Shape;63;p15"/>
            <p:cNvSpPr/>
            <p:nvPr/>
          </p:nvSpPr>
          <p:spPr>
            <a:xfrm>
              <a:off x="10639321" y="3611514"/>
              <a:ext cx="253930" cy="185338"/>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64;p15"/>
            <p:cNvSpPr/>
            <p:nvPr/>
          </p:nvSpPr>
          <p:spPr>
            <a:xfrm>
              <a:off x="7954905" y="3459166"/>
              <a:ext cx="490034" cy="490034"/>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 name="Google Shape;65;p15"/>
            <p:cNvSpPr/>
            <p:nvPr/>
          </p:nvSpPr>
          <p:spPr>
            <a:xfrm>
              <a:off x="8084456" y="3592927"/>
              <a:ext cx="230855" cy="22248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 name="Google Shape;66;p15"/>
            <p:cNvSpPr/>
            <p:nvPr/>
          </p:nvSpPr>
          <p:spPr>
            <a:xfrm>
              <a:off x="5294920" y="3470771"/>
              <a:ext cx="172889" cy="113128"/>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5120752" y="3728136"/>
              <a:ext cx="174209" cy="114407"/>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5064854" y="3412268"/>
              <a:ext cx="230106" cy="287317"/>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5324786" y="3613729"/>
              <a:ext cx="230106" cy="287317"/>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F64A816C-D159-E01A-B597-186146861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6404" y="0"/>
            <a:ext cx="537555" cy="268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8" name="Google Shape;818;p32"/>
          <p:cNvSpPr/>
          <p:nvPr/>
        </p:nvSpPr>
        <p:spPr>
          <a:xfrm>
            <a:off x="4212359" y="2543204"/>
            <a:ext cx="756000" cy="756000"/>
          </a:xfrm>
          <a:prstGeom prst="ellipse">
            <a:avLst/>
          </a:prstGeom>
          <a:solidFill>
            <a:schemeClr val="accent4"/>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2"/>
          <p:cNvSpPr/>
          <p:nvPr/>
        </p:nvSpPr>
        <p:spPr>
          <a:xfrm>
            <a:off x="5258199" y="2543204"/>
            <a:ext cx="756000" cy="756000"/>
          </a:xfrm>
          <a:prstGeom prst="ellipse">
            <a:avLst/>
          </a:pr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3166519" y="2543204"/>
            <a:ext cx="756000" cy="756000"/>
          </a:xfrm>
          <a:prstGeom prst="ellipse">
            <a:avLst/>
          </a:prstGeom>
          <a:solidFill>
            <a:schemeClr val="accent5"/>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32"/>
          <p:cNvSpPr/>
          <p:nvPr/>
        </p:nvSpPr>
        <p:spPr>
          <a:xfrm>
            <a:off x="1749894" y="2089774"/>
            <a:ext cx="1497569" cy="316500"/>
          </a:xfrm>
          <a:prstGeom prst="roundRect">
            <a:avLst>
              <a:gd name="adj" fmla="val 50000"/>
            </a:avLst>
          </a:prstGeom>
          <a:solidFill>
            <a:schemeClr val="accent5"/>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latin typeface="Fira Sans Extra Condensed SemiBold"/>
                <a:ea typeface="Fira Sans Extra Condensed SemiBold"/>
                <a:cs typeface="Fira Sans Extra Condensed SemiBold"/>
                <a:sym typeface="Fira Sans Extra Condensed SemiBold"/>
              </a:rPr>
              <a:t>Scrum Master</a:t>
            </a:r>
            <a:endParaRPr sz="1800" dirty="0">
              <a:latin typeface="Fira Sans Extra Condensed SemiBold"/>
              <a:ea typeface="Fira Sans Extra Condensed SemiBold"/>
              <a:cs typeface="Fira Sans Extra Condensed SemiBold"/>
              <a:sym typeface="Fira Sans Extra Condensed SemiBold"/>
            </a:endParaRPr>
          </a:p>
        </p:txBody>
      </p:sp>
      <p:sp>
        <p:nvSpPr>
          <p:cNvPr id="885" name="Google Shape;885;p32"/>
          <p:cNvSpPr/>
          <p:nvPr/>
        </p:nvSpPr>
        <p:spPr>
          <a:xfrm>
            <a:off x="5677772" y="2092800"/>
            <a:ext cx="1984600" cy="316500"/>
          </a:xfrm>
          <a:prstGeom prst="roundRect">
            <a:avLst>
              <a:gd name="adj" fmla="val 50000"/>
            </a:avLst>
          </a:prstGeom>
          <a:solidFill>
            <a:srgbClr val="D08C6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latin typeface="Fira Sans Extra Condensed SemiBold"/>
                <a:ea typeface="Fira Sans Extra Condensed SemiBold"/>
                <a:cs typeface="Fira Sans Extra Condensed SemiBold"/>
                <a:sym typeface="Fira Sans Extra Condensed SemiBold"/>
              </a:rPr>
              <a:t>Dev Backend</a:t>
            </a:r>
            <a:endParaRPr sz="1800" dirty="0">
              <a:latin typeface="Fira Sans Extra Condensed SemiBold"/>
              <a:ea typeface="Fira Sans Extra Condensed SemiBold"/>
              <a:cs typeface="Fira Sans Extra Condensed SemiBold"/>
              <a:sym typeface="Fira Sans Extra Condensed SemiBold"/>
            </a:endParaRPr>
          </a:p>
        </p:txBody>
      </p:sp>
      <p:sp>
        <p:nvSpPr>
          <p:cNvPr id="2" name="Google Shape;1450;p45">
            <a:extLst>
              <a:ext uri="{FF2B5EF4-FFF2-40B4-BE49-F238E27FC236}">
                <a16:creationId xmlns:a16="http://schemas.microsoft.com/office/drawing/2014/main" id="{1B80FD5C-D1F6-A01C-5237-CCA0197C6684}"/>
              </a:ext>
            </a:extLst>
          </p:cNvPr>
          <p:cNvSpPr/>
          <p:nvPr/>
        </p:nvSpPr>
        <p:spPr>
          <a:xfrm>
            <a:off x="1055022" y="142106"/>
            <a:ext cx="7033956" cy="612000"/>
          </a:xfrm>
          <a:prstGeom prst="chevron">
            <a:avLst/>
          </a:prstGeom>
          <a:solidFill>
            <a:schemeClr val="accent3"/>
          </a:solidFill>
          <a:ln w="12700" cap="flat" cmpd="sng">
            <a:solidFill>
              <a:schemeClr val="dk1"/>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fr-FR" sz="3000" dirty="0">
                <a:latin typeface="Fira Sans Extra Condensed SemiBold" panose="020B0604020202020204" charset="0"/>
                <a:ea typeface="Fira Sans Extra Condensed SemiBold"/>
                <a:cs typeface="Fira Sans Extra Condensed SemiBold"/>
                <a:sym typeface="Fira Sans Extra Condensed SemiBold"/>
              </a:rPr>
              <a:t>Équipe de </a:t>
            </a:r>
            <a:r>
              <a:rPr lang="fr-FR" sz="3000" dirty="0" err="1">
                <a:latin typeface="Fira Sans Extra Condensed SemiBold" panose="020B0604020202020204" charset="0"/>
                <a:ea typeface="Fira Sans Extra Condensed SemiBold"/>
                <a:cs typeface="Fira Sans Extra Condensed SemiBold"/>
                <a:sym typeface="Fira Sans Extra Condensed SemiBold"/>
              </a:rPr>
              <a:t>Webgencia</a:t>
            </a:r>
            <a:r>
              <a:rPr lang="fr-FR" sz="3000" dirty="0">
                <a:latin typeface="Fira Sans Extra Condensed SemiBold" panose="020B0604020202020204" charset="0"/>
                <a:ea typeface="Fira Sans Extra Condensed SemiBold"/>
                <a:cs typeface="Fira Sans Extra Condensed SemiBold"/>
                <a:sym typeface="Fira Sans Extra Condensed SemiBold"/>
              </a:rPr>
              <a:t> sur le Projet </a:t>
            </a:r>
            <a:r>
              <a:rPr lang="fr-FR" sz="3000" dirty="0" err="1">
                <a:latin typeface="Fira Sans Extra Condensed SemiBold" panose="020B0604020202020204" charset="0"/>
                <a:ea typeface="Fira Sans Extra Condensed SemiBold"/>
                <a:cs typeface="Fira Sans Extra Condensed SemiBold"/>
                <a:sym typeface="Fira Sans Extra Condensed SemiBold"/>
              </a:rPr>
              <a:t>Qwenta</a:t>
            </a:r>
            <a:endParaRPr sz="3000" dirty="0">
              <a:solidFill>
                <a:srgbClr val="000000"/>
              </a:solidFill>
              <a:latin typeface="Fira Sans Extra Condensed SemiBold" panose="020B0604020202020204" charset="0"/>
              <a:ea typeface="Fira Sans Extra Condensed SemiBold"/>
              <a:cs typeface="Fira Sans Extra Condensed SemiBold"/>
              <a:sym typeface="Fira Sans Extra Condensed SemiBold"/>
            </a:endParaRPr>
          </a:p>
        </p:txBody>
      </p:sp>
      <p:sp>
        <p:nvSpPr>
          <p:cNvPr id="915" name="Google Shape;819;p32"/>
          <p:cNvSpPr/>
          <p:nvPr/>
        </p:nvSpPr>
        <p:spPr>
          <a:xfrm>
            <a:off x="6304039" y="2543204"/>
            <a:ext cx="756000" cy="756000"/>
          </a:xfrm>
          <a:prstGeom prst="ellipse">
            <a:avLst/>
          </a:prstGeom>
          <a:solidFill>
            <a:schemeClr val="accent4"/>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821;p32"/>
          <p:cNvSpPr/>
          <p:nvPr/>
        </p:nvSpPr>
        <p:spPr>
          <a:xfrm>
            <a:off x="2120679" y="2543204"/>
            <a:ext cx="756000" cy="756000"/>
          </a:xfrm>
          <a:prstGeom prst="ellipse">
            <a:avLst/>
          </a:prstGeom>
          <a:solidFill>
            <a:schemeClr val="accent5"/>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876;p32"/>
          <p:cNvSpPr/>
          <p:nvPr/>
        </p:nvSpPr>
        <p:spPr>
          <a:xfrm>
            <a:off x="2740041" y="3433108"/>
            <a:ext cx="1603414" cy="316500"/>
          </a:xfrm>
          <a:prstGeom prst="roundRect">
            <a:avLst>
              <a:gd name="adj" fmla="val 50000"/>
            </a:avLst>
          </a:prstGeom>
          <a:solidFill>
            <a:schemeClr val="accent5"/>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latin typeface="Fira Sans Extra Condensed SemiBold"/>
                <a:ea typeface="Fira Sans Extra Condensed SemiBold"/>
                <a:cs typeface="Fira Sans Extra Condensed SemiBold"/>
                <a:sym typeface="Fira Sans Extra Condensed SemiBold"/>
              </a:rPr>
              <a:t>Product </a:t>
            </a:r>
            <a:r>
              <a:rPr lang="fr-FR" sz="1800" dirty="0" err="1">
                <a:latin typeface="Fira Sans Extra Condensed SemiBold"/>
                <a:ea typeface="Fira Sans Extra Condensed SemiBold"/>
                <a:cs typeface="Fira Sans Extra Condensed SemiBold"/>
                <a:sym typeface="Fira Sans Extra Condensed SemiBold"/>
              </a:rPr>
              <a:t>Owner</a:t>
            </a:r>
            <a:endParaRPr sz="1800" dirty="0">
              <a:latin typeface="Fira Sans Extra Condensed SemiBold"/>
              <a:ea typeface="Fira Sans Extra Condensed SemiBold"/>
              <a:cs typeface="Fira Sans Extra Condensed SemiBold"/>
              <a:sym typeface="Fira Sans Extra Condensed SemiBold"/>
            </a:endParaRPr>
          </a:p>
        </p:txBody>
      </p:sp>
      <p:sp>
        <p:nvSpPr>
          <p:cNvPr id="930" name="Google Shape;882;p32"/>
          <p:cNvSpPr/>
          <p:nvPr/>
        </p:nvSpPr>
        <p:spPr>
          <a:xfrm>
            <a:off x="4816464" y="3433108"/>
            <a:ext cx="1639469" cy="316500"/>
          </a:xfrm>
          <a:prstGeom prst="roundRect">
            <a:avLst>
              <a:gd name="adj" fmla="val 50000"/>
            </a:avLst>
          </a:prstGeom>
          <a:solidFill>
            <a:schemeClr val="accen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solidFill>
                  <a:schemeClr val="tx1"/>
                </a:solidFill>
                <a:latin typeface="Fira Sans Extra Condensed SemiBold"/>
                <a:ea typeface="Fira Sans Extra Condensed SemiBold"/>
                <a:cs typeface="Fira Sans Extra Condensed SemiBold"/>
                <a:sym typeface="Fira Sans Extra Condensed SemiBold"/>
              </a:rPr>
              <a:t>Designer UX/UI</a:t>
            </a:r>
            <a:endParaRPr sz="18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933" name="Google Shape;888;p32"/>
          <p:cNvSpPr/>
          <p:nvPr/>
        </p:nvSpPr>
        <p:spPr>
          <a:xfrm>
            <a:off x="3541748" y="2089893"/>
            <a:ext cx="2066877" cy="316500"/>
          </a:xfrm>
          <a:prstGeom prst="roundRect">
            <a:avLst>
              <a:gd name="adj" fmla="val 50000"/>
            </a:avLst>
          </a:prstGeom>
          <a:solidFill>
            <a:srgbClr val="D08C6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latin typeface="Fira Sans Extra Condensed SemiBold"/>
                <a:ea typeface="Fira Sans Extra Condensed SemiBold"/>
                <a:cs typeface="Fira Sans Extra Condensed SemiBold"/>
                <a:sym typeface="Fira Sans Extra Condensed SemiBold"/>
              </a:rPr>
              <a:t>Dev Frontend</a:t>
            </a:r>
            <a:endParaRPr sz="1800" dirty="0">
              <a:latin typeface="Fira Sans Extra Condensed SemiBold"/>
              <a:ea typeface="Fira Sans Extra Condensed SemiBold"/>
              <a:cs typeface="Fira Sans Extra Condensed SemiBold"/>
              <a:sym typeface="Fira Sans Extra Condensed SemiBold"/>
            </a:endParaRPr>
          </a:p>
        </p:txBody>
      </p:sp>
      <p:grpSp>
        <p:nvGrpSpPr>
          <p:cNvPr id="2066" name="Google Shape;17579;p131">
            <a:extLst>
              <a:ext uri="{FF2B5EF4-FFF2-40B4-BE49-F238E27FC236}">
                <a16:creationId xmlns:a16="http://schemas.microsoft.com/office/drawing/2014/main" id="{1E8FE373-EFAD-9AEC-8569-981F8A718EB9}"/>
              </a:ext>
            </a:extLst>
          </p:cNvPr>
          <p:cNvGrpSpPr/>
          <p:nvPr/>
        </p:nvGrpSpPr>
        <p:grpSpPr>
          <a:xfrm>
            <a:off x="4280722" y="2712907"/>
            <a:ext cx="612852" cy="422971"/>
            <a:chOff x="6988887" y="1538854"/>
            <a:chExt cx="499920" cy="300136"/>
          </a:xfrm>
        </p:grpSpPr>
        <p:sp>
          <p:nvSpPr>
            <p:cNvPr id="2067" name="Google Shape;17580;p131">
              <a:extLst>
                <a:ext uri="{FF2B5EF4-FFF2-40B4-BE49-F238E27FC236}">
                  <a16:creationId xmlns:a16="http://schemas.microsoft.com/office/drawing/2014/main" id="{99F59195-CED4-EC54-C3BD-F2D9FD549C68}"/>
                </a:ext>
              </a:extLst>
            </p:cNvPr>
            <p:cNvSpPr/>
            <p:nvPr/>
          </p:nvSpPr>
          <p:spPr>
            <a:xfrm>
              <a:off x="7052826" y="1538854"/>
              <a:ext cx="372777" cy="247155"/>
            </a:xfrm>
            <a:custGeom>
              <a:avLst/>
              <a:gdLst/>
              <a:ahLst/>
              <a:cxnLst/>
              <a:rect l="l" t="t" r="r" b="b"/>
              <a:pathLst>
                <a:path w="14220" h="9428" extrusionOk="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chemeClr val="accent1">
                <a:lumMod val="75000"/>
              </a:schemeClr>
            </a:solidFill>
            <a:ln>
              <a:solidFill>
                <a:schemeClr val="tx1">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17581;p131">
              <a:extLst>
                <a:ext uri="{FF2B5EF4-FFF2-40B4-BE49-F238E27FC236}">
                  <a16:creationId xmlns:a16="http://schemas.microsoft.com/office/drawing/2014/main" id="{215802DC-3E66-C1B7-F621-059DE762A09E}"/>
                </a:ext>
              </a:extLst>
            </p:cNvPr>
            <p:cNvSpPr/>
            <p:nvPr/>
          </p:nvSpPr>
          <p:spPr>
            <a:xfrm>
              <a:off x="6988887" y="1773872"/>
              <a:ext cx="499920" cy="33319"/>
            </a:xfrm>
            <a:custGeom>
              <a:avLst/>
              <a:gdLst/>
              <a:ahLst/>
              <a:cxnLst/>
              <a:rect l="l" t="t" r="r" b="b"/>
              <a:pathLst>
                <a:path w="19070" h="1271" extrusionOk="0">
                  <a:moveTo>
                    <a:pt x="2425" y="0"/>
                  </a:moveTo>
                  <a:lnTo>
                    <a:pt x="0" y="924"/>
                  </a:lnTo>
                  <a:lnTo>
                    <a:pt x="0" y="1271"/>
                  </a:lnTo>
                  <a:lnTo>
                    <a:pt x="19069" y="1271"/>
                  </a:lnTo>
                  <a:lnTo>
                    <a:pt x="19069" y="924"/>
                  </a:lnTo>
                  <a:lnTo>
                    <a:pt x="16659" y="0"/>
                  </a:lnTo>
                  <a:close/>
                </a:path>
              </a:pathLst>
            </a:custGeom>
            <a:solidFill>
              <a:schemeClr val="bg2">
                <a:lumMod val="60000"/>
                <a:lumOff val="40000"/>
              </a:schemeClr>
            </a:solidFill>
            <a:ln>
              <a:solidFill>
                <a:schemeClr val="tx1">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17582;p131">
              <a:extLst>
                <a:ext uri="{FF2B5EF4-FFF2-40B4-BE49-F238E27FC236}">
                  <a16:creationId xmlns:a16="http://schemas.microsoft.com/office/drawing/2014/main" id="{13E296A4-8458-4906-5D71-B60C2265220F}"/>
                </a:ext>
              </a:extLst>
            </p:cNvPr>
            <p:cNvSpPr/>
            <p:nvPr/>
          </p:nvSpPr>
          <p:spPr>
            <a:xfrm>
              <a:off x="6988887" y="1798095"/>
              <a:ext cx="499920" cy="40895"/>
            </a:xfrm>
            <a:custGeom>
              <a:avLst/>
              <a:gdLst/>
              <a:ahLst/>
              <a:cxnLst/>
              <a:rect l="l" t="t" r="r" b="b"/>
              <a:pathLst>
                <a:path w="19070" h="1560" extrusionOk="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chemeClr val="accent1">
                <a:lumMod val="75000"/>
              </a:schemeClr>
            </a:solidFill>
            <a:ln>
              <a:solidFill>
                <a:schemeClr val="tx1">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17583;p131">
              <a:extLst>
                <a:ext uri="{FF2B5EF4-FFF2-40B4-BE49-F238E27FC236}">
                  <a16:creationId xmlns:a16="http://schemas.microsoft.com/office/drawing/2014/main" id="{2085D9A6-587A-DA8E-08E4-C3F73B9F48AD}"/>
                </a:ext>
              </a:extLst>
            </p:cNvPr>
            <p:cNvSpPr/>
            <p:nvPr/>
          </p:nvSpPr>
          <p:spPr>
            <a:xfrm>
              <a:off x="7149323" y="1798095"/>
              <a:ext cx="180543" cy="29544"/>
            </a:xfrm>
            <a:custGeom>
              <a:avLst/>
              <a:gdLst/>
              <a:ahLst/>
              <a:cxnLst/>
              <a:rect l="l" t="t" r="r" b="b"/>
              <a:pathLst>
                <a:path w="6887" h="1127" extrusionOk="0">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chemeClr val="bg2">
                <a:lumMod val="60000"/>
                <a:lumOff val="40000"/>
              </a:schemeClr>
            </a:solidFill>
            <a:ln>
              <a:solidFill>
                <a:schemeClr val="tx1">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17584;p131">
              <a:extLst>
                <a:ext uri="{FF2B5EF4-FFF2-40B4-BE49-F238E27FC236}">
                  <a16:creationId xmlns:a16="http://schemas.microsoft.com/office/drawing/2014/main" id="{E8849E3C-E259-35D2-C377-A1C7EF24CD08}"/>
                </a:ext>
              </a:extLst>
            </p:cNvPr>
            <p:cNvSpPr/>
            <p:nvPr/>
          </p:nvSpPr>
          <p:spPr>
            <a:xfrm>
              <a:off x="7052826" y="1562317"/>
              <a:ext cx="372777" cy="188119"/>
            </a:xfrm>
            <a:custGeom>
              <a:avLst/>
              <a:gdLst/>
              <a:ahLst/>
              <a:cxnLst/>
              <a:rect l="l" t="t" r="r" b="b"/>
              <a:pathLst>
                <a:path w="14220" h="7176" extrusionOk="0">
                  <a:moveTo>
                    <a:pt x="1" y="1"/>
                  </a:moveTo>
                  <a:lnTo>
                    <a:pt x="1" y="7175"/>
                  </a:lnTo>
                  <a:lnTo>
                    <a:pt x="14220" y="7175"/>
                  </a:lnTo>
                  <a:lnTo>
                    <a:pt x="14220" y="1"/>
                  </a:lnTo>
                  <a:close/>
                </a:path>
              </a:pathLst>
            </a:custGeom>
            <a:solidFill>
              <a:srgbClr val="FFFF00"/>
            </a:solidFill>
            <a:ln>
              <a:solidFill>
                <a:schemeClr val="tx1">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17585;p131">
              <a:extLst>
                <a:ext uri="{FF2B5EF4-FFF2-40B4-BE49-F238E27FC236}">
                  <a16:creationId xmlns:a16="http://schemas.microsoft.com/office/drawing/2014/main" id="{214E8930-2241-B182-CA51-918261C1E61C}"/>
                </a:ext>
              </a:extLst>
            </p:cNvPr>
            <p:cNvSpPr/>
            <p:nvPr/>
          </p:nvSpPr>
          <p:spPr>
            <a:xfrm>
              <a:off x="7052826" y="1562317"/>
              <a:ext cx="139674" cy="188119"/>
            </a:xfrm>
            <a:custGeom>
              <a:avLst/>
              <a:gdLst/>
              <a:ahLst/>
              <a:cxnLst/>
              <a:rect l="l" t="t" r="r" b="b"/>
              <a:pathLst>
                <a:path w="5328" h="7176" extrusionOk="0">
                  <a:moveTo>
                    <a:pt x="1" y="1"/>
                  </a:moveTo>
                  <a:lnTo>
                    <a:pt x="1" y="7175"/>
                  </a:lnTo>
                  <a:lnTo>
                    <a:pt x="5327" y="7175"/>
                  </a:lnTo>
                  <a:lnTo>
                    <a:pt x="5327" y="1"/>
                  </a:lnTo>
                  <a:close/>
                </a:path>
              </a:pathLst>
            </a:custGeom>
            <a:solidFill>
              <a:schemeClr val="tx1"/>
            </a:solidFill>
            <a:ln>
              <a:solidFill>
                <a:schemeClr val="tx1">
                  <a:lumMod val="75000"/>
                  <a:lumOff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17586;p131">
              <a:extLst>
                <a:ext uri="{FF2B5EF4-FFF2-40B4-BE49-F238E27FC236}">
                  <a16:creationId xmlns:a16="http://schemas.microsoft.com/office/drawing/2014/main" id="{ED293687-CAE3-D46D-D1F9-20E140516FE1}"/>
                </a:ext>
              </a:extLst>
            </p:cNvPr>
            <p:cNvSpPr/>
            <p:nvPr/>
          </p:nvSpPr>
          <p:spPr>
            <a:xfrm>
              <a:off x="7087639" y="1601692"/>
              <a:ext cx="44697" cy="25376"/>
            </a:xfrm>
            <a:custGeom>
              <a:avLst/>
              <a:gdLst/>
              <a:ahLst/>
              <a:cxnLst/>
              <a:rect l="l" t="t" r="r" b="b"/>
              <a:pathLst>
                <a:path w="1705" h="968" extrusionOk="0">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92D050"/>
            </a:solidFill>
            <a:ln>
              <a:solidFill>
                <a:srgbClr val="1C8C0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17587;p131">
              <a:extLst>
                <a:ext uri="{FF2B5EF4-FFF2-40B4-BE49-F238E27FC236}">
                  <a16:creationId xmlns:a16="http://schemas.microsoft.com/office/drawing/2014/main" id="{6FF3A6C6-8C1C-F41D-FA0E-BD4AD9FDDD14}"/>
                </a:ext>
              </a:extLst>
            </p:cNvPr>
            <p:cNvSpPr/>
            <p:nvPr/>
          </p:nvSpPr>
          <p:spPr>
            <a:xfrm>
              <a:off x="7077442" y="1642561"/>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7030A0"/>
            </a:solidFill>
            <a:ln>
              <a:solidFill>
                <a:srgbClr val="F307E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17588;p131">
              <a:extLst>
                <a:ext uri="{FF2B5EF4-FFF2-40B4-BE49-F238E27FC236}">
                  <a16:creationId xmlns:a16="http://schemas.microsoft.com/office/drawing/2014/main" id="{9EBEB195-6426-98E1-2C9A-2E39CAFF44D0}"/>
                </a:ext>
              </a:extLst>
            </p:cNvPr>
            <p:cNvSpPr/>
            <p:nvPr/>
          </p:nvSpPr>
          <p:spPr>
            <a:xfrm>
              <a:off x="7122846" y="1671686"/>
              <a:ext cx="44670" cy="25769"/>
            </a:xfrm>
            <a:custGeom>
              <a:avLst/>
              <a:gdLst/>
              <a:ahLst/>
              <a:cxnLst/>
              <a:rect l="l" t="t" r="r" b="b"/>
              <a:pathLst>
                <a:path w="1704" h="983" extrusionOk="0">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0070C0"/>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17589;p131">
              <a:extLst>
                <a:ext uri="{FF2B5EF4-FFF2-40B4-BE49-F238E27FC236}">
                  <a16:creationId xmlns:a16="http://schemas.microsoft.com/office/drawing/2014/main" id="{A5CCD06D-D04C-DB39-F824-62AE60BC7F84}"/>
                </a:ext>
              </a:extLst>
            </p:cNvPr>
            <p:cNvSpPr/>
            <p:nvPr/>
          </p:nvSpPr>
          <p:spPr>
            <a:xfrm>
              <a:off x="7077442" y="1712948"/>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C00000"/>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17590;p131">
              <a:extLst>
                <a:ext uri="{FF2B5EF4-FFF2-40B4-BE49-F238E27FC236}">
                  <a16:creationId xmlns:a16="http://schemas.microsoft.com/office/drawing/2014/main" id="{E92EDFD6-AE9A-46A6-0BBB-8E7ED1E969CD}"/>
                </a:ext>
              </a:extLst>
            </p:cNvPr>
            <p:cNvSpPr/>
            <p:nvPr/>
          </p:nvSpPr>
          <p:spPr>
            <a:xfrm>
              <a:off x="7228807" y="1623922"/>
              <a:ext cx="51041" cy="79589"/>
            </a:xfrm>
            <a:custGeom>
              <a:avLst/>
              <a:gdLst/>
              <a:ahLst/>
              <a:cxnLst/>
              <a:rect l="l" t="t" r="r" b="b"/>
              <a:pathLst>
                <a:path w="1947" h="3036" extrusionOk="0">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17591;p131">
              <a:extLst>
                <a:ext uri="{FF2B5EF4-FFF2-40B4-BE49-F238E27FC236}">
                  <a16:creationId xmlns:a16="http://schemas.microsoft.com/office/drawing/2014/main" id="{2C70F48D-6377-DBF2-A8D6-D548530EDB34}"/>
                </a:ext>
              </a:extLst>
            </p:cNvPr>
            <p:cNvSpPr/>
            <p:nvPr/>
          </p:nvSpPr>
          <p:spPr>
            <a:xfrm>
              <a:off x="7342449" y="1624079"/>
              <a:ext cx="50988" cy="79431"/>
            </a:xfrm>
            <a:custGeom>
              <a:avLst/>
              <a:gdLst/>
              <a:ahLst/>
              <a:cxnLst/>
              <a:rect l="l" t="t" r="r" b="b"/>
              <a:pathLst>
                <a:path w="1945" h="3030" extrusionOk="0">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17592;p131">
              <a:extLst>
                <a:ext uri="{FF2B5EF4-FFF2-40B4-BE49-F238E27FC236}">
                  <a16:creationId xmlns:a16="http://schemas.microsoft.com/office/drawing/2014/main" id="{73179564-7B7D-1430-AAE9-EB3395E97AD1}"/>
                </a:ext>
              </a:extLst>
            </p:cNvPr>
            <p:cNvSpPr/>
            <p:nvPr/>
          </p:nvSpPr>
          <p:spPr>
            <a:xfrm>
              <a:off x="7287450" y="1614485"/>
              <a:ext cx="48734" cy="98490"/>
            </a:xfrm>
            <a:custGeom>
              <a:avLst/>
              <a:gdLst/>
              <a:ahLst/>
              <a:cxnLst/>
              <a:rect l="l" t="t" r="r" b="b"/>
              <a:pathLst>
                <a:path w="1859" h="3757" extrusionOk="0">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17579;p131">
            <a:extLst>
              <a:ext uri="{FF2B5EF4-FFF2-40B4-BE49-F238E27FC236}">
                <a16:creationId xmlns:a16="http://schemas.microsoft.com/office/drawing/2014/main" id="{ED54A0C6-1D88-40BE-1223-FAF5C655A422}"/>
              </a:ext>
            </a:extLst>
          </p:cNvPr>
          <p:cNvGrpSpPr/>
          <p:nvPr/>
        </p:nvGrpSpPr>
        <p:grpSpPr>
          <a:xfrm>
            <a:off x="6375613" y="2721277"/>
            <a:ext cx="612852" cy="423901"/>
            <a:chOff x="6988887" y="1538854"/>
            <a:chExt cx="499920" cy="300136"/>
          </a:xfrm>
        </p:grpSpPr>
        <p:sp>
          <p:nvSpPr>
            <p:cNvPr id="2081" name="Google Shape;17580;p131">
              <a:extLst>
                <a:ext uri="{FF2B5EF4-FFF2-40B4-BE49-F238E27FC236}">
                  <a16:creationId xmlns:a16="http://schemas.microsoft.com/office/drawing/2014/main" id="{590CAE01-DD7E-9610-1565-6B4FD5736289}"/>
                </a:ext>
              </a:extLst>
            </p:cNvPr>
            <p:cNvSpPr/>
            <p:nvPr/>
          </p:nvSpPr>
          <p:spPr>
            <a:xfrm>
              <a:off x="7052826" y="1538854"/>
              <a:ext cx="372777" cy="247155"/>
            </a:xfrm>
            <a:custGeom>
              <a:avLst/>
              <a:gdLst/>
              <a:ahLst/>
              <a:cxnLst/>
              <a:rect l="l" t="t" r="r" b="b"/>
              <a:pathLst>
                <a:path w="14220" h="9428" extrusionOk="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chemeClr val="accent5">
                <a:lumMod val="60000"/>
                <a:lumOff val="40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17581;p131">
              <a:extLst>
                <a:ext uri="{FF2B5EF4-FFF2-40B4-BE49-F238E27FC236}">
                  <a16:creationId xmlns:a16="http://schemas.microsoft.com/office/drawing/2014/main" id="{E690E2FB-1B1A-3F8E-961D-5178792F1A52}"/>
                </a:ext>
              </a:extLst>
            </p:cNvPr>
            <p:cNvSpPr/>
            <p:nvPr/>
          </p:nvSpPr>
          <p:spPr>
            <a:xfrm>
              <a:off x="6988887" y="1773872"/>
              <a:ext cx="499920" cy="33319"/>
            </a:xfrm>
            <a:custGeom>
              <a:avLst/>
              <a:gdLst/>
              <a:ahLst/>
              <a:cxnLst/>
              <a:rect l="l" t="t" r="r" b="b"/>
              <a:pathLst>
                <a:path w="19070" h="1271" extrusionOk="0">
                  <a:moveTo>
                    <a:pt x="2425" y="0"/>
                  </a:moveTo>
                  <a:lnTo>
                    <a:pt x="0" y="924"/>
                  </a:lnTo>
                  <a:lnTo>
                    <a:pt x="0" y="1271"/>
                  </a:lnTo>
                  <a:lnTo>
                    <a:pt x="19069" y="1271"/>
                  </a:lnTo>
                  <a:lnTo>
                    <a:pt x="19069" y="924"/>
                  </a:lnTo>
                  <a:lnTo>
                    <a:pt x="16659" y="0"/>
                  </a:lnTo>
                  <a:close/>
                </a:path>
              </a:pathLst>
            </a:custGeom>
            <a:solidFill>
              <a:schemeClr val="tx2">
                <a:lumMod val="60000"/>
                <a:lumOff val="40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17582;p131">
              <a:extLst>
                <a:ext uri="{FF2B5EF4-FFF2-40B4-BE49-F238E27FC236}">
                  <a16:creationId xmlns:a16="http://schemas.microsoft.com/office/drawing/2014/main" id="{B089362A-113E-A5F8-A19D-893E0365BF79}"/>
                </a:ext>
              </a:extLst>
            </p:cNvPr>
            <p:cNvSpPr/>
            <p:nvPr/>
          </p:nvSpPr>
          <p:spPr>
            <a:xfrm>
              <a:off x="6988887" y="1798095"/>
              <a:ext cx="499920" cy="40895"/>
            </a:xfrm>
            <a:custGeom>
              <a:avLst/>
              <a:gdLst/>
              <a:ahLst/>
              <a:cxnLst/>
              <a:rect l="l" t="t" r="r" b="b"/>
              <a:pathLst>
                <a:path w="19070" h="1560" extrusionOk="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chemeClr val="accent5">
                <a:lumMod val="60000"/>
                <a:lumOff val="40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17583;p131">
              <a:extLst>
                <a:ext uri="{FF2B5EF4-FFF2-40B4-BE49-F238E27FC236}">
                  <a16:creationId xmlns:a16="http://schemas.microsoft.com/office/drawing/2014/main" id="{87A57548-C10B-D8F1-34EC-50747B1DDBAD}"/>
                </a:ext>
              </a:extLst>
            </p:cNvPr>
            <p:cNvSpPr/>
            <p:nvPr/>
          </p:nvSpPr>
          <p:spPr>
            <a:xfrm>
              <a:off x="7149323" y="1798095"/>
              <a:ext cx="180543" cy="29544"/>
            </a:xfrm>
            <a:custGeom>
              <a:avLst/>
              <a:gdLst/>
              <a:ahLst/>
              <a:cxnLst/>
              <a:rect l="l" t="t" r="r" b="b"/>
              <a:pathLst>
                <a:path w="6887" h="1127" extrusionOk="0">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17584;p131">
              <a:extLst>
                <a:ext uri="{FF2B5EF4-FFF2-40B4-BE49-F238E27FC236}">
                  <a16:creationId xmlns:a16="http://schemas.microsoft.com/office/drawing/2014/main" id="{7799685E-41A7-E5A0-01BC-E00B44984DF6}"/>
                </a:ext>
              </a:extLst>
            </p:cNvPr>
            <p:cNvSpPr/>
            <p:nvPr/>
          </p:nvSpPr>
          <p:spPr>
            <a:xfrm>
              <a:off x="7052826" y="1562317"/>
              <a:ext cx="372777" cy="188119"/>
            </a:xfrm>
            <a:custGeom>
              <a:avLst/>
              <a:gdLst/>
              <a:ahLst/>
              <a:cxnLst/>
              <a:rect l="l" t="t" r="r" b="b"/>
              <a:pathLst>
                <a:path w="14220" h="7176" extrusionOk="0">
                  <a:moveTo>
                    <a:pt x="1" y="1"/>
                  </a:moveTo>
                  <a:lnTo>
                    <a:pt x="1" y="7175"/>
                  </a:lnTo>
                  <a:lnTo>
                    <a:pt x="14220" y="7175"/>
                  </a:lnTo>
                  <a:lnTo>
                    <a:pt x="14220" y="1"/>
                  </a:lnTo>
                  <a:close/>
                </a:path>
              </a:pathLst>
            </a:custGeom>
            <a:solidFill>
              <a:schemeClr val="tx1">
                <a:lumMod val="75000"/>
                <a:lumOff val="2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17585;p131">
              <a:extLst>
                <a:ext uri="{FF2B5EF4-FFF2-40B4-BE49-F238E27FC236}">
                  <a16:creationId xmlns:a16="http://schemas.microsoft.com/office/drawing/2014/main" id="{A3ED6405-4297-3241-A2A6-C2E58FA57E57}"/>
                </a:ext>
              </a:extLst>
            </p:cNvPr>
            <p:cNvSpPr/>
            <p:nvPr/>
          </p:nvSpPr>
          <p:spPr>
            <a:xfrm>
              <a:off x="7052826" y="1562317"/>
              <a:ext cx="139674" cy="188119"/>
            </a:xfrm>
            <a:custGeom>
              <a:avLst/>
              <a:gdLst/>
              <a:ahLst/>
              <a:cxnLst/>
              <a:rect l="l" t="t" r="r" b="b"/>
              <a:pathLst>
                <a:path w="5328" h="7176" extrusionOk="0">
                  <a:moveTo>
                    <a:pt x="1" y="1"/>
                  </a:moveTo>
                  <a:lnTo>
                    <a:pt x="1" y="7175"/>
                  </a:lnTo>
                  <a:lnTo>
                    <a:pt x="5327" y="7175"/>
                  </a:lnTo>
                  <a:lnTo>
                    <a:pt x="5327" y="1"/>
                  </a:lnTo>
                  <a:close/>
                </a:path>
              </a:pathLst>
            </a:custGeom>
            <a:solidFill>
              <a:schemeClr val="bg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17586;p131">
              <a:extLst>
                <a:ext uri="{FF2B5EF4-FFF2-40B4-BE49-F238E27FC236}">
                  <a16:creationId xmlns:a16="http://schemas.microsoft.com/office/drawing/2014/main" id="{BA6315C4-665A-7D99-A5CE-CD7B5EED4A58}"/>
                </a:ext>
              </a:extLst>
            </p:cNvPr>
            <p:cNvSpPr/>
            <p:nvPr/>
          </p:nvSpPr>
          <p:spPr>
            <a:xfrm>
              <a:off x="7087639" y="1601692"/>
              <a:ext cx="44697" cy="25376"/>
            </a:xfrm>
            <a:custGeom>
              <a:avLst/>
              <a:gdLst/>
              <a:ahLst/>
              <a:cxnLst/>
              <a:rect l="l" t="t" r="r" b="b"/>
              <a:pathLst>
                <a:path w="1705" h="968" extrusionOk="0">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00B0F0"/>
            </a:solidFill>
            <a:ln>
              <a:solidFill>
                <a:srgbClr val="0070C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17587;p131">
              <a:extLst>
                <a:ext uri="{FF2B5EF4-FFF2-40B4-BE49-F238E27FC236}">
                  <a16:creationId xmlns:a16="http://schemas.microsoft.com/office/drawing/2014/main" id="{BF470CD5-9B50-3F7F-867B-5D2C8242F50C}"/>
                </a:ext>
              </a:extLst>
            </p:cNvPr>
            <p:cNvSpPr/>
            <p:nvPr/>
          </p:nvSpPr>
          <p:spPr>
            <a:xfrm>
              <a:off x="7077442" y="1642561"/>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FFF00"/>
            </a:solid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17588;p131">
              <a:extLst>
                <a:ext uri="{FF2B5EF4-FFF2-40B4-BE49-F238E27FC236}">
                  <a16:creationId xmlns:a16="http://schemas.microsoft.com/office/drawing/2014/main" id="{E9B1F04A-15FE-5C07-3642-B260E5F0D19B}"/>
                </a:ext>
              </a:extLst>
            </p:cNvPr>
            <p:cNvSpPr/>
            <p:nvPr/>
          </p:nvSpPr>
          <p:spPr>
            <a:xfrm>
              <a:off x="7122846" y="1671686"/>
              <a:ext cx="44670" cy="25769"/>
            </a:xfrm>
            <a:custGeom>
              <a:avLst/>
              <a:gdLst/>
              <a:ahLst/>
              <a:cxnLst/>
              <a:rect l="l" t="t" r="r" b="b"/>
              <a:pathLst>
                <a:path w="1704" h="983" extrusionOk="0">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F0000"/>
            </a:solid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17589;p131">
              <a:extLst>
                <a:ext uri="{FF2B5EF4-FFF2-40B4-BE49-F238E27FC236}">
                  <a16:creationId xmlns:a16="http://schemas.microsoft.com/office/drawing/2014/main" id="{14525205-65C6-6CCF-758B-574972F15A6B}"/>
                </a:ext>
              </a:extLst>
            </p:cNvPr>
            <p:cNvSpPr/>
            <p:nvPr/>
          </p:nvSpPr>
          <p:spPr>
            <a:xfrm>
              <a:off x="7077442" y="1712948"/>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307ED"/>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17590;p131">
              <a:extLst>
                <a:ext uri="{FF2B5EF4-FFF2-40B4-BE49-F238E27FC236}">
                  <a16:creationId xmlns:a16="http://schemas.microsoft.com/office/drawing/2014/main" id="{3E9DF53C-6610-15BF-2BE7-EC6E24639D9E}"/>
                </a:ext>
              </a:extLst>
            </p:cNvPr>
            <p:cNvSpPr/>
            <p:nvPr/>
          </p:nvSpPr>
          <p:spPr>
            <a:xfrm>
              <a:off x="7228807" y="1623922"/>
              <a:ext cx="51041" cy="79589"/>
            </a:xfrm>
            <a:custGeom>
              <a:avLst/>
              <a:gdLst/>
              <a:ahLst/>
              <a:cxnLst/>
              <a:rect l="l" t="t" r="r" b="b"/>
              <a:pathLst>
                <a:path w="1947" h="3036" extrusionOk="0">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00B0F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17591;p131">
              <a:extLst>
                <a:ext uri="{FF2B5EF4-FFF2-40B4-BE49-F238E27FC236}">
                  <a16:creationId xmlns:a16="http://schemas.microsoft.com/office/drawing/2014/main" id="{02CC5BE2-8A90-6617-68A8-608C95A0DA90}"/>
                </a:ext>
              </a:extLst>
            </p:cNvPr>
            <p:cNvSpPr/>
            <p:nvPr/>
          </p:nvSpPr>
          <p:spPr>
            <a:xfrm>
              <a:off x="7342449" y="1624079"/>
              <a:ext cx="50988" cy="79431"/>
            </a:xfrm>
            <a:custGeom>
              <a:avLst/>
              <a:gdLst/>
              <a:ahLst/>
              <a:cxnLst/>
              <a:rect l="l" t="t" r="r" b="b"/>
              <a:pathLst>
                <a:path w="1945" h="3030" extrusionOk="0">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00B0F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17592;p131">
              <a:extLst>
                <a:ext uri="{FF2B5EF4-FFF2-40B4-BE49-F238E27FC236}">
                  <a16:creationId xmlns:a16="http://schemas.microsoft.com/office/drawing/2014/main" id="{798E4A56-F435-9D52-4FA7-57596520EE2F}"/>
                </a:ext>
              </a:extLst>
            </p:cNvPr>
            <p:cNvSpPr/>
            <p:nvPr/>
          </p:nvSpPr>
          <p:spPr>
            <a:xfrm>
              <a:off x="7287450" y="1614485"/>
              <a:ext cx="48734" cy="98490"/>
            </a:xfrm>
            <a:custGeom>
              <a:avLst/>
              <a:gdLst/>
              <a:ahLst/>
              <a:cxnLst/>
              <a:rect l="l" t="t" r="r" b="b"/>
              <a:pathLst>
                <a:path w="1859" h="3757" extrusionOk="0">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00B0F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14735;p129">
            <a:extLst>
              <a:ext uri="{FF2B5EF4-FFF2-40B4-BE49-F238E27FC236}">
                <a16:creationId xmlns:a16="http://schemas.microsoft.com/office/drawing/2014/main" id="{E726EFB7-0F8A-7533-70C4-2F1CBC1355C3}"/>
              </a:ext>
            </a:extLst>
          </p:cNvPr>
          <p:cNvGrpSpPr/>
          <p:nvPr/>
        </p:nvGrpSpPr>
        <p:grpSpPr>
          <a:xfrm>
            <a:off x="5401638" y="2730918"/>
            <a:ext cx="457502" cy="423908"/>
            <a:chOff x="1316818" y="3348296"/>
            <a:chExt cx="310872" cy="366848"/>
          </a:xfrm>
        </p:grpSpPr>
        <p:sp>
          <p:nvSpPr>
            <p:cNvPr id="2095" name="Google Shape;14736;p129">
              <a:extLst>
                <a:ext uri="{FF2B5EF4-FFF2-40B4-BE49-F238E27FC236}">
                  <a16:creationId xmlns:a16="http://schemas.microsoft.com/office/drawing/2014/main" id="{9E5F6C29-19BC-A3F9-B439-1344E468648D}"/>
                </a:ext>
              </a:extLst>
            </p:cNvPr>
            <p:cNvSpPr/>
            <p:nvPr/>
          </p:nvSpPr>
          <p:spPr>
            <a:xfrm>
              <a:off x="1324631" y="3348296"/>
              <a:ext cx="58824" cy="187919"/>
            </a:xfrm>
            <a:custGeom>
              <a:avLst/>
              <a:gdLst/>
              <a:ahLst/>
              <a:cxnLst/>
              <a:rect l="l" t="t" r="r" b="b"/>
              <a:pathLst>
                <a:path w="2251" h="7191" extrusionOk="0">
                  <a:moveTo>
                    <a:pt x="1126" y="0"/>
                  </a:moveTo>
                  <a:cubicBezTo>
                    <a:pt x="1082" y="0"/>
                    <a:pt x="1039" y="22"/>
                    <a:pt x="1019" y="65"/>
                  </a:cubicBezTo>
                  <a:lnTo>
                    <a:pt x="635" y="786"/>
                  </a:lnTo>
                  <a:lnTo>
                    <a:pt x="115" y="1777"/>
                  </a:lnTo>
                  <a:cubicBezTo>
                    <a:pt x="38" y="1911"/>
                    <a:pt x="0" y="2065"/>
                    <a:pt x="0" y="2219"/>
                  </a:cubicBezTo>
                  <a:lnTo>
                    <a:pt x="0" y="6469"/>
                  </a:lnTo>
                  <a:cubicBezTo>
                    <a:pt x="0" y="6864"/>
                    <a:pt x="327" y="7191"/>
                    <a:pt x="721" y="7191"/>
                  </a:cubicBezTo>
                  <a:lnTo>
                    <a:pt x="1529" y="7191"/>
                  </a:lnTo>
                  <a:cubicBezTo>
                    <a:pt x="1933" y="7191"/>
                    <a:pt x="2250" y="6864"/>
                    <a:pt x="2250" y="6469"/>
                  </a:cubicBezTo>
                  <a:lnTo>
                    <a:pt x="2250" y="2219"/>
                  </a:lnTo>
                  <a:cubicBezTo>
                    <a:pt x="2250" y="2065"/>
                    <a:pt x="2212" y="1911"/>
                    <a:pt x="2144" y="1777"/>
                  </a:cubicBezTo>
                  <a:lnTo>
                    <a:pt x="1625" y="786"/>
                  </a:lnTo>
                  <a:lnTo>
                    <a:pt x="1240" y="65"/>
                  </a:lnTo>
                  <a:cubicBezTo>
                    <a:pt x="1216" y="22"/>
                    <a:pt x="1171" y="0"/>
                    <a:pt x="1126" y="0"/>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14737;p129">
              <a:extLst>
                <a:ext uri="{FF2B5EF4-FFF2-40B4-BE49-F238E27FC236}">
                  <a16:creationId xmlns:a16="http://schemas.microsoft.com/office/drawing/2014/main" id="{5B7F87A2-A63A-DC4F-4B80-D13DCF78D827}"/>
                </a:ext>
              </a:extLst>
            </p:cNvPr>
            <p:cNvSpPr/>
            <p:nvPr/>
          </p:nvSpPr>
          <p:spPr>
            <a:xfrm>
              <a:off x="1341199" y="3348348"/>
              <a:ext cx="25923" cy="25479"/>
            </a:xfrm>
            <a:custGeom>
              <a:avLst/>
              <a:gdLst/>
              <a:ahLst/>
              <a:cxnLst/>
              <a:rect l="l" t="t" r="r" b="b"/>
              <a:pathLst>
                <a:path w="992" h="975" extrusionOk="0">
                  <a:moveTo>
                    <a:pt x="492" y="1"/>
                  </a:moveTo>
                  <a:cubicBezTo>
                    <a:pt x="448" y="1"/>
                    <a:pt x="405" y="25"/>
                    <a:pt x="385" y="73"/>
                  </a:cubicBezTo>
                  <a:lnTo>
                    <a:pt x="1" y="794"/>
                  </a:lnTo>
                  <a:cubicBezTo>
                    <a:pt x="140" y="914"/>
                    <a:pt x="316" y="974"/>
                    <a:pt x="492" y="974"/>
                  </a:cubicBezTo>
                  <a:cubicBezTo>
                    <a:pt x="669" y="974"/>
                    <a:pt x="847" y="914"/>
                    <a:pt x="991" y="794"/>
                  </a:cubicBezTo>
                  <a:lnTo>
                    <a:pt x="606" y="73"/>
                  </a:lnTo>
                  <a:cubicBezTo>
                    <a:pt x="582" y="25"/>
                    <a:pt x="537" y="1"/>
                    <a:pt x="492"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14738;p129">
              <a:extLst>
                <a:ext uri="{FF2B5EF4-FFF2-40B4-BE49-F238E27FC236}">
                  <a16:creationId xmlns:a16="http://schemas.microsoft.com/office/drawing/2014/main" id="{D3CC5A33-3445-001C-FEF5-00E7502D7DDF}"/>
                </a:ext>
              </a:extLst>
            </p:cNvPr>
            <p:cNvSpPr/>
            <p:nvPr/>
          </p:nvSpPr>
          <p:spPr>
            <a:xfrm>
              <a:off x="1324631" y="3400744"/>
              <a:ext cx="58824" cy="135471"/>
            </a:xfrm>
            <a:custGeom>
              <a:avLst/>
              <a:gdLst/>
              <a:ahLst/>
              <a:cxnLst/>
              <a:rect l="l" t="t" r="r" b="b"/>
              <a:pathLst>
                <a:path w="2251" h="5184" extrusionOk="0">
                  <a:moveTo>
                    <a:pt x="29" y="1"/>
                  </a:moveTo>
                  <a:cubicBezTo>
                    <a:pt x="10" y="68"/>
                    <a:pt x="0" y="145"/>
                    <a:pt x="0" y="212"/>
                  </a:cubicBezTo>
                  <a:lnTo>
                    <a:pt x="0" y="4462"/>
                  </a:lnTo>
                  <a:cubicBezTo>
                    <a:pt x="0" y="4857"/>
                    <a:pt x="327" y="5184"/>
                    <a:pt x="721" y="5184"/>
                  </a:cubicBezTo>
                  <a:lnTo>
                    <a:pt x="1529" y="5184"/>
                  </a:lnTo>
                  <a:cubicBezTo>
                    <a:pt x="1933" y="5184"/>
                    <a:pt x="2250" y="4857"/>
                    <a:pt x="2250" y="4462"/>
                  </a:cubicBezTo>
                  <a:lnTo>
                    <a:pt x="2250" y="212"/>
                  </a:lnTo>
                  <a:cubicBezTo>
                    <a:pt x="2250" y="145"/>
                    <a:pt x="2250" y="68"/>
                    <a:pt x="2231" y="1"/>
                  </a:cubicBez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14739;p129">
              <a:extLst>
                <a:ext uri="{FF2B5EF4-FFF2-40B4-BE49-F238E27FC236}">
                  <a16:creationId xmlns:a16="http://schemas.microsoft.com/office/drawing/2014/main" id="{EEB2DDBE-4FCD-582E-85EC-F72D69294AA6}"/>
                </a:ext>
              </a:extLst>
            </p:cNvPr>
            <p:cNvSpPr/>
            <p:nvPr/>
          </p:nvSpPr>
          <p:spPr>
            <a:xfrm>
              <a:off x="1354030" y="3400744"/>
              <a:ext cx="29425" cy="135471"/>
            </a:xfrm>
            <a:custGeom>
              <a:avLst/>
              <a:gdLst/>
              <a:ahLst/>
              <a:cxnLst/>
              <a:rect l="l" t="t" r="r" b="b"/>
              <a:pathLst>
                <a:path w="1126" h="5184" extrusionOk="0">
                  <a:moveTo>
                    <a:pt x="0" y="1"/>
                  </a:moveTo>
                  <a:lnTo>
                    <a:pt x="0" y="5184"/>
                  </a:lnTo>
                  <a:lnTo>
                    <a:pt x="404" y="5184"/>
                  </a:lnTo>
                  <a:cubicBezTo>
                    <a:pt x="808" y="5184"/>
                    <a:pt x="1125" y="4857"/>
                    <a:pt x="1125" y="4462"/>
                  </a:cubicBezTo>
                  <a:lnTo>
                    <a:pt x="1125" y="212"/>
                  </a:lnTo>
                  <a:cubicBezTo>
                    <a:pt x="1125" y="145"/>
                    <a:pt x="1125" y="68"/>
                    <a:pt x="1106"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14740;p129">
              <a:extLst>
                <a:ext uri="{FF2B5EF4-FFF2-40B4-BE49-F238E27FC236}">
                  <a16:creationId xmlns:a16="http://schemas.microsoft.com/office/drawing/2014/main" id="{AFD51E6F-BC24-9727-E625-C2D7E4159E62}"/>
                </a:ext>
              </a:extLst>
            </p:cNvPr>
            <p:cNvSpPr/>
            <p:nvPr/>
          </p:nvSpPr>
          <p:spPr>
            <a:xfrm>
              <a:off x="1382671" y="3348296"/>
              <a:ext cx="59086" cy="187919"/>
            </a:xfrm>
            <a:custGeom>
              <a:avLst/>
              <a:gdLst/>
              <a:ahLst/>
              <a:cxnLst/>
              <a:rect l="l" t="t" r="r" b="b"/>
              <a:pathLst>
                <a:path w="2261" h="7191" extrusionOk="0">
                  <a:moveTo>
                    <a:pt x="1127" y="0"/>
                  </a:moveTo>
                  <a:cubicBezTo>
                    <a:pt x="1082" y="0"/>
                    <a:pt x="1039" y="22"/>
                    <a:pt x="1020" y="65"/>
                  </a:cubicBezTo>
                  <a:lnTo>
                    <a:pt x="635" y="786"/>
                  </a:lnTo>
                  <a:lnTo>
                    <a:pt x="116" y="1777"/>
                  </a:lnTo>
                  <a:cubicBezTo>
                    <a:pt x="39" y="1911"/>
                    <a:pt x="0" y="2065"/>
                    <a:pt x="0" y="2219"/>
                  </a:cubicBezTo>
                  <a:lnTo>
                    <a:pt x="0" y="6469"/>
                  </a:lnTo>
                  <a:cubicBezTo>
                    <a:pt x="0" y="6864"/>
                    <a:pt x="327" y="7191"/>
                    <a:pt x="722" y="7191"/>
                  </a:cubicBezTo>
                  <a:lnTo>
                    <a:pt x="1539" y="7191"/>
                  </a:lnTo>
                  <a:cubicBezTo>
                    <a:pt x="1933" y="7191"/>
                    <a:pt x="2260" y="6864"/>
                    <a:pt x="2260" y="6469"/>
                  </a:cubicBezTo>
                  <a:lnTo>
                    <a:pt x="2260" y="2219"/>
                  </a:lnTo>
                  <a:cubicBezTo>
                    <a:pt x="2260" y="2065"/>
                    <a:pt x="2222" y="1911"/>
                    <a:pt x="2145" y="1777"/>
                  </a:cubicBezTo>
                  <a:lnTo>
                    <a:pt x="1625" y="786"/>
                  </a:lnTo>
                  <a:lnTo>
                    <a:pt x="1241" y="65"/>
                  </a:lnTo>
                  <a:cubicBezTo>
                    <a:pt x="1217" y="22"/>
                    <a:pt x="1171" y="0"/>
                    <a:pt x="1127" y="0"/>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14741;p129">
              <a:extLst>
                <a:ext uri="{FF2B5EF4-FFF2-40B4-BE49-F238E27FC236}">
                  <a16:creationId xmlns:a16="http://schemas.microsoft.com/office/drawing/2014/main" id="{597F637E-9533-AC22-94C4-872391A60E89}"/>
                </a:ext>
              </a:extLst>
            </p:cNvPr>
            <p:cNvSpPr/>
            <p:nvPr/>
          </p:nvSpPr>
          <p:spPr>
            <a:xfrm>
              <a:off x="1399240" y="3348348"/>
              <a:ext cx="25923" cy="25479"/>
            </a:xfrm>
            <a:custGeom>
              <a:avLst/>
              <a:gdLst/>
              <a:ahLst/>
              <a:cxnLst/>
              <a:rect l="l" t="t" r="r" b="b"/>
              <a:pathLst>
                <a:path w="992" h="975" extrusionOk="0">
                  <a:moveTo>
                    <a:pt x="493" y="1"/>
                  </a:moveTo>
                  <a:cubicBezTo>
                    <a:pt x="448" y="1"/>
                    <a:pt x="405" y="25"/>
                    <a:pt x="386" y="73"/>
                  </a:cubicBezTo>
                  <a:lnTo>
                    <a:pt x="1" y="794"/>
                  </a:lnTo>
                  <a:cubicBezTo>
                    <a:pt x="145" y="914"/>
                    <a:pt x="321" y="974"/>
                    <a:pt x="496" y="974"/>
                  </a:cubicBezTo>
                  <a:cubicBezTo>
                    <a:pt x="672" y="974"/>
                    <a:pt x="847" y="914"/>
                    <a:pt x="991" y="794"/>
                  </a:cubicBezTo>
                  <a:lnTo>
                    <a:pt x="607" y="73"/>
                  </a:lnTo>
                  <a:cubicBezTo>
                    <a:pt x="583" y="25"/>
                    <a:pt x="537" y="1"/>
                    <a:pt x="493"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14742;p129">
              <a:extLst>
                <a:ext uri="{FF2B5EF4-FFF2-40B4-BE49-F238E27FC236}">
                  <a16:creationId xmlns:a16="http://schemas.microsoft.com/office/drawing/2014/main" id="{D1E5DE0C-6957-E93C-D354-4BE2C4065985}"/>
                </a:ext>
              </a:extLst>
            </p:cNvPr>
            <p:cNvSpPr/>
            <p:nvPr/>
          </p:nvSpPr>
          <p:spPr>
            <a:xfrm>
              <a:off x="1382671" y="3400744"/>
              <a:ext cx="59086" cy="135471"/>
            </a:xfrm>
            <a:custGeom>
              <a:avLst/>
              <a:gdLst/>
              <a:ahLst/>
              <a:cxnLst/>
              <a:rect l="l" t="t" r="r" b="b"/>
              <a:pathLst>
                <a:path w="2261" h="5184" extrusionOk="0">
                  <a:moveTo>
                    <a:pt x="29" y="1"/>
                  </a:moveTo>
                  <a:cubicBezTo>
                    <a:pt x="10" y="68"/>
                    <a:pt x="0" y="145"/>
                    <a:pt x="0" y="212"/>
                  </a:cubicBezTo>
                  <a:lnTo>
                    <a:pt x="0" y="4462"/>
                  </a:lnTo>
                  <a:cubicBezTo>
                    <a:pt x="0" y="4857"/>
                    <a:pt x="327" y="5184"/>
                    <a:pt x="722" y="5184"/>
                  </a:cubicBezTo>
                  <a:lnTo>
                    <a:pt x="1539" y="5184"/>
                  </a:lnTo>
                  <a:cubicBezTo>
                    <a:pt x="1933" y="5184"/>
                    <a:pt x="2260" y="4857"/>
                    <a:pt x="2260" y="4462"/>
                  </a:cubicBezTo>
                  <a:lnTo>
                    <a:pt x="2260" y="212"/>
                  </a:lnTo>
                  <a:cubicBezTo>
                    <a:pt x="2260" y="145"/>
                    <a:pt x="2250" y="68"/>
                    <a:pt x="2231" y="1"/>
                  </a:cubicBez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14743;p129">
              <a:extLst>
                <a:ext uri="{FF2B5EF4-FFF2-40B4-BE49-F238E27FC236}">
                  <a16:creationId xmlns:a16="http://schemas.microsoft.com/office/drawing/2014/main" id="{2734ED95-1EB3-4C7A-8B87-E36AF0844B3D}"/>
                </a:ext>
              </a:extLst>
            </p:cNvPr>
            <p:cNvSpPr/>
            <p:nvPr/>
          </p:nvSpPr>
          <p:spPr>
            <a:xfrm>
              <a:off x="1412332" y="3400744"/>
              <a:ext cx="29425" cy="135471"/>
            </a:xfrm>
            <a:custGeom>
              <a:avLst/>
              <a:gdLst/>
              <a:ahLst/>
              <a:cxnLst/>
              <a:rect l="l" t="t" r="r" b="b"/>
              <a:pathLst>
                <a:path w="1126" h="5184" extrusionOk="0">
                  <a:moveTo>
                    <a:pt x="0" y="1"/>
                  </a:moveTo>
                  <a:lnTo>
                    <a:pt x="0" y="5184"/>
                  </a:lnTo>
                  <a:lnTo>
                    <a:pt x="404" y="5184"/>
                  </a:lnTo>
                  <a:cubicBezTo>
                    <a:pt x="798" y="5184"/>
                    <a:pt x="1125" y="4857"/>
                    <a:pt x="1125" y="4462"/>
                  </a:cubicBezTo>
                  <a:lnTo>
                    <a:pt x="1125" y="212"/>
                  </a:lnTo>
                  <a:cubicBezTo>
                    <a:pt x="1125" y="145"/>
                    <a:pt x="1115" y="68"/>
                    <a:pt x="1096"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14744;p129">
              <a:extLst>
                <a:ext uri="{FF2B5EF4-FFF2-40B4-BE49-F238E27FC236}">
                  <a16:creationId xmlns:a16="http://schemas.microsoft.com/office/drawing/2014/main" id="{FF27A7E6-2B7C-3A06-007F-320753F57958}"/>
                </a:ext>
              </a:extLst>
            </p:cNvPr>
            <p:cNvSpPr/>
            <p:nvPr/>
          </p:nvSpPr>
          <p:spPr>
            <a:xfrm>
              <a:off x="1441208" y="3348296"/>
              <a:ext cx="59086" cy="187919"/>
            </a:xfrm>
            <a:custGeom>
              <a:avLst/>
              <a:gdLst/>
              <a:ahLst/>
              <a:cxnLst/>
              <a:rect l="l" t="t" r="r" b="b"/>
              <a:pathLst>
                <a:path w="2261" h="7191" extrusionOk="0">
                  <a:moveTo>
                    <a:pt x="1127" y="0"/>
                  </a:moveTo>
                  <a:cubicBezTo>
                    <a:pt x="1083" y="0"/>
                    <a:pt x="1039" y="22"/>
                    <a:pt x="1020" y="65"/>
                  </a:cubicBezTo>
                  <a:lnTo>
                    <a:pt x="636" y="786"/>
                  </a:lnTo>
                  <a:lnTo>
                    <a:pt x="116" y="1777"/>
                  </a:lnTo>
                  <a:cubicBezTo>
                    <a:pt x="39" y="1911"/>
                    <a:pt x="1" y="2065"/>
                    <a:pt x="10" y="2219"/>
                  </a:cubicBezTo>
                  <a:lnTo>
                    <a:pt x="10" y="6469"/>
                  </a:lnTo>
                  <a:cubicBezTo>
                    <a:pt x="10" y="6864"/>
                    <a:pt x="328" y="7191"/>
                    <a:pt x="732" y="7191"/>
                  </a:cubicBezTo>
                  <a:lnTo>
                    <a:pt x="1530" y="7191"/>
                  </a:lnTo>
                  <a:cubicBezTo>
                    <a:pt x="1924" y="7191"/>
                    <a:pt x="2251" y="6864"/>
                    <a:pt x="2251" y="6469"/>
                  </a:cubicBezTo>
                  <a:lnTo>
                    <a:pt x="2251" y="2219"/>
                  </a:lnTo>
                  <a:lnTo>
                    <a:pt x="2261" y="2219"/>
                  </a:lnTo>
                  <a:cubicBezTo>
                    <a:pt x="2261" y="2065"/>
                    <a:pt x="2222" y="1911"/>
                    <a:pt x="2145" y="1777"/>
                  </a:cubicBezTo>
                  <a:lnTo>
                    <a:pt x="1626" y="786"/>
                  </a:lnTo>
                  <a:lnTo>
                    <a:pt x="1241" y="65"/>
                  </a:lnTo>
                  <a:cubicBezTo>
                    <a:pt x="1217" y="22"/>
                    <a:pt x="1172" y="0"/>
                    <a:pt x="1127" y="0"/>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14745;p129">
              <a:extLst>
                <a:ext uri="{FF2B5EF4-FFF2-40B4-BE49-F238E27FC236}">
                  <a16:creationId xmlns:a16="http://schemas.microsoft.com/office/drawing/2014/main" id="{346EB1E4-F1DA-B197-E7D0-A9AA3F2C438B}"/>
                </a:ext>
              </a:extLst>
            </p:cNvPr>
            <p:cNvSpPr/>
            <p:nvPr/>
          </p:nvSpPr>
          <p:spPr>
            <a:xfrm>
              <a:off x="1457802" y="3348348"/>
              <a:ext cx="25662" cy="25479"/>
            </a:xfrm>
            <a:custGeom>
              <a:avLst/>
              <a:gdLst/>
              <a:ahLst/>
              <a:cxnLst/>
              <a:rect l="l" t="t" r="r" b="b"/>
              <a:pathLst>
                <a:path w="982" h="975" extrusionOk="0">
                  <a:moveTo>
                    <a:pt x="491" y="1"/>
                  </a:moveTo>
                  <a:cubicBezTo>
                    <a:pt x="448" y="1"/>
                    <a:pt x="404" y="25"/>
                    <a:pt x="385" y="73"/>
                  </a:cubicBezTo>
                  <a:lnTo>
                    <a:pt x="1" y="794"/>
                  </a:lnTo>
                  <a:cubicBezTo>
                    <a:pt x="140" y="914"/>
                    <a:pt x="315" y="974"/>
                    <a:pt x="491" y="974"/>
                  </a:cubicBezTo>
                  <a:cubicBezTo>
                    <a:pt x="666" y="974"/>
                    <a:pt x="842" y="914"/>
                    <a:pt x="981" y="794"/>
                  </a:cubicBezTo>
                  <a:lnTo>
                    <a:pt x="597" y="73"/>
                  </a:lnTo>
                  <a:cubicBezTo>
                    <a:pt x="577" y="25"/>
                    <a:pt x="534" y="1"/>
                    <a:pt x="491" y="1"/>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14746;p129">
              <a:extLst>
                <a:ext uri="{FF2B5EF4-FFF2-40B4-BE49-F238E27FC236}">
                  <a16:creationId xmlns:a16="http://schemas.microsoft.com/office/drawing/2014/main" id="{16EEDFC9-18AC-40E7-13E9-37C7BF151BB5}"/>
                </a:ext>
              </a:extLst>
            </p:cNvPr>
            <p:cNvSpPr/>
            <p:nvPr/>
          </p:nvSpPr>
          <p:spPr>
            <a:xfrm>
              <a:off x="1441470" y="3400744"/>
              <a:ext cx="58589" cy="135471"/>
            </a:xfrm>
            <a:custGeom>
              <a:avLst/>
              <a:gdLst/>
              <a:ahLst/>
              <a:cxnLst/>
              <a:rect l="l" t="t" r="r" b="b"/>
              <a:pathLst>
                <a:path w="2242" h="5184" extrusionOk="0">
                  <a:moveTo>
                    <a:pt x="20" y="1"/>
                  </a:moveTo>
                  <a:cubicBezTo>
                    <a:pt x="0" y="68"/>
                    <a:pt x="0" y="145"/>
                    <a:pt x="0" y="212"/>
                  </a:cubicBezTo>
                  <a:lnTo>
                    <a:pt x="0" y="4462"/>
                  </a:lnTo>
                  <a:cubicBezTo>
                    <a:pt x="0" y="4857"/>
                    <a:pt x="318" y="5184"/>
                    <a:pt x="722" y="5184"/>
                  </a:cubicBezTo>
                  <a:lnTo>
                    <a:pt x="1520" y="5184"/>
                  </a:lnTo>
                  <a:cubicBezTo>
                    <a:pt x="1914" y="5184"/>
                    <a:pt x="2241" y="4857"/>
                    <a:pt x="2241" y="4462"/>
                  </a:cubicBezTo>
                  <a:lnTo>
                    <a:pt x="2241" y="212"/>
                  </a:lnTo>
                  <a:cubicBezTo>
                    <a:pt x="2241" y="145"/>
                    <a:pt x="2241" y="68"/>
                    <a:pt x="2222" y="1"/>
                  </a:cubicBez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14747;p129">
              <a:extLst>
                <a:ext uri="{FF2B5EF4-FFF2-40B4-BE49-F238E27FC236}">
                  <a16:creationId xmlns:a16="http://schemas.microsoft.com/office/drawing/2014/main" id="{D2D96818-0FB3-DCDC-5FB8-82591987CDA4}"/>
                </a:ext>
              </a:extLst>
            </p:cNvPr>
            <p:cNvSpPr/>
            <p:nvPr/>
          </p:nvSpPr>
          <p:spPr>
            <a:xfrm>
              <a:off x="1470607" y="3400744"/>
              <a:ext cx="29451" cy="135471"/>
            </a:xfrm>
            <a:custGeom>
              <a:avLst/>
              <a:gdLst/>
              <a:ahLst/>
              <a:cxnLst/>
              <a:rect l="l" t="t" r="r" b="b"/>
              <a:pathLst>
                <a:path w="1127" h="5184" extrusionOk="0">
                  <a:moveTo>
                    <a:pt x="1" y="1"/>
                  </a:moveTo>
                  <a:lnTo>
                    <a:pt x="1" y="5184"/>
                  </a:lnTo>
                  <a:lnTo>
                    <a:pt x="405" y="5184"/>
                  </a:lnTo>
                  <a:cubicBezTo>
                    <a:pt x="799" y="5184"/>
                    <a:pt x="1126" y="4857"/>
                    <a:pt x="1126" y="4462"/>
                  </a:cubicBezTo>
                  <a:lnTo>
                    <a:pt x="1126" y="212"/>
                  </a:lnTo>
                  <a:cubicBezTo>
                    <a:pt x="1126" y="145"/>
                    <a:pt x="1116" y="68"/>
                    <a:pt x="1107"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14748;p129">
              <a:extLst>
                <a:ext uri="{FF2B5EF4-FFF2-40B4-BE49-F238E27FC236}">
                  <a16:creationId xmlns:a16="http://schemas.microsoft.com/office/drawing/2014/main" id="{F2CB13EA-0DE6-112B-F54D-6790AF775228}"/>
                </a:ext>
              </a:extLst>
            </p:cNvPr>
            <p:cNvSpPr/>
            <p:nvPr/>
          </p:nvSpPr>
          <p:spPr>
            <a:xfrm>
              <a:off x="1499771" y="3348296"/>
              <a:ext cx="58824" cy="187919"/>
            </a:xfrm>
            <a:custGeom>
              <a:avLst/>
              <a:gdLst/>
              <a:ahLst/>
              <a:cxnLst/>
              <a:rect l="l" t="t" r="r" b="b"/>
              <a:pathLst>
                <a:path w="2251" h="7191" extrusionOk="0">
                  <a:moveTo>
                    <a:pt x="1124" y="0"/>
                  </a:moveTo>
                  <a:cubicBezTo>
                    <a:pt x="1080" y="0"/>
                    <a:pt x="1034" y="22"/>
                    <a:pt x="1010" y="65"/>
                  </a:cubicBezTo>
                  <a:lnTo>
                    <a:pt x="635" y="786"/>
                  </a:lnTo>
                  <a:lnTo>
                    <a:pt x="106" y="1777"/>
                  </a:lnTo>
                  <a:cubicBezTo>
                    <a:pt x="39" y="1911"/>
                    <a:pt x="0" y="2065"/>
                    <a:pt x="0" y="2219"/>
                  </a:cubicBezTo>
                  <a:lnTo>
                    <a:pt x="0" y="6469"/>
                  </a:lnTo>
                  <a:cubicBezTo>
                    <a:pt x="0" y="6864"/>
                    <a:pt x="318" y="7191"/>
                    <a:pt x="722" y="7191"/>
                  </a:cubicBezTo>
                  <a:lnTo>
                    <a:pt x="1529" y="7191"/>
                  </a:lnTo>
                  <a:cubicBezTo>
                    <a:pt x="1924" y="7191"/>
                    <a:pt x="2251" y="6864"/>
                    <a:pt x="2251" y="6469"/>
                  </a:cubicBezTo>
                  <a:lnTo>
                    <a:pt x="2251" y="2219"/>
                  </a:lnTo>
                  <a:cubicBezTo>
                    <a:pt x="2251" y="2065"/>
                    <a:pt x="2212" y="1911"/>
                    <a:pt x="2135" y="1777"/>
                  </a:cubicBezTo>
                  <a:lnTo>
                    <a:pt x="1616" y="786"/>
                  </a:lnTo>
                  <a:lnTo>
                    <a:pt x="1231" y="65"/>
                  </a:lnTo>
                  <a:cubicBezTo>
                    <a:pt x="1212" y="22"/>
                    <a:pt x="1169" y="0"/>
                    <a:pt x="1124" y="0"/>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14749;p129">
              <a:extLst>
                <a:ext uri="{FF2B5EF4-FFF2-40B4-BE49-F238E27FC236}">
                  <a16:creationId xmlns:a16="http://schemas.microsoft.com/office/drawing/2014/main" id="{CB409B46-CB24-7D5B-1DCB-5BE25E42ADFC}"/>
                </a:ext>
              </a:extLst>
            </p:cNvPr>
            <p:cNvSpPr/>
            <p:nvPr/>
          </p:nvSpPr>
          <p:spPr>
            <a:xfrm>
              <a:off x="1516104" y="3348348"/>
              <a:ext cx="25897" cy="25479"/>
            </a:xfrm>
            <a:custGeom>
              <a:avLst/>
              <a:gdLst/>
              <a:ahLst/>
              <a:cxnLst/>
              <a:rect l="l" t="t" r="r" b="b"/>
              <a:pathLst>
                <a:path w="991" h="975" extrusionOk="0">
                  <a:moveTo>
                    <a:pt x="492" y="1"/>
                  </a:moveTo>
                  <a:cubicBezTo>
                    <a:pt x="448" y="1"/>
                    <a:pt x="404" y="25"/>
                    <a:pt x="385" y="73"/>
                  </a:cubicBezTo>
                  <a:lnTo>
                    <a:pt x="0" y="794"/>
                  </a:lnTo>
                  <a:cubicBezTo>
                    <a:pt x="140" y="914"/>
                    <a:pt x="315" y="974"/>
                    <a:pt x="492" y="974"/>
                  </a:cubicBezTo>
                  <a:cubicBezTo>
                    <a:pt x="669" y="974"/>
                    <a:pt x="847" y="914"/>
                    <a:pt x="991" y="794"/>
                  </a:cubicBezTo>
                  <a:lnTo>
                    <a:pt x="606" y="73"/>
                  </a:lnTo>
                  <a:cubicBezTo>
                    <a:pt x="582" y="25"/>
                    <a:pt x="537" y="1"/>
                    <a:pt x="492" y="1"/>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14750;p129">
              <a:extLst>
                <a:ext uri="{FF2B5EF4-FFF2-40B4-BE49-F238E27FC236}">
                  <a16:creationId xmlns:a16="http://schemas.microsoft.com/office/drawing/2014/main" id="{263FA329-A8EB-8420-4242-B68D925D558E}"/>
                </a:ext>
              </a:extLst>
            </p:cNvPr>
            <p:cNvSpPr/>
            <p:nvPr/>
          </p:nvSpPr>
          <p:spPr>
            <a:xfrm>
              <a:off x="1499771" y="3400744"/>
              <a:ext cx="58824" cy="135471"/>
            </a:xfrm>
            <a:custGeom>
              <a:avLst/>
              <a:gdLst/>
              <a:ahLst/>
              <a:cxnLst/>
              <a:rect l="l" t="t" r="r" b="b"/>
              <a:pathLst>
                <a:path w="2251" h="5184" extrusionOk="0">
                  <a:moveTo>
                    <a:pt x="29" y="1"/>
                  </a:moveTo>
                  <a:cubicBezTo>
                    <a:pt x="10" y="68"/>
                    <a:pt x="0" y="145"/>
                    <a:pt x="0" y="212"/>
                  </a:cubicBezTo>
                  <a:lnTo>
                    <a:pt x="0" y="4462"/>
                  </a:lnTo>
                  <a:cubicBezTo>
                    <a:pt x="0" y="4857"/>
                    <a:pt x="318" y="5184"/>
                    <a:pt x="722" y="5184"/>
                  </a:cubicBezTo>
                  <a:lnTo>
                    <a:pt x="1529" y="5184"/>
                  </a:lnTo>
                  <a:cubicBezTo>
                    <a:pt x="1924" y="5184"/>
                    <a:pt x="2251" y="4857"/>
                    <a:pt x="2251" y="4462"/>
                  </a:cubicBezTo>
                  <a:lnTo>
                    <a:pt x="2251" y="212"/>
                  </a:lnTo>
                  <a:cubicBezTo>
                    <a:pt x="2251" y="145"/>
                    <a:pt x="2241" y="68"/>
                    <a:pt x="2231" y="1"/>
                  </a:cubicBez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14751;p129">
              <a:extLst>
                <a:ext uri="{FF2B5EF4-FFF2-40B4-BE49-F238E27FC236}">
                  <a16:creationId xmlns:a16="http://schemas.microsoft.com/office/drawing/2014/main" id="{7DEB405E-FE68-F74E-0FB9-A0B34F1EDFB4}"/>
                </a:ext>
              </a:extLst>
            </p:cNvPr>
            <p:cNvSpPr/>
            <p:nvPr/>
          </p:nvSpPr>
          <p:spPr>
            <a:xfrm>
              <a:off x="1529432" y="3400744"/>
              <a:ext cx="29164" cy="135471"/>
            </a:xfrm>
            <a:custGeom>
              <a:avLst/>
              <a:gdLst/>
              <a:ahLst/>
              <a:cxnLst/>
              <a:rect l="l" t="t" r="r" b="b"/>
              <a:pathLst>
                <a:path w="1116" h="5184" extrusionOk="0">
                  <a:moveTo>
                    <a:pt x="0" y="1"/>
                  </a:moveTo>
                  <a:lnTo>
                    <a:pt x="0" y="5184"/>
                  </a:lnTo>
                  <a:lnTo>
                    <a:pt x="394" y="5184"/>
                  </a:lnTo>
                  <a:cubicBezTo>
                    <a:pt x="789" y="5184"/>
                    <a:pt x="1116" y="4857"/>
                    <a:pt x="1116" y="4462"/>
                  </a:cubicBezTo>
                  <a:lnTo>
                    <a:pt x="1116" y="212"/>
                  </a:lnTo>
                  <a:cubicBezTo>
                    <a:pt x="1116" y="145"/>
                    <a:pt x="1116" y="68"/>
                    <a:pt x="1096"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14752;p129">
              <a:extLst>
                <a:ext uri="{FF2B5EF4-FFF2-40B4-BE49-F238E27FC236}">
                  <a16:creationId xmlns:a16="http://schemas.microsoft.com/office/drawing/2014/main" id="{13A3E61E-736F-ECAB-B400-D94B592B458E}"/>
                </a:ext>
              </a:extLst>
            </p:cNvPr>
            <p:cNvSpPr/>
            <p:nvPr/>
          </p:nvSpPr>
          <p:spPr>
            <a:xfrm>
              <a:off x="1558569" y="3348296"/>
              <a:ext cx="58824" cy="187919"/>
            </a:xfrm>
            <a:custGeom>
              <a:avLst/>
              <a:gdLst/>
              <a:ahLst/>
              <a:cxnLst/>
              <a:rect l="l" t="t" r="r" b="b"/>
              <a:pathLst>
                <a:path w="2251" h="7191" extrusionOk="0">
                  <a:moveTo>
                    <a:pt x="1126" y="0"/>
                  </a:moveTo>
                  <a:cubicBezTo>
                    <a:pt x="1082" y="0"/>
                    <a:pt x="1039" y="22"/>
                    <a:pt x="1020" y="65"/>
                  </a:cubicBezTo>
                  <a:lnTo>
                    <a:pt x="635" y="786"/>
                  </a:lnTo>
                  <a:lnTo>
                    <a:pt x="116" y="1777"/>
                  </a:lnTo>
                  <a:cubicBezTo>
                    <a:pt x="39" y="1911"/>
                    <a:pt x="1" y="2065"/>
                    <a:pt x="1" y="2219"/>
                  </a:cubicBezTo>
                  <a:lnTo>
                    <a:pt x="1" y="6469"/>
                  </a:lnTo>
                  <a:cubicBezTo>
                    <a:pt x="1" y="6864"/>
                    <a:pt x="327" y="7191"/>
                    <a:pt x="722" y="7191"/>
                  </a:cubicBezTo>
                  <a:lnTo>
                    <a:pt x="1530" y="7191"/>
                  </a:lnTo>
                  <a:cubicBezTo>
                    <a:pt x="1933" y="7191"/>
                    <a:pt x="2251" y="6864"/>
                    <a:pt x="2251" y="6469"/>
                  </a:cubicBezTo>
                  <a:lnTo>
                    <a:pt x="2251" y="2219"/>
                  </a:lnTo>
                  <a:cubicBezTo>
                    <a:pt x="2251" y="2065"/>
                    <a:pt x="2212" y="1911"/>
                    <a:pt x="2145" y="1777"/>
                  </a:cubicBezTo>
                  <a:lnTo>
                    <a:pt x="1616" y="786"/>
                  </a:lnTo>
                  <a:lnTo>
                    <a:pt x="1231" y="65"/>
                  </a:lnTo>
                  <a:cubicBezTo>
                    <a:pt x="1212" y="22"/>
                    <a:pt x="1169" y="0"/>
                    <a:pt x="1126" y="0"/>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14753;p129">
              <a:extLst>
                <a:ext uri="{FF2B5EF4-FFF2-40B4-BE49-F238E27FC236}">
                  <a16:creationId xmlns:a16="http://schemas.microsoft.com/office/drawing/2014/main" id="{6F417967-9145-C248-BDBC-2A20E31FD2BC}"/>
                </a:ext>
              </a:extLst>
            </p:cNvPr>
            <p:cNvSpPr/>
            <p:nvPr/>
          </p:nvSpPr>
          <p:spPr>
            <a:xfrm>
              <a:off x="1575163" y="3348348"/>
              <a:ext cx="25662" cy="25479"/>
            </a:xfrm>
            <a:custGeom>
              <a:avLst/>
              <a:gdLst/>
              <a:ahLst/>
              <a:cxnLst/>
              <a:rect l="l" t="t" r="r" b="b"/>
              <a:pathLst>
                <a:path w="982" h="975" extrusionOk="0">
                  <a:moveTo>
                    <a:pt x="492" y="1"/>
                  </a:moveTo>
                  <a:cubicBezTo>
                    <a:pt x="447" y="1"/>
                    <a:pt x="404" y="25"/>
                    <a:pt x="385" y="73"/>
                  </a:cubicBezTo>
                  <a:lnTo>
                    <a:pt x="0" y="794"/>
                  </a:lnTo>
                  <a:cubicBezTo>
                    <a:pt x="140" y="914"/>
                    <a:pt x="315" y="974"/>
                    <a:pt x="491" y="974"/>
                  </a:cubicBezTo>
                  <a:cubicBezTo>
                    <a:pt x="666" y="974"/>
                    <a:pt x="842" y="914"/>
                    <a:pt x="981" y="794"/>
                  </a:cubicBezTo>
                  <a:lnTo>
                    <a:pt x="606" y="73"/>
                  </a:lnTo>
                  <a:cubicBezTo>
                    <a:pt x="582" y="25"/>
                    <a:pt x="536" y="1"/>
                    <a:pt x="492"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14754;p129">
              <a:extLst>
                <a:ext uri="{FF2B5EF4-FFF2-40B4-BE49-F238E27FC236}">
                  <a16:creationId xmlns:a16="http://schemas.microsoft.com/office/drawing/2014/main" id="{E51B0A7F-EB8B-EE06-FD36-70E330FAC640}"/>
                </a:ext>
              </a:extLst>
            </p:cNvPr>
            <p:cNvSpPr/>
            <p:nvPr/>
          </p:nvSpPr>
          <p:spPr>
            <a:xfrm>
              <a:off x="1558569" y="3400744"/>
              <a:ext cx="58824" cy="135471"/>
            </a:xfrm>
            <a:custGeom>
              <a:avLst/>
              <a:gdLst/>
              <a:ahLst/>
              <a:cxnLst/>
              <a:rect l="l" t="t" r="r" b="b"/>
              <a:pathLst>
                <a:path w="2251" h="5184" extrusionOk="0">
                  <a:moveTo>
                    <a:pt x="29" y="1"/>
                  </a:moveTo>
                  <a:cubicBezTo>
                    <a:pt x="10" y="68"/>
                    <a:pt x="1" y="145"/>
                    <a:pt x="1" y="212"/>
                  </a:cubicBezTo>
                  <a:lnTo>
                    <a:pt x="1" y="4462"/>
                  </a:lnTo>
                  <a:cubicBezTo>
                    <a:pt x="1" y="4857"/>
                    <a:pt x="327" y="5184"/>
                    <a:pt x="722" y="5184"/>
                  </a:cubicBezTo>
                  <a:lnTo>
                    <a:pt x="1530" y="5184"/>
                  </a:lnTo>
                  <a:cubicBezTo>
                    <a:pt x="1933" y="5184"/>
                    <a:pt x="2251" y="4857"/>
                    <a:pt x="2251" y="4462"/>
                  </a:cubicBezTo>
                  <a:lnTo>
                    <a:pt x="2251" y="212"/>
                  </a:lnTo>
                  <a:cubicBezTo>
                    <a:pt x="2251" y="145"/>
                    <a:pt x="2241" y="68"/>
                    <a:pt x="2231" y="1"/>
                  </a:cubicBez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14755;p129">
              <a:extLst>
                <a:ext uri="{FF2B5EF4-FFF2-40B4-BE49-F238E27FC236}">
                  <a16:creationId xmlns:a16="http://schemas.microsoft.com/office/drawing/2014/main" id="{C5DDD234-1675-BDB5-3655-387B029AC855}"/>
                </a:ext>
              </a:extLst>
            </p:cNvPr>
            <p:cNvSpPr/>
            <p:nvPr/>
          </p:nvSpPr>
          <p:spPr>
            <a:xfrm>
              <a:off x="1587968" y="3400744"/>
              <a:ext cx="29425" cy="135471"/>
            </a:xfrm>
            <a:custGeom>
              <a:avLst/>
              <a:gdLst/>
              <a:ahLst/>
              <a:cxnLst/>
              <a:rect l="l" t="t" r="r" b="b"/>
              <a:pathLst>
                <a:path w="1126" h="5184" extrusionOk="0">
                  <a:moveTo>
                    <a:pt x="1" y="1"/>
                  </a:moveTo>
                  <a:lnTo>
                    <a:pt x="1" y="5184"/>
                  </a:lnTo>
                  <a:lnTo>
                    <a:pt x="405" y="5184"/>
                  </a:lnTo>
                  <a:cubicBezTo>
                    <a:pt x="808" y="5184"/>
                    <a:pt x="1126" y="4857"/>
                    <a:pt x="1126" y="4462"/>
                  </a:cubicBezTo>
                  <a:lnTo>
                    <a:pt x="1126" y="212"/>
                  </a:lnTo>
                  <a:cubicBezTo>
                    <a:pt x="1126" y="145"/>
                    <a:pt x="1116" y="68"/>
                    <a:pt x="1106"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14756;p129">
              <a:extLst>
                <a:ext uri="{FF2B5EF4-FFF2-40B4-BE49-F238E27FC236}">
                  <a16:creationId xmlns:a16="http://schemas.microsoft.com/office/drawing/2014/main" id="{87796131-65E0-7680-AD89-F141C1E5302E}"/>
                </a:ext>
              </a:extLst>
            </p:cNvPr>
            <p:cNvSpPr/>
            <p:nvPr/>
          </p:nvSpPr>
          <p:spPr>
            <a:xfrm>
              <a:off x="1316818" y="3475117"/>
              <a:ext cx="310872" cy="240027"/>
            </a:xfrm>
            <a:custGeom>
              <a:avLst/>
              <a:gdLst/>
              <a:ahLst/>
              <a:cxnLst/>
              <a:rect l="l" t="t" r="r" b="b"/>
              <a:pathLst>
                <a:path w="11896" h="9185" extrusionOk="0">
                  <a:moveTo>
                    <a:pt x="328" y="1"/>
                  </a:moveTo>
                  <a:cubicBezTo>
                    <a:pt x="145" y="1"/>
                    <a:pt x="1" y="145"/>
                    <a:pt x="1" y="338"/>
                  </a:cubicBezTo>
                  <a:lnTo>
                    <a:pt x="1" y="8223"/>
                  </a:lnTo>
                  <a:cubicBezTo>
                    <a:pt x="10" y="8755"/>
                    <a:pt x="453" y="9184"/>
                    <a:pt x="993" y="9184"/>
                  </a:cubicBezTo>
                  <a:cubicBezTo>
                    <a:pt x="999" y="9184"/>
                    <a:pt x="1005" y="9184"/>
                    <a:pt x="1011" y="9184"/>
                  </a:cubicBezTo>
                  <a:lnTo>
                    <a:pt x="10877" y="9184"/>
                  </a:lnTo>
                  <a:cubicBezTo>
                    <a:pt x="10883" y="9184"/>
                    <a:pt x="10889" y="9184"/>
                    <a:pt x="10895" y="9184"/>
                  </a:cubicBezTo>
                  <a:cubicBezTo>
                    <a:pt x="11435" y="9184"/>
                    <a:pt x="11886" y="8755"/>
                    <a:pt x="11896" y="8223"/>
                  </a:cubicBezTo>
                  <a:lnTo>
                    <a:pt x="11896" y="8050"/>
                  </a:lnTo>
                  <a:lnTo>
                    <a:pt x="11896" y="309"/>
                  </a:lnTo>
                  <a:cubicBezTo>
                    <a:pt x="11886" y="136"/>
                    <a:pt x="11742" y="1"/>
                    <a:pt x="11559"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14757;p129">
              <a:extLst>
                <a:ext uri="{FF2B5EF4-FFF2-40B4-BE49-F238E27FC236}">
                  <a16:creationId xmlns:a16="http://schemas.microsoft.com/office/drawing/2014/main" id="{040A1734-DCA4-1832-508F-5F97D364BDFE}"/>
                </a:ext>
              </a:extLst>
            </p:cNvPr>
            <p:cNvSpPr/>
            <p:nvPr/>
          </p:nvSpPr>
          <p:spPr>
            <a:xfrm>
              <a:off x="1347994" y="3474882"/>
              <a:ext cx="279696" cy="210367"/>
            </a:xfrm>
            <a:custGeom>
              <a:avLst/>
              <a:gdLst/>
              <a:ahLst/>
              <a:cxnLst/>
              <a:rect l="l" t="t" r="r" b="b"/>
              <a:pathLst>
                <a:path w="10703" h="8050" extrusionOk="0">
                  <a:moveTo>
                    <a:pt x="0" y="0"/>
                  </a:moveTo>
                  <a:lnTo>
                    <a:pt x="0" y="7087"/>
                  </a:lnTo>
                  <a:cubicBezTo>
                    <a:pt x="10" y="7624"/>
                    <a:pt x="452" y="8050"/>
                    <a:pt x="984" y="8050"/>
                  </a:cubicBezTo>
                  <a:cubicBezTo>
                    <a:pt x="996" y="8050"/>
                    <a:pt x="1008" y="8049"/>
                    <a:pt x="1020" y="8049"/>
                  </a:cubicBezTo>
                  <a:lnTo>
                    <a:pt x="10703" y="8049"/>
                  </a:lnTo>
                  <a:lnTo>
                    <a:pt x="10703" y="337"/>
                  </a:lnTo>
                  <a:cubicBezTo>
                    <a:pt x="10703" y="337"/>
                    <a:pt x="10703" y="327"/>
                    <a:pt x="10703" y="308"/>
                  </a:cubicBezTo>
                  <a:cubicBezTo>
                    <a:pt x="10693" y="135"/>
                    <a:pt x="10549" y="0"/>
                    <a:pt x="10366"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14758;p129">
              <a:extLst>
                <a:ext uri="{FF2B5EF4-FFF2-40B4-BE49-F238E27FC236}">
                  <a16:creationId xmlns:a16="http://schemas.microsoft.com/office/drawing/2014/main" id="{9D24F32E-1F17-8925-0183-91FAD6F4E6D7}"/>
                </a:ext>
              </a:extLst>
            </p:cNvPr>
            <p:cNvSpPr/>
            <p:nvPr/>
          </p:nvSpPr>
          <p:spPr>
            <a:xfrm>
              <a:off x="1316818" y="3581921"/>
              <a:ext cx="310872" cy="41002"/>
            </a:xfrm>
            <a:custGeom>
              <a:avLst/>
              <a:gdLst/>
              <a:ahLst/>
              <a:cxnLst/>
              <a:rect l="l" t="t" r="r" b="b"/>
              <a:pathLst>
                <a:path w="11896" h="1569" extrusionOk="0">
                  <a:moveTo>
                    <a:pt x="1" y="1"/>
                  </a:moveTo>
                  <a:lnTo>
                    <a:pt x="1" y="1568"/>
                  </a:lnTo>
                  <a:lnTo>
                    <a:pt x="11896" y="1568"/>
                  </a:lnTo>
                  <a:lnTo>
                    <a:pt x="11896" y="1"/>
                  </a:ln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14759;p129">
              <a:extLst>
                <a:ext uri="{FF2B5EF4-FFF2-40B4-BE49-F238E27FC236}">
                  <a16:creationId xmlns:a16="http://schemas.microsoft.com/office/drawing/2014/main" id="{0D16B885-9065-001F-B678-B64F66548A89}"/>
                </a:ext>
              </a:extLst>
            </p:cNvPr>
            <p:cNvSpPr/>
            <p:nvPr/>
          </p:nvSpPr>
          <p:spPr>
            <a:xfrm>
              <a:off x="1316818" y="3581921"/>
              <a:ext cx="31202" cy="41002"/>
            </a:xfrm>
            <a:custGeom>
              <a:avLst/>
              <a:gdLst/>
              <a:ahLst/>
              <a:cxnLst/>
              <a:rect l="l" t="t" r="r" b="b"/>
              <a:pathLst>
                <a:path w="1194" h="1569" extrusionOk="0">
                  <a:moveTo>
                    <a:pt x="1" y="1"/>
                  </a:moveTo>
                  <a:lnTo>
                    <a:pt x="1" y="1568"/>
                  </a:lnTo>
                  <a:lnTo>
                    <a:pt x="1193" y="1568"/>
                  </a:lnTo>
                  <a:lnTo>
                    <a:pt x="1193" y="1"/>
                  </a:ln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9" name="Google Shape;9782;p126">
            <a:extLst>
              <a:ext uri="{FF2B5EF4-FFF2-40B4-BE49-F238E27FC236}">
                <a16:creationId xmlns:a16="http://schemas.microsoft.com/office/drawing/2014/main" id="{B9A589E8-0827-061A-6966-888E0397B802}"/>
              </a:ext>
            </a:extLst>
          </p:cNvPr>
          <p:cNvGrpSpPr/>
          <p:nvPr/>
        </p:nvGrpSpPr>
        <p:grpSpPr>
          <a:xfrm>
            <a:off x="3341802" y="2678798"/>
            <a:ext cx="401981" cy="496566"/>
            <a:chOff x="1341612" y="3340055"/>
            <a:chExt cx="259399" cy="370524"/>
          </a:xfrm>
        </p:grpSpPr>
        <p:sp>
          <p:nvSpPr>
            <p:cNvPr id="2120" name="Google Shape;9783;p126">
              <a:extLst>
                <a:ext uri="{FF2B5EF4-FFF2-40B4-BE49-F238E27FC236}">
                  <a16:creationId xmlns:a16="http://schemas.microsoft.com/office/drawing/2014/main" id="{93322A00-0316-C923-1A8E-92BACFCCFAB4}"/>
                </a:ext>
              </a:extLst>
            </p:cNvPr>
            <p:cNvSpPr/>
            <p:nvPr/>
          </p:nvSpPr>
          <p:spPr>
            <a:xfrm>
              <a:off x="1383954" y="3340055"/>
              <a:ext cx="43615" cy="35664"/>
            </a:xfrm>
            <a:custGeom>
              <a:avLst/>
              <a:gdLst/>
              <a:ahLst/>
              <a:cxnLst/>
              <a:rect l="l" t="t" r="r" b="b"/>
              <a:pathLst>
                <a:path w="2913" h="2382" extrusionOk="0">
                  <a:moveTo>
                    <a:pt x="999" y="0"/>
                  </a:moveTo>
                  <a:cubicBezTo>
                    <a:pt x="452" y="0"/>
                    <a:pt x="11" y="442"/>
                    <a:pt x="11" y="989"/>
                  </a:cubicBezTo>
                  <a:lnTo>
                    <a:pt x="11" y="2019"/>
                  </a:lnTo>
                  <a:cubicBezTo>
                    <a:pt x="0" y="2260"/>
                    <a:pt x="179" y="2381"/>
                    <a:pt x="360" y="2381"/>
                  </a:cubicBezTo>
                  <a:cubicBezTo>
                    <a:pt x="542" y="2381"/>
                    <a:pt x="726" y="2260"/>
                    <a:pt x="726" y="2019"/>
                  </a:cubicBezTo>
                  <a:lnTo>
                    <a:pt x="726" y="989"/>
                  </a:lnTo>
                  <a:cubicBezTo>
                    <a:pt x="726" y="841"/>
                    <a:pt x="852" y="736"/>
                    <a:pt x="999" y="736"/>
                  </a:cubicBezTo>
                  <a:lnTo>
                    <a:pt x="1924" y="736"/>
                  </a:lnTo>
                  <a:cubicBezTo>
                    <a:pt x="2071" y="736"/>
                    <a:pt x="2197" y="841"/>
                    <a:pt x="2197" y="989"/>
                  </a:cubicBezTo>
                  <a:lnTo>
                    <a:pt x="2197" y="2019"/>
                  </a:lnTo>
                  <a:cubicBezTo>
                    <a:pt x="2197" y="2260"/>
                    <a:pt x="2376" y="2381"/>
                    <a:pt x="2555" y="2381"/>
                  </a:cubicBezTo>
                  <a:cubicBezTo>
                    <a:pt x="2733" y="2381"/>
                    <a:pt x="2912" y="2260"/>
                    <a:pt x="2912" y="2019"/>
                  </a:cubicBezTo>
                  <a:lnTo>
                    <a:pt x="2912" y="989"/>
                  </a:lnTo>
                  <a:cubicBezTo>
                    <a:pt x="2912" y="442"/>
                    <a:pt x="2471" y="0"/>
                    <a:pt x="1924"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9784;p126">
              <a:extLst>
                <a:ext uri="{FF2B5EF4-FFF2-40B4-BE49-F238E27FC236}">
                  <a16:creationId xmlns:a16="http://schemas.microsoft.com/office/drawing/2014/main" id="{2C9BEF8C-5077-CA50-CC15-B79AD3CDEEDA}"/>
                </a:ext>
              </a:extLst>
            </p:cNvPr>
            <p:cNvSpPr/>
            <p:nvPr/>
          </p:nvSpPr>
          <p:spPr>
            <a:xfrm>
              <a:off x="1363966" y="3403329"/>
              <a:ext cx="237045" cy="307251"/>
            </a:xfrm>
            <a:custGeom>
              <a:avLst/>
              <a:gdLst/>
              <a:ahLst/>
              <a:cxnLst/>
              <a:rect l="l" t="t" r="r" b="b"/>
              <a:pathLst>
                <a:path w="15832" h="20521" extrusionOk="0">
                  <a:moveTo>
                    <a:pt x="736" y="0"/>
                  </a:moveTo>
                  <a:cubicBezTo>
                    <a:pt x="337" y="0"/>
                    <a:pt x="0" y="337"/>
                    <a:pt x="0" y="757"/>
                  </a:cubicBezTo>
                  <a:lnTo>
                    <a:pt x="0" y="19763"/>
                  </a:lnTo>
                  <a:cubicBezTo>
                    <a:pt x="0" y="20184"/>
                    <a:pt x="337" y="20520"/>
                    <a:pt x="736" y="20520"/>
                  </a:cubicBezTo>
                  <a:lnTo>
                    <a:pt x="15075" y="20520"/>
                  </a:lnTo>
                  <a:cubicBezTo>
                    <a:pt x="15495" y="20520"/>
                    <a:pt x="15832" y="20184"/>
                    <a:pt x="15832" y="19763"/>
                  </a:cubicBezTo>
                  <a:lnTo>
                    <a:pt x="15832" y="757"/>
                  </a:lnTo>
                  <a:cubicBezTo>
                    <a:pt x="15832" y="337"/>
                    <a:pt x="15495" y="0"/>
                    <a:pt x="15075"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9785;p126">
              <a:extLst>
                <a:ext uri="{FF2B5EF4-FFF2-40B4-BE49-F238E27FC236}">
                  <a16:creationId xmlns:a16="http://schemas.microsoft.com/office/drawing/2014/main" id="{F6E9DB0C-2ACD-3CED-231F-711DA5DFFCC9}"/>
                </a:ext>
              </a:extLst>
            </p:cNvPr>
            <p:cNvSpPr/>
            <p:nvPr/>
          </p:nvSpPr>
          <p:spPr>
            <a:xfrm>
              <a:off x="1341612" y="3371841"/>
              <a:ext cx="237045" cy="306936"/>
            </a:xfrm>
            <a:custGeom>
              <a:avLst/>
              <a:gdLst/>
              <a:ahLst/>
              <a:cxnLst/>
              <a:rect l="l" t="t" r="r" b="b"/>
              <a:pathLst>
                <a:path w="15832" h="20500" extrusionOk="0">
                  <a:moveTo>
                    <a:pt x="736" y="1"/>
                  </a:moveTo>
                  <a:cubicBezTo>
                    <a:pt x="337" y="1"/>
                    <a:pt x="1" y="337"/>
                    <a:pt x="1" y="737"/>
                  </a:cubicBezTo>
                  <a:lnTo>
                    <a:pt x="1" y="19764"/>
                  </a:lnTo>
                  <a:cubicBezTo>
                    <a:pt x="1" y="20163"/>
                    <a:pt x="337" y="20500"/>
                    <a:pt x="736" y="20500"/>
                  </a:cubicBezTo>
                  <a:lnTo>
                    <a:pt x="15075" y="20500"/>
                  </a:lnTo>
                  <a:cubicBezTo>
                    <a:pt x="15495" y="20500"/>
                    <a:pt x="15832" y="20163"/>
                    <a:pt x="15832" y="19743"/>
                  </a:cubicBezTo>
                  <a:lnTo>
                    <a:pt x="15832" y="737"/>
                  </a:lnTo>
                  <a:cubicBezTo>
                    <a:pt x="15832" y="337"/>
                    <a:pt x="15495" y="1"/>
                    <a:pt x="15075"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9786;p126">
              <a:extLst>
                <a:ext uri="{FF2B5EF4-FFF2-40B4-BE49-F238E27FC236}">
                  <a16:creationId xmlns:a16="http://schemas.microsoft.com/office/drawing/2014/main" id="{B8C08DB8-238B-602C-BB37-A502FEB1F19E}"/>
                </a:ext>
              </a:extLst>
            </p:cNvPr>
            <p:cNvSpPr/>
            <p:nvPr/>
          </p:nvSpPr>
          <p:spPr>
            <a:xfrm>
              <a:off x="1556303" y="3371841"/>
              <a:ext cx="22354" cy="306936"/>
            </a:xfrm>
            <a:custGeom>
              <a:avLst/>
              <a:gdLst/>
              <a:ahLst/>
              <a:cxnLst/>
              <a:rect l="l" t="t" r="r" b="b"/>
              <a:pathLst>
                <a:path w="1493" h="20500" extrusionOk="0">
                  <a:moveTo>
                    <a:pt x="0" y="1"/>
                  </a:moveTo>
                  <a:lnTo>
                    <a:pt x="0" y="20500"/>
                  </a:lnTo>
                  <a:lnTo>
                    <a:pt x="736" y="20500"/>
                  </a:lnTo>
                  <a:cubicBezTo>
                    <a:pt x="1156" y="20500"/>
                    <a:pt x="1493" y="20163"/>
                    <a:pt x="1493" y="19743"/>
                  </a:cubicBezTo>
                  <a:lnTo>
                    <a:pt x="1493" y="737"/>
                  </a:lnTo>
                  <a:cubicBezTo>
                    <a:pt x="1493" y="337"/>
                    <a:pt x="1156" y="1"/>
                    <a:pt x="736" y="1"/>
                  </a:cubicBez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9787;p126">
              <a:extLst>
                <a:ext uri="{FF2B5EF4-FFF2-40B4-BE49-F238E27FC236}">
                  <a16:creationId xmlns:a16="http://schemas.microsoft.com/office/drawing/2014/main" id="{44A713E2-423B-957B-927A-F1B0323B2995}"/>
                </a:ext>
              </a:extLst>
            </p:cNvPr>
            <p:cNvSpPr/>
            <p:nvPr/>
          </p:nvSpPr>
          <p:spPr>
            <a:xfrm>
              <a:off x="1379387" y="3455583"/>
              <a:ext cx="44708" cy="44708"/>
            </a:xfrm>
            <a:custGeom>
              <a:avLst/>
              <a:gdLst/>
              <a:ahLst/>
              <a:cxnLst/>
              <a:rect l="l" t="t" r="r" b="b"/>
              <a:pathLst>
                <a:path w="2986" h="2986" extrusionOk="0">
                  <a:moveTo>
                    <a:pt x="190" y="0"/>
                  </a:moveTo>
                  <a:cubicBezTo>
                    <a:pt x="85" y="0"/>
                    <a:pt x="0" y="84"/>
                    <a:pt x="0" y="190"/>
                  </a:cubicBezTo>
                  <a:lnTo>
                    <a:pt x="0" y="2797"/>
                  </a:lnTo>
                  <a:cubicBezTo>
                    <a:pt x="0" y="2902"/>
                    <a:pt x="85" y="2986"/>
                    <a:pt x="190" y="2986"/>
                  </a:cubicBezTo>
                  <a:lnTo>
                    <a:pt x="2797" y="2986"/>
                  </a:lnTo>
                  <a:cubicBezTo>
                    <a:pt x="2902" y="2986"/>
                    <a:pt x="2986" y="2902"/>
                    <a:pt x="2986" y="2797"/>
                  </a:cubicBezTo>
                  <a:lnTo>
                    <a:pt x="2986" y="190"/>
                  </a:lnTo>
                  <a:cubicBezTo>
                    <a:pt x="2986" y="84"/>
                    <a:pt x="2902" y="0"/>
                    <a:pt x="2797"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9788;p126">
              <a:extLst>
                <a:ext uri="{FF2B5EF4-FFF2-40B4-BE49-F238E27FC236}">
                  <a16:creationId xmlns:a16="http://schemas.microsoft.com/office/drawing/2014/main" id="{41C4DA40-623F-1BC6-EDE6-34141C81C958}"/>
                </a:ext>
              </a:extLst>
            </p:cNvPr>
            <p:cNvSpPr/>
            <p:nvPr/>
          </p:nvSpPr>
          <p:spPr>
            <a:xfrm>
              <a:off x="1379387" y="3527975"/>
              <a:ext cx="44708" cy="44723"/>
            </a:xfrm>
            <a:custGeom>
              <a:avLst/>
              <a:gdLst/>
              <a:ahLst/>
              <a:cxnLst/>
              <a:rect l="l" t="t" r="r" b="b"/>
              <a:pathLst>
                <a:path w="2986" h="2987" extrusionOk="0">
                  <a:moveTo>
                    <a:pt x="190" y="1"/>
                  </a:moveTo>
                  <a:cubicBezTo>
                    <a:pt x="85" y="1"/>
                    <a:pt x="0" y="85"/>
                    <a:pt x="0" y="190"/>
                  </a:cubicBezTo>
                  <a:lnTo>
                    <a:pt x="0" y="2776"/>
                  </a:lnTo>
                  <a:cubicBezTo>
                    <a:pt x="0" y="2881"/>
                    <a:pt x="85" y="2986"/>
                    <a:pt x="190" y="2986"/>
                  </a:cubicBezTo>
                  <a:lnTo>
                    <a:pt x="2797" y="2986"/>
                  </a:lnTo>
                  <a:cubicBezTo>
                    <a:pt x="2902" y="2986"/>
                    <a:pt x="2986" y="2881"/>
                    <a:pt x="2986" y="2776"/>
                  </a:cubicBezTo>
                  <a:lnTo>
                    <a:pt x="2986" y="190"/>
                  </a:lnTo>
                  <a:cubicBezTo>
                    <a:pt x="2986" y="85"/>
                    <a:pt x="2902" y="1"/>
                    <a:pt x="279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9789;p126">
              <a:extLst>
                <a:ext uri="{FF2B5EF4-FFF2-40B4-BE49-F238E27FC236}">
                  <a16:creationId xmlns:a16="http://schemas.microsoft.com/office/drawing/2014/main" id="{3978BEB4-4631-94D7-FB68-AF94C5D82547}"/>
                </a:ext>
              </a:extLst>
            </p:cNvPr>
            <p:cNvSpPr/>
            <p:nvPr/>
          </p:nvSpPr>
          <p:spPr>
            <a:xfrm>
              <a:off x="1379387" y="3600067"/>
              <a:ext cx="44708" cy="44708"/>
            </a:xfrm>
            <a:custGeom>
              <a:avLst/>
              <a:gdLst/>
              <a:ahLst/>
              <a:cxnLst/>
              <a:rect l="l" t="t" r="r" b="b"/>
              <a:pathLst>
                <a:path w="2986" h="2986" extrusionOk="0">
                  <a:moveTo>
                    <a:pt x="190" y="1"/>
                  </a:moveTo>
                  <a:cubicBezTo>
                    <a:pt x="85" y="1"/>
                    <a:pt x="0" y="85"/>
                    <a:pt x="0" y="211"/>
                  </a:cubicBezTo>
                  <a:lnTo>
                    <a:pt x="0" y="2797"/>
                  </a:lnTo>
                  <a:cubicBezTo>
                    <a:pt x="0" y="2902"/>
                    <a:pt x="85" y="2986"/>
                    <a:pt x="190" y="2986"/>
                  </a:cubicBezTo>
                  <a:lnTo>
                    <a:pt x="2797" y="2986"/>
                  </a:lnTo>
                  <a:cubicBezTo>
                    <a:pt x="2902" y="2986"/>
                    <a:pt x="2986" y="2902"/>
                    <a:pt x="2986" y="2797"/>
                  </a:cubicBezTo>
                  <a:lnTo>
                    <a:pt x="2986" y="211"/>
                  </a:lnTo>
                  <a:cubicBezTo>
                    <a:pt x="2986" y="85"/>
                    <a:pt x="2902" y="1"/>
                    <a:pt x="279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9790;p126">
              <a:extLst>
                <a:ext uri="{FF2B5EF4-FFF2-40B4-BE49-F238E27FC236}">
                  <a16:creationId xmlns:a16="http://schemas.microsoft.com/office/drawing/2014/main" id="{DB1B15E2-D7E4-C133-5BA5-EC7CA4B21F9C}"/>
                </a:ext>
              </a:extLst>
            </p:cNvPr>
            <p:cNvSpPr/>
            <p:nvPr/>
          </p:nvSpPr>
          <p:spPr>
            <a:xfrm>
              <a:off x="1444233" y="3459041"/>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9791;p126">
              <a:extLst>
                <a:ext uri="{FF2B5EF4-FFF2-40B4-BE49-F238E27FC236}">
                  <a16:creationId xmlns:a16="http://schemas.microsoft.com/office/drawing/2014/main" id="{C8732855-7D8F-8E65-882D-B999C340A4B6}"/>
                </a:ext>
              </a:extLst>
            </p:cNvPr>
            <p:cNvSpPr/>
            <p:nvPr/>
          </p:nvSpPr>
          <p:spPr>
            <a:xfrm>
              <a:off x="1444233" y="3482967"/>
              <a:ext cx="103894" cy="10720"/>
            </a:xfrm>
            <a:custGeom>
              <a:avLst/>
              <a:gdLst/>
              <a:ahLst/>
              <a:cxnLst/>
              <a:rect l="l" t="t" r="r" b="b"/>
              <a:pathLst>
                <a:path w="6939" h="716" extrusionOk="0">
                  <a:moveTo>
                    <a:pt x="484" y="0"/>
                  </a:moveTo>
                  <a:cubicBezTo>
                    <a:pt x="0" y="0"/>
                    <a:pt x="0" y="715"/>
                    <a:pt x="484" y="715"/>
                  </a:cubicBezTo>
                  <a:lnTo>
                    <a:pt x="6455" y="715"/>
                  </a:lnTo>
                  <a:cubicBezTo>
                    <a:pt x="6939" y="715"/>
                    <a:pt x="6939" y="0"/>
                    <a:pt x="645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9792;p126">
              <a:extLst>
                <a:ext uri="{FF2B5EF4-FFF2-40B4-BE49-F238E27FC236}">
                  <a16:creationId xmlns:a16="http://schemas.microsoft.com/office/drawing/2014/main" id="{37FA4175-1A68-FEFB-1522-8CFBBB415524}"/>
                </a:ext>
              </a:extLst>
            </p:cNvPr>
            <p:cNvSpPr/>
            <p:nvPr/>
          </p:nvSpPr>
          <p:spPr>
            <a:xfrm>
              <a:off x="1444233" y="3531433"/>
              <a:ext cx="103894" cy="10735"/>
            </a:xfrm>
            <a:custGeom>
              <a:avLst/>
              <a:gdLst/>
              <a:ahLst/>
              <a:cxnLst/>
              <a:rect l="l" t="t" r="r" b="b"/>
              <a:pathLst>
                <a:path w="6939" h="717"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9793;p126">
              <a:extLst>
                <a:ext uri="{FF2B5EF4-FFF2-40B4-BE49-F238E27FC236}">
                  <a16:creationId xmlns:a16="http://schemas.microsoft.com/office/drawing/2014/main" id="{581049DD-AFCF-3AFD-9595-C2AD0B97D8E2}"/>
                </a:ext>
              </a:extLst>
            </p:cNvPr>
            <p:cNvSpPr/>
            <p:nvPr/>
          </p:nvSpPr>
          <p:spPr>
            <a:xfrm>
              <a:off x="1444233" y="3555359"/>
              <a:ext cx="103894" cy="10720"/>
            </a:xfrm>
            <a:custGeom>
              <a:avLst/>
              <a:gdLst/>
              <a:ahLst/>
              <a:cxnLst/>
              <a:rect l="l" t="t" r="r" b="b"/>
              <a:pathLst>
                <a:path w="6939" h="716"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9794;p126">
              <a:extLst>
                <a:ext uri="{FF2B5EF4-FFF2-40B4-BE49-F238E27FC236}">
                  <a16:creationId xmlns:a16="http://schemas.microsoft.com/office/drawing/2014/main" id="{B4575C8B-D41A-0FD8-77BC-6FD70701F307}"/>
                </a:ext>
              </a:extLst>
            </p:cNvPr>
            <p:cNvSpPr/>
            <p:nvPr/>
          </p:nvSpPr>
          <p:spPr>
            <a:xfrm>
              <a:off x="1444233" y="3603526"/>
              <a:ext cx="103894" cy="11035"/>
            </a:xfrm>
            <a:custGeom>
              <a:avLst/>
              <a:gdLst/>
              <a:ahLst/>
              <a:cxnLst/>
              <a:rect l="l" t="t" r="r" b="b"/>
              <a:pathLst>
                <a:path w="6939" h="737" extrusionOk="0">
                  <a:moveTo>
                    <a:pt x="484" y="1"/>
                  </a:moveTo>
                  <a:cubicBezTo>
                    <a:pt x="0" y="1"/>
                    <a:pt x="0" y="737"/>
                    <a:pt x="484" y="737"/>
                  </a:cubicBezTo>
                  <a:lnTo>
                    <a:pt x="6455" y="737"/>
                  </a:lnTo>
                  <a:cubicBezTo>
                    <a:pt x="6939" y="737"/>
                    <a:pt x="6939" y="1"/>
                    <a:pt x="6455"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9795;p126">
              <a:extLst>
                <a:ext uri="{FF2B5EF4-FFF2-40B4-BE49-F238E27FC236}">
                  <a16:creationId xmlns:a16="http://schemas.microsoft.com/office/drawing/2014/main" id="{10C1892A-382A-5AF8-3106-C42BF895445E}"/>
                </a:ext>
              </a:extLst>
            </p:cNvPr>
            <p:cNvSpPr/>
            <p:nvPr/>
          </p:nvSpPr>
          <p:spPr>
            <a:xfrm>
              <a:off x="1444233" y="3627452"/>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9796;p126">
              <a:extLst>
                <a:ext uri="{FF2B5EF4-FFF2-40B4-BE49-F238E27FC236}">
                  <a16:creationId xmlns:a16="http://schemas.microsoft.com/office/drawing/2014/main" id="{5E0BBC8C-AAE6-D175-AE83-290F3E8D9BB2}"/>
                </a:ext>
              </a:extLst>
            </p:cNvPr>
            <p:cNvSpPr/>
            <p:nvPr/>
          </p:nvSpPr>
          <p:spPr>
            <a:xfrm>
              <a:off x="1390183" y="3448845"/>
              <a:ext cx="55413" cy="37087"/>
            </a:xfrm>
            <a:custGeom>
              <a:avLst/>
              <a:gdLst/>
              <a:ahLst/>
              <a:cxnLst/>
              <a:rect l="l" t="t" r="r" b="b"/>
              <a:pathLst>
                <a:path w="3701" h="2477" extrusionOk="0">
                  <a:moveTo>
                    <a:pt x="3156" y="0"/>
                  </a:moveTo>
                  <a:cubicBezTo>
                    <a:pt x="3077" y="0"/>
                    <a:pt x="2995" y="28"/>
                    <a:pt x="2917" y="93"/>
                  </a:cubicBezTo>
                  <a:lnTo>
                    <a:pt x="1130" y="1607"/>
                  </a:lnTo>
                  <a:lnTo>
                    <a:pt x="772" y="1228"/>
                  </a:lnTo>
                  <a:cubicBezTo>
                    <a:pt x="722" y="1155"/>
                    <a:pt x="653" y="1124"/>
                    <a:pt x="580" y="1124"/>
                  </a:cubicBezTo>
                  <a:cubicBezTo>
                    <a:pt x="319" y="1124"/>
                    <a:pt x="0" y="1515"/>
                    <a:pt x="247" y="1712"/>
                  </a:cubicBezTo>
                  <a:lnTo>
                    <a:pt x="856" y="2364"/>
                  </a:lnTo>
                  <a:cubicBezTo>
                    <a:pt x="922" y="2440"/>
                    <a:pt x="1010" y="2477"/>
                    <a:pt x="1103" y="2477"/>
                  </a:cubicBezTo>
                  <a:cubicBezTo>
                    <a:pt x="1189" y="2477"/>
                    <a:pt x="1280" y="2445"/>
                    <a:pt x="1361" y="2385"/>
                  </a:cubicBezTo>
                  <a:lnTo>
                    <a:pt x="3400" y="640"/>
                  </a:lnTo>
                  <a:cubicBezTo>
                    <a:pt x="3701" y="406"/>
                    <a:pt x="3458" y="0"/>
                    <a:pt x="3156"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9797;p126">
              <a:extLst>
                <a:ext uri="{FF2B5EF4-FFF2-40B4-BE49-F238E27FC236}">
                  <a16:creationId xmlns:a16="http://schemas.microsoft.com/office/drawing/2014/main" id="{5FBC41FC-27F7-5D8D-0DD1-44AF190625AA}"/>
                </a:ext>
              </a:extLst>
            </p:cNvPr>
            <p:cNvSpPr/>
            <p:nvPr/>
          </p:nvSpPr>
          <p:spPr>
            <a:xfrm>
              <a:off x="1390183" y="3521686"/>
              <a:ext cx="54874" cy="37147"/>
            </a:xfrm>
            <a:custGeom>
              <a:avLst/>
              <a:gdLst/>
              <a:ahLst/>
              <a:cxnLst/>
              <a:rect l="l" t="t" r="r" b="b"/>
              <a:pathLst>
                <a:path w="3665" h="2481" extrusionOk="0">
                  <a:moveTo>
                    <a:pt x="3137" y="0"/>
                  </a:moveTo>
                  <a:cubicBezTo>
                    <a:pt x="3064" y="0"/>
                    <a:pt x="2988" y="25"/>
                    <a:pt x="2917" y="85"/>
                  </a:cubicBezTo>
                  <a:lnTo>
                    <a:pt x="2917" y="106"/>
                  </a:lnTo>
                  <a:lnTo>
                    <a:pt x="1130" y="1619"/>
                  </a:lnTo>
                  <a:lnTo>
                    <a:pt x="772" y="1220"/>
                  </a:lnTo>
                  <a:cubicBezTo>
                    <a:pt x="722" y="1146"/>
                    <a:pt x="653" y="1116"/>
                    <a:pt x="580" y="1116"/>
                  </a:cubicBezTo>
                  <a:cubicBezTo>
                    <a:pt x="319" y="1116"/>
                    <a:pt x="0" y="1506"/>
                    <a:pt x="247" y="1703"/>
                  </a:cubicBezTo>
                  <a:lnTo>
                    <a:pt x="856" y="2355"/>
                  </a:lnTo>
                  <a:cubicBezTo>
                    <a:pt x="927" y="2437"/>
                    <a:pt x="1023" y="2480"/>
                    <a:pt x="1124" y="2480"/>
                  </a:cubicBezTo>
                  <a:cubicBezTo>
                    <a:pt x="1204" y="2480"/>
                    <a:pt x="1286" y="2453"/>
                    <a:pt x="1361" y="2397"/>
                  </a:cubicBezTo>
                  <a:lnTo>
                    <a:pt x="3379" y="652"/>
                  </a:lnTo>
                  <a:cubicBezTo>
                    <a:pt x="3665" y="400"/>
                    <a:pt x="3427" y="0"/>
                    <a:pt x="3137"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9798;p126">
              <a:extLst>
                <a:ext uri="{FF2B5EF4-FFF2-40B4-BE49-F238E27FC236}">
                  <a16:creationId xmlns:a16="http://schemas.microsoft.com/office/drawing/2014/main" id="{B24DF48B-A26E-5465-516E-E2BB4EC82142}"/>
                </a:ext>
              </a:extLst>
            </p:cNvPr>
            <p:cNvSpPr/>
            <p:nvPr/>
          </p:nvSpPr>
          <p:spPr>
            <a:xfrm>
              <a:off x="1390183" y="3595216"/>
              <a:ext cx="55413" cy="37267"/>
            </a:xfrm>
            <a:custGeom>
              <a:avLst/>
              <a:gdLst/>
              <a:ahLst/>
              <a:cxnLst/>
              <a:rect l="l" t="t" r="r" b="b"/>
              <a:pathLst>
                <a:path w="3701" h="2489" extrusionOk="0">
                  <a:moveTo>
                    <a:pt x="3155" y="1"/>
                  </a:moveTo>
                  <a:cubicBezTo>
                    <a:pt x="3077" y="1"/>
                    <a:pt x="2995" y="28"/>
                    <a:pt x="2917" y="93"/>
                  </a:cubicBezTo>
                  <a:lnTo>
                    <a:pt x="2917" y="114"/>
                  </a:lnTo>
                  <a:lnTo>
                    <a:pt x="1130" y="1628"/>
                  </a:lnTo>
                  <a:lnTo>
                    <a:pt x="772" y="1229"/>
                  </a:lnTo>
                  <a:cubicBezTo>
                    <a:pt x="722" y="1155"/>
                    <a:pt x="653" y="1125"/>
                    <a:pt x="580" y="1125"/>
                  </a:cubicBezTo>
                  <a:cubicBezTo>
                    <a:pt x="319" y="1125"/>
                    <a:pt x="0" y="1515"/>
                    <a:pt x="247" y="1712"/>
                  </a:cubicBezTo>
                  <a:lnTo>
                    <a:pt x="856" y="2364"/>
                  </a:lnTo>
                  <a:cubicBezTo>
                    <a:pt x="927" y="2446"/>
                    <a:pt x="1023" y="2489"/>
                    <a:pt x="1124" y="2489"/>
                  </a:cubicBezTo>
                  <a:cubicBezTo>
                    <a:pt x="1204" y="2489"/>
                    <a:pt x="1286" y="2462"/>
                    <a:pt x="1361" y="2406"/>
                  </a:cubicBezTo>
                  <a:lnTo>
                    <a:pt x="3400" y="661"/>
                  </a:lnTo>
                  <a:cubicBezTo>
                    <a:pt x="3701" y="410"/>
                    <a:pt x="3458" y="1"/>
                    <a:pt x="3155"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9799;p126">
              <a:extLst>
                <a:ext uri="{FF2B5EF4-FFF2-40B4-BE49-F238E27FC236}">
                  <a16:creationId xmlns:a16="http://schemas.microsoft.com/office/drawing/2014/main" id="{E46166E6-2075-15EF-F701-A40572672D1F}"/>
                </a:ext>
              </a:extLst>
            </p:cNvPr>
            <p:cNvSpPr/>
            <p:nvPr/>
          </p:nvSpPr>
          <p:spPr>
            <a:xfrm>
              <a:off x="1368682" y="3362409"/>
              <a:ext cx="74309" cy="38734"/>
            </a:xfrm>
            <a:custGeom>
              <a:avLst/>
              <a:gdLst/>
              <a:ahLst/>
              <a:cxnLst/>
              <a:rect l="l" t="t" r="r" b="b"/>
              <a:pathLst>
                <a:path w="4963" h="2587" extrusionOk="0">
                  <a:moveTo>
                    <a:pt x="736" y="0"/>
                  </a:moveTo>
                  <a:cubicBezTo>
                    <a:pt x="316" y="0"/>
                    <a:pt x="1" y="336"/>
                    <a:pt x="1" y="736"/>
                  </a:cubicBezTo>
                  <a:lnTo>
                    <a:pt x="1" y="2250"/>
                  </a:lnTo>
                  <a:cubicBezTo>
                    <a:pt x="1" y="2439"/>
                    <a:pt x="148" y="2586"/>
                    <a:pt x="337" y="2586"/>
                  </a:cubicBezTo>
                  <a:lnTo>
                    <a:pt x="4626" y="2586"/>
                  </a:lnTo>
                  <a:cubicBezTo>
                    <a:pt x="4815" y="2586"/>
                    <a:pt x="4962" y="2439"/>
                    <a:pt x="4962" y="2250"/>
                  </a:cubicBezTo>
                  <a:lnTo>
                    <a:pt x="4962" y="736"/>
                  </a:lnTo>
                  <a:cubicBezTo>
                    <a:pt x="4962" y="336"/>
                    <a:pt x="4647" y="0"/>
                    <a:pt x="4227" y="0"/>
                  </a:cubicBez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9800;p126">
              <a:extLst>
                <a:ext uri="{FF2B5EF4-FFF2-40B4-BE49-F238E27FC236}">
                  <a16:creationId xmlns:a16="http://schemas.microsoft.com/office/drawing/2014/main" id="{6B825810-6A91-D37A-A375-D536D9012DDD}"/>
                </a:ext>
              </a:extLst>
            </p:cNvPr>
            <p:cNvSpPr/>
            <p:nvPr/>
          </p:nvSpPr>
          <p:spPr>
            <a:xfrm>
              <a:off x="1409602" y="3362409"/>
              <a:ext cx="33389" cy="38734"/>
            </a:xfrm>
            <a:custGeom>
              <a:avLst/>
              <a:gdLst/>
              <a:ahLst/>
              <a:cxnLst/>
              <a:rect l="l" t="t" r="r" b="b"/>
              <a:pathLst>
                <a:path w="2230" h="2587" extrusionOk="0">
                  <a:moveTo>
                    <a:pt x="1" y="0"/>
                  </a:moveTo>
                  <a:cubicBezTo>
                    <a:pt x="400" y="0"/>
                    <a:pt x="737" y="336"/>
                    <a:pt x="737" y="736"/>
                  </a:cubicBezTo>
                  <a:lnTo>
                    <a:pt x="737" y="2250"/>
                  </a:lnTo>
                  <a:cubicBezTo>
                    <a:pt x="737" y="2439"/>
                    <a:pt x="589" y="2586"/>
                    <a:pt x="400" y="2586"/>
                  </a:cubicBezTo>
                  <a:lnTo>
                    <a:pt x="1893" y="2586"/>
                  </a:lnTo>
                  <a:cubicBezTo>
                    <a:pt x="2082" y="2586"/>
                    <a:pt x="2229" y="2439"/>
                    <a:pt x="2229" y="2250"/>
                  </a:cubicBezTo>
                  <a:lnTo>
                    <a:pt x="2229" y="736"/>
                  </a:lnTo>
                  <a:cubicBezTo>
                    <a:pt x="2229" y="336"/>
                    <a:pt x="1893" y="0"/>
                    <a:pt x="1494" y="0"/>
                  </a:cubicBezTo>
                  <a:close/>
                </a:path>
              </a:pathLst>
            </a:cu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17402;p131">
            <a:extLst>
              <a:ext uri="{FF2B5EF4-FFF2-40B4-BE49-F238E27FC236}">
                <a16:creationId xmlns:a16="http://schemas.microsoft.com/office/drawing/2014/main" id="{9EE17CB7-3D9E-AF52-9F30-5CB7C45651F5}"/>
              </a:ext>
            </a:extLst>
          </p:cNvPr>
          <p:cNvGrpSpPr/>
          <p:nvPr/>
        </p:nvGrpSpPr>
        <p:grpSpPr>
          <a:xfrm>
            <a:off x="2251017" y="2695556"/>
            <a:ext cx="503919" cy="493828"/>
            <a:chOff x="1821465" y="1981993"/>
            <a:chExt cx="372410" cy="372410"/>
          </a:xfrm>
        </p:grpSpPr>
        <p:sp>
          <p:nvSpPr>
            <p:cNvPr id="2139" name="Google Shape;17403;p131">
              <a:extLst>
                <a:ext uri="{FF2B5EF4-FFF2-40B4-BE49-F238E27FC236}">
                  <a16:creationId xmlns:a16="http://schemas.microsoft.com/office/drawing/2014/main" id="{C14D9080-68C8-447E-91A1-8C973960181F}"/>
                </a:ext>
              </a:extLst>
            </p:cNvPr>
            <p:cNvSpPr/>
            <p:nvPr/>
          </p:nvSpPr>
          <p:spPr>
            <a:xfrm>
              <a:off x="1821858" y="1981993"/>
              <a:ext cx="282336" cy="186205"/>
            </a:xfrm>
            <a:custGeom>
              <a:avLst/>
              <a:gdLst/>
              <a:ahLst/>
              <a:cxnLst/>
              <a:rect l="l" t="t" r="r" b="b"/>
              <a:pathLst>
                <a:path w="10770" h="7103" extrusionOk="0">
                  <a:moveTo>
                    <a:pt x="910" y="1"/>
                  </a:moveTo>
                  <a:cubicBezTo>
                    <a:pt x="405" y="1"/>
                    <a:pt x="0" y="405"/>
                    <a:pt x="0" y="925"/>
                  </a:cubicBezTo>
                  <a:lnTo>
                    <a:pt x="0" y="6872"/>
                  </a:lnTo>
                  <a:cubicBezTo>
                    <a:pt x="0" y="7002"/>
                    <a:pt x="101" y="7103"/>
                    <a:pt x="231" y="7103"/>
                  </a:cubicBezTo>
                  <a:lnTo>
                    <a:pt x="2527" y="7103"/>
                  </a:lnTo>
                  <a:cubicBezTo>
                    <a:pt x="2772" y="7103"/>
                    <a:pt x="2989" y="6901"/>
                    <a:pt x="2989" y="6641"/>
                  </a:cubicBezTo>
                  <a:lnTo>
                    <a:pt x="2989" y="6179"/>
                  </a:lnTo>
                  <a:cubicBezTo>
                    <a:pt x="2989" y="5991"/>
                    <a:pt x="2902" y="5804"/>
                    <a:pt x="2758" y="5674"/>
                  </a:cubicBezTo>
                  <a:cubicBezTo>
                    <a:pt x="1848" y="4909"/>
                    <a:pt x="2382" y="3436"/>
                    <a:pt x="3566" y="3436"/>
                  </a:cubicBezTo>
                  <a:cubicBezTo>
                    <a:pt x="4750" y="3436"/>
                    <a:pt x="5284" y="4909"/>
                    <a:pt x="4360" y="5674"/>
                  </a:cubicBezTo>
                  <a:cubicBezTo>
                    <a:pt x="4216" y="5804"/>
                    <a:pt x="4129" y="5991"/>
                    <a:pt x="4129" y="6179"/>
                  </a:cubicBezTo>
                  <a:lnTo>
                    <a:pt x="4129" y="6655"/>
                  </a:lnTo>
                  <a:cubicBezTo>
                    <a:pt x="4129" y="6901"/>
                    <a:pt x="4331" y="7103"/>
                    <a:pt x="4591" y="7103"/>
                  </a:cubicBezTo>
                  <a:lnTo>
                    <a:pt x="7088" y="7103"/>
                  </a:lnTo>
                  <a:lnTo>
                    <a:pt x="7088" y="4577"/>
                  </a:lnTo>
                  <a:cubicBezTo>
                    <a:pt x="7088" y="4331"/>
                    <a:pt x="7290" y="4129"/>
                    <a:pt x="7550" y="4129"/>
                  </a:cubicBezTo>
                  <a:lnTo>
                    <a:pt x="8012" y="4129"/>
                  </a:lnTo>
                  <a:cubicBezTo>
                    <a:pt x="8214" y="4129"/>
                    <a:pt x="8402" y="4216"/>
                    <a:pt x="8532" y="4360"/>
                  </a:cubicBezTo>
                  <a:cubicBezTo>
                    <a:pt x="8795" y="4680"/>
                    <a:pt x="9150" y="4823"/>
                    <a:pt x="9499" y="4823"/>
                  </a:cubicBezTo>
                  <a:cubicBezTo>
                    <a:pt x="10143" y="4823"/>
                    <a:pt x="10769" y="4334"/>
                    <a:pt x="10769" y="3566"/>
                  </a:cubicBezTo>
                  <a:cubicBezTo>
                    <a:pt x="10769" y="2788"/>
                    <a:pt x="10142" y="2296"/>
                    <a:pt x="9496" y="2296"/>
                  </a:cubicBezTo>
                  <a:cubicBezTo>
                    <a:pt x="9148" y="2296"/>
                    <a:pt x="8795" y="2439"/>
                    <a:pt x="8532" y="2758"/>
                  </a:cubicBezTo>
                  <a:cubicBezTo>
                    <a:pt x="8402" y="2902"/>
                    <a:pt x="8214" y="2989"/>
                    <a:pt x="8012" y="2989"/>
                  </a:cubicBezTo>
                  <a:lnTo>
                    <a:pt x="7550" y="2989"/>
                  </a:lnTo>
                  <a:cubicBezTo>
                    <a:pt x="7305" y="2989"/>
                    <a:pt x="7088" y="2772"/>
                    <a:pt x="7088" y="2527"/>
                  </a:cubicBezTo>
                  <a:lnTo>
                    <a:pt x="7088" y="232"/>
                  </a:lnTo>
                  <a:cubicBezTo>
                    <a:pt x="7103" y="116"/>
                    <a:pt x="7002" y="1"/>
                    <a:pt x="6872" y="1"/>
                  </a:cubicBez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17404;p131">
              <a:extLst>
                <a:ext uri="{FF2B5EF4-FFF2-40B4-BE49-F238E27FC236}">
                  <a16:creationId xmlns:a16="http://schemas.microsoft.com/office/drawing/2014/main" id="{A73D6FFE-0643-FBE4-11A5-ED63BE3F2239}"/>
                </a:ext>
              </a:extLst>
            </p:cNvPr>
            <p:cNvSpPr/>
            <p:nvPr/>
          </p:nvSpPr>
          <p:spPr>
            <a:xfrm>
              <a:off x="2007670" y="1981993"/>
              <a:ext cx="186205" cy="282336"/>
            </a:xfrm>
            <a:custGeom>
              <a:avLst/>
              <a:gdLst/>
              <a:ahLst/>
              <a:cxnLst/>
              <a:rect l="l" t="t" r="r" b="b"/>
              <a:pathLst>
                <a:path w="7103" h="10770" extrusionOk="0">
                  <a:moveTo>
                    <a:pt x="246" y="1"/>
                  </a:moveTo>
                  <a:cubicBezTo>
                    <a:pt x="116" y="1"/>
                    <a:pt x="15" y="102"/>
                    <a:pt x="15" y="232"/>
                  </a:cubicBezTo>
                  <a:lnTo>
                    <a:pt x="15" y="2512"/>
                  </a:lnTo>
                  <a:cubicBezTo>
                    <a:pt x="15" y="2772"/>
                    <a:pt x="217" y="2974"/>
                    <a:pt x="462" y="2974"/>
                  </a:cubicBezTo>
                  <a:lnTo>
                    <a:pt x="924" y="2974"/>
                  </a:lnTo>
                  <a:cubicBezTo>
                    <a:pt x="1126" y="2974"/>
                    <a:pt x="1314" y="2902"/>
                    <a:pt x="1444" y="2743"/>
                  </a:cubicBezTo>
                  <a:cubicBezTo>
                    <a:pt x="1705" y="2427"/>
                    <a:pt x="2056" y="2285"/>
                    <a:pt x="2402" y="2285"/>
                  </a:cubicBezTo>
                  <a:cubicBezTo>
                    <a:pt x="3050" y="2285"/>
                    <a:pt x="3681" y="2780"/>
                    <a:pt x="3681" y="3552"/>
                  </a:cubicBezTo>
                  <a:cubicBezTo>
                    <a:pt x="3681" y="4323"/>
                    <a:pt x="3050" y="4819"/>
                    <a:pt x="2402" y="4819"/>
                  </a:cubicBezTo>
                  <a:cubicBezTo>
                    <a:pt x="2056" y="4819"/>
                    <a:pt x="1705" y="4677"/>
                    <a:pt x="1444" y="4360"/>
                  </a:cubicBezTo>
                  <a:cubicBezTo>
                    <a:pt x="1314" y="4201"/>
                    <a:pt x="1126" y="4115"/>
                    <a:pt x="924" y="4115"/>
                  </a:cubicBezTo>
                  <a:lnTo>
                    <a:pt x="448" y="4115"/>
                  </a:lnTo>
                  <a:cubicBezTo>
                    <a:pt x="202" y="4115"/>
                    <a:pt x="0" y="4317"/>
                    <a:pt x="0" y="4577"/>
                  </a:cubicBezTo>
                  <a:lnTo>
                    <a:pt x="0" y="7103"/>
                  </a:lnTo>
                  <a:lnTo>
                    <a:pt x="2526" y="7103"/>
                  </a:lnTo>
                  <a:cubicBezTo>
                    <a:pt x="2772" y="7103"/>
                    <a:pt x="2974" y="7305"/>
                    <a:pt x="2974" y="7565"/>
                  </a:cubicBezTo>
                  <a:lnTo>
                    <a:pt x="2974" y="8012"/>
                  </a:lnTo>
                  <a:cubicBezTo>
                    <a:pt x="2988" y="8214"/>
                    <a:pt x="2902" y="8402"/>
                    <a:pt x="2743" y="8532"/>
                  </a:cubicBezTo>
                  <a:cubicBezTo>
                    <a:pt x="1833" y="9283"/>
                    <a:pt x="2368" y="10769"/>
                    <a:pt x="3551" y="10769"/>
                  </a:cubicBezTo>
                  <a:cubicBezTo>
                    <a:pt x="4735" y="10769"/>
                    <a:pt x="5269" y="9283"/>
                    <a:pt x="4360" y="8532"/>
                  </a:cubicBezTo>
                  <a:cubicBezTo>
                    <a:pt x="4201" y="8402"/>
                    <a:pt x="4114" y="8214"/>
                    <a:pt x="4129" y="8012"/>
                  </a:cubicBezTo>
                  <a:lnTo>
                    <a:pt x="4129" y="7550"/>
                  </a:lnTo>
                  <a:cubicBezTo>
                    <a:pt x="4129" y="7305"/>
                    <a:pt x="4331" y="7103"/>
                    <a:pt x="4576" y="7103"/>
                  </a:cubicBezTo>
                  <a:lnTo>
                    <a:pt x="6886" y="7103"/>
                  </a:lnTo>
                  <a:cubicBezTo>
                    <a:pt x="7001" y="7103"/>
                    <a:pt x="7102" y="7002"/>
                    <a:pt x="7102" y="6872"/>
                  </a:cubicBezTo>
                  <a:lnTo>
                    <a:pt x="7102" y="925"/>
                  </a:lnTo>
                  <a:cubicBezTo>
                    <a:pt x="7102" y="419"/>
                    <a:pt x="6698" y="1"/>
                    <a:pt x="6193"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17405;p131">
              <a:extLst>
                <a:ext uri="{FF2B5EF4-FFF2-40B4-BE49-F238E27FC236}">
                  <a16:creationId xmlns:a16="http://schemas.microsoft.com/office/drawing/2014/main" id="{D59C9A2A-8925-E272-E373-F46060796F58}"/>
                </a:ext>
              </a:extLst>
            </p:cNvPr>
            <p:cNvSpPr/>
            <p:nvPr/>
          </p:nvSpPr>
          <p:spPr>
            <a:xfrm>
              <a:off x="1911540" y="2167805"/>
              <a:ext cx="282336" cy="186598"/>
            </a:xfrm>
            <a:custGeom>
              <a:avLst/>
              <a:gdLst/>
              <a:ahLst/>
              <a:cxnLst/>
              <a:rect l="l" t="t" r="r" b="b"/>
              <a:pathLst>
                <a:path w="10770" h="7118" extrusionOk="0">
                  <a:moveTo>
                    <a:pt x="3682" y="0"/>
                  </a:moveTo>
                  <a:lnTo>
                    <a:pt x="3682" y="2527"/>
                  </a:lnTo>
                  <a:cubicBezTo>
                    <a:pt x="3682" y="2786"/>
                    <a:pt x="3480" y="2989"/>
                    <a:pt x="3220" y="2989"/>
                  </a:cubicBezTo>
                  <a:lnTo>
                    <a:pt x="2758" y="2989"/>
                  </a:lnTo>
                  <a:cubicBezTo>
                    <a:pt x="2556" y="2989"/>
                    <a:pt x="2368" y="2902"/>
                    <a:pt x="2238" y="2743"/>
                  </a:cubicBezTo>
                  <a:cubicBezTo>
                    <a:pt x="1977" y="2426"/>
                    <a:pt x="1626" y="2285"/>
                    <a:pt x="1279" y="2285"/>
                  </a:cubicBezTo>
                  <a:cubicBezTo>
                    <a:pt x="632" y="2285"/>
                    <a:pt x="1" y="2780"/>
                    <a:pt x="1" y="3552"/>
                  </a:cubicBezTo>
                  <a:cubicBezTo>
                    <a:pt x="1" y="4323"/>
                    <a:pt x="632" y="4818"/>
                    <a:pt x="1279" y="4818"/>
                  </a:cubicBezTo>
                  <a:cubicBezTo>
                    <a:pt x="1626" y="4818"/>
                    <a:pt x="1977" y="4677"/>
                    <a:pt x="2238" y="4360"/>
                  </a:cubicBezTo>
                  <a:cubicBezTo>
                    <a:pt x="2368" y="4201"/>
                    <a:pt x="2556" y="4129"/>
                    <a:pt x="2758" y="4129"/>
                  </a:cubicBezTo>
                  <a:lnTo>
                    <a:pt x="3220" y="4129"/>
                  </a:lnTo>
                  <a:cubicBezTo>
                    <a:pt x="3465" y="4129"/>
                    <a:pt x="3667" y="4331"/>
                    <a:pt x="3667" y="4591"/>
                  </a:cubicBezTo>
                  <a:lnTo>
                    <a:pt x="3667" y="6872"/>
                  </a:lnTo>
                  <a:cubicBezTo>
                    <a:pt x="3667" y="7002"/>
                    <a:pt x="3768" y="7117"/>
                    <a:pt x="3913" y="7117"/>
                  </a:cubicBezTo>
                  <a:lnTo>
                    <a:pt x="9860" y="7117"/>
                  </a:lnTo>
                  <a:cubicBezTo>
                    <a:pt x="10365" y="7117"/>
                    <a:pt x="10769" y="6698"/>
                    <a:pt x="10769" y="6193"/>
                  </a:cubicBezTo>
                  <a:lnTo>
                    <a:pt x="10769" y="246"/>
                  </a:lnTo>
                  <a:cubicBezTo>
                    <a:pt x="10769" y="116"/>
                    <a:pt x="10668" y="15"/>
                    <a:pt x="10553" y="15"/>
                  </a:cubicBezTo>
                  <a:lnTo>
                    <a:pt x="8272" y="15"/>
                  </a:lnTo>
                  <a:cubicBezTo>
                    <a:pt x="8012" y="15"/>
                    <a:pt x="7810" y="217"/>
                    <a:pt x="7810" y="477"/>
                  </a:cubicBezTo>
                  <a:lnTo>
                    <a:pt x="7810" y="924"/>
                  </a:lnTo>
                  <a:cubicBezTo>
                    <a:pt x="7796" y="1126"/>
                    <a:pt x="7882" y="1314"/>
                    <a:pt x="8041" y="1444"/>
                  </a:cubicBezTo>
                  <a:cubicBezTo>
                    <a:pt x="8951" y="2195"/>
                    <a:pt x="8416" y="3681"/>
                    <a:pt x="7233" y="3681"/>
                  </a:cubicBezTo>
                  <a:cubicBezTo>
                    <a:pt x="6049" y="3681"/>
                    <a:pt x="5515" y="2195"/>
                    <a:pt x="6424" y="1444"/>
                  </a:cubicBezTo>
                  <a:cubicBezTo>
                    <a:pt x="6583" y="1314"/>
                    <a:pt x="6670" y="1126"/>
                    <a:pt x="6670" y="924"/>
                  </a:cubicBezTo>
                  <a:lnTo>
                    <a:pt x="6670" y="462"/>
                  </a:lnTo>
                  <a:cubicBezTo>
                    <a:pt x="6670" y="203"/>
                    <a:pt x="6453" y="0"/>
                    <a:pt x="6208" y="0"/>
                  </a:cubicBez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17406;p131">
              <a:extLst>
                <a:ext uri="{FF2B5EF4-FFF2-40B4-BE49-F238E27FC236}">
                  <a16:creationId xmlns:a16="http://schemas.microsoft.com/office/drawing/2014/main" id="{DC280184-6811-0C63-1BFC-4625FFF5CF92}"/>
                </a:ext>
              </a:extLst>
            </p:cNvPr>
            <p:cNvSpPr/>
            <p:nvPr/>
          </p:nvSpPr>
          <p:spPr>
            <a:xfrm>
              <a:off x="1821465" y="2072067"/>
              <a:ext cx="186598" cy="281942"/>
            </a:xfrm>
            <a:custGeom>
              <a:avLst/>
              <a:gdLst/>
              <a:ahLst/>
              <a:cxnLst/>
              <a:rect l="l" t="t" r="r" b="b"/>
              <a:pathLst>
                <a:path w="7118" h="10755" extrusionOk="0">
                  <a:moveTo>
                    <a:pt x="3566" y="0"/>
                  </a:moveTo>
                  <a:cubicBezTo>
                    <a:pt x="2383" y="0"/>
                    <a:pt x="1849" y="1473"/>
                    <a:pt x="2758" y="2238"/>
                  </a:cubicBezTo>
                  <a:cubicBezTo>
                    <a:pt x="2917" y="2368"/>
                    <a:pt x="2989" y="2555"/>
                    <a:pt x="2989" y="2743"/>
                  </a:cubicBezTo>
                  <a:lnTo>
                    <a:pt x="2989" y="3205"/>
                  </a:lnTo>
                  <a:cubicBezTo>
                    <a:pt x="2989" y="3465"/>
                    <a:pt x="2787" y="3667"/>
                    <a:pt x="2527" y="3667"/>
                  </a:cubicBezTo>
                  <a:lnTo>
                    <a:pt x="246" y="3667"/>
                  </a:lnTo>
                  <a:cubicBezTo>
                    <a:pt x="238" y="3666"/>
                    <a:pt x="230" y="3665"/>
                    <a:pt x="222" y="3665"/>
                  </a:cubicBezTo>
                  <a:cubicBezTo>
                    <a:pt x="102" y="3665"/>
                    <a:pt x="1" y="3762"/>
                    <a:pt x="1" y="3883"/>
                  </a:cubicBezTo>
                  <a:lnTo>
                    <a:pt x="1" y="9845"/>
                  </a:lnTo>
                  <a:cubicBezTo>
                    <a:pt x="1" y="10350"/>
                    <a:pt x="405" y="10755"/>
                    <a:pt x="925" y="10755"/>
                  </a:cubicBezTo>
                  <a:lnTo>
                    <a:pt x="6872" y="10755"/>
                  </a:lnTo>
                  <a:cubicBezTo>
                    <a:pt x="7002" y="10755"/>
                    <a:pt x="7103" y="10654"/>
                    <a:pt x="7103" y="10524"/>
                  </a:cubicBezTo>
                  <a:lnTo>
                    <a:pt x="7103" y="8257"/>
                  </a:lnTo>
                  <a:cubicBezTo>
                    <a:pt x="7103" y="7997"/>
                    <a:pt x="6901" y="7795"/>
                    <a:pt x="6641" y="7795"/>
                  </a:cubicBezTo>
                  <a:lnTo>
                    <a:pt x="6194" y="7795"/>
                  </a:lnTo>
                  <a:cubicBezTo>
                    <a:pt x="5992" y="7795"/>
                    <a:pt x="5804" y="7882"/>
                    <a:pt x="5674" y="8026"/>
                  </a:cubicBezTo>
                  <a:cubicBezTo>
                    <a:pt x="5408" y="8343"/>
                    <a:pt x="5055" y="8485"/>
                    <a:pt x="4709" y="8485"/>
                  </a:cubicBezTo>
                  <a:cubicBezTo>
                    <a:pt x="4062" y="8485"/>
                    <a:pt x="3437" y="7989"/>
                    <a:pt x="3437" y="7218"/>
                  </a:cubicBezTo>
                  <a:cubicBezTo>
                    <a:pt x="3437" y="6450"/>
                    <a:pt x="4057" y="5955"/>
                    <a:pt x="4701" y="5955"/>
                  </a:cubicBezTo>
                  <a:cubicBezTo>
                    <a:pt x="5050" y="5955"/>
                    <a:pt x="5406" y="6100"/>
                    <a:pt x="5674" y="6424"/>
                  </a:cubicBezTo>
                  <a:cubicBezTo>
                    <a:pt x="5804" y="6568"/>
                    <a:pt x="5992" y="6655"/>
                    <a:pt x="6194" y="6655"/>
                  </a:cubicBezTo>
                  <a:lnTo>
                    <a:pt x="6656" y="6655"/>
                  </a:lnTo>
                  <a:cubicBezTo>
                    <a:pt x="6916" y="6655"/>
                    <a:pt x="7118" y="6453"/>
                    <a:pt x="7118" y="6193"/>
                  </a:cubicBezTo>
                  <a:lnTo>
                    <a:pt x="7118" y="3667"/>
                  </a:lnTo>
                  <a:lnTo>
                    <a:pt x="4591" y="3667"/>
                  </a:lnTo>
                  <a:cubicBezTo>
                    <a:pt x="4346" y="3667"/>
                    <a:pt x="4129" y="3465"/>
                    <a:pt x="4129" y="3219"/>
                  </a:cubicBezTo>
                  <a:lnTo>
                    <a:pt x="4129" y="2743"/>
                  </a:lnTo>
                  <a:cubicBezTo>
                    <a:pt x="4129" y="2555"/>
                    <a:pt x="4216" y="2368"/>
                    <a:pt x="4375" y="2238"/>
                  </a:cubicBezTo>
                  <a:cubicBezTo>
                    <a:pt x="5284" y="1473"/>
                    <a:pt x="4750" y="0"/>
                    <a:pt x="3566" y="0"/>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17407;p131">
              <a:extLst>
                <a:ext uri="{FF2B5EF4-FFF2-40B4-BE49-F238E27FC236}">
                  <a16:creationId xmlns:a16="http://schemas.microsoft.com/office/drawing/2014/main" id="{A7E70FFC-3AF2-5AFC-81C7-E6B6826769C7}"/>
                </a:ext>
              </a:extLst>
            </p:cNvPr>
            <p:cNvSpPr/>
            <p:nvPr/>
          </p:nvSpPr>
          <p:spPr>
            <a:xfrm>
              <a:off x="1821858" y="2167805"/>
              <a:ext cx="42023" cy="186205"/>
            </a:xfrm>
            <a:custGeom>
              <a:avLst/>
              <a:gdLst/>
              <a:ahLst/>
              <a:cxnLst/>
              <a:rect l="l" t="t" r="r" b="b"/>
              <a:pathLst>
                <a:path w="1603" h="7103" extrusionOk="0">
                  <a:moveTo>
                    <a:pt x="231" y="0"/>
                  </a:moveTo>
                  <a:cubicBezTo>
                    <a:pt x="101" y="0"/>
                    <a:pt x="0" y="101"/>
                    <a:pt x="0" y="231"/>
                  </a:cubicBezTo>
                  <a:lnTo>
                    <a:pt x="0" y="6193"/>
                  </a:lnTo>
                  <a:cubicBezTo>
                    <a:pt x="0" y="6698"/>
                    <a:pt x="405" y="7103"/>
                    <a:pt x="910" y="7103"/>
                  </a:cubicBezTo>
                  <a:lnTo>
                    <a:pt x="1603" y="7103"/>
                  </a:lnTo>
                  <a:cubicBezTo>
                    <a:pt x="1097" y="7103"/>
                    <a:pt x="693" y="6698"/>
                    <a:pt x="693" y="6193"/>
                  </a:cubicBezTo>
                  <a:lnTo>
                    <a:pt x="693" y="231"/>
                  </a:lnTo>
                  <a:cubicBezTo>
                    <a:pt x="693" y="101"/>
                    <a:pt x="794" y="0"/>
                    <a:pt x="924"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17408;p131">
              <a:extLst>
                <a:ext uri="{FF2B5EF4-FFF2-40B4-BE49-F238E27FC236}">
                  <a16:creationId xmlns:a16="http://schemas.microsoft.com/office/drawing/2014/main" id="{7461625B-37E3-DADB-14CF-F74200264FA2}"/>
                </a:ext>
              </a:extLst>
            </p:cNvPr>
            <p:cNvSpPr/>
            <p:nvPr/>
          </p:nvSpPr>
          <p:spPr>
            <a:xfrm>
              <a:off x="1869989" y="2072303"/>
              <a:ext cx="51041" cy="95894"/>
            </a:xfrm>
            <a:custGeom>
              <a:avLst/>
              <a:gdLst/>
              <a:ahLst/>
              <a:cxnLst/>
              <a:rect l="l" t="t" r="r" b="b"/>
              <a:pathLst>
                <a:path w="1947" h="3658" extrusionOk="0">
                  <a:moveTo>
                    <a:pt x="1714" y="0"/>
                  </a:moveTo>
                  <a:cubicBezTo>
                    <a:pt x="590" y="0"/>
                    <a:pt x="1" y="1444"/>
                    <a:pt x="907" y="2229"/>
                  </a:cubicBezTo>
                  <a:cubicBezTo>
                    <a:pt x="1066" y="2359"/>
                    <a:pt x="1138" y="2546"/>
                    <a:pt x="1138" y="2748"/>
                  </a:cubicBezTo>
                  <a:lnTo>
                    <a:pt x="1138" y="3196"/>
                  </a:lnTo>
                  <a:cubicBezTo>
                    <a:pt x="1138" y="3456"/>
                    <a:pt x="936" y="3658"/>
                    <a:pt x="676" y="3658"/>
                  </a:cubicBezTo>
                  <a:lnTo>
                    <a:pt x="1138" y="3658"/>
                  </a:lnTo>
                  <a:cubicBezTo>
                    <a:pt x="1398" y="3658"/>
                    <a:pt x="1600" y="3456"/>
                    <a:pt x="1600" y="3196"/>
                  </a:cubicBezTo>
                  <a:lnTo>
                    <a:pt x="1600" y="2734"/>
                  </a:lnTo>
                  <a:cubicBezTo>
                    <a:pt x="1600" y="2546"/>
                    <a:pt x="1513" y="2359"/>
                    <a:pt x="1369" y="2229"/>
                  </a:cubicBezTo>
                  <a:cubicBezTo>
                    <a:pt x="561" y="1536"/>
                    <a:pt x="893" y="222"/>
                    <a:pt x="1946" y="20"/>
                  </a:cubicBezTo>
                  <a:cubicBezTo>
                    <a:pt x="1867" y="7"/>
                    <a:pt x="1789" y="0"/>
                    <a:pt x="1714"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17409;p131">
              <a:extLst>
                <a:ext uri="{FF2B5EF4-FFF2-40B4-BE49-F238E27FC236}">
                  <a16:creationId xmlns:a16="http://schemas.microsoft.com/office/drawing/2014/main" id="{6561CE11-C38B-0CA7-904E-DBDA9818708F}"/>
                </a:ext>
              </a:extLst>
            </p:cNvPr>
            <p:cNvSpPr/>
            <p:nvPr/>
          </p:nvSpPr>
          <p:spPr>
            <a:xfrm>
              <a:off x="1821858" y="1981993"/>
              <a:ext cx="42023" cy="186205"/>
            </a:xfrm>
            <a:custGeom>
              <a:avLst/>
              <a:gdLst/>
              <a:ahLst/>
              <a:cxnLst/>
              <a:rect l="l" t="t" r="r" b="b"/>
              <a:pathLst>
                <a:path w="1603" h="7103" extrusionOk="0">
                  <a:moveTo>
                    <a:pt x="910" y="1"/>
                  </a:moveTo>
                  <a:cubicBezTo>
                    <a:pt x="405" y="1"/>
                    <a:pt x="0" y="405"/>
                    <a:pt x="0" y="925"/>
                  </a:cubicBezTo>
                  <a:lnTo>
                    <a:pt x="0" y="6872"/>
                  </a:lnTo>
                  <a:cubicBezTo>
                    <a:pt x="0" y="7002"/>
                    <a:pt x="101" y="7103"/>
                    <a:pt x="231" y="7103"/>
                  </a:cubicBezTo>
                  <a:lnTo>
                    <a:pt x="910" y="7103"/>
                  </a:lnTo>
                  <a:cubicBezTo>
                    <a:pt x="794" y="7103"/>
                    <a:pt x="693" y="7002"/>
                    <a:pt x="693" y="6872"/>
                  </a:cubicBezTo>
                  <a:lnTo>
                    <a:pt x="693" y="925"/>
                  </a:lnTo>
                  <a:cubicBezTo>
                    <a:pt x="693" y="405"/>
                    <a:pt x="1097" y="1"/>
                    <a:pt x="1603"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17410;p131">
              <a:extLst>
                <a:ext uri="{FF2B5EF4-FFF2-40B4-BE49-F238E27FC236}">
                  <a16:creationId xmlns:a16="http://schemas.microsoft.com/office/drawing/2014/main" id="{AC63AADC-526D-CFEE-C198-8EE4C4C5B942}"/>
                </a:ext>
              </a:extLst>
            </p:cNvPr>
            <p:cNvSpPr/>
            <p:nvPr/>
          </p:nvSpPr>
          <p:spPr>
            <a:xfrm>
              <a:off x="2076904" y="2041658"/>
              <a:ext cx="45064" cy="66560"/>
            </a:xfrm>
            <a:custGeom>
              <a:avLst/>
              <a:gdLst/>
              <a:ahLst/>
              <a:cxnLst/>
              <a:rect l="l" t="t" r="r" b="b"/>
              <a:pathLst>
                <a:path w="1719" h="2539" extrusionOk="0">
                  <a:moveTo>
                    <a:pt x="347" y="0"/>
                  </a:moveTo>
                  <a:cubicBezTo>
                    <a:pt x="233" y="0"/>
                    <a:pt x="116" y="16"/>
                    <a:pt x="1" y="49"/>
                  </a:cubicBezTo>
                  <a:cubicBezTo>
                    <a:pt x="1343" y="323"/>
                    <a:pt x="1343" y="2228"/>
                    <a:pt x="15" y="2517"/>
                  </a:cubicBezTo>
                  <a:cubicBezTo>
                    <a:pt x="87" y="2532"/>
                    <a:pt x="163" y="2539"/>
                    <a:pt x="241" y="2539"/>
                  </a:cubicBezTo>
                  <a:cubicBezTo>
                    <a:pt x="318" y="2539"/>
                    <a:pt x="398" y="2532"/>
                    <a:pt x="477" y="2517"/>
                  </a:cubicBezTo>
                  <a:cubicBezTo>
                    <a:pt x="1213" y="2445"/>
                    <a:pt x="1719" y="1752"/>
                    <a:pt x="1589" y="1016"/>
                  </a:cubicBezTo>
                  <a:cubicBezTo>
                    <a:pt x="1468" y="412"/>
                    <a:pt x="933" y="0"/>
                    <a:pt x="347"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17411;p131">
              <a:extLst>
                <a:ext uri="{FF2B5EF4-FFF2-40B4-BE49-F238E27FC236}">
                  <a16:creationId xmlns:a16="http://schemas.microsoft.com/office/drawing/2014/main" id="{8B873880-ECEC-EBF8-7248-4E7584949083}"/>
                </a:ext>
              </a:extLst>
            </p:cNvPr>
            <p:cNvSpPr/>
            <p:nvPr/>
          </p:nvSpPr>
          <p:spPr>
            <a:xfrm>
              <a:off x="2008037" y="1981993"/>
              <a:ext cx="23882" cy="78357"/>
            </a:xfrm>
            <a:custGeom>
              <a:avLst/>
              <a:gdLst/>
              <a:ahLst/>
              <a:cxnLst/>
              <a:rect l="l" t="t" r="r" b="b"/>
              <a:pathLst>
                <a:path w="911" h="2989" extrusionOk="0">
                  <a:moveTo>
                    <a:pt x="232" y="1"/>
                  </a:moveTo>
                  <a:cubicBezTo>
                    <a:pt x="102" y="1"/>
                    <a:pt x="1" y="102"/>
                    <a:pt x="1" y="232"/>
                  </a:cubicBezTo>
                  <a:lnTo>
                    <a:pt x="1" y="2527"/>
                  </a:lnTo>
                  <a:cubicBezTo>
                    <a:pt x="1" y="2772"/>
                    <a:pt x="203" y="2974"/>
                    <a:pt x="448" y="2989"/>
                  </a:cubicBezTo>
                  <a:lnTo>
                    <a:pt x="910" y="2989"/>
                  </a:lnTo>
                  <a:cubicBezTo>
                    <a:pt x="665" y="2974"/>
                    <a:pt x="448" y="2772"/>
                    <a:pt x="448" y="2527"/>
                  </a:cubicBezTo>
                  <a:lnTo>
                    <a:pt x="448" y="232"/>
                  </a:lnTo>
                  <a:cubicBezTo>
                    <a:pt x="448" y="102"/>
                    <a:pt x="549" y="1"/>
                    <a:pt x="679" y="1"/>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17412;p131">
              <a:extLst>
                <a:ext uri="{FF2B5EF4-FFF2-40B4-BE49-F238E27FC236}">
                  <a16:creationId xmlns:a16="http://schemas.microsoft.com/office/drawing/2014/main" id="{A08ACE9E-2F20-4802-D2E4-F90D3F12681F}"/>
                </a:ext>
              </a:extLst>
            </p:cNvPr>
            <p:cNvSpPr/>
            <p:nvPr/>
          </p:nvSpPr>
          <p:spPr>
            <a:xfrm>
              <a:off x="2008037" y="2090234"/>
              <a:ext cx="23882" cy="77963"/>
            </a:xfrm>
            <a:custGeom>
              <a:avLst/>
              <a:gdLst/>
              <a:ahLst/>
              <a:cxnLst/>
              <a:rect l="l" t="t" r="r" b="b"/>
              <a:pathLst>
                <a:path w="911" h="2974" extrusionOk="0">
                  <a:moveTo>
                    <a:pt x="448" y="0"/>
                  </a:moveTo>
                  <a:cubicBezTo>
                    <a:pt x="203" y="0"/>
                    <a:pt x="1" y="202"/>
                    <a:pt x="1" y="448"/>
                  </a:cubicBezTo>
                  <a:lnTo>
                    <a:pt x="1" y="2974"/>
                  </a:lnTo>
                  <a:lnTo>
                    <a:pt x="448" y="2974"/>
                  </a:lnTo>
                  <a:lnTo>
                    <a:pt x="448" y="448"/>
                  </a:lnTo>
                  <a:cubicBezTo>
                    <a:pt x="448" y="202"/>
                    <a:pt x="665" y="0"/>
                    <a:pt x="910"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17413;p131">
              <a:extLst>
                <a:ext uri="{FF2B5EF4-FFF2-40B4-BE49-F238E27FC236}">
                  <a16:creationId xmlns:a16="http://schemas.microsoft.com/office/drawing/2014/main" id="{A2E139AF-152D-5453-FF72-68D2DD10A1F7}"/>
                </a:ext>
              </a:extLst>
            </p:cNvPr>
            <p:cNvSpPr/>
            <p:nvPr/>
          </p:nvSpPr>
          <p:spPr>
            <a:xfrm>
              <a:off x="2058737" y="2168172"/>
              <a:ext cx="48105" cy="95973"/>
            </a:xfrm>
            <a:custGeom>
              <a:avLst/>
              <a:gdLst/>
              <a:ahLst/>
              <a:cxnLst/>
              <a:rect l="l" t="t" r="r" b="b"/>
              <a:pathLst>
                <a:path w="1835" h="3661" extrusionOk="0">
                  <a:moveTo>
                    <a:pt x="578" y="1"/>
                  </a:moveTo>
                  <a:cubicBezTo>
                    <a:pt x="824" y="1"/>
                    <a:pt x="1026" y="203"/>
                    <a:pt x="1026" y="463"/>
                  </a:cubicBezTo>
                  <a:lnTo>
                    <a:pt x="1026" y="925"/>
                  </a:lnTo>
                  <a:cubicBezTo>
                    <a:pt x="1026" y="1127"/>
                    <a:pt x="939" y="1314"/>
                    <a:pt x="795" y="1444"/>
                  </a:cubicBezTo>
                  <a:cubicBezTo>
                    <a:pt x="1" y="2108"/>
                    <a:pt x="319" y="3408"/>
                    <a:pt x="1329" y="3639"/>
                  </a:cubicBezTo>
                  <a:cubicBezTo>
                    <a:pt x="1416" y="3653"/>
                    <a:pt x="1499" y="3660"/>
                    <a:pt x="1582" y="3660"/>
                  </a:cubicBezTo>
                  <a:cubicBezTo>
                    <a:pt x="1665" y="3660"/>
                    <a:pt x="1748" y="3653"/>
                    <a:pt x="1834" y="3639"/>
                  </a:cubicBezTo>
                  <a:lnTo>
                    <a:pt x="1791" y="3624"/>
                  </a:lnTo>
                  <a:cubicBezTo>
                    <a:pt x="780" y="3393"/>
                    <a:pt x="463" y="2108"/>
                    <a:pt x="1257" y="1430"/>
                  </a:cubicBezTo>
                  <a:cubicBezTo>
                    <a:pt x="1401" y="1314"/>
                    <a:pt x="1488" y="1112"/>
                    <a:pt x="1488" y="925"/>
                  </a:cubicBezTo>
                  <a:lnTo>
                    <a:pt x="1488" y="463"/>
                  </a:lnTo>
                  <a:cubicBezTo>
                    <a:pt x="1488" y="203"/>
                    <a:pt x="1286" y="1"/>
                    <a:pt x="1026"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17414;p131">
              <a:extLst>
                <a:ext uri="{FF2B5EF4-FFF2-40B4-BE49-F238E27FC236}">
                  <a16:creationId xmlns:a16="http://schemas.microsoft.com/office/drawing/2014/main" id="{AFDCDB17-B46D-C0B1-D788-B7A5E64008FF}"/>
                </a:ext>
              </a:extLst>
            </p:cNvPr>
            <p:cNvSpPr/>
            <p:nvPr/>
          </p:nvSpPr>
          <p:spPr>
            <a:xfrm>
              <a:off x="1995926" y="2167805"/>
              <a:ext cx="23882" cy="78357"/>
            </a:xfrm>
            <a:custGeom>
              <a:avLst/>
              <a:gdLst/>
              <a:ahLst/>
              <a:cxnLst/>
              <a:rect l="l" t="t" r="r" b="b"/>
              <a:pathLst>
                <a:path w="911" h="2989" extrusionOk="0">
                  <a:moveTo>
                    <a:pt x="448" y="0"/>
                  </a:moveTo>
                  <a:lnTo>
                    <a:pt x="448" y="2527"/>
                  </a:lnTo>
                  <a:cubicBezTo>
                    <a:pt x="448" y="2786"/>
                    <a:pt x="246" y="2989"/>
                    <a:pt x="1" y="2989"/>
                  </a:cubicBezTo>
                  <a:lnTo>
                    <a:pt x="463" y="2989"/>
                  </a:lnTo>
                  <a:cubicBezTo>
                    <a:pt x="708" y="2989"/>
                    <a:pt x="910" y="2786"/>
                    <a:pt x="910" y="2527"/>
                  </a:cubicBezTo>
                  <a:lnTo>
                    <a:pt x="910" y="0"/>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17415;p131">
              <a:extLst>
                <a:ext uri="{FF2B5EF4-FFF2-40B4-BE49-F238E27FC236}">
                  <a16:creationId xmlns:a16="http://schemas.microsoft.com/office/drawing/2014/main" id="{C84CEE39-E6A9-9BD8-FCFA-FD32F5FD64F2}"/>
                </a:ext>
              </a:extLst>
            </p:cNvPr>
            <p:cNvSpPr/>
            <p:nvPr/>
          </p:nvSpPr>
          <p:spPr>
            <a:xfrm>
              <a:off x="1905484" y="2228152"/>
              <a:ext cx="45431" cy="66586"/>
            </a:xfrm>
            <a:custGeom>
              <a:avLst/>
              <a:gdLst/>
              <a:ahLst/>
              <a:cxnLst/>
              <a:rect l="l" t="t" r="r" b="b"/>
              <a:pathLst>
                <a:path w="1733" h="2540" extrusionOk="0">
                  <a:moveTo>
                    <a:pt x="1487" y="1"/>
                  </a:moveTo>
                  <a:cubicBezTo>
                    <a:pt x="1412" y="1"/>
                    <a:pt x="1336" y="8"/>
                    <a:pt x="1256" y="23"/>
                  </a:cubicBezTo>
                  <a:cubicBezTo>
                    <a:pt x="520" y="95"/>
                    <a:pt x="1" y="788"/>
                    <a:pt x="145" y="1509"/>
                  </a:cubicBezTo>
                  <a:cubicBezTo>
                    <a:pt x="254" y="2126"/>
                    <a:pt x="787" y="2540"/>
                    <a:pt x="1382" y="2540"/>
                  </a:cubicBezTo>
                  <a:cubicBezTo>
                    <a:pt x="1497" y="2540"/>
                    <a:pt x="1615" y="2524"/>
                    <a:pt x="1733" y="2491"/>
                  </a:cubicBezTo>
                  <a:cubicBezTo>
                    <a:pt x="1026" y="2361"/>
                    <a:pt x="578" y="1683"/>
                    <a:pt x="737" y="990"/>
                  </a:cubicBezTo>
                  <a:cubicBezTo>
                    <a:pt x="838" y="499"/>
                    <a:pt x="1228" y="109"/>
                    <a:pt x="1718" y="23"/>
                  </a:cubicBezTo>
                  <a:cubicBezTo>
                    <a:pt x="1639" y="8"/>
                    <a:pt x="1563" y="1"/>
                    <a:pt x="1487" y="1"/>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17416;p131">
              <a:extLst>
                <a:ext uri="{FF2B5EF4-FFF2-40B4-BE49-F238E27FC236}">
                  <a16:creationId xmlns:a16="http://schemas.microsoft.com/office/drawing/2014/main" id="{AEFC4C67-87C6-EEB9-9846-7794AAEEDE84}"/>
                </a:ext>
              </a:extLst>
            </p:cNvPr>
            <p:cNvSpPr/>
            <p:nvPr/>
          </p:nvSpPr>
          <p:spPr>
            <a:xfrm>
              <a:off x="1995926" y="2276020"/>
              <a:ext cx="29938" cy="77990"/>
            </a:xfrm>
            <a:custGeom>
              <a:avLst/>
              <a:gdLst/>
              <a:ahLst/>
              <a:cxnLst/>
              <a:rect l="l" t="t" r="r" b="b"/>
              <a:pathLst>
                <a:path w="1142" h="2975" extrusionOk="0">
                  <a:moveTo>
                    <a:pt x="1" y="1"/>
                  </a:moveTo>
                  <a:cubicBezTo>
                    <a:pt x="246" y="1"/>
                    <a:pt x="448" y="203"/>
                    <a:pt x="448" y="463"/>
                  </a:cubicBezTo>
                  <a:lnTo>
                    <a:pt x="448" y="2744"/>
                  </a:lnTo>
                  <a:cubicBezTo>
                    <a:pt x="448" y="2874"/>
                    <a:pt x="549" y="2975"/>
                    <a:pt x="679" y="2975"/>
                  </a:cubicBezTo>
                  <a:lnTo>
                    <a:pt x="1141" y="2975"/>
                  </a:lnTo>
                  <a:cubicBezTo>
                    <a:pt x="1011" y="2975"/>
                    <a:pt x="910" y="2874"/>
                    <a:pt x="910" y="2744"/>
                  </a:cubicBezTo>
                  <a:lnTo>
                    <a:pt x="910" y="463"/>
                  </a:lnTo>
                  <a:cubicBezTo>
                    <a:pt x="910" y="203"/>
                    <a:pt x="708" y="1"/>
                    <a:pt x="448"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3" name="ZoneTexte 2152">
            <a:extLst>
              <a:ext uri="{FF2B5EF4-FFF2-40B4-BE49-F238E27FC236}">
                <a16:creationId xmlns:a16="http://schemas.microsoft.com/office/drawing/2014/main" id="{30FD4C8E-5BD7-EF03-9182-35AD4882D420}"/>
              </a:ext>
            </a:extLst>
          </p:cNvPr>
          <p:cNvSpPr txBox="1"/>
          <p:nvPr/>
        </p:nvSpPr>
        <p:spPr>
          <a:xfrm>
            <a:off x="1546377" y="887447"/>
            <a:ext cx="1904601" cy="1200329"/>
          </a:xfrm>
          <a:prstGeom prst="rect">
            <a:avLst/>
          </a:prstGeom>
          <a:noFill/>
          <a:effectLst/>
        </p:spPr>
        <p:txBody>
          <a:bodyPr wrap="square" rtlCol="0">
            <a:spAutoFit/>
          </a:bodyPr>
          <a:lstStyle/>
          <a:p>
            <a:pPr algn="just"/>
            <a:r>
              <a:rPr lang="fr-FR" sz="1200" b="0" i="0" dirty="0">
                <a:solidFill>
                  <a:schemeClr val="accent5"/>
                </a:solidFill>
                <a:latin typeface="Roboto" panose="02000000000000000000" pitchFamily="2" charset="0"/>
                <a:ea typeface="Roboto" panose="02000000000000000000" pitchFamily="2" charset="0"/>
                <a:cs typeface="Roboto" panose="02000000000000000000" pitchFamily="2" charset="0"/>
              </a:rPr>
              <a:t>le Scrum Master doit éliminer les obstacles </a:t>
            </a:r>
            <a:r>
              <a:rPr lang="fr-FR" sz="1200" dirty="0">
                <a:solidFill>
                  <a:schemeClr val="accent5"/>
                </a:solidFill>
                <a:latin typeface="Roboto" panose="02000000000000000000" pitchFamily="2" charset="0"/>
                <a:ea typeface="Roboto" panose="02000000000000000000" pitchFamily="2" charset="0"/>
                <a:cs typeface="Roboto" panose="02000000000000000000" pitchFamily="2" charset="0"/>
              </a:rPr>
              <a:t> pour permettre à </a:t>
            </a:r>
            <a:r>
              <a:rPr lang="fr-FR" sz="1200" b="0" i="0" dirty="0">
                <a:solidFill>
                  <a:schemeClr val="accent5"/>
                </a:solidFill>
                <a:latin typeface="Roboto" panose="02000000000000000000" pitchFamily="2" charset="0"/>
                <a:ea typeface="Roboto" panose="02000000000000000000" pitchFamily="2" charset="0"/>
                <a:cs typeface="Roboto" panose="02000000000000000000" pitchFamily="2" charset="0"/>
              </a:rPr>
              <a:t>l'équipe d’être efficace, productive et en cohésion.</a:t>
            </a:r>
            <a:endParaRPr lang="fr-FR" sz="1200" dirty="0">
              <a:solidFill>
                <a:schemeClr val="accent5"/>
              </a:solidFill>
              <a:latin typeface="Roboto" panose="02000000000000000000" pitchFamily="2" charset="0"/>
              <a:ea typeface="Roboto" panose="02000000000000000000" pitchFamily="2" charset="0"/>
              <a:cs typeface="Roboto" panose="02000000000000000000" pitchFamily="2" charset="0"/>
            </a:endParaRPr>
          </a:p>
        </p:txBody>
      </p:sp>
      <p:sp>
        <p:nvSpPr>
          <p:cNvPr id="2154" name="ZoneTexte 2153">
            <a:extLst>
              <a:ext uri="{FF2B5EF4-FFF2-40B4-BE49-F238E27FC236}">
                <a16:creationId xmlns:a16="http://schemas.microsoft.com/office/drawing/2014/main" id="{3BA1FB8F-9598-CE5B-E698-8F793CF70154}"/>
              </a:ext>
            </a:extLst>
          </p:cNvPr>
          <p:cNvSpPr txBox="1"/>
          <p:nvPr/>
        </p:nvSpPr>
        <p:spPr>
          <a:xfrm>
            <a:off x="1543536" y="3837879"/>
            <a:ext cx="3028463" cy="1200329"/>
          </a:xfrm>
          <a:prstGeom prst="rect">
            <a:avLst/>
          </a:prstGeom>
          <a:noFill/>
          <a:effectLst/>
        </p:spPr>
        <p:txBody>
          <a:bodyPr wrap="square" rtlCol="0">
            <a:spAutoFit/>
          </a:bodyPr>
          <a:lstStyle/>
          <a:p>
            <a:pPr algn="just"/>
            <a:r>
              <a:rPr lang="fr-FR" sz="1200" b="0" i="0" dirty="0">
                <a:solidFill>
                  <a:schemeClr val="accent5"/>
                </a:solidFill>
                <a:latin typeface="Roboto" panose="02000000000000000000" pitchFamily="2" charset="0"/>
                <a:ea typeface="Roboto" panose="02000000000000000000" pitchFamily="2" charset="0"/>
                <a:cs typeface="Roboto" panose="02000000000000000000" pitchFamily="2" charset="0"/>
              </a:rPr>
              <a:t>le Product </a:t>
            </a:r>
            <a:r>
              <a:rPr lang="fr-FR" sz="1200" b="0" i="0" dirty="0" err="1">
                <a:solidFill>
                  <a:schemeClr val="accent5"/>
                </a:solidFill>
                <a:latin typeface="Roboto" panose="02000000000000000000" pitchFamily="2" charset="0"/>
                <a:ea typeface="Roboto" panose="02000000000000000000" pitchFamily="2" charset="0"/>
                <a:cs typeface="Roboto" panose="02000000000000000000" pitchFamily="2" charset="0"/>
              </a:rPr>
              <a:t>Owner</a:t>
            </a:r>
            <a:r>
              <a:rPr lang="fr-FR" sz="1200" b="0" i="0" dirty="0">
                <a:solidFill>
                  <a:schemeClr val="accent5"/>
                </a:solidFill>
                <a:latin typeface="Roboto" panose="02000000000000000000" pitchFamily="2" charset="0"/>
                <a:ea typeface="Roboto" panose="02000000000000000000" pitchFamily="2" charset="0"/>
                <a:cs typeface="Roboto" panose="02000000000000000000" pitchFamily="2" charset="0"/>
              </a:rPr>
              <a:t> est </a:t>
            </a:r>
            <a:r>
              <a:rPr lang="fr-FR" sz="1200" dirty="0">
                <a:solidFill>
                  <a:schemeClr val="accent5"/>
                </a:solidFill>
                <a:latin typeface="Roboto" panose="02000000000000000000" pitchFamily="2" charset="0"/>
                <a:ea typeface="Roboto" panose="02000000000000000000" pitchFamily="2" charset="0"/>
                <a:cs typeface="Roboto" panose="02000000000000000000" pitchFamily="2" charset="0"/>
              </a:rPr>
              <a:t>en charge</a:t>
            </a:r>
            <a:r>
              <a:rPr lang="fr-FR" sz="1200" b="0" i="0" dirty="0">
                <a:solidFill>
                  <a:schemeClr val="accent5"/>
                </a:solidFill>
                <a:latin typeface="Roboto" panose="02000000000000000000" pitchFamily="2" charset="0"/>
                <a:ea typeface="Roboto" panose="02000000000000000000" pitchFamily="2" charset="0"/>
                <a:cs typeface="Roboto" panose="02000000000000000000" pitchFamily="2" charset="0"/>
              </a:rPr>
              <a:t> de défin</a:t>
            </a:r>
            <a:r>
              <a:rPr lang="fr-FR" sz="1200" dirty="0">
                <a:solidFill>
                  <a:schemeClr val="accent5"/>
                </a:solidFill>
                <a:latin typeface="Roboto" panose="02000000000000000000" pitchFamily="2" charset="0"/>
                <a:ea typeface="Roboto" panose="02000000000000000000" pitchFamily="2" charset="0"/>
                <a:cs typeface="Roboto" panose="02000000000000000000" pitchFamily="2" charset="0"/>
              </a:rPr>
              <a:t>ir </a:t>
            </a:r>
            <a:r>
              <a:rPr lang="fr-FR" sz="1200" b="0" i="0" dirty="0">
                <a:solidFill>
                  <a:schemeClr val="accent5"/>
                </a:solidFill>
                <a:latin typeface="Roboto" panose="02000000000000000000" pitchFamily="2" charset="0"/>
                <a:ea typeface="Roboto" panose="02000000000000000000" pitchFamily="2" charset="0"/>
                <a:cs typeface="Roboto" panose="02000000000000000000" pitchFamily="2" charset="0"/>
              </a:rPr>
              <a:t>la vision du produit, de prioriser les fonctionnalités et de collaborer avec l'équipe de développement pour livrer un produit de haute qualité qui répond aux besoins des utilisateurs.</a:t>
            </a:r>
            <a:endParaRPr lang="fr-FR" sz="1200" dirty="0">
              <a:solidFill>
                <a:schemeClr val="accent5"/>
              </a:solidFill>
              <a:latin typeface="Roboto" panose="02000000000000000000" pitchFamily="2" charset="0"/>
              <a:ea typeface="Roboto" panose="02000000000000000000" pitchFamily="2" charset="0"/>
              <a:cs typeface="Roboto" panose="02000000000000000000" pitchFamily="2" charset="0"/>
            </a:endParaRPr>
          </a:p>
        </p:txBody>
      </p:sp>
      <p:sp>
        <p:nvSpPr>
          <p:cNvPr id="2155" name="ZoneTexte 2154">
            <a:extLst>
              <a:ext uri="{FF2B5EF4-FFF2-40B4-BE49-F238E27FC236}">
                <a16:creationId xmlns:a16="http://schemas.microsoft.com/office/drawing/2014/main" id="{4F2774E2-531F-4D04-AA68-D0442D38DE84}"/>
              </a:ext>
            </a:extLst>
          </p:cNvPr>
          <p:cNvSpPr txBox="1"/>
          <p:nvPr/>
        </p:nvSpPr>
        <p:spPr>
          <a:xfrm>
            <a:off x="3450978" y="850068"/>
            <a:ext cx="2242043" cy="1107996"/>
          </a:xfrm>
          <a:prstGeom prst="rect">
            <a:avLst/>
          </a:prstGeom>
          <a:solidFill>
            <a:schemeClr val="accent1">
              <a:lumMod val="50000"/>
              <a:alpha val="0"/>
            </a:schemeClr>
          </a:solidFill>
          <a:effectLst/>
        </p:spPr>
        <p:txBody>
          <a:bodyPr wrap="square" rtlCol="0">
            <a:spAutoFit/>
          </a:bodyPr>
          <a:lstStyle/>
          <a:p>
            <a:pPr algn="just"/>
            <a:r>
              <a:rPr lang="fr-FR" sz="1100" dirty="0">
                <a:solidFill>
                  <a:srgbClr val="D08C60"/>
                </a:solidFill>
                <a:latin typeface="Roboto" panose="02000000000000000000" pitchFamily="2" charset="0"/>
                <a:ea typeface="Roboto" panose="02000000000000000000" pitchFamily="2" charset="0"/>
                <a:cs typeface="Roboto" panose="02000000000000000000" pitchFamily="2" charset="0"/>
              </a:rPr>
              <a:t>Le</a:t>
            </a:r>
            <a:r>
              <a:rPr lang="fr-FR" sz="1100" b="0" i="0" dirty="0">
                <a:solidFill>
                  <a:srgbClr val="D08C60"/>
                </a:solidFill>
                <a:latin typeface="Roboto" panose="02000000000000000000" pitchFamily="2" charset="0"/>
                <a:ea typeface="Roboto" panose="02000000000000000000" pitchFamily="2" charset="0"/>
                <a:cs typeface="Roboto" panose="02000000000000000000" pitchFamily="2" charset="0"/>
              </a:rPr>
              <a:t> Développeur Frontend </a:t>
            </a:r>
            <a:r>
              <a:rPr lang="fr-FR" sz="1100" dirty="0">
                <a:solidFill>
                  <a:srgbClr val="D08C60"/>
                </a:solidFill>
                <a:latin typeface="Roboto" panose="02000000000000000000" pitchFamily="2" charset="0"/>
                <a:ea typeface="Roboto" panose="02000000000000000000" pitchFamily="2" charset="0"/>
                <a:cs typeface="Roboto" panose="02000000000000000000" pitchFamily="2" charset="0"/>
              </a:rPr>
              <a:t>est</a:t>
            </a:r>
            <a:r>
              <a:rPr lang="fr-FR" sz="1100" b="0" i="0" dirty="0">
                <a:solidFill>
                  <a:srgbClr val="D08C60"/>
                </a:solidFill>
                <a:latin typeface="Roboto" panose="02000000000000000000" pitchFamily="2" charset="0"/>
                <a:ea typeface="Roboto" panose="02000000000000000000" pitchFamily="2" charset="0"/>
                <a:cs typeface="Roboto" panose="02000000000000000000" pitchFamily="2" charset="0"/>
              </a:rPr>
              <a:t> responsable du développement et de l’intégration de l'interface utilisateur du site web. Il se base sur la maquette fournie par le Designer UX/UI</a:t>
            </a:r>
          </a:p>
        </p:txBody>
      </p:sp>
      <p:sp>
        <p:nvSpPr>
          <p:cNvPr id="2156" name="ZoneTexte 2155">
            <a:extLst>
              <a:ext uri="{FF2B5EF4-FFF2-40B4-BE49-F238E27FC236}">
                <a16:creationId xmlns:a16="http://schemas.microsoft.com/office/drawing/2014/main" id="{413C9F7F-9B67-3F06-CA31-D4DF5CC9B0E5}"/>
              </a:ext>
            </a:extLst>
          </p:cNvPr>
          <p:cNvSpPr txBox="1"/>
          <p:nvPr/>
        </p:nvSpPr>
        <p:spPr>
          <a:xfrm>
            <a:off x="5733034" y="894480"/>
            <a:ext cx="2284960" cy="1107996"/>
          </a:xfrm>
          <a:prstGeom prst="rect">
            <a:avLst/>
          </a:prstGeom>
          <a:noFill/>
          <a:effectLst/>
        </p:spPr>
        <p:txBody>
          <a:bodyPr wrap="square" rtlCol="0">
            <a:spAutoFit/>
          </a:bodyPr>
          <a:lstStyle/>
          <a:p>
            <a:pPr algn="just"/>
            <a:r>
              <a:rPr lang="fr-FR" sz="1100" b="0" i="0" dirty="0">
                <a:solidFill>
                  <a:srgbClr val="D08C60"/>
                </a:solidFill>
                <a:latin typeface="Roboto" panose="02000000000000000000" pitchFamily="2" charset="0"/>
                <a:ea typeface="Roboto" panose="02000000000000000000" pitchFamily="2" charset="0"/>
                <a:cs typeface="Roboto" panose="02000000000000000000" pitchFamily="2" charset="0"/>
              </a:rPr>
              <a:t>Le Développeur Backend </a:t>
            </a:r>
            <a:r>
              <a:rPr lang="fr-FR" sz="1100" dirty="0">
                <a:solidFill>
                  <a:srgbClr val="D08C60"/>
                </a:solidFill>
                <a:latin typeface="Roboto" panose="02000000000000000000" pitchFamily="2" charset="0"/>
                <a:ea typeface="Roboto" panose="02000000000000000000" pitchFamily="2" charset="0"/>
                <a:cs typeface="Roboto" panose="02000000000000000000" pitchFamily="2" charset="0"/>
              </a:rPr>
              <a:t>est</a:t>
            </a:r>
            <a:r>
              <a:rPr lang="fr-FR" sz="1100" b="0" i="0" dirty="0">
                <a:solidFill>
                  <a:srgbClr val="D08C60"/>
                </a:solidFill>
                <a:latin typeface="Roboto" panose="02000000000000000000" pitchFamily="2" charset="0"/>
                <a:ea typeface="Roboto" panose="02000000000000000000" pitchFamily="2" charset="0"/>
                <a:cs typeface="Roboto" panose="02000000000000000000" pitchFamily="2" charset="0"/>
              </a:rPr>
              <a:t> responsable de la construction et du bon fonctionnement de la partie "côté serveur". Il </a:t>
            </a:r>
            <a:r>
              <a:rPr lang="fr-FR" sz="1100" dirty="0">
                <a:solidFill>
                  <a:srgbClr val="D08C60"/>
                </a:solidFill>
                <a:latin typeface="Roboto" panose="02000000000000000000" pitchFamily="2" charset="0"/>
                <a:ea typeface="Roboto" panose="02000000000000000000" pitchFamily="2" charset="0"/>
                <a:cs typeface="Roboto" panose="02000000000000000000" pitchFamily="2" charset="0"/>
              </a:rPr>
              <a:t>est </a:t>
            </a:r>
            <a:r>
              <a:rPr lang="fr-FR" sz="1100" b="0" i="0" dirty="0">
                <a:solidFill>
                  <a:srgbClr val="D08C60"/>
                </a:solidFill>
                <a:latin typeface="Roboto" panose="02000000000000000000" pitchFamily="2" charset="0"/>
                <a:ea typeface="Roboto" panose="02000000000000000000" pitchFamily="2" charset="0"/>
                <a:cs typeface="Roboto" panose="02000000000000000000" pitchFamily="2" charset="0"/>
              </a:rPr>
              <a:t>aussi en charge de partie sécurité</a:t>
            </a:r>
            <a:r>
              <a:rPr lang="fr-FR" sz="1100" dirty="0">
                <a:solidFill>
                  <a:srgbClr val="D08C60"/>
                </a:solidFill>
                <a:latin typeface="Roboto" panose="02000000000000000000" pitchFamily="2" charset="0"/>
                <a:ea typeface="Roboto" panose="02000000000000000000" pitchFamily="2" charset="0"/>
                <a:cs typeface="Roboto" panose="02000000000000000000" pitchFamily="2" charset="0"/>
              </a:rPr>
              <a:t> et </a:t>
            </a:r>
            <a:r>
              <a:rPr lang="fr-FR" sz="1100" b="0" i="0" dirty="0">
                <a:solidFill>
                  <a:srgbClr val="D08C60"/>
                </a:solidFill>
                <a:latin typeface="Roboto" panose="02000000000000000000" pitchFamily="2" charset="0"/>
                <a:ea typeface="Roboto" panose="02000000000000000000" pitchFamily="2" charset="0"/>
                <a:cs typeface="Roboto" panose="02000000000000000000" pitchFamily="2" charset="0"/>
              </a:rPr>
              <a:t>performance du site web.</a:t>
            </a:r>
            <a:endParaRPr lang="fr-FR" sz="1100" dirty="0">
              <a:solidFill>
                <a:srgbClr val="D08C60"/>
              </a:solidFill>
              <a:latin typeface="Roboto" panose="02000000000000000000" pitchFamily="2" charset="0"/>
              <a:ea typeface="Roboto" panose="02000000000000000000" pitchFamily="2" charset="0"/>
              <a:cs typeface="Roboto" panose="02000000000000000000" pitchFamily="2" charset="0"/>
            </a:endParaRPr>
          </a:p>
        </p:txBody>
      </p:sp>
      <p:sp>
        <p:nvSpPr>
          <p:cNvPr id="2157" name="ZoneTexte 2156">
            <a:extLst>
              <a:ext uri="{FF2B5EF4-FFF2-40B4-BE49-F238E27FC236}">
                <a16:creationId xmlns:a16="http://schemas.microsoft.com/office/drawing/2014/main" id="{964B1793-3F9F-03D1-1956-05D9CFCA22D9}"/>
              </a:ext>
            </a:extLst>
          </p:cNvPr>
          <p:cNvSpPr txBox="1"/>
          <p:nvPr/>
        </p:nvSpPr>
        <p:spPr>
          <a:xfrm>
            <a:off x="4574840" y="3837879"/>
            <a:ext cx="3432881" cy="1015663"/>
          </a:xfrm>
          <a:prstGeom prst="rect">
            <a:avLst/>
          </a:prstGeom>
          <a:noFill/>
          <a:effectLst/>
        </p:spPr>
        <p:txBody>
          <a:bodyPr wrap="square" rtlCol="0">
            <a:spAutoFit/>
          </a:bodyPr>
          <a:lstStyle/>
          <a:p>
            <a:pPr algn="just"/>
            <a:r>
              <a:rPr lang="fr-FR" sz="1200" b="0" i="0" dirty="0">
                <a:solidFill>
                  <a:schemeClr val="accent1"/>
                </a:solidFill>
                <a:latin typeface="Roboto" panose="02000000000000000000" pitchFamily="2" charset="0"/>
                <a:ea typeface="Roboto" panose="02000000000000000000" pitchFamily="2" charset="0"/>
                <a:cs typeface="Roboto" panose="02000000000000000000" pitchFamily="2" charset="0"/>
              </a:rPr>
              <a:t>Le Designer UX/UI </a:t>
            </a:r>
            <a:r>
              <a:rPr lang="fr-FR" sz="1200" dirty="0">
                <a:solidFill>
                  <a:schemeClr val="accent1"/>
                </a:solidFill>
                <a:latin typeface="Roboto" panose="02000000000000000000" pitchFamily="2" charset="0"/>
                <a:ea typeface="Roboto" panose="02000000000000000000" pitchFamily="2" charset="0"/>
                <a:cs typeface="Roboto" panose="02000000000000000000" pitchFamily="2" charset="0"/>
              </a:rPr>
              <a:t>est</a:t>
            </a:r>
            <a:r>
              <a:rPr lang="fr-FR" sz="1200" b="0" i="0" dirty="0">
                <a:solidFill>
                  <a:schemeClr val="accent1"/>
                </a:solidFill>
                <a:latin typeface="Roboto" panose="02000000000000000000" pitchFamily="2" charset="0"/>
                <a:ea typeface="Roboto" panose="02000000000000000000" pitchFamily="2" charset="0"/>
                <a:cs typeface="Roboto" panose="02000000000000000000" pitchFamily="2" charset="0"/>
              </a:rPr>
              <a:t> chargé de créer des maquettes qui répondent aux besoins et aux attentes des utilisateurs, afin d'offrir une expérience optimale lors de l'utilisation du site web.</a:t>
            </a:r>
            <a:endParaRPr lang="fr-FR" sz="1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F64A816C-D159-E01A-B597-186146861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6445" y="0"/>
            <a:ext cx="537555" cy="268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aphicFrame>
        <p:nvGraphicFramePr>
          <p:cNvPr id="75" name="Google Shape;75;p16"/>
          <p:cNvGraphicFramePr/>
          <p:nvPr>
            <p:extLst>
              <p:ext uri="{D42A27DB-BD31-4B8C-83A1-F6EECF244321}">
                <p14:modId xmlns:p14="http://schemas.microsoft.com/office/powerpoint/2010/main" val="1443146945"/>
              </p:ext>
            </p:extLst>
          </p:nvPr>
        </p:nvGraphicFramePr>
        <p:xfrm>
          <a:off x="249382" y="1397000"/>
          <a:ext cx="8645236" cy="3372365"/>
        </p:xfrm>
        <a:graphic>
          <a:graphicData uri="http://schemas.openxmlformats.org/drawingml/2006/table">
            <a:tbl>
              <a:tblPr>
                <a:noFill/>
                <a:tableStyleId>{2E0B9983-E6AF-480B-BD0E-4CC49FF3AA59}</a:tableStyleId>
              </a:tblPr>
              <a:tblGrid>
                <a:gridCol w="2161309">
                  <a:extLst>
                    <a:ext uri="{9D8B030D-6E8A-4147-A177-3AD203B41FA5}">
                      <a16:colId xmlns:a16="http://schemas.microsoft.com/office/drawing/2014/main" val="20000"/>
                    </a:ext>
                  </a:extLst>
                </a:gridCol>
                <a:gridCol w="2161309">
                  <a:extLst>
                    <a:ext uri="{9D8B030D-6E8A-4147-A177-3AD203B41FA5}">
                      <a16:colId xmlns:a16="http://schemas.microsoft.com/office/drawing/2014/main" val="20001"/>
                    </a:ext>
                  </a:extLst>
                </a:gridCol>
                <a:gridCol w="2161309">
                  <a:extLst>
                    <a:ext uri="{9D8B030D-6E8A-4147-A177-3AD203B41FA5}">
                      <a16:colId xmlns:a16="http://schemas.microsoft.com/office/drawing/2014/main" val="20003"/>
                    </a:ext>
                  </a:extLst>
                </a:gridCol>
                <a:gridCol w="2161309">
                  <a:extLst>
                    <a:ext uri="{9D8B030D-6E8A-4147-A177-3AD203B41FA5}">
                      <a16:colId xmlns:a16="http://schemas.microsoft.com/office/drawing/2014/main" val="20004"/>
                    </a:ext>
                  </a:extLst>
                </a:gridCol>
              </a:tblGrid>
              <a:tr h="812075">
                <a:tc>
                  <a:txBody>
                    <a:bodyPr/>
                    <a:lstStyle/>
                    <a:p>
                      <a:pPr marL="0" lvl="0" indent="0" algn="ctr" rtl="0">
                        <a:spcBef>
                          <a:spcPts val="0"/>
                        </a:spcBef>
                        <a:spcAft>
                          <a:spcPts val="0"/>
                        </a:spcAft>
                        <a:buNone/>
                      </a:pPr>
                      <a:r>
                        <a:rPr lang="en" sz="1800" dirty="0">
                          <a:solidFill>
                            <a:schemeClr val="dk1"/>
                          </a:solidFill>
                          <a:latin typeface="Fira Sans Extra Condensed SemiBold"/>
                          <a:ea typeface="Fira Sans Extra Condensed SemiBold"/>
                          <a:cs typeface="Fira Sans Extra Condensed SemiBold"/>
                          <a:sym typeface="Fira Sans Extra Condensed SemiBold"/>
                        </a:rPr>
                        <a:t>À Faire</a:t>
                      </a:r>
                      <a:endParaRPr sz="1800" dirty="0">
                        <a:solidFill>
                          <a:schemeClr val="dk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lumMod val="75000"/>
                      </a:schemeClr>
                    </a:solidFill>
                  </a:tcPr>
                </a:tc>
                <a:tc>
                  <a:txBody>
                    <a:bodyPr/>
                    <a:lstStyle/>
                    <a:p>
                      <a:pPr marL="0" lvl="0" indent="0" algn="ctr" rtl="0">
                        <a:spcBef>
                          <a:spcPts val="0"/>
                        </a:spcBef>
                        <a:spcAft>
                          <a:spcPts val="0"/>
                        </a:spcAft>
                        <a:buNone/>
                      </a:pPr>
                      <a:r>
                        <a:rPr lang="fr-FR" sz="1800" dirty="0">
                          <a:solidFill>
                            <a:schemeClr val="dk1"/>
                          </a:solidFill>
                          <a:latin typeface="Fira Sans Extra Condensed SemiBold"/>
                          <a:ea typeface="Fira Sans Extra Condensed SemiBold"/>
                          <a:cs typeface="Fira Sans Extra Condensed SemiBold"/>
                          <a:sym typeface="Fira Sans Extra Condensed SemiBold"/>
                        </a:rPr>
                        <a:t>En cours … </a:t>
                      </a:r>
                      <a:endParaRPr sz="1800" dirty="0">
                        <a:solidFill>
                          <a:schemeClr val="dk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lumMod val="75000"/>
                      </a:schemeClr>
                    </a:solidFill>
                  </a:tcPr>
                </a:tc>
                <a:tc>
                  <a:txBody>
                    <a:bodyPr/>
                    <a:lstStyle/>
                    <a:p>
                      <a:pPr marL="0" lvl="0" indent="0" algn="ctr" rtl="0">
                        <a:spcBef>
                          <a:spcPts val="0"/>
                        </a:spcBef>
                        <a:spcAft>
                          <a:spcPts val="0"/>
                        </a:spcAft>
                        <a:buNone/>
                      </a:pPr>
                      <a:r>
                        <a:rPr lang="en" sz="1800" dirty="0">
                          <a:solidFill>
                            <a:schemeClr val="dk1"/>
                          </a:solidFill>
                          <a:latin typeface="Fira Sans Extra Condensed SemiBold"/>
                          <a:ea typeface="Fira Sans Extra Condensed SemiBold"/>
                          <a:cs typeface="Fira Sans Extra Condensed SemiBold"/>
                          <a:sym typeface="Fira Sans Extra Condensed SemiBold"/>
                        </a:rPr>
                        <a:t>À Tester</a:t>
                      </a:r>
                      <a:endParaRPr sz="1800" dirty="0">
                        <a:solidFill>
                          <a:schemeClr val="dk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5">
                        <a:lumMod val="75000"/>
                      </a:schemeClr>
                    </a:solidFill>
                  </a:tcPr>
                </a:tc>
                <a:tc>
                  <a:txBody>
                    <a:bodyPr/>
                    <a:lstStyle/>
                    <a:p>
                      <a:pPr marL="0" lvl="0" indent="0" algn="ctr" rtl="0">
                        <a:spcBef>
                          <a:spcPts val="0"/>
                        </a:spcBef>
                        <a:spcAft>
                          <a:spcPts val="0"/>
                        </a:spcAft>
                        <a:buNone/>
                      </a:pPr>
                      <a:r>
                        <a:rPr lang="fr-FR" sz="1800" dirty="0">
                          <a:solidFill>
                            <a:schemeClr val="dk1"/>
                          </a:solidFill>
                          <a:latin typeface="Fira Sans Extra Condensed SemiBold"/>
                          <a:ea typeface="Fira Sans Extra Condensed SemiBold"/>
                          <a:cs typeface="Fira Sans Extra Condensed SemiBold"/>
                          <a:sym typeface="Fira Sans Extra Condensed SemiBold"/>
                        </a:rPr>
                        <a:t>Terminé </a:t>
                      </a:r>
                      <a:endParaRPr sz="1800" dirty="0">
                        <a:solidFill>
                          <a:schemeClr val="dk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extLst>
                  <a:ext uri="{0D108BD9-81ED-4DB2-BD59-A6C34878D82A}">
                    <a16:rowId xmlns:a16="http://schemas.microsoft.com/office/drawing/2014/main" val="10000"/>
                  </a:ext>
                </a:extLst>
              </a:tr>
              <a:tr h="1854300">
                <a:tc>
                  <a:txBody>
                    <a:bodyPr/>
                    <a:lstStyle/>
                    <a:p>
                      <a:pPr marL="0" lvl="0" indent="0" algn="ctr" rtl="0">
                        <a:spcBef>
                          <a:spcPts val="0"/>
                        </a:spcBef>
                        <a:spcAft>
                          <a:spcPts val="0"/>
                        </a:spcAft>
                        <a:buClr>
                          <a:schemeClr val="dk1"/>
                        </a:buClr>
                        <a:buSzPts val="1100"/>
                        <a:buFont typeface="Arial"/>
                        <a:buNone/>
                      </a:pPr>
                      <a:r>
                        <a:rPr lang="fr-FR" sz="1200" dirty="0">
                          <a:solidFill>
                            <a:schemeClr val="dk1"/>
                          </a:solidFill>
                          <a:latin typeface="Roboto"/>
                          <a:ea typeface="Roboto"/>
                          <a:cs typeface="Roboto"/>
                          <a:sym typeface="Roboto"/>
                        </a:rPr>
                        <a:t>Dans cet onglet,  toutes les missions à réaliser sont répertoriées.</a:t>
                      </a:r>
                    </a:p>
                    <a:p>
                      <a:pPr marL="0" lvl="0" indent="0" algn="ctr" rtl="0">
                        <a:spcBef>
                          <a:spcPts val="0"/>
                        </a:spcBef>
                        <a:spcAft>
                          <a:spcPts val="0"/>
                        </a:spcAft>
                        <a:buClr>
                          <a:schemeClr val="dk1"/>
                        </a:buClr>
                        <a:buSzPts val="1100"/>
                        <a:buFont typeface="Arial"/>
                        <a:buNone/>
                      </a:pPr>
                      <a:r>
                        <a:rPr lang="fr-FR" sz="1200" dirty="0">
                          <a:solidFill>
                            <a:schemeClr val="dk1"/>
                          </a:solidFill>
                          <a:latin typeface="Roboto"/>
                          <a:ea typeface="Roboto"/>
                          <a:cs typeface="Roboto"/>
                          <a:sym typeface="Roboto"/>
                        </a:rPr>
                        <a:t>Elle sont triées par ordre de priorité et appartiennent toutes à un sprint en particulier.</a:t>
                      </a:r>
                      <a:endParaRPr sz="1200" dirty="0">
                        <a:solidFill>
                          <a:schemeClr val="dk1"/>
                        </a:solidFill>
                        <a:latin typeface="Roboto"/>
                        <a:ea typeface="Roboto"/>
                        <a:cs typeface="Roboto"/>
                        <a:sym typeface="Robo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r>
                        <a:rPr lang="fr-FR" sz="1200" dirty="0">
                          <a:solidFill>
                            <a:schemeClr val="dk1"/>
                          </a:solidFill>
                          <a:latin typeface="Roboto"/>
                          <a:ea typeface="Roboto"/>
                          <a:cs typeface="Roboto"/>
                          <a:sym typeface="Roboto"/>
                        </a:rPr>
                        <a:t>Cet onglet a pour but d’informer ses collaborateurs qu’une tâche a été débutée. La tâche est déplacée de l’onglet « à faire » à l’onglet « en cours ».</a:t>
                      </a:r>
                      <a:endParaRPr sz="1200" dirty="0">
                        <a:solidFill>
                          <a:schemeClr val="dk1"/>
                        </a:solidFill>
                        <a:latin typeface="Roboto"/>
                        <a:ea typeface="Roboto"/>
                        <a:cs typeface="Roboto"/>
                        <a:sym typeface="Robo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r>
                        <a:rPr lang="fr-FR" sz="1200" dirty="0">
                          <a:solidFill>
                            <a:schemeClr val="dk1"/>
                          </a:solidFill>
                          <a:latin typeface="Roboto"/>
                          <a:ea typeface="Roboto"/>
                          <a:cs typeface="Roboto"/>
                          <a:sym typeface="Roboto"/>
                        </a:rPr>
                        <a:t>Cet onglet liste les tâches accomplies mais pas encore validées. Elles sont en attente de test pour validation.</a:t>
                      </a:r>
                    </a:p>
                    <a:p>
                      <a:pPr marL="0" lvl="0" indent="0" algn="ctr" rtl="0">
                        <a:spcBef>
                          <a:spcPts val="0"/>
                        </a:spcBef>
                        <a:spcAft>
                          <a:spcPts val="0"/>
                        </a:spcAft>
                        <a:buClr>
                          <a:schemeClr val="dk1"/>
                        </a:buClr>
                        <a:buSzPts val="1100"/>
                        <a:buFont typeface="Arial"/>
                        <a:buNone/>
                      </a:pPr>
                      <a:endParaRPr lang="fr-FR" sz="1200" dirty="0">
                        <a:solidFill>
                          <a:schemeClr val="dk1"/>
                        </a:solidFill>
                        <a:latin typeface="Roboto"/>
                        <a:ea typeface="Roboto"/>
                        <a:cs typeface="Roboto"/>
                        <a:sym typeface="Roboto"/>
                      </a:endParaRPr>
                    </a:p>
                    <a:p>
                      <a:pPr marL="0" lvl="0" indent="0" algn="ctr" rtl="0">
                        <a:spcBef>
                          <a:spcPts val="0"/>
                        </a:spcBef>
                        <a:spcAft>
                          <a:spcPts val="0"/>
                        </a:spcAft>
                        <a:buClr>
                          <a:schemeClr val="dk1"/>
                        </a:buClr>
                        <a:buSzPts val="1100"/>
                        <a:buFont typeface="Arial"/>
                        <a:buNone/>
                      </a:pPr>
                      <a:r>
                        <a:rPr lang="fr-FR" sz="1200" dirty="0">
                          <a:solidFill>
                            <a:schemeClr val="dk1"/>
                          </a:solidFill>
                          <a:latin typeface="Roboto"/>
                          <a:ea typeface="Roboto"/>
                          <a:cs typeface="Roboto"/>
                          <a:sym typeface="Roboto"/>
                        </a:rPr>
                        <a:t>Il liste aussi des </a:t>
                      </a:r>
                      <a:r>
                        <a:rPr lang="fr-FR" sz="1200" dirty="0" err="1">
                          <a:solidFill>
                            <a:schemeClr val="dk1"/>
                          </a:solidFill>
                          <a:latin typeface="Roboto"/>
                          <a:ea typeface="Roboto"/>
                          <a:cs typeface="Roboto"/>
                          <a:sym typeface="Roboto"/>
                        </a:rPr>
                        <a:t>cards</a:t>
                      </a:r>
                      <a:r>
                        <a:rPr lang="fr-FR" sz="1200" dirty="0">
                          <a:solidFill>
                            <a:schemeClr val="dk1"/>
                          </a:solidFill>
                          <a:latin typeface="Roboto"/>
                          <a:ea typeface="Roboto"/>
                          <a:cs typeface="Roboto"/>
                          <a:sym typeface="Roboto"/>
                        </a:rPr>
                        <a:t> qui sont des rappels d’informations. Par exemple : le liens vers la maquette, les spécifications techniques et fonctionnelles, ou encore un accès à un outil de veille.</a:t>
                      </a:r>
                      <a:endParaRPr sz="1200" dirty="0">
                        <a:solidFill>
                          <a:schemeClr val="dk1"/>
                        </a:solidFill>
                        <a:latin typeface="Roboto"/>
                        <a:ea typeface="Roboto"/>
                        <a:cs typeface="Roboto"/>
                        <a:sym typeface="Roboto"/>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fr-FR" sz="1200" dirty="0">
                          <a:solidFill>
                            <a:schemeClr val="dk1"/>
                          </a:solidFill>
                          <a:latin typeface="Roboto"/>
                          <a:ea typeface="Roboto"/>
                          <a:cs typeface="Roboto"/>
                          <a:sym typeface="Roboto"/>
                        </a:rPr>
                        <a:t>Cet onglet regroupe les tâches testées et validées par l’équipe. Elles sont prêtes à être présentées au client. </a:t>
                      </a:r>
                      <a:endParaRPr sz="1200" dirty="0">
                        <a:solidFill>
                          <a:schemeClr val="dk1"/>
                        </a:solidFill>
                        <a:latin typeface="Roboto"/>
                        <a:ea typeface="Roboto"/>
                        <a:cs typeface="Roboto"/>
                        <a:sym typeface="Robo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lumMod val="60000"/>
                        <a:lumOff val="40000"/>
                      </a:schemeClr>
                    </a:solidFill>
                  </a:tcPr>
                </a:tc>
                <a:extLst>
                  <a:ext uri="{0D108BD9-81ED-4DB2-BD59-A6C34878D82A}">
                    <a16:rowId xmlns:a16="http://schemas.microsoft.com/office/drawing/2014/main" val="10001"/>
                  </a:ext>
                </a:extLst>
              </a:tr>
            </a:tbl>
          </a:graphicData>
        </a:graphic>
      </p:graphicFrame>
      <p:sp>
        <p:nvSpPr>
          <p:cNvPr id="100" name="Google Shape;100;p16"/>
          <p:cNvSpPr txBox="1"/>
          <p:nvPr/>
        </p:nvSpPr>
        <p:spPr>
          <a:xfrm>
            <a:off x="1200150" y="827600"/>
            <a:ext cx="6743700" cy="569400"/>
          </a:xfrm>
          <a:prstGeom prst="rect">
            <a:avLst/>
          </a:prstGeom>
          <a:noFill/>
          <a:ln>
            <a:noFill/>
          </a:ln>
          <a:effectLst>
            <a:outerShdw blurRad="50800" dist="38100" dir="5400000" algn="t" rotWithShape="0">
              <a:prstClr val="black">
                <a:alpha val="40000"/>
              </a:prst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dk1"/>
                </a:solidFill>
                <a:latin typeface="Fira Sans Extra Condensed SemiBold"/>
                <a:ea typeface="Fira Sans Extra Condensed SemiBold"/>
                <a:cs typeface="Fira Sans Extra Condensed SemiBold"/>
                <a:sym typeface="Fira Sans Extra Condensed SemiBold"/>
              </a:rPr>
              <a:t>Le Kanban de ce projet Agile se découpe en 4 catégories</a:t>
            </a:r>
            <a:endParaRPr sz="24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 name="Google Shape;1450;p45">
            <a:extLst>
              <a:ext uri="{FF2B5EF4-FFF2-40B4-BE49-F238E27FC236}">
                <a16:creationId xmlns:a16="http://schemas.microsoft.com/office/drawing/2014/main" id="{F70C0F36-4733-D876-0A80-D7403FC8A3AA}"/>
              </a:ext>
            </a:extLst>
          </p:cNvPr>
          <p:cNvSpPr/>
          <p:nvPr/>
        </p:nvSpPr>
        <p:spPr>
          <a:xfrm>
            <a:off x="3335817" y="190781"/>
            <a:ext cx="2472366" cy="612000"/>
          </a:xfrm>
          <a:prstGeom prst="chevron">
            <a:avLst/>
          </a:prstGeom>
          <a:solidFill>
            <a:schemeClr val="accent3"/>
          </a:solidFill>
          <a:ln w="12700" cap="flat" cmpd="sng">
            <a:solidFill>
              <a:schemeClr val="dk1"/>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fr-FR" sz="3000" dirty="0">
                <a:solidFill>
                  <a:srgbClr val="000000"/>
                </a:solidFill>
                <a:latin typeface="Fira Sans Extra Condensed SemiBold"/>
                <a:ea typeface="Fira Sans Extra Condensed SemiBold"/>
                <a:cs typeface="Fira Sans Extra Condensed SemiBold"/>
                <a:sym typeface="Fira Sans Extra Condensed SemiBold"/>
              </a:rPr>
              <a:t>Le Kanban</a:t>
            </a:r>
            <a:endParaRPr sz="3000" dirty="0">
              <a:solidFill>
                <a:srgbClr val="000000"/>
              </a:solidFill>
              <a:latin typeface="Fira Sans Extra Condensed SemiBold"/>
              <a:ea typeface="Fira Sans Extra Condensed SemiBold"/>
              <a:cs typeface="Fira Sans Extra Condensed SemiBold"/>
              <a:sym typeface="Fira Sans Extra Condensed SemiBold"/>
            </a:endParaRPr>
          </a:p>
        </p:txBody>
      </p:sp>
      <p:pic>
        <p:nvPicPr>
          <p:cNvPr id="3" name="Picture 2">
            <a:extLst>
              <a:ext uri="{FF2B5EF4-FFF2-40B4-BE49-F238E27FC236}">
                <a16:creationId xmlns:a16="http://schemas.microsoft.com/office/drawing/2014/main" id="{3701BB2B-04A3-CC20-9ECA-0B5FDA4CB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6404" y="0"/>
            <a:ext cx="537555" cy="268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50;p45">
            <a:extLst>
              <a:ext uri="{FF2B5EF4-FFF2-40B4-BE49-F238E27FC236}">
                <a16:creationId xmlns:a16="http://schemas.microsoft.com/office/drawing/2014/main" id="{3D86690E-004A-71E2-CAAF-14DAFA98B48D}"/>
              </a:ext>
            </a:extLst>
          </p:cNvPr>
          <p:cNvSpPr/>
          <p:nvPr/>
        </p:nvSpPr>
        <p:spPr>
          <a:xfrm>
            <a:off x="2401752" y="141725"/>
            <a:ext cx="4340495" cy="612000"/>
          </a:xfrm>
          <a:prstGeom prst="chevron">
            <a:avLst/>
          </a:prstGeom>
          <a:solidFill>
            <a:schemeClr val="accent3"/>
          </a:solidFill>
          <a:ln w="12700" cap="flat" cmpd="sng">
            <a:solidFill>
              <a:schemeClr val="dk1"/>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000000"/>
                </a:solidFill>
                <a:latin typeface="Fira Sans Extra Condensed SemiBold"/>
                <a:ea typeface="Fira Sans Extra Condensed SemiBold"/>
                <a:cs typeface="Fira Sans Extra Condensed SemiBold"/>
                <a:sym typeface="Fira Sans Extra Condensed SemiBold"/>
              </a:rPr>
              <a:t>Outil de gestion : Notion</a:t>
            </a:r>
            <a:endParaRPr sz="30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6" name="Rectangle : coins arrondis 5">
            <a:extLst>
              <a:ext uri="{FF2B5EF4-FFF2-40B4-BE49-F238E27FC236}">
                <a16:creationId xmlns:a16="http://schemas.microsoft.com/office/drawing/2014/main" id="{36D6EAF3-3080-2686-F35E-5389AD471673}"/>
              </a:ext>
            </a:extLst>
          </p:cNvPr>
          <p:cNvSpPr/>
          <p:nvPr/>
        </p:nvSpPr>
        <p:spPr>
          <a:xfrm>
            <a:off x="4868351" y="1209752"/>
            <a:ext cx="3963950" cy="2723995"/>
          </a:xfrm>
          <a:prstGeom prst="roundRect">
            <a:avLst/>
          </a:prstGeom>
          <a:solidFill>
            <a:schemeClr val="accent1">
              <a:lumMod val="60000"/>
              <a:lumOff val="40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b="0" i="0" dirty="0">
                <a:solidFill>
                  <a:schemeClr val="tx1"/>
                </a:solidFill>
                <a:effectLst/>
                <a:latin typeface="Roboto" panose="02000000000000000000" pitchFamily="2" charset="0"/>
                <a:ea typeface="Roboto" panose="02000000000000000000" pitchFamily="2" charset="0"/>
                <a:cs typeface="Roboto" panose="02000000000000000000" pitchFamily="2" charset="0"/>
              </a:rPr>
              <a:t>Notre choix  d’outil de gestion s'est porté sur Notion en raison de sa remarquable polyvalence et de sa convivialité. Cet outil représente l'équivalent d'un couteau suisse pour la gestion de projets et d'idées. Il offre une gamme complète de fonctionnalités permettant la rédaction de notes, la création de listes de tâches, la conception de diagrammes, et la collaboration en temps réel avec des collègues, le tout centralisé en un seul endroit.</a:t>
            </a:r>
            <a:endParaRPr lang="fr-FR"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8" name="Image 7">
            <a:extLst>
              <a:ext uri="{FF2B5EF4-FFF2-40B4-BE49-F238E27FC236}">
                <a16:creationId xmlns:a16="http://schemas.microsoft.com/office/drawing/2014/main" id="{59EDC9DA-C578-B24E-7489-BA101012DAA9}"/>
              </a:ext>
            </a:extLst>
          </p:cNvPr>
          <p:cNvPicPr>
            <a:picLocks noChangeAspect="1"/>
          </p:cNvPicPr>
          <p:nvPr/>
        </p:nvPicPr>
        <p:blipFill>
          <a:blip r:embed="rId2"/>
          <a:stretch>
            <a:fillRect/>
          </a:stretch>
        </p:blipFill>
        <p:spPr>
          <a:xfrm>
            <a:off x="703776" y="1933575"/>
            <a:ext cx="3571875" cy="1276350"/>
          </a:xfrm>
          <a:prstGeom prst="rect">
            <a:avLst/>
          </a:prstGeom>
        </p:spPr>
      </p:pic>
      <p:pic>
        <p:nvPicPr>
          <p:cNvPr id="2" name="Picture 2">
            <a:extLst>
              <a:ext uri="{FF2B5EF4-FFF2-40B4-BE49-F238E27FC236}">
                <a16:creationId xmlns:a16="http://schemas.microsoft.com/office/drawing/2014/main" id="{5B62DF44-1F30-AA46-F825-9636DC014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6404" y="0"/>
            <a:ext cx="537555" cy="268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26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hlinkClick r:id="rId2"/>
            <a:extLst>
              <a:ext uri="{FF2B5EF4-FFF2-40B4-BE49-F238E27FC236}">
                <a16:creationId xmlns:a16="http://schemas.microsoft.com/office/drawing/2014/main" id="{EAA92A7C-E75B-210B-F458-AFDBEDEDDA4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187917">
            <a:off x="114630" y="36110"/>
            <a:ext cx="682005" cy="682005"/>
          </a:xfrm>
          <a:prstGeom prst="rect">
            <a:avLst/>
          </a:prstGeom>
        </p:spPr>
      </p:pic>
      <p:pic>
        <p:nvPicPr>
          <p:cNvPr id="4" name="Image 3">
            <a:extLst>
              <a:ext uri="{FF2B5EF4-FFF2-40B4-BE49-F238E27FC236}">
                <a16:creationId xmlns:a16="http://schemas.microsoft.com/office/drawing/2014/main" id="{2B1882A1-FA53-0EB6-56C6-6A8BAB4BEA89}"/>
              </a:ext>
            </a:extLst>
          </p:cNvPr>
          <p:cNvPicPr>
            <a:picLocks noChangeAspect="1"/>
          </p:cNvPicPr>
          <p:nvPr/>
        </p:nvPicPr>
        <p:blipFill rotWithShape="1">
          <a:blip r:embed="rId5"/>
          <a:srcRect t="22452" r="769"/>
          <a:stretch/>
        </p:blipFill>
        <p:spPr>
          <a:xfrm>
            <a:off x="547336" y="1614055"/>
            <a:ext cx="8049328" cy="3265395"/>
          </a:xfrm>
          <a:prstGeom prst="rect">
            <a:avLst/>
          </a:prstGeom>
        </p:spPr>
      </p:pic>
      <p:sp>
        <p:nvSpPr>
          <p:cNvPr id="5" name="ZoneTexte 4">
            <a:extLst>
              <a:ext uri="{FF2B5EF4-FFF2-40B4-BE49-F238E27FC236}">
                <a16:creationId xmlns:a16="http://schemas.microsoft.com/office/drawing/2014/main" id="{23CD9159-BB3E-671D-98F9-CD3EA65F8BAE}"/>
              </a:ext>
            </a:extLst>
          </p:cNvPr>
          <p:cNvSpPr txBox="1"/>
          <p:nvPr/>
        </p:nvSpPr>
        <p:spPr>
          <a:xfrm>
            <a:off x="1688037" y="1219200"/>
            <a:ext cx="4054315" cy="307777"/>
          </a:xfrm>
          <a:prstGeom prst="rect">
            <a:avLst/>
          </a:prstGeom>
          <a:noFill/>
        </p:spPr>
        <p:txBody>
          <a:bodyPr wrap="none" rtlCol="0">
            <a:spAutoFit/>
          </a:bodyPr>
          <a:lstStyle/>
          <a:p>
            <a:r>
              <a:rPr lang="fr-FR" dirty="0">
                <a:latin typeface="Roboto" panose="02000000000000000000" pitchFamily="2" charset="0"/>
                <a:ea typeface="Roboto" panose="02000000000000000000" pitchFamily="2" charset="0"/>
                <a:cs typeface="Roboto" panose="02000000000000000000" pitchFamily="2" charset="0"/>
              </a:rPr>
              <a:t>Capture d’écran d’un aperçu de l’outil de gestion.</a:t>
            </a:r>
          </a:p>
        </p:txBody>
      </p:sp>
      <p:sp>
        <p:nvSpPr>
          <p:cNvPr id="10" name="Google Shape;1450;p45">
            <a:extLst>
              <a:ext uri="{FF2B5EF4-FFF2-40B4-BE49-F238E27FC236}">
                <a16:creationId xmlns:a16="http://schemas.microsoft.com/office/drawing/2014/main" id="{621695AE-EFE5-12A6-1541-8154E81C0525}"/>
              </a:ext>
            </a:extLst>
          </p:cNvPr>
          <p:cNvSpPr/>
          <p:nvPr/>
        </p:nvSpPr>
        <p:spPr>
          <a:xfrm>
            <a:off x="2375943" y="173374"/>
            <a:ext cx="4392114" cy="612000"/>
          </a:xfrm>
          <a:prstGeom prst="chevron">
            <a:avLst/>
          </a:prstGeom>
          <a:solidFill>
            <a:schemeClr val="accent3"/>
          </a:solidFill>
          <a:ln w="12700" cap="flat" cmpd="sng">
            <a:solidFill>
              <a:schemeClr val="dk1"/>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000000"/>
                </a:solidFill>
                <a:latin typeface="Fira Sans Extra Condensed SemiBold"/>
                <a:ea typeface="Fira Sans Extra Condensed SemiBold"/>
                <a:cs typeface="Fira Sans Extra Condensed SemiBold"/>
                <a:sym typeface="Fira Sans Extra Condensed SemiBold"/>
              </a:rPr>
              <a:t>Outil de gestion : Notion</a:t>
            </a:r>
            <a:endParaRPr sz="3000" dirty="0">
              <a:solidFill>
                <a:srgbClr val="000000"/>
              </a:solidFill>
              <a:latin typeface="Fira Sans Extra Condensed SemiBold"/>
              <a:ea typeface="Fira Sans Extra Condensed SemiBold"/>
              <a:cs typeface="Fira Sans Extra Condensed SemiBold"/>
              <a:sym typeface="Fira Sans Extra Condensed SemiBold"/>
            </a:endParaRPr>
          </a:p>
        </p:txBody>
      </p:sp>
      <p:pic>
        <p:nvPicPr>
          <p:cNvPr id="3" name="Image 2">
            <a:extLst>
              <a:ext uri="{FF2B5EF4-FFF2-40B4-BE49-F238E27FC236}">
                <a16:creationId xmlns:a16="http://schemas.microsoft.com/office/drawing/2014/main" id="{F52D5DDE-A346-C405-4DEC-0F7C13D6EE51}"/>
              </a:ext>
            </a:extLst>
          </p:cNvPr>
          <p:cNvPicPr>
            <a:picLocks noChangeAspect="1"/>
          </p:cNvPicPr>
          <p:nvPr/>
        </p:nvPicPr>
        <p:blipFill>
          <a:blip r:embed="rId6">
            <a:duotone>
              <a:schemeClr val="bg2">
                <a:shade val="45000"/>
                <a:satMod val="135000"/>
              </a:schemeClr>
              <a:prstClr val="white"/>
            </a:duotone>
            <a:extLst>
              <a:ext uri="{837473B0-CC2E-450A-ABE3-18F120FF3D39}">
                <a1611:picAttrSrcUrl xmlns:a1611="http://schemas.microsoft.com/office/drawing/2016/11/main" r:id="rId7"/>
              </a:ext>
            </a:extLst>
          </a:blip>
          <a:stretch>
            <a:fillRect/>
          </a:stretch>
        </p:blipFill>
        <p:spPr>
          <a:xfrm>
            <a:off x="309795" y="321245"/>
            <a:ext cx="928256" cy="1583753"/>
          </a:xfrm>
          <a:prstGeom prst="rect">
            <a:avLst/>
          </a:prstGeom>
        </p:spPr>
      </p:pic>
      <p:sp>
        <p:nvSpPr>
          <p:cNvPr id="6" name="Bulle narrative : ronde 5">
            <a:extLst>
              <a:ext uri="{FF2B5EF4-FFF2-40B4-BE49-F238E27FC236}">
                <a16:creationId xmlns:a16="http://schemas.microsoft.com/office/drawing/2014/main" id="{F6B08F74-D044-AF00-9C5B-A86221700C88}"/>
              </a:ext>
            </a:extLst>
          </p:cNvPr>
          <p:cNvSpPr/>
          <p:nvPr/>
        </p:nvSpPr>
        <p:spPr>
          <a:xfrm>
            <a:off x="1232033" y="17988"/>
            <a:ext cx="1149929" cy="734291"/>
          </a:xfrm>
          <a:prstGeom prst="wedgeEllipseCallout">
            <a:avLst>
              <a:gd name="adj1" fmla="val -68385"/>
              <a:gd name="adj2" fmla="val 138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Roboto" panose="02000000000000000000" pitchFamily="2" charset="0"/>
                <a:ea typeface="Roboto" panose="02000000000000000000" pitchFamily="2" charset="0"/>
                <a:cs typeface="Roboto" panose="02000000000000000000" pitchFamily="2" charset="0"/>
              </a:rPr>
              <a:t>Cliquez sur l’image</a:t>
            </a:r>
          </a:p>
        </p:txBody>
      </p:sp>
      <p:pic>
        <p:nvPicPr>
          <p:cNvPr id="2" name="Picture 2">
            <a:extLst>
              <a:ext uri="{FF2B5EF4-FFF2-40B4-BE49-F238E27FC236}">
                <a16:creationId xmlns:a16="http://schemas.microsoft.com/office/drawing/2014/main" id="{DF84AEB0-C9E2-44BE-25E7-02EEACC986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06404" y="0"/>
            <a:ext cx="537555" cy="268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AF0347DC-9172-02AE-F59D-E78B5958E12A}"/>
              </a:ext>
            </a:extLst>
          </p:cNvPr>
          <p:cNvPicPr>
            <a:picLocks noChangeAspect="1"/>
          </p:cNvPicPr>
          <p:nvPr/>
        </p:nvPicPr>
        <p:blipFill rotWithShape="1">
          <a:blip r:embed="rId2"/>
          <a:srcRect t="1460" b="72700"/>
          <a:stretch/>
        </p:blipFill>
        <p:spPr>
          <a:xfrm>
            <a:off x="1596233" y="1607441"/>
            <a:ext cx="1999974" cy="3221718"/>
          </a:xfrm>
          <a:prstGeom prst="rect">
            <a:avLst/>
          </a:prstGeom>
        </p:spPr>
      </p:pic>
      <p:pic>
        <p:nvPicPr>
          <p:cNvPr id="6" name="Image 5">
            <a:extLst>
              <a:ext uri="{FF2B5EF4-FFF2-40B4-BE49-F238E27FC236}">
                <a16:creationId xmlns:a16="http://schemas.microsoft.com/office/drawing/2014/main" id="{A7C6BDA1-1CC8-16DC-F0F7-1D539DF0627A}"/>
              </a:ext>
            </a:extLst>
          </p:cNvPr>
          <p:cNvPicPr>
            <a:picLocks noChangeAspect="1"/>
          </p:cNvPicPr>
          <p:nvPr/>
        </p:nvPicPr>
        <p:blipFill rotWithShape="1">
          <a:blip r:embed="rId2"/>
          <a:srcRect t="28013" b="40876"/>
          <a:stretch/>
        </p:blipFill>
        <p:spPr>
          <a:xfrm>
            <a:off x="3729246" y="1607441"/>
            <a:ext cx="1678132" cy="3221719"/>
          </a:xfrm>
          <a:prstGeom prst="rect">
            <a:avLst/>
          </a:prstGeom>
        </p:spPr>
      </p:pic>
      <p:pic>
        <p:nvPicPr>
          <p:cNvPr id="8" name="Image 7">
            <a:extLst>
              <a:ext uri="{FF2B5EF4-FFF2-40B4-BE49-F238E27FC236}">
                <a16:creationId xmlns:a16="http://schemas.microsoft.com/office/drawing/2014/main" id="{1193F7D8-45C9-CA9F-718A-133AC4D2DD4B}"/>
              </a:ext>
            </a:extLst>
          </p:cNvPr>
          <p:cNvPicPr>
            <a:picLocks noChangeAspect="1"/>
          </p:cNvPicPr>
          <p:nvPr/>
        </p:nvPicPr>
        <p:blipFill rotWithShape="1">
          <a:blip r:embed="rId2"/>
          <a:srcRect t="58452" b="15655"/>
          <a:stretch/>
        </p:blipFill>
        <p:spPr>
          <a:xfrm>
            <a:off x="5540417" y="1607441"/>
            <a:ext cx="2006901" cy="3221718"/>
          </a:xfrm>
          <a:prstGeom prst="rect">
            <a:avLst/>
          </a:prstGeom>
        </p:spPr>
      </p:pic>
      <p:sp>
        <p:nvSpPr>
          <p:cNvPr id="9" name="ZoneTexte 8">
            <a:extLst>
              <a:ext uri="{FF2B5EF4-FFF2-40B4-BE49-F238E27FC236}">
                <a16:creationId xmlns:a16="http://schemas.microsoft.com/office/drawing/2014/main" id="{04B52E8C-1842-8575-4A88-31F9732E7F4D}"/>
              </a:ext>
            </a:extLst>
          </p:cNvPr>
          <p:cNvSpPr txBox="1"/>
          <p:nvPr/>
        </p:nvSpPr>
        <p:spPr>
          <a:xfrm>
            <a:off x="96159" y="454443"/>
            <a:ext cx="2292204" cy="738664"/>
          </a:xfrm>
          <a:prstGeom prst="rect">
            <a:avLst/>
          </a:prstGeom>
          <a:noFill/>
        </p:spPr>
        <p:txBody>
          <a:bodyPr wrap="square" rtlCol="0">
            <a:spAutoFit/>
          </a:bodyPr>
          <a:lstStyle/>
          <a:p>
            <a:pPr algn="just"/>
            <a:r>
              <a:rPr lang="fr-FR" dirty="0">
                <a:latin typeface="Roboto" panose="02000000000000000000" pitchFamily="2" charset="0"/>
                <a:ea typeface="Roboto" panose="02000000000000000000" pitchFamily="2" charset="0"/>
                <a:cs typeface="Roboto" panose="02000000000000000000" pitchFamily="2" charset="0"/>
              </a:rPr>
              <a:t>Voici a quoi ressemble un ticket de mission.</a:t>
            </a:r>
          </a:p>
          <a:p>
            <a:pPr algn="just"/>
            <a:r>
              <a:rPr lang="fr-FR" dirty="0">
                <a:latin typeface="Roboto" panose="02000000000000000000" pitchFamily="2" charset="0"/>
                <a:ea typeface="Roboto" panose="02000000000000000000" pitchFamily="2" charset="0"/>
                <a:cs typeface="Roboto" panose="02000000000000000000" pitchFamily="2" charset="0"/>
              </a:rPr>
              <a:t>Il se divise en trois parties:</a:t>
            </a:r>
          </a:p>
        </p:txBody>
      </p:sp>
      <p:sp>
        <p:nvSpPr>
          <p:cNvPr id="10" name="Google Shape;1450;p45">
            <a:extLst>
              <a:ext uri="{FF2B5EF4-FFF2-40B4-BE49-F238E27FC236}">
                <a16:creationId xmlns:a16="http://schemas.microsoft.com/office/drawing/2014/main" id="{B0742DAF-2C6F-2B2D-3210-D4640B259CAD}"/>
              </a:ext>
            </a:extLst>
          </p:cNvPr>
          <p:cNvSpPr/>
          <p:nvPr/>
        </p:nvSpPr>
        <p:spPr>
          <a:xfrm>
            <a:off x="2691685" y="170349"/>
            <a:ext cx="3753252" cy="612000"/>
          </a:xfrm>
          <a:prstGeom prst="chevron">
            <a:avLst/>
          </a:prstGeom>
          <a:solidFill>
            <a:schemeClr val="accent3"/>
          </a:solidFill>
          <a:ln w="12700" cap="flat" cmpd="sng">
            <a:solidFill>
              <a:schemeClr val="tx1"/>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000000"/>
                </a:solidFill>
                <a:latin typeface="Fira Sans Extra Condensed SemiBold"/>
                <a:ea typeface="Fira Sans Extra Condensed SemiBold"/>
                <a:cs typeface="Fira Sans Extra Condensed SemiBold"/>
                <a:sym typeface="Fira Sans Extra Condensed SemiBold"/>
              </a:rPr>
              <a:t>Le ticket de mission</a:t>
            </a:r>
            <a:endParaRPr sz="30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 name="ZoneTexte 1">
            <a:extLst>
              <a:ext uri="{FF2B5EF4-FFF2-40B4-BE49-F238E27FC236}">
                <a16:creationId xmlns:a16="http://schemas.microsoft.com/office/drawing/2014/main" id="{2D384E74-CE3D-ACE0-05E5-84402780B606}"/>
              </a:ext>
            </a:extLst>
          </p:cNvPr>
          <p:cNvSpPr txBox="1"/>
          <p:nvPr/>
        </p:nvSpPr>
        <p:spPr>
          <a:xfrm>
            <a:off x="1638583" y="1300828"/>
            <a:ext cx="1915273" cy="276999"/>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Roboto" panose="02000000000000000000" pitchFamily="2" charset="0"/>
                <a:ea typeface="Roboto" panose="02000000000000000000" pitchFamily="2" charset="0"/>
                <a:cs typeface="Roboto" panose="02000000000000000000" pitchFamily="2" charset="0"/>
              </a:rPr>
              <a:t>La partie informations</a:t>
            </a:r>
          </a:p>
        </p:txBody>
      </p:sp>
      <p:sp>
        <p:nvSpPr>
          <p:cNvPr id="3" name="ZoneTexte 2">
            <a:extLst>
              <a:ext uri="{FF2B5EF4-FFF2-40B4-BE49-F238E27FC236}">
                <a16:creationId xmlns:a16="http://schemas.microsoft.com/office/drawing/2014/main" id="{80A84AD3-6695-0BB9-DF9E-E08754CBB47B}"/>
              </a:ext>
            </a:extLst>
          </p:cNvPr>
          <p:cNvSpPr txBox="1"/>
          <p:nvPr/>
        </p:nvSpPr>
        <p:spPr>
          <a:xfrm>
            <a:off x="3578576" y="1295516"/>
            <a:ext cx="1979471" cy="276999"/>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Roboto" panose="02000000000000000000" pitchFamily="2" charset="0"/>
                <a:ea typeface="Roboto" panose="02000000000000000000" pitchFamily="2" charset="0"/>
                <a:cs typeface="Roboto" panose="02000000000000000000" pitchFamily="2" charset="0"/>
              </a:rPr>
              <a:t>La description du ticket</a:t>
            </a:r>
          </a:p>
        </p:txBody>
      </p:sp>
      <p:sp>
        <p:nvSpPr>
          <p:cNvPr id="5" name="ZoneTexte 4">
            <a:extLst>
              <a:ext uri="{FF2B5EF4-FFF2-40B4-BE49-F238E27FC236}">
                <a16:creationId xmlns:a16="http://schemas.microsoft.com/office/drawing/2014/main" id="{F083C90B-FCC5-86C2-1671-C3C4DD00150A}"/>
              </a:ext>
            </a:extLst>
          </p:cNvPr>
          <p:cNvSpPr txBox="1"/>
          <p:nvPr/>
        </p:nvSpPr>
        <p:spPr>
          <a:xfrm>
            <a:off x="5658047" y="1295516"/>
            <a:ext cx="1771639" cy="276999"/>
          </a:xfrm>
          <a:prstGeom prst="rect">
            <a:avLst/>
          </a:prstGeom>
          <a:noFill/>
        </p:spPr>
        <p:txBody>
          <a:bodyPr wrap="none" rtlCol="0">
            <a:spAutoFit/>
          </a:bodyPr>
          <a:lstStyle/>
          <a:p>
            <a:pPr marL="171450" indent="-171450">
              <a:buFont typeface="Arial" panose="020B0604020202020204" pitchFamily="34" charset="0"/>
              <a:buChar char="•"/>
            </a:pPr>
            <a:r>
              <a:rPr lang="fr-FR" sz="1200" dirty="0">
                <a:latin typeface="Roboto" panose="02000000000000000000" pitchFamily="2" charset="0"/>
                <a:ea typeface="Roboto" panose="02000000000000000000" pitchFamily="2" charset="0"/>
                <a:cs typeface="Roboto" panose="02000000000000000000" pitchFamily="2" charset="0"/>
              </a:rPr>
              <a:t>Un aperçu du design</a:t>
            </a:r>
          </a:p>
        </p:txBody>
      </p:sp>
      <p:pic>
        <p:nvPicPr>
          <p:cNvPr id="7" name="Picture 2">
            <a:extLst>
              <a:ext uri="{FF2B5EF4-FFF2-40B4-BE49-F238E27FC236}">
                <a16:creationId xmlns:a16="http://schemas.microsoft.com/office/drawing/2014/main" id="{A7FFDCB0-D3A6-37A5-E89F-80C3F7299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6404" y="0"/>
            <a:ext cx="537555" cy="268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37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40" name="Google Shape;1440;p45"/>
          <p:cNvSpPr/>
          <p:nvPr/>
        </p:nvSpPr>
        <p:spPr>
          <a:xfrm>
            <a:off x="6922980" y="3889634"/>
            <a:ext cx="1166883" cy="282844"/>
          </a:xfrm>
          <a:prstGeom prst="roundRect">
            <a:avLst>
              <a:gd name="adj" fmla="val 50000"/>
            </a:avLst>
          </a:prstGeom>
          <a:solidFill>
            <a:schemeClr val="bg2"/>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0000"/>
                </a:solidFill>
                <a:latin typeface="Fira Sans Extra Condensed SemiBold"/>
                <a:ea typeface="Fira Sans Extra Condensed SemiBold"/>
                <a:cs typeface="Fira Sans Extra Condensed SemiBold"/>
                <a:sym typeface="Fira Sans Extra Condensed SemiBold"/>
              </a:rPr>
              <a:t>Livraison</a:t>
            </a:r>
            <a:endParaRPr sz="18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445" name="Google Shape;1445;p45"/>
          <p:cNvSpPr/>
          <p:nvPr/>
        </p:nvSpPr>
        <p:spPr>
          <a:xfrm>
            <a:off x="1782622" y="2751891"/>
            <a:ext cx="1419908" cy="283064"/>
          </a:xfrm>
          <a:prstGeom prst="roundRect">
            <a:avLst>
              <a:gd name="adj" fmla="val 50000"/>
            </a:avLst>
          </a:prstGeom>
          <a:solidFill>
            <a:schemeClr val="accent4"/>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latin typeface="Fira Sans Extra Condensed SemiBold"/>
                <a:ea typeface="Fira Sans Extra Condensed SemiBold"/>
                <a:cs typeface="Fira Sans Extra Condensed SemiBold"/>
                <a:sym typeface="Fira Sans Extra Condensed SemiBold"/>
              </a:rPr>
              <a:t>Déploiement</a:t>
            </a:r>
            <a:endParaRPr lang="fr-FR" sz="18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450" name="Google Shape;1450;p45"/>
          <p:cNvSpPr/>
          <p:nvPr/>
        </p:nvSpPr>
        <p:spPr>
          <a:xfrm>
            <a:off x="4193446" y="1417822"/>
            <a:ext cx="658130" cy="302892"/>
          </a:xfrm>
          <a:prstGeom prst="roundRect">
            <a:avLst>
              <a:gd name="adj" fmla="val 50000"/>
            </a:avLst>
          </a:prstGeom>
          <a:solidFill>
            <a:schemeClr val="accent3"/>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Test</a:t>
            </a:r>
            <a:endParaRPr sz="18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455" name="Google Shape;1455;p45"/>
          <p:cNvSpPr/>
          <p:nvPr/>
        </p:nvSpPr>
        <p:spPr>
          <a:xfrm>
            <a:off x="5771754" y="2552285"/>
            <a:ext cx="1673341" cy="294805"/>
          </a:xfrm>
          <a:prstGeom prst="roundRect">
            <a:avLst>
              <a:gd name="adj" fmla="val 50000"/>
            </a:avLst>
          </a:prstGeom>
          <a:solidFill>
            <a:schemeClr val="accent2"/>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Développement</a:t>
            </a:r>
            <a:endParaRPr sz="18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460" name="Google Shape;1460;p45"/>
          <p:cNvSpPr/>
          <p:nvPr/>
        </p:nvSpPr>
        <p:spPr>
          <a:xfrm>
            <a:off x="4225555" y="4348392"/>
            <a:ext cx="900706" cy="289270"/>
          </a:xfrm>
          <a:prstGeom prst="roundRect">
            <a:avLst>
              <a:gd name="adj" fmla="val 50000"/>
            </a:avLst>
          </a:prstGeom>
          <a:solidFill>
            <a:schemeClr val="accent1"/>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Design</a:t>
            </a:r>
            <a:endParaRPr sz="18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465" name="Google Shape;1465;p45"/>
          <p:cNvSpPr/>
          <p:nvPr/>
        </p:nvSpPr>
        <p:spPr>
          <a:xfrm>
            <a:off x="1230278" y="3876703"/>
            <a:ext cx="1408674" cy="286804"/>
          </a:xfrm>
          <a:prstGeom prst="roundRect">
            <a:avLst>
              <a:gd name="adj" fmla="val 50000"/>
            </a:avLst>
          </a:prstGeom>
          <a:solidFill>
            <a:schemeClr val="lt2"/>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Planification</a:t>
            </a:r>
            <a:endParaRPr sz="1800" dirty="0">
              <a:solidFill>
                <a:srgbClr val="000000"/>
              </a:solidFill>
              <a:latin typeface="Fira Sans Extra Condensed SemiBold"/>
              <a:ea typeface="Fira Sans Extra Condensed SemiBold"/>
              <a:cs typeface="Fira Sans Extra Condensed SemiBold"/>
              <a:sym typeface="Fira Sans Extra Condensed SemiBold"/>
            </a:endParaRPr>
          </a:p>
        </p:txBody>
      </p:sp>
      <p:grpSp>
        <p:nvGrpSpPr>
          <p:cNvPr id="2" name="Google Shape;1414;p45"/>
          <p:cNvGrpSpPr/>
          <p:nvPr/>
        </p:nvGrpSpPr>
        <p:grpSpPr>
          <a:xfrm>
            <a:off x="2703963" y="1831457"/>
            <a:ext cx="4088995" cy="2463549"/>
            <a:chOff x="445498" y="2240094"/>
            <a:chExt cx="4088995" cy="2463549"/>
          </a:xfrm>
        </p:grpSpPr>
        <p:grpSp>
          <p:nvGrpSpPr>
            <p:cNvPr id="3" name="Google Shape;1415;p45"/>
            <p:cNvGrpSpPr/>
            <p:nvPr/>
          </p:nvGrpSpPr>
          <p:grpSpPr>
            <a:xfrm>
              <a:off x="445498" y="2240094"/>
              <a:ext cx="4088995" cy="2463549"/>
              <a:chOff x="2076502" y="1211804"/>
              <a:chExt cx="4562592" cy="2749190"/>
            </a:xfrm>
          </p:grpSpPr>
          <p:grpSp>
            <p:nvGrpSpPr>
              <p:cNvPr id="5" name="Google Shape;1416;p45"/>
              <p:cNvGrpSpPr/>
              <p:nvPr/>
            </p:nvGrpSpPr>
            <p:grpSpPr>
              <a:xfrm>
                <a:off x="2711065" y="1211804"/>
                <a:ext cx="2788548" cy="2749190"/>
                <a:chOff x="2711065" y="1211804"/>
                <a:chExt cx="2788548" cy="2749190"/>
              </a:xfrm>
            </p:grpSpPr>
            <p:sp>
              <p:nvSpPr>
                <p:cNvPr id="8" name="Google Shape;1417;p45"/>
                <p:cNvSpPr/>
                <p:nvPr/>
              </p:nvSpPr>
              <p:spPr>
                <a:xfrm>
                  <a:off x="4105679" y="2879829"/>
                  <a:ext cx="1229909" cy="1081165"/>
                </a:xfrm>
                <a:custGeom>
                  <a:avLst/>
                  <a:gdLst/>
                  <a:ahLst/>
                  <a:cxnLst/>
                  <a:rect l="l" t="t" r="r" b="b"/>
                  <a:pathLst>
                    <a:path w="45155" h="39694" extrusionOk="0">
                      <a:moveTo>
                        <a:pt x="38249" y="0"/>
                      </a:moveTo>
                      <a:cubicBezTo>
                        <a:pt x="34020" y="1445"/>
                        <a:pt x="29898" y="2115"/>
                        <a:pt x="25749" y="2115"/>
                      </a:cubicBezTo>
                      <a:cubicBezTo>
                        <a:pt x="23421" y="6906"/>
                        <a:pt x="19727" y="10920"/>
                        <a:pt x="15177" y="13811"/>
                      </a:cubicBezTo>
                      <a:cubicBezTo>
                        <a:pt x="10600" y="16622"/>
                        <a:pt x="5354" y="18067"/>
                        <a:pt x="1" y="18067"/>
                      </a:cubicBezTo>
                      <a:cubicBezTo>
                        <a:pt x="1901" y="21627"/>
                        <a:pt x="4337" y="25079"/>
                        <a:pt x="7469" y="28211"/>
                      </a:cubicBezTo>
                      <a:cubicBezTo>
                        <a:pt x="5675" y="32226"/>
                        <a:pt x="3240" y="36134"/>
                        <a:pt x="1" y="39694"/>
                      </a:cubicBezTo>
                      <a:cubicBezTo>
                        <a:pt x="4685" y="39694"/>
                        <a:pt x="9369" y="39131"/>
                        <a:pt x="13839" y="37793"/>
                      </a:cubicBezTo>
                      <a:cubicBezTo>
                        <a:pt x="18282" y="36562"/>
                        <a:pt x="22645" y="34688"/>
                        <a:pt x="26552" y="32226"/>
                      </a:cubicBezTo>
                      <a:cubicBezTo>
                        <a:pt x="34582" y="27328"/>
                        <a:pt x="41033" y="20181"/>
                        <a:pt x="45155" y="11804"/>
                      </a:cubicBezTo>
                      <a:cubicBezTo>
                        <a:pt x="43388" y="7361"/>
                        <a:pt x="41033" y="3346"/>
                        <a:pt x="38249" y="0"/>
                      </a:cubicBezTo>
                      <a:close/>
                    </a:path>
                  </a:pathLst>
                </a:custGeom>
                <a:solidFill>
                  <a:srgbClr val="D9AE94"/>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18;p45"/>
                <p:cNvSpPr/>
                <p:nvPr/>
              </p:nvSpPr>
              <p:spPr>
                <a:xfrm>
                  <a:off x="4634223" y="1567553"/>
                  <a:ext cx="865390" cy="1391019"/>
                </a:xfrm>
                <a:custGeom>
                  <a:avLst/>
                  <a:gdLst/>
                  <a:ahLst/>
                  <a:cxnLst/>
                  <a:rect l="l" t="t" r="r" b="b"/>
                  <a:pathLst>
                    <a:path w="31772" h="51070" extrusionOk="0">
                      <a:moveTo>
                        <a:pt x="14508" y="1"/>
                      </a:moveTo>
                      <a:cubicBezTo>
                        <a:pt x="9690" y="563"/>
                        <a:pt x="5247" y="1767"/>
                        <a:pt x="1232" y="3561"/>
                      </a:cubicBezTo>
                      <a:cubicBezTo>
                        <a:pt x="1446" y="7924"/>
                        <a:pt x="991" y="12153"/>
                        <a:pt x="1" y="16060"/>
                      </a:cubicBezTo>
                      <a:cubicBezTo>
                        <a:pt x="3909" y="19620"/>
                        <a:pt x="6799" y="24304"/>
                        <a:pt x="8245" y="29443"/>
                      </a:cubicBezTo>
                      <a:cubicBezTo>
                        <a:pt x="9021" y="32013"/>
                        <a:pt x="9369" y="34689"/>
                        <a:pt x="9369" y="37366"/>
                      </a:cubicBezTo>
                      <a:cubicBezTo>
                        <a:pt x="9369" y="38704"/>
                        <a:pt x="9369" y="40042"/>
                        <a:pt x="9155" y="41247"/>
                      </a:cubicBezTo>
                      <a:cubicBezTo>
                        <a:pt x="9155" y="41916"/>
                        <a:pt x="8914" y="42585"/>
                        <a:pt x="8807" y="43254"/>
                      </a:cubicBezTo>
                      <a:cubicBezTo>
                        <a:pt x="8700" y="43923"/>
                        <a:pt x="8593" y="44592"/>
                        <a:pt x="8352" y="45155"/>
                      </a:cubicBezTo>
                      <a:cubicBezTo>
                        <a:pt x="12367" y="44378"/>
                        <a:pt x="16274" y="42933"/>
                        <a:pt x="20075" y="40711"/>
                      </a:cubicBezTo>
                      <a:cubicBezTo>
                        <a:pt x="23528" y="43495"/>
                        <a:pt x="26660" y="46948"/>
                        <a:pt x="29229" y="51070"/>
                      </a:cubicBezTo>
                      <a:cubicBezTo>
                        <a:pt x="31772" y="42050"/>
                        <a:pt x="31665" y="32441"/>
                        <a:pt x="29095" y="23421"/>
                      </a:cubicBezTo>
                      <a:cubicBezTo>
                        <a:pt x="26552" y="14481"/>
                        <a:pt x="21413" y="6237"/>
                        <a:pt x="14508" y="1"/>
                      </a:cubicBezTo>
                      <a:close/>
                    </a:path>
                  </a:pathLst>
                </a:custGeom>
                <a:solidFill>
                  <a:schemeClr val="accent2"/>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19;p45"/>
                <p:cNvSpPr/>
                <p:nvPr/>
              </p:nvSpPr>
              <p:spPr>
                <a:xfrm>
                  <a:off x="3352590" y="1211804"/>
                  <a:ext cx="1466848" cy="710817"/>
                </a:xfrm>
                <a:custGeom>
                  <a:avLst/>
                  <a:gdLst/>
                  <a:ahLst/>
                  <a:cxnLst/>
                  <a:rect l="l" t="t" r="r" b="b"/>
                  <a:pathLst>
                    <a:path w="53854" h="26097" extrusionOk="0">
                      <a:moveTo>
                        <a:pt x="27195" y="0"/>
                      </a:moveTo>
                      <a:cubicBezTo>
                        <a:pt x="17934" y="0"/>
                        <a:pt x="8566" y="2784"/>
                        <a:pt x="777" y="7816"/>
                      </a:cubicBezTo>
                      <a:cubicBezTo>
                        <a:pt x="1" y="12500"/>
                        <a:pt x="1" y="17184"/>
                        <a:pt x="536" y="21520"/>
                      </a:cubicBezTo>
                      <a:cubicBezTo>
                        <a:pt x="4899" y="22430"/>
                        <a:pt x="8807" y="23982"/>
                        <a:pt x="12260" y="26097"/>
                      </a:cubicBezTo>
                      <a:cubicBezTo>
                        <a:pt x="16837" y="23313"/>
                        <a:pt x="22083" y="21761"/>
                        <a:pt x="27436" y="21654"/>
                      </a:cubicBezTo>
                      <a:cubicBezTo>
                        <a:pt x="32789" y="21654"/>
                        <a:pt x="38008" y="23099"/>
                        <a:pt x="42585" y="25883"/>
                      </a:cubicBezTo>
                      <a:cubicBezTo>
                        <a:pt x="42933" y="21868"/>
                        <a:pt x="42585" y="17639"/>
                        <a:pt x="41488" y="13276"/>
                      </a:cubicBezTo>
                      <a:cubicBezTo>
                        <a:pt x="45048" y="10814"/>
                        <a:pt x="49277" y="8699"/>
                        <a:pt x="53853" y="7361"/>
                      </a:cubicBezTo>
                      <a:cubicBezTo>
                        <a:pt x="51846" y="6130"/>
                        <a:pt x="49839" y="5032"/>
                        <a:pt x="47724" y="4122"/>
                      </a:cubicBezTo>
                      <a:cubicBezTo>
                        <a:pt x="45503" y="3239"/>
                        <a:pt x="43361" y="2356"/>
                        <a:pt x="41033" y="1794"/>
                      </a:cubicBezTo>
                      <a:cubicBezTo>
                        <a:pt x="40471" y="1687"/>
                        <a:pt x="39909" y="1446"/>
                        <a:pt x="39346" y="1339"/>
                      </a:cubicBezTo>
                      <a:cubicBezTo>
                        <a:pt x="38811" y="1232"/>
                        <a:pt x="38249" y="1124"/>
                        <a:pt x="37687" y="1017"/>
                      </a:cubicBezTo>
                      <a:cubicBezTo>
                        <a:pt x="36456" y="777"/>
                        <a:pt x="35332" y="562"/>
                        <a:pt x="34234" y="455"/>
                      </a:cubicBezTo>
                      <a:cubicBezTo>
                        <a:pt x="31879" y="107"/>
                        <a:pt x="29550" y="0"/>
                        <a:pt x="27195" y="0"/>
                      </a:cubicBezTo>
                      <a:close/>
                    </a:path>
                  </a:pathLst>
                </a:custGeom>
                <a:solidFill>
                  <a:srgbClr val="FFCB69"/>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20;p45"/>
                <p:cNvSpPr/>
                <p:nvPr/>
              </p:nvSpPr>
              <p:spPr>
                <a:xfrm>
                  <a:off x="2711065" y="1582888"/>
                  <a:ext cx="860269" cy="1503265"/>
                </a:xfrm>
                <a:custGeom>
                  <a:avLst/>
                  <a:gdLst/>
                  <a:ahLst/>
                  <a:cxnLst/>
                  <a:rect l="l" t="t" r="r" b="b"/>
                  <a:pathLst>
                    <a:path w="31584" h="55191" extrusionOk="0">
                      <a:moveTo>
                        <a:pt x="16729" y="0"/>
                      </a:moveTo>
                      <a:cubicBezTo>
                        <a:pt x="9930" y="6343"/>
                        <a:pt x="4925" y="14587"/>
                        <a:pt x="2463" y="23634"/>
                      </a:cubicBezTo>
                      <a:cubicBezTo>
                        <a:pt x="0" y="32654"/>
                        <a:pt x="134" y="42263"/>
                        <a:pt x="2811" y="51283"/>
                      </a:cubicBezTo>
                      <a:cubicBezTo>
                        <a:pt x="7147" y="53290"/>
                        <a:pt x="11616" y="54629"/>
                        <a:pt x="15953" y="55191"/>
                      </a:cubicBezTo>
                      <a:cubicBezTo>
                        <a:pt x="18067" y="51283"/>
                        <a:pt x="20637" y="47830"/>
                        <a:pt x="23554" y="45047"/>
                      </a:cubicBezTo>
                      <a:cubicBezTo>
                        <a:pt x="22082" y="40015"/>
                        <a:pt x="21975" y="34447"/>
                        <a:pt x="23420" y="29308"/>
                      </a:cubicBezTo>
                      <a:cubicBezTo>
                        <a:pt x="24758" y="24196"/>
                        <a:pt x="27676" y="19512"/>
                        <a:pt x="31584" y="15819"/>
                      </a:cubicBezTo>
                      <a:cubicBezTo>
                        <a:pt x="27783" y="14480"/>
                        <a:pt x="23554" y="13597"/>
                        <a:pt x="19191" y="13597"/>
                      </a:cubicBezTo>
                      <a:cubicBezTo>
                        <a:pt x="17746" y="9368"/>
                        <a:pt x="16863" y="4791"/>
                        <a:pt x="16729" y="0"/>
                      </a:cubicBezTo>
                      <a:close/>
                    </a:path>
                  </a:pathLst>
                </a:custGeom>
                <a:solidFill>
                  <a:srgbClr val="D08C60"/>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421;p45"/>
              <p:cNvSpPr/>
              <p:nvPr/>
            </p:nvSpPr>
            <p:spPr>
              <a:xfrm>
                <a:off x="2076502" y="3371894"/>
                <a:ext cx="2020167" cy="589093"/>
              </a:xfrm>
              <a:custGeom>
                <a:avLst/>
                <a:gdLst/>
                <a:ahLst/>
                <a:cxnLst/>
                <a:rect l="l" t="t" r="r" b="b"/>
                <a:pathLst>
                  <a:path w="63783" h="21628" extrusionOk="0">
                    <a:moveTo>
                      <a:pt x="0" y="1"/>
                    </a:moveTo>
                    <a:lnTo>
                      <a:pt x="9235" y="10814"/>
                    </a:lnTo>
                    <a:lnTo>
                      <a:pt x="0" y="21628"/>
                    </a:lnTo>
                    <a:lnTo>
                      <a:pt x="54415" y="21628"/>
                    </a:lnTo>
                    <a:lnTo>
                      <a:pt x="63783" y="10814"/>
                    </a:lnTo>
                    <a:lnTo>
                      <a:pt x="54415" y="1"/>
                    </a:lnTo>
                    <a:close/>
                  </a:path>
                </a:pathLst>
              </a:custGeom>
              <a:solidFill>
                <a:srgbClr val="9B9B7A"/>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22;p45"/>
              <p:cNvSpPr/>
              <p:nvPr/>
            </p:nvSpPr>
            <p:spPr>
              <a:xfrm>
                <a:off x="4901777" y="3371901"/>
                <a:ext cx="1737317" cy="589093"/>
              </a:xfrm>
              <a:custGeom>
                <a:avLst/>
                <a:gdLst/>
                <a:ahLst/>
                <a:cxnLst/>
                <a:rect l="l" t="t" r="r" b="b"/>
                <a:pathLst>
                  <a:path w="63784" h="21628" extrusionOk="0">
                    <a:moveTo>
                      <a:pt x="18175" y="1"/>
                    </a:moveTo>
                    <a:cubicBezTo>
                      <a:pt x="15391" y="4578"/>
                      <a:pt x="12046" y="8700"/>
                      <a:pt x="8031" y="12260"/>
                    </a:cubicBezTo>
                    <a:lnTo>
                      <a:pt x="1" y="21628"/>
                    </a:lnTo>
                    <a:lnTo>
                      <a:pt x="54523" y="21628"/>
                    </a:lnTo>
                    <a:lnTo>
                      <a:pt x="63783" y="10814"/>
                    </a:lnTo>
                    <a:lnTo>
                      <a:pt x="54523" y="1"/>
                    </a:lnTo>
                    <a:close/>
                  </a:path>
                </a:pathLst>
              </a:custGeom>
              <a:solidFill>
                <a:schemeClr val="bg2"/>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424;p45"/>
            <p:cNvSpPr/>
            <p:nvPr/>
          </p:nvSpPr>
          <p:spPr>
            <a:xfrm>
              <a:off x="1667975" y="2884375"/>
              <a:ext cx="1192500" cy="1192500"/>
            </a:xfrm>
            <a:prstGeom prst="ellipse">
              <a:avLst/>
            </a:prstGeom>
            <a:solidFill>
              <a:schemeClr val="bg1"/>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Fira Sans Extra Condensed SemiBold"/>
                  <a:ea typeface="Fira Sans Extra Condensed SemiBold"/>
                  <a:cs typeface="Fira Sans Extra Condensed SemiBold"/>
                  <a:sym typeface="Fira Sans Extra Condensed SemiBold"/>
                </a:rPr>
                <a:t>Sprint</a:t>
              </a:r>
              <a:r>
                <a:rPr lang="en" sz="1800" dirty="0">
                  <a:latin typeface="Fira Sans Extra Condensed SemiBold"/>
                  <a:ea typeface="Fira Sans Extra Condensed SemiBold"/>
                  <a:cs typeface="Fira Sans Extra Condensed SemiBold"/>
                  <a:sym typeface="Fira Sans Extra Condensed SemiBold"/>
                </a:rPr>
                <a:t> </a:t>
              </a:r>
              <a:endParaRPr sz="1800" dirty="0">
                <a:latin typeface="Fira Sans Extra Condensed SemiBold"/>
                <a:ea typeface="Fira Sans Extra Condensed SemiBold"/>
                <a:cs typeface="Fira Sans Extra Condensed SemiBold"/>
                <a:sym typeface="Fira Sans Extra Condensed SemiBold"/>
              </a:endParaRPr>
            </a:p>
          </p:txBody>
        </p:sp>
      </p:grpSp>
      <p:sp>
        <p:nvSpPr>
          <p:cNvPr id="12" name="Google Shape;1425;p45"/>
          <p:cNvSpPr/>
          <p:nvPr/>
        </p:nvSpPr>
        <p:spPr>
          <a:xfrm>
            <a:off x="3423050" y="3835968"/>
            <a:ext cx="372300" cy="372300"/>
          </a:xfrm>
          <a:prstGeom prst="ellipse">
            <a:avLst/>
          </a:prstGeom>
          <a:solidFill>
            <a:schemeClr val="bg1"/>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1</a:t>
            </a:r>
            <a:endParaRPr sz="1800" dirty="0">
              <a:latin typeface="Fira Sans Extra Condensed SemiBold"/>
              <a:ea typeface="Fira Sans Extra Condensed SemiBold"/>
              <a:cs typeface="Fira Sans Extra Condensed SemiBold"/>
              <a:sym typeface="Fira Sans Extra Condensed SemiBold"/>
            </a:endParaRPr>
          </a:p>
        </p:txBody>
      </p:sp>
      <p:sp>
        <p:nvSpPr>
          <p:cNvPr id="13" name="Google Shape;1426;p45"/>
          <p:cNvSpPr/>
          <p:nvPr/>
        </p:nvSpPr>
        <p:spPr>
          <a:xfrm>
            <a:off x="4971631" y="3594757"/>
            <a:ext cx="372300" cy="372300"/>
          </a:xfrm>
          <a:prstGeom prst="ellipse">
            <a:avLst/>
          </a:prstGeom>
          <a:solidFill>
            <a:schemeClr val="bg1"/>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2</a:t>
            </a:r>
            <a:endParaRPr sz="1800" dirty="0">
              <a:latin typeface="Fira Sans Extra Condensed SemiBold"/>
              <a:ea typeface="Fira Sans Extra Condensed SemiBold"/>
              <a:cs typeface="Fira Sans Extra Condensed SemiBold"/>
              <a:sym typeface="Fira Sans Extra Condensed SemiBold"/>
            </a:endParaRPr>
          </a:p>
        </p:txBody>
      </p:sp>
      <p:sp>
        <p:nvSpPr>
          <p:cNvPr id="14" name="Google Shape;1427;p45"/>
          <p:cNvSpPr/>
          <p:nvPr/>
        </p:nvSpPr>
        <p:spPr>
          <a:xfrm>
            <a:off x="5259197" y="2519432"/>
            <a:ext cx="372300" cy="372300"/>
          </a:xfrm>
          <a:prstGeom prst="ellipse">
            <a:avLst/>
          </a:prstGeom>
          <a:solidFill>
            <a:schemeClr val="bg1"/>
          </a:solid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3</a:t>
            </a:r>
            <a:endParaRPr sz="1800" dirty="0">
              <a:latin typeface="Fira Sans Extra Condensed SemiBold"/>
              <a:ea typeface="Fira Sans Extra Condensed SemiBold"/>
              <a:cs typeface="Fira Sans Extra Condensed SemiBold"/>
              <a:sym typeface="Fira Sans Extra Condensed SemiBold"/>
            </a:endParaRPr>
          </a:p>
        </p:txBody>
      </p:sp>
      <p:sp>
        <p:nvSpPr>
          <p:cNvPr id="15" name="Google Shape;1428;p45"/>
          <p:cNvSpPr/>
          <p:nvPr/>
        </p:nvSpPr>
        <p:spPr>
          <a:xfrm>
            <a:off x="4227591" y="1916648"/>
            <a:ext cx="372300" cy="372300"/>
          </a:xfrm>
          <a:prstGeom prst="ellipse">
            <a:avLst/>
          </a:prstGeom>
          <a:solidFill>
            <a:schemeClr val="bg1"/>
          </a:solidFill>
          <a:ln w="12700" cap="flat" cmpd="sng">
            <a:solidFill>
              <a:schemeClr val="tx1"/>
            </a:solidFill>
            <a:prstDash val="solid"/>
            <a:round/>
            <a:headEnd type="none" w="sm" len="sm"/>
            <a:tailEnd type="none" w="sm" len="sm"/>
          </a:ln>
        </p:spPr>
        <p:txBody>
          <a:bodyPr spcFirstLastPara="1" wrap="square" lIns="73150" tIns="91425" rIns="91425" bIns="91425" anchor="ctr" anchorCtr="0">
            <a:noAutofit/>
          </a:bodyPr>
          <a:lstStyle/>
          <a:p>
            <a:pPr marL="0" lvl="0" indent="0" algn="ctr"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4</a:t>
            </a:r>
            <a:endParaRPr sz="1800">
              <a:latin typeface="Fira Sans Extra Condensed SemiBold"/>
              <a:ea typeface="Fira Sans Extra Condensed SemiBold"/>
              <a:cs typeface="Fira Sans Extra Condensed SemiBold"/>
              <a:sym typeface="Fira Sans Extra Condensed SemiBold"/>
            </a:endParaRPr>
          </a:p>
        </p:txBody>
      </p:sp>
      <p:sp>
        <p:nvSpPr>
          <p:cNvPr id="16" name="Google Shape;1429;p45"/>
          <p:cNvSpPr/>
          <p:nvPr/>
        </p:nvSpPr>
        <p:spPr>
          <a:xfrm>
            <a:off x="3391214" y="2699688"/>
            <a:ext cx="372300" cy="372300"/>
          </a:xfrm>
          <a:prstGeom prst="ellipse">
            <a:avLst/>
          </a:prstGeom>
          <a:solidFill>
            <a:schemeClr val="bg1"/>
          </a:solidFill>
          <a:ln w="12700" cap="flat" cmpd="sng">
            <a:solidFill>
              <a:schemeClr val="tx1"/>
            </a:solidFill>
            <a:prstDash val="solid"/>
            <a:round/>
            <a:headEnd type="none" w="sm" len="sm"/>
            <a:tailEnd type="none" w="sm" len="sm"/>
          </a:ln>
        </p:spPr>
        <p:txBody>
          <a:bodyPr spcFirstLastPara="1" wrap="square" lIns="73150" tIns="91425" rIns="91425" bIns="91425" anchor="ctr" anchorCtr="0">
            <a:noAutofit/>
          </a:bodyPr>
          <a:lstStyle/>
          <a:p>
            <a:pPr marL="0" lvl="0" indent="0" algn="ctr"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5</a:t>
            </a:r>
            <a:endParaRPr sz="1800">
              <a:latin typeface="Fira Sans Extra Condensed SemiBold"/>
              <a:ea typeface="Fira Sans Extra Condensed SemiBold"/>
              <a:cs typeface="Fira Sans Extra Condensed SemiBold"/>
              <a:sym typeface="Fira Sans Extra Condensed SemiBold"/>
            </a:endParaRPr>
          </a:p>
        </p:txBody>
      </p:sp>
      <p:sp>
        <p:nvSpPr>
          <p:cNvPr id="17" name="Google Shape;1430;p45"/>
          <p:cNvSpPr/>
          <p:nvPr/>
        </p:nvSpPr>
        <p:spPr>
          <a:xfrm>
            <a:off x="5965919" y="3833955"/>
            <a:ext cx="372300" cy="372300"/>
          </a:xfrm>
          <a:prstGeom prst="ellipse">
            <a:avLst/>
          </a:prstGeom>
          <a:solidFill>
            <a:schemeClr val="bg1"/>
          </a:solidFill>
          <a:ln w="12700" cap="flat" cmpd="sng">
            <a:solidFill>
              <a:schemeClr val="tx1"/>
            </a:solidFill>
            <a:prstDash val="solid"/>
            <a:round/>
            <a:headEnd type="none" w="sm" len="sm"/>
            <a:tailEnd type="none" w="sm" len="sm"/>
          </a:ln>
        </p:spPr>
        <p:txBody>
          <a:bodyPr spcFirstLastPara="1" wrap="square" lIns="73150"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6</a:t>
            </a:r>
            <a:endParaRPr sz="1800" dirty="0">
              <a:latin typeface="Fira Sans Extra Condensed SemiBold"/>
              <a:ea typeface="Fira Sans Extra Condensed SemiBold"/>
              <a:cs typeface="Fira Sans Extra Condensed SemiBold"/>
              <a:sym typeface="Fira Sans Extra Condensed SemiBold"/>
            </a:endParaRPr>
          </a:p>
        </p:txBody>
      </p:sp>
      <p:sp>
        <p:nvSpPr>
          <p:cNvPr id="18" name="ZoneTexte 17">
            <a:extLst>
              <a:ext uri="{FF2B5EF4-FFF2-40B4-BE49-F238E27FC236}">
                <a16:creationId xmlns:a16="http://schemas.microsoft.com/office/drawing/2014/main" id="{6A4D0DF9-B300-1A53-3306-4E6D5696C991}"/>
              </a:ext>
            </a:extLst>
          </p:cNvPr>
          <p:cNvSpPr txBox="1"/>
          <p:nvPr/>
        </p:nvSpPr>
        <p:spPr>
          <a:xfrm>
            <a:off x="2397055" y="926091"/>
            <a:ext cx="4043094" cy="307777"/>
          </a:xfrm>
          <a:prstGeom prst="rect">
            <a:avLst/>
          </a:prstGeom>
          <a:noFill/>
        </p:spPr>
        <p:txBody>
          <a:bodyPr wrap="none" rtlCol="0">
            <a:spAutoFit/>
          </a:bodyPr>
          <a:lstStyle/>
          <a:p>
            <a:r>
              <a:rPr lang="fr-FR" dirty="0">
                <a:latin typeface="Roboto" panose="02000000000000000000" pitchFamily="2" charset="0"/>
                <a:ea typeface="Roboto" panose="02000000000000000000" pitchFamily="2" charset="0"/>
                <a:cs typeface="Roboto" panose="02000000000000000000" pitchFamily="2" charset="0"/>
              </a:rPr>
              <a:t>Le projet se découpe en 3 sprints de 2 semaines</a:t>
            </a:r>
          </a:p>
        </p:txBody>
      </p:sp>
      <p:sp>
        <p:nvSpPr>
          <p:cNvPr id="19" name="Google Shape;1450;p45">
            <a:extLst>
              <a:ext uri="{FF2B5EF4-FFF2-40B4-BE49-F238E27FC236}">
                <a16:creationId xmlns:a16="http://schemas.microsoft.com/office/drawing/2014/main" id="{DA5A4F52-A091-D572-F7AD-C6B5DF4D0E9D}"/>
              </a:ext>
            </a:extLst>
          </p:cNvPr>
          <p:cNvSpPr/>
          <p:nvPr/>
        </p:nvSpPr>
        <p:spPr>
          <a:xfrm>
            <a:off x="1921949" y="203348"/>
            <a:ext cx="5300100" cy="612000"/>
          </a:xfrm>
          <a:prstGeom prst="chevron">
            <a:avLst/>
          </a:prstGeom>
          <a:solidFill>
            <a:schemeClr val="accent3"/>
          </a:solidFill>
          <a:ln w="12700" cap="flat" cmpd="sng">
            <a:solidFill>
              <a:schemeClr val="dk1"/>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fr-FR" sz="3000" dirty="0">
                <a:solidFill>
                  <a:srgbClr val="000000"/>
                </a:solidFill>
                <a:latin typeface="Fira Sans Extra Condensed SemiBold"/>
                <a:ea typeface="Fira Sans Extra Condensed SemiBold"/>
                <a:cs typeface="Fira Sans Extra Condensed SemiBold"/>
                <a:sym typeface="Fira Sans Extra Condensed SemiBold"/>
              </a:rPr>
              <a:t>Gestion de projet Agile : Sprint</a:t>
            </a:r>
            <a:endParaRPr sz="3000" dirty="0">
              <a:solidFill>
                <a:srgbClr val="000000"/>
              </a:solidFill>
              <a:latin typeface="Fira Sans Extra Condensed SemiBold"/>
              <a:ea typeface="Fira Sans Extra Condensed SemiBold"/>
              <a:cs typeface="Fira Sans Extra Condensed SemiBold"/>
              <a:sym typeface="Fira Sans Extra Condensed SemiBold"/>
            </a:endParaRPr>
          </a:p>
        </p:txBody>
      </p:sp>
      <p:pic>
        <p:nvPicPr>
          <p:cNvPr id="20" name="Picture 2">
            <a:extLst>
              <a:ext uri="{FF2B5EF4-FFF2-40B4-BE49-F238E27FC236}">
                <a16:creationId xmlns:a16="http://schemas.microsoft.com/office/drawing/2014/main" id="{913EFB78-2170-916B-77F3-340AFDFDD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6404" y="0"/>
            <a:ext cx="537555" cy="268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EA8349E-B21A-B1F7-81B1-3940E43DED83}"/>
              </a:ext>
            </a:extLst>
          </p:cNvPr>
          <p:cNvSpPr>
            <a:spLocks noGrp="1"/>
          </p:cNvSpPr>
          <p:nvPr>
            <p:ph type="title"/>
          </p:nvPr>
        </p:nvSpPr>
        <p:spPr>
          <a:xfrm>
            <a:off x="256282" y="3418540"/>
            <a:ext cx="8520600" cy="841800"/>
          </a:xfrm>
        </p:spPr>
        <p:txBody>
          <a:bodyPr/>
          <a:lstStyle/>
          <a:p>
            <a:r>
              <a:rPr lang="fr-FR" dirty="0">
                <a:solidFill>
                  <a:schemeClr val="accent4">
                    <a:lumMod val="75000"/>
                  </a:schemeClr>
                </a:solidFill>
              </a:rPr>
              <a:t>F</a:t>
            </a:r>
            <a:r>
              <a:rPr lang="fr-FR" dirty="0">
                <a:solidFill>
                  <a:schemeClr val="accent3">
                    <a:lumMod val="75000"/>
                  </a:schemeClr>
                </a:solidFill>
              </a:rPr>
              <a:t>I</a:t>
            </a:r>
            <a:r>
              <a:rPr lang="fr-FR" dirty="0">
                <a:solidFill>
                  <a:schemeClr val="bg2">
                    <a:lumMod val="75000"/>
                  </a:schemeClr>
                </a:solidFill>
              </a:rPr>
              <a:t>N</a:t>
            </a:r>
          </a:p>
        </p:txBody>
      </p:sp>
      <p:pic>
        <p:nvPicPr>
          <p:cNvPr id="4" name="Picture 2">
            <a:extLst>
              <a:ext uri="{FF2B5EF4-FFF2-40B4-BE49-F238E27FC236}">
                <a16:creationId xmlns:a16="http://schemas.microsoft.com/office/drawing/2014/main" id="{6B70297E-D32E-1117-E043-24DE90539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048" y="1831761"/>
            <a:ext cx="2957904" cy="1479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862390"/>
      </p:ext>
    </p:extLst>
  </p:cSld>
  <p:clrMapOvr>
    <a:masterClrMapping/>
  </p:clrMapOvr>
</p:sld>
</file>

<file path=ppt/theme/theme1.xml><?xml version="1.0" encoding="utf-8"?>
<a:theme xmlns:a="http://schemas.openxmlformats.org/drawingml/2006/main" name="Agile Project Management Infographics by Slidesgo">
  <a:themeElements>
    <a:clrScheme name="Simple Light">
      <a:dk1>
        <a:srgbClr val="000000"/>
      </a:dk1>
      <a:lt1>
        <a:srgbClr val="FFFFFF"/>
      </a:lt1>
      <a:dk2>
        <a:srgbClr val="797D62"/>
      </a:dk2>
      <a:lt2>
        <a:srgbClr val="9B9B7A"/>
      </a:lt2>
      <a:accent1>
        <a:srgbClr val="D9AE94"/>
      </a:accent1>
      <a:accent2>
        <a:srgbClr val="F1DCA7"/>
      </a:accent2>
      <a:accent3>
        <a:srgbClr val="FFCB69"/>
      </a:accent3>
      <a:accent4>
        <a:srgbClr val="D08C60"/>
      </a:accent4>
      <a:accent5>
        <a:srgbClr val="997B66"/>
      </a:accent5>
      <a:accent6>
        <a:srgbClr val="EEEEE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496</Words>
  <Application>Microsoft Office PowerPoint</Application>
  <PresentationFormat>Affichage à l'écran (16:9)</PresentationFormat>
  <Paragraphs>53</Paragraphs>
  <Slides>8</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Century Gothic</vt:lpstr>
      <vt:lpstr>Fira Sans Extra Condensed SemiBold</vt:lpstr>
      <vt:lpstr>Roboto</vt:lpstr>
      <vt:lpstr>Arial</vt:lpstr>
      <vt:lpstr>Agile Project Management Infographics by Slidesgo</vt:lpstr>
      <vt:lpstr>Planification de projet</vt:lpstr>
      <vt:lpstr>Présentation PowerPoint</vt:lpstr>
      <vt:lpstr>Présentation PowerPoint</vt:lpstr>
      <vt:lpstr>Présentation PowerPoint</vt:lpstr>
      <vt:lpstr>Présentation PowerPoint</vt:lpstr>
      <vt:lpstr>Présentation PowerPoint</vt:lpstr>
      <vt:lpstr>Présentation PowerPoint</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Planification de projet</dc:title>
  <dc:creator>Guillaume .</dc:creator>
  <cp:lastModifiedBy>Guillaume .</cp:lastModifiedBy>
  <cp:revision>10</cp:revision>
  <dcterms:modified xsi:type="dcterms:W3CDTF">2024-03-26T21:51:11Z</dcterms:modified>
</cp:coreProperties>
</file>