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75" d="100"/>
          <a:sy n="75" d="100"/>
        </p:scale>
        <p:origin x="64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FA331-6977-402A-BF43-FDA9F10E3F0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83F4AD-EEC8-425A-BC5C-C1028EC5C93A}">
      <dgm:prSet/>
      <dgm:spPr/>
      <dgm:t>
        <a:bodyPr/>
        <a:lstStyle/>
        <a:p>
          <a:r>
            <a:rPr lang="fr-FR" dirty="0"/>
            <a:t>Prédire l’activité de la personne </a:t>
          </a:r>
          <a:endParaRPr lang="en-US" dirty="0"/>
        </a:p>
      </dgm:t>
    </dgm:pt>
    <dgm:pt modelId="{3AB18D23-2BBC-432D-935F-BEC3327840D6}" type="parTrans" cxnId="{9FA1991B-7FF5-4309-9399-0DEF67224B85}">
      <dgm:prSet/>
      <dgm:spPr/>
      <dgm:t>
        <a:bodyPr/>
        <a:lstStyle/>
        <a:p>
          <a:endParaRPr lang="en-US"/>
        </a:p>
      </dgm:t>
    </dgm:pt>
    <dgm:pt modelId="{DF2BD833-0A94-4B83-8B08-A10D605337B9}" type="sibTrans" cxnId="{9FA1991B-7FF5-4309-9399-0DEF67224B85}">
      <dgm:prSet/>
      <dgm:spPr/>
      <dgm:t>
        <a:bodyPr/>
        <a:lstStyle/>
        <a:p>
          <a:endParaRPr lang="en-US"/>
        </a:p>
      </dgm:t>
    </dgm:pt>
    <dgm:pt modelId="{ABCAE689-0945-49A4-B3CE-C45B6D4D7785}">
      <dgm:prSet/>
      <dgm:spPr/>
      <dgm:t>
        <a:bodyPr/>
        <a:lstStyle/>
        <a:p>
          <a:r>
            <a:rPr lang="fr-FR"/>
            <a:t>Ce dataset à été réaliser dans le but de fournir à la communauté un dataset assez grand à analyser pour pouvoir améliorer la détection de via Photoplethysmography. </a:t>
          </a:r>
          <a:endParaRPr lang="en-US"/>
        </a:p>
      </dgm:t>
    </dgm:pt>
    <dgm:pt modelId="{29A491C5-4DEA-4A7E-960C-E1F92F809CBD}" type="parTrans" cxnId="{5494E242-1FFE-44DD-B165-0A89FC657740}">
      <dgm:prSet/>
      <dgm:spPr/>
      <dgm:t>
        <a:bodyPr/>
        <a:lstStyle/>
        <a:p>
          <a:endParaRPr lang="en-US"/>
        </a:p>
      </dgm:t>
    </dgm:pt>
    <dgm:pt modelId="{8F32A0A3-8549-4F1B-A467-1B6A34985175}" type="sibTrans" cxnId="{5494E242-1FFE-44DD-B165-0A89FC657740}">
      <dgm:prSet/>
      <dgm:spPr/>
      <dgm:t>
        <a:bodyPr/>
        <a:lstStyle/>
        <a:p>
          <a:endParaRPr lang="en-US"/>
        </a:p>
      </dgm:t>
    </dgm:pt>
    <dgm:pt modelId="{75160A2F-6AF4-4F5E-A4F8-5981E2EE6D30}">
      <dgm:prSet/>
      <dgm:spPr/>
      <dgm:t>
        <a:bodyPr/>
        <a:lstStyle/>
        <a:p>
          <a:r>
            <a:rPr lang="fr-FR"/>
            <a:t>Nous utiliserons ici ce Dataset non pas pour prédire l’activité cardiaque de la personne en fonction de son activité mais l’inverse. </a:t>
          </a:r>
          <a:endParaRPr lang="en-US"/>
        </a:p>
      </dgm:t>
    </dgm:pt>
    <dgm:pt modelId="{B74B236C-00A0-47CD-B427-04936B30EAEB}" type="parTrans" cxnId="{FC0D6FA2-DBD3-4966-B2A1-01C8DE52D900}">
      <dgm:prSet/>
      <dgm:spPr/>
      <dgm:t>
        <a:bodyPr/>
        <a:lstStyle/>
        <a:p>
          <a:endParaRPr lang="en-US"/>
        </a:p>
      </dgm:t>
    </dgm:pt>
    <dgm:pt modelId="{CC78DCFF-0F14-4BD8-B755-60882B8AC4C2}" type="sibTrans" cxnId="{FC0D6FA2-DBD3-4966-B2A1-01C8DE52D900}">
      <dgm:prSet/>
      <dgm:spPr/>
      <dgm:t>
        <a:bodyPr/>
        <a:lstStyle/>
        <a:p>
          <a:endParaRPr lang="en-US"/>
        </a:p>
      </dgm:t>
    </dgm:pt>
    <dgm:pt modelId="{E580CBAF-88C9-4BE4-BA23-E0CAFE2D6E67}" type="pres">
      <dgm:prSet presAssocID="{17BFA331-6977-402A-BF43-FDA9F10E3F0C}" presName="outerComposite" presStyleCnt="0">
        <dgm:presLayoutVars>
          <dgm:chMax val="5"/>
          <dgm:dir/>
          <dgm:resizeHandles val="exact"/>
        </dgm:presLayoutVars>
      </dgm:prSet>
      <dgm:spPr/>
    </dgm:pt>
    <dgm:pt modelId="{F5F5E04E-E222-4278-9ED1-DA8D1696B3F8}" type="pres">
      <dgm:prSet presAssocID="{17BFA331-6977-402A-BF43-FDA9F10E3F0C}" presName="dummyMaxCanvas" presStyleCnt="0">
        <dgm:presLayoutVars/>
      </dgm:prSet>
      <dgm:spPr/>
    </dgm:pt>
    <dgm:pt modelId="{859D86DC-7E28-4C6B-9789-23BF2A81C1AC}" type="pres">
      <dgm:prSet presAssocID="{17BFA331-6977-402A-BF43-FDA9F10E3F0C}" presName="ThreeNodes_1" presStyleLbl="node1" presStyleIdx="0" presStyleCnt="3">
        <dgm:presLayoutVars>
          <dgm:bulletEnabled val="1"/>
        </dgm:presLayoutVars>
      </dgm:prSet>
      <dgm:spPr/>
    </dgm:pt>
    <dgm:pt modelId="{7D39224A-3C8A-483E-9C9E-C86A6D6AF577}" type="pres">
      <dgm:prSet presAssocID="{17BFA331-6977-402A-BF43-FDA9F10E3F0C}" presName="ThreeNodes_2" presStyleLbl="node1" presStyleIdx="1" presStyleCnt="3">
        <dgm:presLayoutVars>
          <dgm:bulletEnabled val="1"/>
        </dgm:presLayoutVars>
      </dgm:prSet>
      <dgm:spPr/>
    </dgm:pt>
    <dgm:pt modelId="{143637AA-4C87-47F0-8989-1162E7901F1B}" type="pres">
      <dgm:prSet presAssocID="{17BFA331-6977-402A-BF43-FDA9F10E3F0C}" presName="ThreeNodes_3" presStyleLbl="node1" presStyleIdx="2" presStyleCnt="3">
        <dgm:presLayoutVars>
          <dgm:bulletEnabled val="1"/>
        </dgm:presLayoutVars>
      </dgm:prSet>
      <dgm:spPr/>
    </dgm:pt>
    <dgm:pt modelId="{BF562B8B-8584-4BB0-A37F-4B150C61E2CF}" type="pres">
      <dgm:prSet presAssocID="{17BFA331-6977-402A-BF43-FDA9F10E3F0C}" presName="ThreeConn_1-2" presStyleLbl="fgAccFollowNode1" presStyleIdx="0" presStyleCnt="2">
        <dgm:presLayoutVars>
          <dgm:bulletEnabled val="1"/>
        </dgm:presLayoutVars>
      </dgm:prSet>
      <dgm:spPr/>
    </dgm:pt>
    <dgm:pt modelId="{3E5952A6-8B1B-417E-BD43-AA420F261E34}" type="pres">
      <dgm:prSet presAssocID="{17BFA331-6977-402A-BF43-FDA9F10E3F0C}" presName="ThreeConn_2-3" presStyleLbl="fgAccFollowNode1" presStyleIdx="1" presStyleCnt="2">
        <dgm:presLayoutVars>
          <dgm:bulletEnabled val="1"/>
        </dgm:presLayoutVars>
      </dgm:prSet>
      <dgm:spPr/>
    </dgm:pt>
    <dgm:pt modelId="{3802A1D9-FF55-4233-88CB-B7B6AECC1347}" type="pres">
      <dgm:prSet presAssocID="{17BFA331-6977-402A-BF43-FDA9F10E3F0C}" presName="ThreeNodes_1_text" presStyleLbl="node1" presStyleIdx="2" presStyleCnt="3">
        <dgm:presLayoutVars>
          <dgm:bulletEnabled val="1"/>
        </dgm:presLayoutVars>
      </dgm:prSet>
      <dgm:spPr/>
    </dgm:pt>
    <dgm:pt modelId="{55EBD083-FB93-4C5C-A422-4147644EE04A}" type="pres">
      <dgm:prSet presAssocID="{17BFA331-6977-402A-BF43-FDA9F10E3F0C}" presName="ThreeNodes_2_text" presStyleLbl="node1" presStyleIdx="2" presStyleCnt="3">
        <dgm:presLayoutVars>
          <dgm:bulletEnabled val="1"/>
        </dgm:presLayoutVars>
      </dgm:prSet>
      <dgm:spPr/>
    </dgm:pt>
    <dgm:pt modelId="{000C4BEA-FEE4-4A0E-BA04-2C3417F28F22}" type="pres">
      <dgm:prSet presAssocID="{17BFA331-6977-402A-BF43-FDA9F10E3F0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FA1991B-7FF5-4309-9399-0DEF67224B85}" srcId="{17BFA331-6977-402A-BF43-FDA9F10E3F0C}" destId="{9D83F4AD-EEC8-425A-BC5C-C1028EC5C93A}" srcOrd="0" destOrd="0" parTransId="{3AB18D23-2BBC-432D-935F-BEC3327840D6}" sibTransId="{DF2BD833-0A94-4B83-8B08-A10D605337B9}"/>
    <dgm:cxn modelId="{CE74A531-9DA0-47BB-BBEB-0BD42C628191}" type="presOf" srcId="{DF2BD833-0A94-4B83-8B08-A10D605337B9}" destId="{BF562B8B-8584-4BB0-A37F-4B150C61E2CF}" srcOrd="0" destOrd="0" presId="urn:microsoft.com/office/officeart/2005/8/layout/vProcess5"/>
    <dgm:cxn modelId="{5494E242-1FFE-44DD-B165-0A89FC657740}" srcId="{17BFA331-6977-402A-BF43-FDA9F10E3F0C}" destId="{ABCAE689-0945-49A4-B3CE-C45B6D4D7785}" srcOrd="1" destOrd="0" parTransId="{29A491C5-4DEA-4A7E-960C-E1F92F809CBD}" sibTransId="{8F32A0A3-8549-4F1B-A467-1B6A34985175}"/>
    <dgm:cxn modelId="{679EED4D-8101-4D1D-90F5-DBA4E7424EDC}" type="presOf" srcId="{ABCAE689-0945-49A4-B3CE-C45B6D4D7785}" destId="{55EBD083-FB93-4C5C-A422-4147644EE04A}" srcOrd="1" destOrd="0" presId="urn:microsoft.com/office/officeart/2005/8/layout/vProcess5"/>
    <dgm:cxn modelId="{23367C4E-0CC0-4393-A510-6DE2A97F6DA7}" type="presOf" srcId="{9D83F4AD-EEC8-425A-BC5C-C1028EC5C93A}" destId="{3802A1D9-FF55-4233-88CB-B7B6AECC1347}" srcOrd="1" destOrd="0" presId="urn:microsoft.com/office/officeart/2005/8/layout/vProcess5"/>
    <dgm:cxn modelId="{08BF8378-8E96-4C4A-AC62-7F6A672718B7}" type="presOf" srcId="{75160A2F-6AF4-4F5E-A4F8-5981E2EE6D30}" destId="{143637AA-4C87-47F0-8989-1162E7901F1B}" srcOrd="0" destOrd="0" presId="urn:microsoft.com/office/officeart/2005/8/layout/vProcess5"/>
    <dgm:cxn modelId="{4F36337B-8488-46AB-AEAA-C246D05CFF8A}" type="presOf" srcId="{8F32A0A3-8549-4F1B-A467-1B6A34985175}" destId="{3E5952A6-8B1B-417E-BD43-AA420F261E34}" srcOrd="0" destOrd="0" presId="urn:microsoft.com/office/officeart/2005/8/layout/vProcess5"/>
    <dgm:cxn modelId="{FC0D6FA2-DBD3-4966-B2A1-01C8DE52D900}" srcId="{17BFA331-6977-402A-BF43-FDA9F10E3F0C}" destId="{75160A2F-6AF4-4F5E-A4F8-5981E2EE6D30}" srcOrd="2" destOrd="0" parTransId="{B74B236C-00A0-47CD-B427-04936B30EAEB}" sibTransId="{CC78DCFF-0F14-4BD8-B755-60882B8AC4C2}"/>
    <dgm:cxn modelId="{F0E993CD-0ECD-4A11-99D7-48989C6B9A3E}" type="presOf" srcId="{17BFA331-6977-402A-BF43-FDA9F10E3F0C}" destId="{E580CBAF-88C9-4BE4-BA23-E0CAFE2D6E67}" srcOrd="0" destOrd="0" presId="urn:microsoft.com/office/officeart/2005/8/layout/vProcess5"/>
    <dgm:cxn modelId="{539861F0-2399-4C3D-8DDA-48F473473E79}" type="presOf" srcId="{9D83F4AD-EEC8-425A-BC5C-C1028EC5C93A}" destId="{859D86DC-7E28-4C6B-9789-23BF2A81C1AC}" srcOrd="0" destOrd="0" presId="urn:microsoft.com/office/officeart/2005/8/layout/vProcess5"/>
    <dgm:cxn modelId="{71A642F4-33C7-4FBD-9258-412D23EBA3BC}" type="presOf" srcId="{ABCAE689-0945-49A4-B3CE-C45B6D4D7785}" destId="{7D39224A-3C8A-483E-9C9E-C86A6D6AF577}" srcOrd="0" destOrd="0" presId="urn:microsoft.com/office/officeart/2005/8/layout/vProcess5"/>
    <dgm:cxn modelId="{7ABEC0FC-B92A-46EB-9D31-B4188FD17C7B}" type="presOf" srcId="{75160A2F-6AF4-4F5E-A4F8-5981E2EE6D30}" destId="{000C4BEA-FEE4-4A0E-BA04-2C3417F28F22}" srcOrd="1" destOrd="0" presId="urn:microsoft.com/office/officeart/2005/8/layout/vProcess5"/>
    <dgm:cxn modelId="{10077582-BDA3-40F8-A8B0-D521B6EB8CD6}" type="presParOf" srcId="{E580CBAF-88C9-4BE4-BA23-E0CAFE2D6E67}" destId="{F5F5E04E-E222-4278-9ED1-DA8D1696B3F8}" srcOrd="0" destOrd="0" presId="urn:microsoft.com/office/officeart/2005/8/layout/vProcess5"/>
    <dgm:cxn modelId="{1B25C30A-3326-4AD2-A23D-0705743D79D9}" type="presParOf" srcId="{E580CBAF-88C9-4BE4-BA23-E0CAFE2D6E67}" destId="{859D86DC-7E28-4C6B-9789-23BF2A81C1AC}" srcOrd="1" destOrd="0" presId="urn:microsoft.com/office/officeart/2005/8/layout/vProcess5"/>
    <dgm:cxn modelId="{58FB78DE-1953-4A8F-AE01-9E0951752B16}" type="presParOf" srcId="{E580CBAF-88C9-4BE4-BA23-E0CAFE2D6E67}" destId="{7D39224A-3C8A-483E-9C9E-C86A6D6AF577}" srcOrd="2" destOrd="0" presId="urn:microsoft.com/office/officeart/2005/8/layout/vProcess5"/>
    <dgm:cxn modelId="{5CA02479-9CBF-4709-B1D8-4DAB423A859B}" type="presParOf" srcId="{E580CBAF-88C9-4BE4-BA23-E0CAFE2D6E67}" destId="{143637AA-4C87-47F0-8989-1162E7901F1B}" srcOrd="3" destOrd="0" presId="urn:microsoft.com/office/officeart/2005/8/layout/vProcess5"/>
    <dgm:cxn modelId="{2AEAF0F0-37D4-4066-AC3F-D7C3756B30CA}" type="presParOf" srcId="{E580CBAF-88C9-4BE4-BA23-E0CAFE2D6E67}" destId="{BF562B8B-8584-4BB0-A37F-4B150C61E2CF}" srcOrd="4" destOrd="0" presId="urn:microsoft.com/office/officeart/2005/8/layout/vProcess5"/>
    <dgm:cxn modelId="{B8EF7331-3562-438D-B03C-75E0149C6E9D}" type="presParOf" srcId="{E580CBAF-88C9-4BE4-BA23-E0CAFE2D6E67}" destId="{3E5952A6-8B1B-417E-BD43-AA420F261E34}" srcOrd="5" destOrd="0" presId="urn:microsoft.com/office/officeart/2005/8/layout/vProcess5"/>
    <dgm:cxn modelId="{02E2EFE7-2045-4337-8EA3-8902ECF15878}" type="presParOf" srcId="{E580CBAF-88C9-4BE4-BA23-E0CAFE2D6E67}" destId="{3802A1D9-FF55-4233-88CB-B7B6AECC1347}" srcOrd="6" destOrd="0" presId="urn:microsoft.com/office/officeart/2005/8/layout/vProcess5"/>
    <dgm:cxn modelId="{EB776319-AEB5-42C2-BF66-AF689970BEC3}" type="presParOf" srcId="{E580CBAF-88C9-4BE4-BA23-E0CAFE2D6E67}" destId="{55EBD083-FB93-4C5C-A422-4147644EE04A}" srcOrd="7" destOrd="0" presId="urn:microsoft.com/office/officeart/2005/8/layout/vProcess5"/>
    <dgm:cxn modelId="{BDC619F8-DB29-46A9-A28C-131B7AC6ED6E}" type="presParOf" srcId="{E580CBAF-88C9-4BE4-BA23-E0CAFE2D6E67}" destId="{000C4BEA-FEE4-4A0E-BA04-2C3417F28F2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D86DC-7E28-4C6B-9789-23BF2A81C1AC}">
      <dsp:nvSpPr>
        <dsp:cNvPr id="0" name=""/>
        <dsp:cNvSpPr/>
      </dsp:nvSpPr>
      <dsp:spPr>
        <a:xfrm>
          <a:off x="0" y="0"/>
          <a:ext cx="5778023" cy="16949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Prédire l’activité de la personne </a:t>
          </a:r>
          <a:endParaRPr lang="en-US" sz="2000" kern="1200" dirty="0"/>
        </a:p>
      </dsp:txBody>
      <dsp:txXfrm>
        <a:off x="49644" y="49644"/>
        <a:ext cx="3949015" cy="1595685"/>
      </dsp:txXfrm>
    </dsp:sp>
    <dsp:sp modelId="{7D39224A-3C8A-483E-9C9E-C86A6D6AF577}">
      <dsp:nvSpPr>
        <dsp:cNvPr id="0" name=""/>
        <dsp:cNvSpPr/>
      </dsp:nvSpPr>
      <dsp:spPr>
        <a:xfrm>
          <a:off x="509825" y="1977469"/>
          <a:ext cx="5778023" cy="1694973"/>
        </a:xfrm>
        <a:prstGeom prst="roundRect">
          <a:avLst>
            <a:gd name="adj" fmla="val 10000"/>
          </a:avLst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Ce dataset à été réaliser dans le but de fournir à la communauté un dataset assez grand à analyser pour pouvoir améliorer la détection de via Photoplethysmography. </a:t>
          </a:r>
          <a:endParaRPr lang="en-US" sz="2000" kern="1200"/>
        </a:p>
      </dsp:txBody>
      <dsp:txXfrm>
        <a:off x="559469" y="2027113"/>
        <a:ext cx="4067177" cy="1595685"/>
      </dsp:txXfrm>
    </dsp:sp>
    <dsp:sp modelId="{143637AA-4C87-47F0-8989-1162E7901F1B}">
      <dsp:nvSpPr>
        <dsp:cNvPr id="0" name=""/>
        <dsp:cNvSpPr/>
      </dsp:nvSpPr>
      <dsp:spPr>
        <a:xfrm>
          <a:off x="1019651" y="3954938"/>
          <a:ext cx="5778023" cy="1694973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Nous utiliserons ici ce Dataset non pas pour prédire l’activité cardiaque de la personne en fonction de son activité mais l’inverse. </a:t>
          </a:r>
          <a:endParaRPr lang="en-US" sz="2000" kern="1200"/>
        </a:p>
      </dsp:txBody>
      <dsp:txXfrm>
        <a:off x="1069295" y="4004582"/>
        <a:ext cx="4067177" cy="1595685"/>
      </dsp:txXfrm>
    </dsp:sp>
    <dsp:sp modelId="{BF562B8B-8584-4BB0-A37F-4B150C61E2CF}">
      <dsp:nvSpPr>
        <dsp:cNvPr id="0" name=""/>
        <dsp:cNvSpPr/>
      </dsp:nvSpPr>
      <dsp:spPr>
        <a:xfrm>
          <a:off x="4676290" y="1285354"/>
          <a:ext cx="1101732" cy="11017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24180" y="1285354"/>
        <a:ext cx="605952" cy="829053"/>
      </dsp:txXfrm>
    </dsp:sp>
    <dsp:sp modelId="{3E5952A6-8B1B-417E-BD43-AA420F261E34}">
      <dsp:nvSpPr>
        <dsp:cNvPr id="0" name=""/>
        <dsp:cNvSpPr/>
      </dsp:nvSpPr>
      <dsp:spPr>
        <a:xfrm>
          <a:off x="5186116" y="3251524"/>
          <a:ext cx="1101732" cy="11017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34006" y="3251524"/>
        <a:ext cx="605952" cy="829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A55-216D-4D44-9CAC-6F4804E7EE0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F13D-5F05-49E3-8C53-CEACE4958B5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75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A55-216D-4D44-9CAC-6F4804E7EE0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F13D-5F05-49E3-8C53-CEACE495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77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A55-216D-4D44-9CAC-6F4804E7EE0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F13D-5F05-49E3-8C53-CEACE495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34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A55-216D-4D44-9CAC-6F4804E7EE0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F13D-5F05-49E3-8C53-CEACE495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41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A55-216D-4D44-9CAC-6F4804E7EE0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F13D-5F05-49E3-8C53-CEACE4958B5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0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A55-216D-4D44-9CAC-6F4804E7EE0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F13D-5F05-49E3-8C53-CEACE495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3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A55-216D-4D44-9CAC-6F4804E7EE0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F13D-5F05-49E3-8C53-CEACE495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78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A55-216D-4D44-9CAC-6F4804E7EE0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F13D-5F05-49E3-8C53-CEACE495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63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A55-216D-4D44-9CAC-6F4804E7EE0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F13D-5F05-49E3-8C53-CEACE495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2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095A55-216D-4D44-9CAC-6F4804E7EE0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01F13D-5F05-49E3-8C53-CEACE495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6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A55-216D-4D44-9CAC-6F4804E7EE0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F13D-5F05-49E3-8C53-CEACE495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35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095A55-216D-4D44-9CAC-6F4804E7EE0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01F13D-5F05-49E3-8C53-CEACE4958B5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4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30DF4-C924-4E62-BBF0-C9728DFC1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Analysis</a:t>
            </a:r>
            <a:r>
              <a:rPr lang="fr-FR" dirty="0"/>
              <a:t> of the </a:t>
            </a:r>
            <a:r>
              <a:rPr lang="fr-FR" b="1" dirty="0"/>
              <a:t>PPG-</a:t>
            </a:r>
            <a:r>
              <a:rPr lang="fr-FR" b="1" dirty="0" err="1"/>
              <a:t>DaLiA</a:t>
            </a:r>
            <a:r>
              <a:rPr lang="fr-FR" b="1" dirty="0"/>
              <a:t> Data Set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5ADD1E-48CB-4EF4-927A-B8AE7F66A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GERARD</a:t>
            </a:r>
          </a:p>
        </p:txBody>
      </p:sp>
    </p:spTree>
    <p:extLst>
      <p:ext uri="{BB962C8B-B14F-4D97-AF65-F5344CB8AC3E}">
        <p14:creationId xmlns:p14="http://schemas.microsoft.com/office/powerpoint/2010/main" val="23394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B382CA-D136-4873-A01B-82367B44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But de l’étude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F9EDDE3F-0499-47D7-BCA3-ACDD0C6BF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19448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530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123E92-A394-49A6-9F8F-46A48E9A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Description du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ED5FC3-DA28-4857-8AB9-DAF90D7B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3480" y="302948"/>
            <a:ext cx="7051600" cy="625210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Le but de l’étude est de déterminer l’activité d’une personne en fonction de sa fréquence cardiaque.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Le </a:t>
            </a:r>
            <a:r>
              <a:rPr lang="fr-FR" sz="1200" dirty="0" err="1"/>
              <a:t>dataset</a:t>
            </a:r>
            <a:r>
              <a:rPr lang="fr-FR" sz="1200" dirty="0"/>
              <a:t> utilisé afin de répondre à cette problématique est le </a:t>
            </a:r>
            <a:r>
              <a:rPr lang="fr-FR" sz="1200" dirty="0" err="1"/>
              <a:t>dataset</a:t>
            </a:r>
            <a:r>
              <a:rPr lang="fr-FR" sz="1200" dirty="0"/>
              <a:t> PPG Field </a:t>
            </a:r>
            <a:r>
              <a:rPr lang="fr-FR" sz="1200" dirty="0" err="1"/>
              <a:t>Study</a:t>
            </a:r>
            <a:r>
              <a:rPr lang="fr-FR" sz="1200" dirty="0"/>
              <a:t> </a:t>
            </a:r>
            <a:r>
              <a:rPr lang="fr-FR" sz="1200" dirty="0" err="1"/>
              <a:t>Dataset</a:t>
            </a:r>
            <a:r>
              <a:rPr lang="fr-F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Ce </a:t>
            </a:r>
            <a:r>
              <a:rPr lang="fr-FR" sz="1200" dirty="0" err="1"/>
              <a:t>dataset</a:t>
            </a:r>
            <a:r>
              <a:rPr lang="fr-FR" sz="1200" dirty="0"/>
              <a:t> permet de répertorier les particularités cardiaques de différents individus dans différentes conditions. Ces individus sont tous différents, certains sont sportifs, d’autres sédentaires.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Dans ce </a:t>
            </a:r>
            <a:r>
              <a:rPr lang="fr-FR" sz="1200" dirty="0" err="1"/>
              <a:t>dataset</a:t>
            </a:r>
            <a:r>
              <a:rPr lang="fr-FR" sz="1200" dirty="0"/>
              <a:t>, nous avons différentes informations telles que la fréquence cardiaque en fonction d’activité réalisées comme monter des escaliers, conduire, faire du vélo,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Nous avons aussi des informations sur les caractéristiques personnelles des individus de l’expérience telles que leur Age, leur taille, leurs poids, etc.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Deux Dispositifs ont été utilisés pour récolter les données : </a:t>
            </a:r>
          </a:p>
          <a:p>
            <a:pPr marL="628650" lvl="1" indent="-171450"/>
            <a:r>
              <a:rPr lang="fr-FR" sz="1200" dirty="0" err="1"/>
              <a:t>RespiBAN</a:t>
            </a:r>
            <a:r>
              <a:rPr lang="fr-FR" sz="1200" dirty="0"/>
              <a:t>  sur le torse</a:t>
            </a:r>
          </a:p>
          <a:p>
            <a:pPr marL="628650" lvl="1" indent="-171450"/>
            <a:r>
              <a:rPr lang="fr-FR" sz="1200" dirty="0" err="1"/>
              <a:t>Empatica</a:t>
            </a:r>
            <a:r>
              <a:rPr lang="fr-FR" sz="1200" dirty="0"/>
              <a:t> au poignet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Ces deux dispositifs nous génère entre autre des données relatives à l’activité cardiaque tel que </a:t>
            </a:r>
            <a:r>
              <a:rPr lang="fr-FR" sz="1200" dirty="0" err="1"/>
              <a:t>l’ecg</a:t>
            </a:r>
            <a:r>
              <a:rPr lang="fr-FR" sz="1200" dirty="0"/>
              <a:t> ou la différence de couleur entre le sang oxygéné et non oxygéné.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Les données des appareils n’étant pas récupérées à la même fréquence, il faudra adapter le traitement des données 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58648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03A0A4-B47F-49C1-BDFD-101DBBD6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Réflexions sur la question posée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F9C9E7-CD8B-4AE9-819A-8D0845D6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fr-FR" dirty="0"/>
              <a:t>Plusieurs problème était à résoudre avant même d’analyser les données : </a:t>
            </a:r>
          </a:p>
          <a:p>
            <a:pPr lvl="1"/>
            <a:r>
              <a:rPr lang="fr-FR" dirty="0"/>
              <a:t>Quelle données sont utiles ? J’ai fait le choix d’importer toutes les données qui n’étaient pas indiqué comme inutile dans la description du </a:t>
            </a:r>
            <a:r>
              <a:rPr lang="fr-FR" dirty="0" err="1"/>
              <a:t>Dataset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Les données étant enregistré sur des fréquences différentes, comment les échelonnées ? J’ai échelonné par rapport au nombre de données présentes dans la catégorie activité </a:t>
            </a:r>
          </a:p>
        </p:txBody>
      </p:sp>
    </p:spTree>
    <p:extLst>
      <p:ext uri="{BB962C8B-B14F-4D97-AF65-F5344CB8AC3E}">
        <p14:creationId xmlns:p14="http://schemas.microsoft.com/office/powerpoint/2010/main" val="54923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9870C8-7762-4918-B648-4E9E6851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Choix de réalisation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2CAA9D-926E-4DDD-B228-6ECD579F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Pour traiter les données, j’ai choisi d’échelonner toutes les données par rapport aux activités. Les activités nous étant fournis dans la colonne « </a:t>
            </a:r>
            <a:r>
              <a:rPr lang="fr-FR" dirty="0" err="1"/>
              <a:t>activity</a:t>
            </a:r>
            <a:r>
              <a:rPr lang="fr-FR" dirty="0"/>
              <a:t> », par sujet, sur 36000 valeur prenant des valeurs de 0 à 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Il a donc fallu trouver les rapports entre les données provenant entre autre des différents appareils et les données indique dans </a:t>
            </a:r>
            <a:r>
              <a:rPr lang="fr-FR" dirty="0" err="1"/>
              <a:t>activity</a:t>
            </a:r>
            <a:r>
              <a:rPr lang="fr-FR" dirty="0"/>
              <a:t> et échelonner en ne prenant que 1 valeur sur le facteur rapport ( 1 sur 175 par exemple)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Ensuite, une fois mon </a:t>
            </a:r>
            <a:r>
              <a:rPr lang="fr-FR" dirty="0" err="1"/>
              <a:t>Dataset</a:t>
            </a:r>
            <a:r>
              <a:rPr lang="fr-FR" dirty="0"/>
              <a:t> formé, je l’ai exporté en </a:t>
            </a:r>
            <a:r>
              <a:rPr lang="fr-FR" dirty="0" err="1"/>
              <a:t>cvs</a:t>
            </a:r>
            <a:r>
              <a:rPr lang="fr-FR" dirty="0"/>
              <a:t> pour ensuite pouvoir l’utiliser si besoin dans l’API par la suite. Il en est de même pour le modèle de </a:t>
            </a:r>
            <a:r>
              <a:rPr lang="fr-FR" dirty="0" err="1"/>
              <a:t>RandomForestClassifier</a:t>
            </a:r>
            <a:r>
              <a:rPr lang="fr-FR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072250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47</TotalTime>
  <Words>234</Words>
  <Application>Microsoft Office PowerPoint</Application>
  <PresentationFormat>Grand écran</PresentationFormat>
  <Paragraphs>26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Rétrospective</vt:lpstr>
      <vt:lpstr>Analysis of the PPG-DaLiA Data Set</vt:lpstr>
      <vt:lpstr>But de l’étude </vt:lpstr>
      <vt:lpstr>Description du Dataset</vt:lpstr>
      <vt:lpstr>Réflexions sur la question posée</vt:lpstr>
      <vt:lpstr>Choix de réalisation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PPG-DaLiA Data Set</dc:title>
  <dc:creator>Guillaume GERARD</dc:creator>
  <cp:lastModifiedBy>Guillaume GERARD</cp:lastModifiedBy>
  <cp:revision>8</cp:revision>
  <dcterms:created xsi:type="dcterms:W3CDTF">2020-01-31T19:20:29Z</dcterms:created>
  <dcterms:modified xsi:type="dcterms:W3CDTF">2020-01-31T20:36:39Z</dcterms:modified>
</cp:coreProperties>
</file>