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FD439C-93BC-46CD-BC22-395C6DCB315D}">
  <a:tblStyle styleId="{F4FD439C-93BC-46CD-BC22-395C6DCB31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22bc173a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22bc173a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22bc172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22bc172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22bc173a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22bc173a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22bc173a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22bc173a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22bc173a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22bc173a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22bc173a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22bc173a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22bc173a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22bc173a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22bc173a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22bc173a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22bc173a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22bc173a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mt="22000"/>
          </a:blip>
          <a:stretch>
            <a:fillRect/>
          </a:stretch>
        </a:blip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612648" y="171450"/>
            <a:ext cx="8153400" cy="7431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3"/>
          <p:cNvSpPr txBox="1"/>
          <p:nvPr>
            <p:ph idx="10" type="dt"/>
          </p:nvPr>
        </p:nvSpPr>
        <p:spPr>
          <a:xfrm>
            <a:off x="6096000" y="4686300"/>
            <a:ext cx="2667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3"/>
          <p:cNvSpPr txBox="1"/>
          <p:nvPr>
            <p:ph idx="11" type="ftr"/>
          </p:nvPr>
        </p:nvSpPr>
        <p:spPr>
          <a:xfrm>
            <a:off x="609600" y="4686154"/>
            <a:ext cx="5421000" cy="2739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3"/>
          <p:cNvSpPr txBox="1"/>
          <p:nvPr>
            <p:ph idx="12" type="sldNum"/>
          </p:nvPr>
        </p:nvSpPr>
        <p:spPr>
          <a:xfrm>
            <a:off x="0" y="954166"/>
            <a:ext cx="533400" cy="183300"/>
          </a:xfrm>
          <a:prstGeom prst="rect">
            <a:avLst/>
          </a:prstGeom>
          <a:noFill/>
          <a:ln>
            <a:noFill/>
          </a:ln>
        </p:spPr>
        <p:txBody>
          <a:bodyPr anchorCtr="0" anchor="ctr" bIns="45700" lIns="91425" spcFirstLastPara="1" rIns="91425" wrap="square" tIns="45700">
            <a:normAutofit fontScale="47500" lnSpcReduction="10000"/>
          </a:bodyPr>
          <a:lstStyle>
            <a:lvl1pPr indent="0" lvl="0" marL="0" rtl="0" algn="ctr">
              <a:spcBef>
                <a:spcPts val="0"/>
              </a:spcBef>
              <a:buNone/>
              <a:defRPr b="1" sz="1400">
                <a:solidFill>
                  <a:srgbClr val="FFFFFF"/>
                </a:solidFill>
                <a:latin typeface="Twentieth Century"/>
                <a:ea typeface="Twentieth Century"/>
                <a:cs typeface="Twentieth Century"/>
                <a:sym typeface="Twentieth Century"/>
              </a:defRPr>
            </a:lvl1pPr>
            <a:lvl2pPr indent="0" lvl="1" marL="0" rtl="0" algn="ctr">
              <a:spcBef>
                <a:spcPts val="0"/>
              </a:spcBef>
              <a:buNone/>
              <a:defRPr b="1" sz="1400">
                <a:solidFill>
                  <a:srgbClr val="FFFFFF"/>
                </a:solidFill>
                <a:latin typeface="Twentieth Century"/>
                <a:ea typeface="Twentieth Century"/>
                <a:cs typeface="Twentieth Century"/>
                <a:sym typeface="Twentieth Century"/>
              </a:defRPr>
            </a:lvl2pPr>
            <a:lvl3pPr indent="0" lvl="2" marL="0" rtl="0" algn="ctr">
              <a:spcBef>
                <a:spcPts val="0"/>
              </a:spcBef>
              <a:buNone/>
              <a:defRPr b="1" sz="1400">
                <a:solidFill>
                  <a:srgbClr val="FFFFFF"/>
                </a:solidFill>
                <a:latin typeface="Twentieth Century"/>
                <a:ea typeface="Twentieth Century"/>
                <a:cs typeface="Twentieth Century"/>
                <a:sym typeface="Twentieth Century"/>
              </a:defRPr>
            </a:lvl3pPr>
            <a:lvl4pPr indent="0" lvl="3" marL="0" rtl="0" algn="ctr">
              <a:spcBef>
                <a:spcPts val="0"/>
              </a:spcBef>
              <a:buNone/>
              <a:defRPr b="1" sz="1400">
                <a:solidFill>
                  <a:srgbClr val="FFFFFF"/>
                </a:solidFill>
                <a:latin typeface="Twentieth Century"/>
                <a:ea typeface="Twentieth Century"/>
                <a:cs typeface="Twentieth Century"/>
                <a:sym typeface="Twentieth Century"/>
              </a:defRPr>
            </a:lvl4pPr>
            <a:lvl5pPr indent="0" lvl="4" marL="0" rtl="0" algn="ctr">
              <a:spcBef>
                <a:spcPts val="0"/>
              </a:spcBef>
              <a:buNone/>
              <a:defRPr b="1" sz="1400">
                <a:solidFill>
                  <a:srgbClr val="FFFFFF"/>
                </a:solidFill>
                <a:latin typeface="Twentieth Century"/>
                <a:ea typeface="Twentieth Century"/>
                <a:cs typeface="Twentieth Century"/>
                <a:sym typeface="Twentieth Century"/>
              </a:defRPr>
            </a:lvl5pPr>
            <a:lvl6pPr indent="0" lvl="5" marL="0" rtl="0" algn="ctr">
              <a:spcBef>
                <a:spcPts val="0"/>
              </a:spcBef>
              <a:buNone/>
              <a:defRPr b="1" sz="1400">
                <a:solidFill>
                  <a:srgbClr val="FFFFFF"/>
                </a:solidFill>
                <a:latin typeface="Twentieth Century"/>
                <a:ea typeface="Twentieth Century"/>
                <a:cs typeface="Twentieth Century"/>
                <a:sym typeface="Twentieth Century"/>
              </a:defRPr>
            </a:lvl6pPr>
            <a:lvl7pPr indent="0" lvl="6" marL="0" rtl="0" algn="ctr">
              <a:spcBef>
                <a:spcPts val="0"/>
              </a:spcBef>
              <a:buNone/>
              <a:defRPr b="1" sz="1400">
                <a:solidFill>
                  <a:srgbClr val="FFFFFF"/>
                </a:solidFill>
                <a:latin typeface="Twentieth Century"/>
                <a:ea typeface="Twentieth Century"/>
                <a:cs typeface="Twentieth Century"/>
                <a:sym typeface="Twentieth Century"/>
              </a:defRPr>
            </a:lvl7pPr>
            <a:lvl8pPr indent="0" lvl="7" marL="0" rtl="0" algn="ctr">
              <a:spcBef>
                <a:spcPts val="0"/>
              </a:spcBef>
              <a:buNone/>
              <a:defRPr b="1" sz="1400">
                <a:solidFill>
                  <a:srgbClr val="FFFFFF"/>
                </a:solidFill>
                <a:latin typeface="Twentieth Century"/>
                <a:ea typeface="Twentieth Century"/>
                <a:cs typeface="Twentieth Century"/>
                <a:sym typeface="Twentieth Century"/>
              </a:defRPr>
            </a:lvl8pPr>
            <a:lvl9pPr indent="0" lvl="8" marL="0" rt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13"/>
          <p:cNvSpPr txBox="1"/>
          <p:nvPr>
            <p:ph idx="1" type="body"/>
          </p:nvPr>
        </p:nvSpPr>
        <p:spPr>
          <a:xfrm>
            <a:off x="612648" y="1200150"/>
            <a:ext cx="8153400" cy="3372000"/>
          </a:xfrm>
          <a:prstGeom prst="rect">
            <a:avLst/>
          </a:prstGeom>
          <a:noFill/>
          <a:ln>
            <a:noFill/>
          </a:ln>
        </p:spPr>
        <p:txBody>
          <a:bodyPr anchorCtr="0" anchor="t" bIns="45700" lIns="91425" spcFirstLastPara="1" rIns="91425" wrap="square" tIns="45700">
            <a:normAutofit/>
          </a:bodyPr>
          <a:lstStyle>
            <a:lvl1pPr indent="-297180" lvl="0" marL="457200" rtl="0" algn="l">
              <a:spcBef>
                <a:spcPts val="700"/>
              </a:spcBef>
              <a:spcAft>
                <a:spcPts val="0"/>
              </a:spcAft>
              <a:buSzPts val="1080"/>
              <a:buChar char="●"/>
              <a:defRPr/>
            </a:lvl1pPr>
            <a:lvl2pPr indent="-308610" lvl="1" marL="914400" rtl="0" algn="l">
              <a:spcBef>
                <a:spcPts val="1200"/>
              </a:spcBef>
              <a:spcAft>
                <a:spcPts val="0"/>
              </a:spcAft>
              <a:buSzPts val="1260"/>
              <a:buChar char="○"/>
              <a:defRPr/>
            </a:lvl2pPr>
            <a:lvl3pPr indent="-314325" lvl="2" marL="1371600" rtl="0" algn="l">
              <a:spcBef>
                <a:spcPts val="1200"/>
              </a:spcBef>
              <a:spcAft>
                <a:spcPts val="0"/>
              </a:spcAft>
              <a:buSzPts val="1350"/>
              <a:buChar char="■"/>
              <a:defRPr/>
            </a:lvl3pPr>
            <a:lvl4pPr indent="-314325" lvl="3" marL="1828800" rtl="0" algn="l">
              <a:spcBef>
                <a:spcPts val="1200"/>
              </a:spcBef>
              <a:spcAft>
                <a:spcPts val="0"/>
              </a:spcAft>
              <a:buSzPts val="1350"/>
              <a:buChar char="●"/>
              <a:defRPr/>
            </a:lvl4pPr>
            <a:lvl5pPr indent="-302895" lvl="4" marL="2286000" rtl="0" algn="l">
              <a:spcBef>
                <a:spcPts val="1200"/>
              </a:spcBef>
              <a:spcAft>
                <a:spcPts val="0"/>
              </a:spcAft>
              <a:buSzPts val="1170"/>
              <a:buChar char="○"/>
              <a:defRPr/>
            </a:lvl5pPr>
            <a:lvl6pPr indent="-342900" lvl="5" marL="2743200" rtl="0" algn="l">
              <a:spcBef>
                <a:spcPts val="1200"/>
              </a:spcBef>
              <a:spcAft>
                <a:spcPts val="0"/>
              </a:spcAft>
              <a:buSzPts val="1800"/>
              <a:buChar char="■"/>
              <a:defRPr/>
            </a:lvl6pPr>
            <a:lvl7pPr indent="-342900" lvl="6" marL="3200400" rtl="0" algn="l">
              <a:spcBef>
                <a:spcPts val="1200"/>
              </a:spcBef>
              <a:spcAft>
                <a:spcPts val="0"/>
              </a:spcAft>
              <a:buSzPts val="180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MQTT</a:t>
            </a:r>
            <a:endParaRPr/>
          </a:p>
          <a:p>
            <a:pPr indent="0" lvl="0" marL="0" rtl="0" algn="l">
              <a:spcBef>
                <a:spcPts val="0"/>
              </a:spcBef>
              <a:spcAft>
                <a:spcPts val="0"/>
              </a:spcAft>
              <a:buNone/>
            </a:pPr>
            <a:r>
              <a:rPr lang="en" sz="3066"/>
              <a:t>GMES workshop 22/09/21</a:t>
            </a:r>
            <a:endParaRPr sz="3066"/>
          </a:p>
        </p:txBody>
      </p:sp>
      <p:sp>
        <p:nvSpPr>
          <p:cNvPr id="92" name="Google Shape;92;p14"/>
          <p:cNvSpPr txBox="1"/>
          <p:nvPr>
            <p:ph idx="1" type="subTitle"/>
          </p:nvPr>
        </p:nvSpPr>
        <p:spPr>
          <a:xfrm>
            <a:off x="5263150" y="3614733"/>
            <a:ext cx="3659100" cy="133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latin typeface="Twentieth Century"/>
                <a:ea typeface="Twentieth Century"/>
                <a:cs typeface="Twentieth Century"/>
                <a:sym typeface="Twentieth Century"/>
              </a:rPr>
              <a:t>Corentin Dupont</a:t>
            </a:r>
            <a:endParaRPr b="1">
              <a:latin typeface="Twentieth Century"/>
              <a:ea typeface="Twentieth Century"/>
              <a:cs typeface="Twentieth Century"/>
              <a:sym typeface="Twentieth Century"/>
            </a:endParaRPr>
          </a:p>
          <a:p>
            <a:pPr indent="0" lvl="0" marL="0" rtl="0" algn="l">
              <a:spcBef>
                <a:spcPts val="0"/>
              </a:spcBef>
              <a:spcAft>
                <a:spcPts val="0"/>
              </a:spcAft>
              <a:buNone/>
            </a:pPr>
            <a:r>
              <a:rPr b="1" lang="en">
                <a:latin typeface="Twentieth Century"/>
                <a:ea typeface="Twentieth Century"/>
                <a:cs typeface="Twentieth Century"/>
                <a:sym typeface="Twentieth Century"/>
              </a:rPr>
              <a:t>Waziup e.V.</a:t>
            </a:r>
            <a:endParaRPr b="1">
              <a:latin typeface="Twentieth Century"/>
              <a:ea typeface="Twentieth Century"/>
              <a:cs typeface="Twentieth Century"/>
              <a:sym typeface="Twentieth Century"/>
            </a:endParaRPr>
          </a:p>
          <a:p>
            <a:pPr indent="0" lvl="0" marL="0" rtl="0" algn="l">
              <a:spcBef>
                <a:spcPts val="0"/>
              </a:spcBef>
              <a:spcAft>
                <a:spcPts val="0"/>
              </a:spcAft>
              <a:buClr>
                <a:srgbClr val="000000"/>
              </a:buClr>
              <a:buSzPts val="2400"/>
              <a:buFont typeface="Arial"/>
              <a:buNone/>
            </a:pPr>
            <a:r>
              <a:rPr b="1" lang="en">
                <a:latin typeface="Twentieth Century"/>
                <a:ea typeface="Twentieth Century"/>
                <a:cs typeface="Twentieth Century"/>
                <a:sym typeface="Twentieth Century"/>
              </a:rPr>
              <a:t>Technical director</a:t>
            </a:r>
            <a:endParaRPr b="1">
              <a:latin typeface="Twentieth Century"/>
              <a:ea typeface="Twentieth Century"/>
              <a:cs typeface="Twentieth Century"/>
              <a:sym typeface="Twentieth Century"/>
            </a:endParaRPr>
          </a:p>
          <a:p>
            <a:pPr indent="0" lvl="0" marL="0" rtl="0" algn="l">
              <a:spcBef>
                <a:spcPts val="0"/>
              </a:spcBef>
              <a:spcAft>
                <a:spcPts val="0"/>
              </a:spcAft>
              <a:buNone/>
            </a:pPr>
            <a:r>
              <a:rPr i="1" lang="en" sz="2000">
                <a:latin typeface="Twentieth Century"/>
                <a:ea typeface="Twentieth Century"/>
                <a:cs typeface="Twentieth Century"/>
                <a:sym typeface="Twentieth Century"/>
              </a:rPr>
              <a:t>corentin.dupont@waziup.org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255625" y="26985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Persistent Sessions</a:t>
            </a:r>
            <a:endParaRPr/>
          </a:p>
        </p:txBody>
      </p:sp>
      <p:sp>
        <p:nvSpPr>
          <p:cNvPr id="166" name="Google Shape;166;p23"/>
          <p:cNvSpPr txBox="1"/>
          <p:nvPr/>
        </p:nvSpPr>
        <p:spPr>
          <a:xfrm>
            <a:off x="665700" y="1261325"/>
            <a:ext cx="78624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latin typeface="Roboto"/>
                <a:ea typeface="Roboto"/>
                <a:cs typeface="Roboto"/>
                <a:sym typeface="Roboto"/>
              </a:rPr>
              <a:t>In the event that the client goes offline, the broker stores all messages that the client has subscribed to and notifies the client of all such messages once it comes back online.</a:t>
            </a:r>
            <a:endParaRPr sz="2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MQTT?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MQTT (Message Queue Telemetry Transport) is a </a:t>
            </a:r>
            <a:r>
              <a:rPr b="1" lang="en"/>
              <a:t>publish-subscribe </a:t>
            </a:r>
            <a:r>
              <a:rPr lang="en"/>
              <a:t>messaging protocol designed for </a:t>
            </a:r>
            <a:r>
              <a:rPr b="1" lang="en"/>
              <a:t>lightweight</a:t>
            </a:r>
            <a:r>
              <a:rPr lang="en"/>
              <a:t> M2M communications.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vs </a:t>
            </a:r>
            <a:r>
              <a:rPr lang="en"/>
              <a:t>MQTT</a:t>
            </a:r>
            <a:endParaRPr/>
          </a:p>
        </p:txBody>
      </p:sp>
      <p:graphicFrame>
        <p:nvGraphicFramePr>
          <p:cNvPr id="104" name="Google Shape;104;p16"/>
          <p:cNvGraphicFramePr/>
          <p:nvPr/>
        </p:nvGraphicFramePr>
        <p:xfrm>
          <a:off x="1450025" y="1479075"/>
          <a:ext cx="3000000" cy="3000000"/>
        </p:xfrm>
        <a:graphic>
          <a:graphicData uri="http://schemas.openxmlformats.org/drawingml/2006/table">
            <a:tbl>
              <a:tblPr>
                <a:noFill/>
                <a:tableStyleId>{F4FD439C-93BC-46CD-BC22-395C6DCB315D}</a:tableStyleId>
              </a:tblPr>
              <a:tblGrid>
                <a:gridCol w="1635175"/>
              </a:tblGrid>
              <a:tr h="361175">
                <a:tc>
                  <a:txBody>
                    <a:bodyPr/>
                    <a:lstStyle/>
                    <a:p>
                      <a:pPr indent="0" lvl="0" marL="0" rtl="0" algn="l">
                        <a:spcBef>
                          <a:spcPts val="0"/>
                        </a:spcBef>
                        <a:spcAft>
                          <a:spcPts val="0"/>
                        </a:spcAft>
                        <a:buNone/>
                      </a:pPr>
                      <a:r>
                        <a:rPr b="1" lang="en"/>
                        <a:t>HTTP Method</a:t>
                      </a:r>
                      <a:endParaRPr b="1"/>
                    </a:p>
                  </a:txBody>
                  <a:tcPr marT="91425" marB="91425" marR="91425" marL="91425">
                    <a:solidFill>
                      <a:srgbClr val="B6D7A8"/>
                    </a:solidFill>
                  </a:tcPr>
                </a:tc>
              </a:tr>
              <a:tr h="381000">
                <a:tc>
                  <a:txBody>
                    <a:bodyPr/>
                    <a:lstStyle/>
                    <a:p>
                      <a:pPr indent="0" lvl="0" marL="0" rtl="0" algn="l">
                        <a:spcBef>
                          <a:spcPts val="0"/>
                        </a:spcBef>
                        <a:spcAft>
                          <a:spcPts val="0"/>
                        </a:spcAft>
                        <a:buNone/>
                      </a:pPr>
                      <a:r>
                        <a:rPr lang="en"/>
                        <a:t>POST</a:t>
                      </a:r>
                      <a:endParaRPr/>
                    </a:p>
                  </a:txBody>
                  <a:tcPr marT="91425" marB="91425" marR="91425" marL="91425"/>
                </a:tc>
              </a:tr>
              <a:tr h="381000">
                <a:tc>
                  <a:txBody>
                    <a:bodyPr/>
                    <a:lstStyle/>
                    <a:p>
                      <a:pPr indent="0" lvl="0" marL="0" rtl="0" algn="l">
                        <a:spcBef>
                          <a:spcPts val="0"/>
                        </a:spcBef>
                        <a:spcAft>
                          <a:spcPts val="0"/>
                        </a:spcAft>
                        <a:buNone/>
                      </a:pPr>
                      <a:r>
                        <a:rPr lang="en"/>
                        <a:t>PUT</a:t>
                      </a:r>
                      <a:endParaRPr/>
                    </a:p>
                  </a:txBody>
                  <a:tcPr marT="91425" marB="91425" marR="91425" marL="91425"/>
                </a:tc>
              </a:tr>
              <a:tr h="381000">
                <a:tc>
                  <a:txBody>
                    <a:bodyPr/>
                    <a:lstStyle/>
                    <a:p>
                      <a:pPr indent="0" lvl="0" marL="0" rtl="0" algn="l">
                        <a:spcBef>
                          <a:spcPts val="0"/>
                        </a:spcBef>
                        <a:spcAft>
                          <a:spcPts val="0"/>
                        </a:spcAft>
                        <a:buNone/>
                      </a:pPr>
                      <a:r>
                        <a:rPr lang="en"/>
                        <a:t>GET</a:t>
                      </a:r>
                      <a:endParaRPr/>
                    </a:p>
                  </a:txBody>
                  <a:tcPr marT="91425" marB="91425" marR="91425" marL="91425"/>
                </a:tc>
              </a:tr>
              <a:tr h="381000">
                <a:tc>
                  <a:txBody>
                    <a:bodyPr/>
                    <a:lstStyle/>
                    <a:p>
                      <a:pPr indent="0" lvl="0" marL="0" rtl="0" algn="l">
                        <a:spcBef>
                          <a:spcPts val="0"/>
                        </a:spcBef>
                        <a:spcAft>
                          <a:spcPts val="0"/>
                        </a:spcAft>
                        <a:buNone/>
                      </a:pPr>
                      <a:r>
                        <a:rPr lang="en"/>
                        <a:t>DELETE</a:t>
                      </a:r>
                      <a:endParaRPr/>
                    </a:p>
                  </a:txBody>
                  <a:tcPr marT="91425" marB="91425" marR="91425" marL="91425"/>
                </a:tc>
              </a:tr>
            </a:tbl>
          </a:graphicData>
        </a:graphic>
      </p:graphicFrame>
      <p:graphicFrame>
        <p:nvGraphicFramePr>
          <p:cNvPr id="105" name="Google Shape;105;p16"/>
          <p:cNvGraphicFramePr/>
          <p:nvPr/>
        </p:nvGraphicFramePr>
        <p:xfrm>
          <a:off x="4258225" y="1310788"/>
          <a:ext cx="3000000" cy="3000000"/>
        </p:xfrm>
        <a:graphic>
          <a:graphicData uri="http://schemas.openxmlformats.org/drawingml/2006/table">
            <a:tbl>
              <a:tblPr>
                <a:noFill/>
                <a:tableStyleId>{F4FD439C-93BC-46CD-BC22-395C6DCB315D}</a:tableStyleId>
              </a:tblPr>
              <a:tblGrid>
                <a:gridCol w="1810350"/>
              </a:tblGrid>
              <a:tr h="381000">
                <a:tc>
                  <a:txBody>
                    <a:bodyPr/>
                    <a:lstStyle/>
                    <a:p>
                      <a:pPr indent="0" lvl="0" marL="0" rtl="0" algn="l">
                        <a:spcBef>
                          <a:spcPts val="0"/>
                        </a:spcBef>
                        <a:spcAft>
                          <a:spcPts val="0"/>
                        </a:spcAft>
                        <a:buNone/>
                      </a:pPr>
                      <a:r>
                        <a:rPr b="1" lang="en"/>
                        <a:t>MQTT Operation</a:t>
                      </a:r>
                      <a:endParaRPr b="1"/>
                    </a:p>
                  </a:txBody>
                  <a:tcPr marT="91425" marB="91425" marR="91425" marL="91425">
                    <a:solidFill>
                      <a:srgbClr val="B6D7A8"/>
                    </a:solidFill>
                  </a:tcPr>
                </a:tc>
              </a:tr>
              <a:tr h="381000">
                <a:tc>
                  <a:txBody>
                    <a:bodyPr/>
                    <a:lstStyle/>
                    <a:p>
                      <a:pPr indent="0" lvl="0" marL="0" rtl="0" algn="l">
                        <a:spcBef>
                          <a:spcPts val="0"/>
                        </a:spcBef>
                        <a:spcAft>
                          <a:spcPts val="0"/>
                        </a:spcAft>
                        <a:buNone/>
                      </a:pPr>
                      <a:r>
                        <a:rPr lang="en"/>
                        <a:t>Connect</a:t>
                      </a:r>
                      <a:endParaRPr/>
                    </a:p>
                  </a:txBody>
                  <a:tcPr marT="91425" marB="91425" marR="91425" marL="91425"/>
                </a:tc>
              </a:tr>
              <a:tr h="381000">
                <a:tc>
                  <a:txBody>
                    <a:bodyPr/>
                    <a:lstStyle/>
                    <a:p>
                      <a:pPr indent="0" lvl="0" marL="0" rtl="0" algn="l">
                        <a:spcBef>
                          <a:spcPts val="0"/>
                        </a:spcBef>
                        <a:spcAft>
                          <a:spcPts val="0"/>
                        </a:spcAft>
                        <a:buNone/>
                      </a:pPr>
                      <a:r>
                        <a:rPr lang="en"/>
                        <a:t>Publish</a:t>
                      </a:r>
                      <a:endParaRPr/>
                    </a:p>
                  </a:txBody>
                  <a:tcPr marT="91425" marB="91425" marR="91425" marL="91425"/>
                </a:tc>
              </a:tr>
              <a:tr h="381000">
                <a:tc>
                  <a:txBody>
                    <a:bodyPr/>
                    <a:lstStyle/>
                    <a:p>
                      <a:pPr indent="0" lvl="0" marL="0" rtl="0" algn="l">
                        <a:spcBef>
                          <a:spcPts val="0"/>
                        </a:spcBef>
                        <a:spcAft>
                          <a:spcPts val="0"/>
                        </a:spcAft>
                        <a:buNone/>
                      </a:pPr>
                      <a:r>
                        <a:rPr lang="en"/>
                        <a:t>Subscribe</a:t>
                      </a:r>
                      <a:endParaRPr/>
                    </a:p>
                  </a:txBody>
                  <a:tcPr marT="91425" marB="91425" marR="91425" marL="91425"/>
                </a:tc>
              </a:tr>
              <a:tr h="381000">
                <a:tc>
                  <a:txBody>
                    <a:bodyPr/>
                    <a:lstStyle/>
                    <a:p>
                      <a:pPr indent="0" lvl="0" marL="0" rtl="0" algn="l">
                        <a:spcBef>
                          <a:spcPts val="0"/>
                        </a:spcBef>
                        <a:spcAft>
                          <a:spcPts val="0"/>
                        </a:spcAft>
                        <a:buNone/>
                      </a:pPr>
                      <a:r>
                        <a:rPr lang="en"/>
                        <a:t>Unsubscribe</a:t>
                      </a:r>
                      <a:endParaRPr/>
                    </a:p>
                  </a:txBody>
                  <a:tcPr marT="91425" marB="91425" marR="91425" marL="91425"/>
                </a:tc>
              </a:tr>
              <a:tr h="381000">
                <a:tc>
                  <a:txBody>
                    <a:bodyPr/>
                    <a:lstStyle/>
                    <a:p>
                      <a:pPr indent="0" lvl="0" marL="0" rtl="0" algn="l">
                        <a:spcBef>
                          <a:spcPts val="0"/>
                        </a:spcBef>
                        <a:spcAft>
                          <a:spcPts val="0"/>
                        </a:spcAft>
                        <a:buNone/>
                      </a:pPr>
                      <a:r>
                        <a:rPr lang="en"/>
                        <a:t>Unconnect</a:t>
                      </a:r>
                      <a:endParaRPr/>
                    </a:p>
                  </a:txBody>
                  <a:tcPr marT="91425" marB="91425" marR="91425" marL="91425"/>
                </a:tc>
              </a:tr>
            </a:tbl>
          </a:graphicData>
        </a:graphic>
      </p:graphicFrame>
      <p:sp>
        <p:nvSpPr>
          <p:cNvPr id="106" name="Google Shape;106;p16"/>
          <p:cNvSpPr txBox="1"/>
          <p:nvPr/>
        </p:nvSpPr>
        <p:spPr>
          <a:xfrm>
            <a:off x="1538788" y="3545800"/>
            <a:ext cx="13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Client/Server</a:t>
            </a:r>
            <a:endParaRPr>
              <a:latin typeface="Roboto"/>
              <a:ea typeface="Roboto"/>
              <a:cs typeface="Roboto"/>
              <a:sym typeface="Roboto"/>
            </a:endParaRPr>
          </a:p>
        </p:txBody>
      </p:sp>
      <p:sp>
        <p:nvSpPr>
          <p:cNvPr id="107" name="Google Shape;107;p16"/>
          <p:cNvSpPr txBox="1"/>
          <p:nvPr/>
        </p:nvSpPr>
        <p:spPr>
          <a:xfrm>
            <a:off x="4154281" y="3805850"/>
            <a:ext cx="191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Publish/Subscribe</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7"/>
          <p:cNvPicPr preferRelativeResize="0"/>
          <p:nvPr/>
        </p:nvPicPr>
        <p:blipFill>
          <a:blip r:embed="rId3">
            <a:alphaModFix/>
          </a:blip>
          <a:stretch>
            <a:fillRect/>
          </a:stretch>
        </p:blipFill>
        <p:spPr>
          <a:xfrm>
            <a:off x="1310400" y="1470550"/>
            <a:ext cx="5031375" cy="3130650"/>
          </a:xfrm>
          <a:prstGeom prst="rect">
            <a:avLst/>
          </a:prstGeom>
          <a:noFill/>
          <a:ln>
            <a:noFill/>
          </a:ln>
        </p:spPr>
      </p:pic>
      <p:sp>
        <p:nvSpPr>
          <p:cNvPr id="113" name="Google Shape;113;p17"/>
          <p:cNvSpPr txBox="1"/>
          <p:nvPr>
            <p:ph type="title"/>
          </p:nvPr>
        </p:nvSpPr>
        <p:spPr>
          <a:xfrm>
            <a:off x="346725" y="2059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vs MQTT</a:t>
            </a:r>
            <a:endParaRPr/>
          </a:p>
        </p:txBody>
      </p:sp>
      <p:sp>
        <p:nvSpPr>
          <p:cNvPr id="114" name="Google Shape;114;p17"/>
          <p:cNvSpPr txBox="1"/>
          <p:nvPr/>
        </p:nvSpPr>
        <p:spPr>
          <a:xfrm>
            <a:off x="1819088" y="995075"/>
            <a:ext cx="13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HTTP</a:t>
            </a:r>
            <a:endParaRPr>
              <a:latin typeface="Roboto"/>
              <a:ea typeface="Roboto"/>
              <a:cs typeface="Roboto"/>
              <a:sym typeface="Roboto"/>
            </a:endParaRPr>
          </a:p>
        </p:txBody>
      </p:sp>
      <p:sp>
        <p:nvSpPr>
          <p:cNvPr id="115" name="Google Shape;115;p17"/>
          <p:cNvSpPr txBox="1"/>
          <p:nvPr/>
        </p:nvSpPr>
        <p:spPr>
          <a:xfrm>
            <a:off x="4354038" y="1030100"/>
            <a:ext cx="13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MQTT</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255625" y="26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121" name="Google Shape;121;p18"/>
          <p:cNvPicPr preferRelativeResize="0"/>
          <p:nvPr/>
        </p:nvPicPr>
        <p:blipFill>
          <a:blip r:embed="rId3">
            <a:alphaModFix/>
          </a:blip>
          <a:stretch>
            <a:fillRect/>
          </a:stretch>
        </p:blipFill>
        <p:spPr>
          <a:xfrm>
            <a:off x="1581925" y="1017800"/>
            <a:ext cx="4413616" cy="382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255625" y="26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a:t>
            </a:r>
            <a:endParaRPr/>
          </a:p>
        </p:txBody>
      </p:sp>
      <p:sp>
        <p:nvSpPr>
          <p:cNvPr id="127" name="Google Shape;127;p19"/>
          <p:cNvSpPr txBox="1"/>
          <p:nvPr/>
        </p:nvSpPr>
        <p:spPr>
          <a:xfrm>
            <a:off x="1282350" y="1340275"/>
            <a:ext cx="3931200" cy="4926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myhome/livingroom/temperature</a:t>
            </a:r>
            <a:endParaRPr sz="2000"/>
          </a:p>
        </p:txBody>
      </p:sp>
      <p:sp>
        <p:nvSpPr>
          <p:cNvPr id="128" name="Google Shape;128;p19"/>
          <p:cNvSpPr txBox="1"/>
          <p:nvPr/>
        </p:nvSpPr>
        <p:spPr>
          <a:xfrm>
            <a:off x="1391025" y="1892000"/>
            <a:ext cx="104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Topic level</a:t>
            </a:r>
            <a:endParaRPr>
              <a:latin typeface="Roboto"/>
              <a:ea typeface="Roboto"/>
              <a:cs typeface="Roboto"/>
              <a:sym typeface="Roboto"/>
            </a:endParaRPr>
          </a:p>
        </p:txBody>
      </p:sp>
      <p:sp>
        <p:nvSpPr>
          <p:cNvPr id="129" name="Google Shape;129;p19"/>
          <p:cNvSpPr/>
          <p:nvPr/>
        </p:nvSpPr>
        <p:spPr>
          <a:xfrm rot="-5400000">
            <a:off x="1772925" y="1407500"/>
            <a:ext cx="112200" cy="1009200"/>
          </a:xfrm>
          <a:prstGeom prst="lef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txBox="1"/>
          <p:nvPr/>
        </p:nvSpPr>
        <p:spPr>
          <a:xfrm>
            <a:off x="2534025" y="1892000"/>
            <a:ext cx="104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Topic level</a:t>
            </a:r>
            <a:endParaRPr>
              <a:latin typeface="Roboto"/>
              <a:ea typeface="Roboto"/>
              <a:cs typeface="Roboto"/>
              <a:sym typeface="Roboto"/>
            </a:endParaRPr>
          </a:p>
        </p:txBody>
      </p:sp>
      <p:sp>
        <p:nvSpPr>
          <p:cNvPr id="131" name="Google Shape;131;p19"/>
          <p:cNvSpPr/>
          <p:nvPr/>
        </p:nvSpPr>
        <p:spPr>
          <a:xfrm rot="-5400000">
            <a:off x="2915925" y="1407500"/>
            <a:ext cx="112200" cy="1009200"/>
          </a:xfrm>
          <a:prstGeom prst="lef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txBox="1"/>
          <p:nvPr/>
        </p:nvSpPr>
        <p:spPr>
          <a:xfrm>
            <a:off x="3829425" y="1892000"/>
            <a:ext cx="104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Topic level</a:t>
            </a:r>
            <a:endParaRPr>
              <a:latin typeface="Roboto"/>
              <a:ea typeface="Roboto"/>
              <a:cs typeface="Roboto"/>
              <a:sym typeface="Roboto"/>
            </a:endParaRPr>
          </a:p>
        </p:txBody>
      </p:sp>
      <p:sp>
        <p:nvSpPr>
          <p:cNvPr id="133" name="Google Shape;133;p19"/>
          <p:cNvSpPr/>
          <p:nvPr/>
        </p:nvSpPr>
        <p:spPr>
          <a:xfrm rot="-5400000">
            <a:off x="4211325" y="1407500"/>
            <a:ext cx="112200" cy="1009200"/>
          </a:xfrm>
          <a:prstGeom prst="lef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255625" y="26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 wildcards</a:t>
            </a:r>
            <a:endParaRPr/>
          </a:p>
        </p:txBody>
      </p:sp>
      <p:sp>
        <p:nvSpPr>
          <p:cNvPr id="139" name="Google Shape;139;p20"/>
          <p:cNvSpPr txBox="1"/>
          <p:nvPr/>
        </p:nvSpPr>
        <p:spPr>
          <a:xfrm>
            <a:off x="1162425" y="1042175"/>
            <a:ext cx="5858400" cy="4926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myhome/+/temperature</a:t>
            </a:r>
            <a:endParaRPr sz="2000"/>
          </a:p>
        </p:txBody>
      </p:sp>
      <p:sp>
        <p:nvSpPr>
          <p:cNvPr id="140" name="Google Shape;140;p20"/>
          <p:cNvSpPr txBox="1"/>
          <p:nvPr/>
        </p:nvSpPr>
        <p:spPr>
          <a:xfrm>
            <a:off x="1162425" y="1587200"/>
            <a:ext cx="104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Topic level</a:t>
            </a:r>
            <a:endParaRPr>
              <a:latin typeface="Roboto"/>
              <a:ea typeface="Roboto"/>
              <a:cs typeface="Roboto"/>
              <a:sym typeface="Roboto"/>
            </a:endParaRPr>
          </a:p>
        </p:txBody>
      </p:sp>
      <p:sp>
        <p:nvSpPr>
          <p:cNvPr id="141" name="Google Shape;141;p20"/>
          <p:cNvSpPr/>
          <p:nvPr/>
        </p:nvSpPr>
        <p:spPr>
          <a:xfrm rot="-5400000">
            <a:off x="1696725" y="1102700"/>
            <a:ext cx="112200" cy="1009200"/>
          </a:xfrm>
          <a:prstGeom prst="lef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nvSpPr>
        <p:spPr>
          <a:xfrm>
            <a:off x="2291400" y="1699300"/>
            <a:ext cx="91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Select all rooms</a:t>
            </a:r>
            <a:endParaRPr>
              <a:latin typeface="Roboto"/>
              <a:ea typeface="Roboto"/>
              <a:cs typeface="Roboto"/>
              <a:sym typeface="Roboto"/>
            </a:endParaRPr>
          </a:p>
        </p:txBody>
      </p:sp>
      <p:cxnSp>
        <p:nvCxnSpPr>
          <p:cNvPr id="143" name="Google Shape;143;p20"/>
          <p:cNvCxnSpPr>
            <a:stCxn id="142" idx="0"/>
          </p:cNvCxnSpPr>
          <p:nvPr/>
        </p:nvCxnSpPr>
        <p:spPr>
          <a:xfrm rot="10800000">
            <a:off x="2438700" y="1394500"/>
            <a:ext cx="310800" cy="304800"/>
          </a:xfrm>
          <a:prstGeom prst="straightConnector1">
            <a:avLst/>
          </a:prstGeom>
          <a:noFill/>
          <a:ln cap="flat" cmpd="sng" w="9525">
            <a:solidFill>
              <a:srgbClr val="FF0000"/>
            </a:solidFill>
            <a:prstDash val="solid"/>
            <a:round/>
            <a:headEnd len="med" w="med" type="none"/>
            <a:tailEnd len="med" w="med" type="triangle"/>
          </a:ln>
        </p:spPr>
      </p:cxnSp>
      <p:sp>
        <p:nvSpPr>
          <p:cNvPr id="144" name="Google Shape;144;p20"/>
          <p:cNvSpPr txBox="1"/>
          <p:nvPr/>
        </p:nvSpPr>
        <p:spPr>
          <a:xfrm>
            <a:off x="1217513" y="2602200"/>
            <a:ext cx="5858400" cy="4926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myhome/#</a:t>
            </a:r>
            <a:endParaRPr sz="2000"/>
          </a:p>
        </p:txBody>
      </p:sp>
      <p:sp>
        <p:nvSpPr>
          <p:cNvPr id="145" name="Google Shape;145;p20"/>
          <p:cNvSpPr txBox="1"/>
          <p:nvPr/>
        </p:nvSpPr>
        <p:spPr>
          <a:xfrm>
            <a:off x="1180788" y="3167950"/>
            <a:ext cx="104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Topic level</a:t>
            </a:r>
            <a:endParaRPr>
              <a:latin typeface="Roboto"/>
              <a:ea typeface="Roboto"/>
              <a:cs typeface="Roboto"/>
              <a:sym typeface="Roboto"/>
            </a:endParaRPr>
          </a:p>
        </p:txBody>
      </p:sp>
      <p:sp>
        <p:nvSpPr>
          <p:cNvPr id="146" name="Google Shape;146;p20"/>
          <p:cNvSpPr/>
          <p:nvPr/>
        </p:nvSpPr>
        <p:spPr>
          <a:xfrm rot="-5400000">
            <a:off x="1715088" y="2683450"/>
            <a:ext cx="112200" cy="1009200"/>
          </a:xfrm>
          <a:prstGeom prst="lef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txBox="1"/>
          <p:nvPr/>
        </p:nvSpPr>
        <p:spPr>
          <a:xfrm>
            <a:off x="2538381" y="3280050"/>
            <a:ext cx="134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Select all subtopics</a:t>
            </a:r>
            <a:endParaRPr>
              <a:latin typeface="Roboto"/>
              <a:ea typeface="Roboto"/>
              <a:cs typeface="Roboto"/>
              <a:sym typeface="Roboto"/>
            </a:endParaRPr>
          </a:p>
        </p:txBody>
      </p:sp>
      <p:cxnSp>
        <p:nvCxnSpPr>
          <p:cNvPr id="148" name="Google Shape;148;p20"/>
          <p:cNvCxnSpPr/>
          <p:nvPr/>
        </p:nvCxnSpPr>
        <p:spPr>
          <a:xfrm rot="10800000">
            <a:off x="2494581" y="2978250"/>
            <a:ext cx="485700" cy="301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255625" y="26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of service</a:t>
            </a:r>
            <a:endParaRPr/>
          </a:p>
        </p:txBody>
      </p:sp>
      <p:sp>
        <p:nvSpPr>
          <p:cNvPr id="154" name="Google Shape;154;p21"/>
          <p:cNvSpPr txBox="1"/>
          <p:nvPr/>
        </p:nvSpPr>
        <p:spPr>
          <a:xfrm>
            <a:off x="665700" y="1261325"/>
            <a:ext cx="7035600" cy="19509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Font typeface="Roboto"/>
              <a:buChar char="●"/>
            </a:pPr>
            <a:r>
              <a:rPr b="1" lang="en" sz="1700">
                <a:latin typeface="Roboto"/>
                <a:ea typeface="Roboto"/>
                <a:cs typeface="Roboto"/>
                <a:sym typeface="Roboto"/>
              </a:rPr>
              <a:t>Fire and forget (0):</a:t>
            </a:r>
            <a:r>
              <a:rPr lang="en" sz="1700">
                <a:latin typeface="Roboto"/>
                <a:ea typeface="Roboto"/>
                <a:cs typeface="Roboto"/>
                <a:sym typeface="Roboto"/>
              </a:rPr>
              <a:t> Client sends message to broker. Doesn’t care what happens to it.</a:t>
            </a:r>
            <a:endParaRPr sz="1700">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b="1" lang="en" sz="1700">
                <a:latin typeface="Roboto"/>
                <a:ea typeface="Roboto"/>
                <a:cs typeface="Roboto"/>
                <a:sym typeface="Roboto"/>
              </a:rPr>
              <a:t>Deliver at least once (1):</a:t>
            </a:r>
            <a:r>
              <a:rPr lang="en" sz="1700">
                <a:latin typeface="Roboto"/>
                <a:ea typeface="Roboto"/>
                <a:cs typeface="Roboto"/>
                <a:sym typeface="Roboto"/>
              </a:rPr>
              <a:t> Client only destroys copy of message when acknowledgement is received from broker.</a:t>
            </a:r>
            <a:endParaRPr sz="1700">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b="1" lang="en" sz="1700">
                <a:latin typeface="Roboto"/>
                <a:ea typeface="Roboto"/>
                <a:cs typeface="Roboto"/>
                <a:sym typeface="Roboto"/>
              </a:rPr>
              <a:t>Deliver exactly once (2):</a:t>
            </a:r>
            <a:r>
              <a:rPr lang="en" sz="1700">
                <a:latin typeface="Roboto"/>
                <a:ea typeface="Roboto"/>
                <a:cs typeface="Roboto"/>
                <a:sym typeface="Roboto"/>
              </a:rPr>
              <a:t> Multiple levels of checks and balances until it is established that message has been sent exactly once.</a:t>
            </a:r>
            <a:endParaRPr sz="17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255625" y="269850"/>
            <a:ext cx="8520600" cy="6078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Last Will Testament</a:t>
            </a:r>
            <a:endParaRPr/>
          </a:p>
        </p:txBody>
      </p:sp>
      <p:sp>
        <p:nvSpPr>
          <p:cNvPr id="160" name="Google Shape;160;p22"/>
          <p:cNvSpPr txBox="1"/>
          <p:nvPr/>
        </p:nvSpPr>
        <p:spPr>
          <a:xfrm>
            <a:off x="665700" y="1261325"/>
            <a:ext cx="70356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latin typeface="Roboto"/>
                <a:ea typeface="Roboto"/>
                <a:cs typeface="Roboto"/>
                <a:sym typeface="Roboto"/>
              </a:rPr>
              <a:t>Configure a connection to send message to a specified client in case the connecting client’s connection closes in an ungraceful manner.</a:t>
            </a:r>
            <a:endParaRPr sz="20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