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7B73F7-0FBC-4A24-8545-46F7A5F45446}">
  <a:tblStyle styleId="{5D7B73F7-0FBC-4A24-8545-46F7A5F45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2bc172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2bc172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2bc172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2bc172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2bc172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2bc172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2bc172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22bc172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29d8587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29d8587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2bc17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2bc17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2bc172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2bc172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2bc172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2bc172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2bc172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2bc172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2bc172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2bc172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2bc172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2bc172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2bc172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2bc172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 amt="22000"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12648" y="171450"/>
            <a:ext cx="8153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609600" y="4686154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10000"/>
          </a:bodyPr>
          <a:lstStyle>
            <a:lvl1pPr indent="0" lvl="0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●"/>
              <a:defRPr/>
            </a:lvl1pPr>
            <a:lvl2pPr indent="-308610" lvl="1" marL="914400" rtl="0" algn="l">
              <a:spcBef>
                <a:spcPts val="120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rtl="0" algn="l">
              <a:spcBef>
                <a:spcPts val="12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  <a:defRPr/>
            </a:lvl4pPr>
            <a:lvl5pPr indent="-302895" lvl="4" marL="2286000" rtl="0" algn="l">
              <a:spcBef>
                <a:spcPts val="1200"/>
              </a:spcBef>
              <a:spcAft>
                <a:spcPts val="0"/>
              </a:spcAft>
              <a:buSzPts val="117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66"/>
              <a:t>GMES workshop 22/09/21</a:t>
            </a:r>
            <a:endParaRPr sz="3066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263150" y="3614733"/>
            <a:ext cx="36591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wentieth Century"/>
                <a:ea typeface="Twentieth Century"/>
                <a:cs typeface="Twentieth Century"/>
                <a:sym typeface="Twentieth Century"/>
              </a:rPr>
              <a:t>Corentin Dupont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wentieth Century"/>
                <a:ea typeface="Twentieth Century"/>
                <a:cs typeface="Twentieth Century"/>
                <a:sym typeface="Twentieth Century"/>
              </a:rPr>
              <a:t>Waziup e.V.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latin typeface="Twentieth Century"/>
                <a:ea typeface="Twentieth Century"/>
                <a:cs typeface="Twentieth Century"/>
                <a:sym typeface="Twentieth Century"/>
              </a:rPr>
              <a:t>Technical director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Twentieth Century"/>
                <a:ea typeface="Twentieth Century"/>
                <a:cs typeface="Twentieth Century"/>
                <a:sym typeface="Twentieth Century"/>
              </a:rPr>
              <a:t>corentin.dupont@waziup.org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Relations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847900" y="1261350"/>
            <a:ext cx="7932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To express relations between resources, use sub-resources: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example.com/api/v1/cars/711/drivers/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all drivers for car 711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example.com/api/v1/cars/711/drivers/1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first driver for car 711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Query string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847900" y="1261350"/>
            <a:ext cx="79326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Filtering: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example.com/api/v1/cars?color=blue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all blue cars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?color=blue&amp;size=mini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mini blue cars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Sorting: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example.com/api/v1/cars?sort=+size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all cars, sorted by size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Paging: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example.com/api/v1/cars?limit=100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100 first cars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example.com/api/v1/cars?limit=100&amp;offset=100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 100 next cars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advices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847900" y="1261350"/>
            <a:ext cx="73089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Nouns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but no verbs in path/URI: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example.com/api/v1/getAllUsers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example.com/api/v1/users 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example.com/api/v1/users 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only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plural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nouns: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example.com/api/v1/users     -&gt; get all users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example.com/api/v1/users/1   -&gt; get user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advices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84850" y="1184275"/>
            <a:ext cx="730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does not change the state: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example.com/api/v1/users/1/activate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example.com/api/v1/users/1?activate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PUT example.com/api/v1/users/1/activated true  </a:t>
            </a:r>
            <a:r>
              <a:rPr b="1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0" y="1111600"/>
            <a:ext cx="8839199" cy="307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means: REpresentational State Transfer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</a:t>
            </a:r>
            <a:r>
              <a:rPr b="1" lang="en"/>
              <a:t>HTTP</a:t>
            </a:r>
            <a:r>
              <a:rPr lang="en"/>
              <a:t>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 is a </a:t>
            </a:r>
            <a:r>
              <a:rPr b="1" i="1" lang="en"/>
              <a:t>Resource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/>
              <a:t>Resources are identified by</a:t>
            </a:r>
            <a:r>
              <a:rPr b="1" i="1" lang="en"/>
              <a:t> URLs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i="1" lang="en"/>
              <a:t>Stateless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HTTP Methods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693225" y="14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{5D7B73F7-0FBC-4A24-8545-46F7A5F45446}</a:tableStyleId>
              </a:tblPr>
              <a:tblGrid>
                <a:gridCol w="1635175"/>
                <a:gridCol w="1810350"/>
                <a:gridCol w="379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HTTP Method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CRUD Operation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a new resource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 an</a:t>
                      </a:r>
                      <a:r>
                        <a:rPr lang="en"/>
                        <a:t> existing resource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Fetches a resource. The resource is never changed.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Deletes a resource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64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1017800"/>
            <a:ext cx="32385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URL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282350" y="1340275"/>
            <a:ext cx="58584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 https://www.myhost.com/api/v1/user/1/cities</a:t>
            </a:r>
            <a:endParaRPr sz="2000"/>
          </a:p>
        </p:txBody>
      </p:sp>
      <p:sp>
        <p:nvSpPr>
          <p:cNvPr id="123" name="Google Shape;123;p19"/>
          <p:cNvSpPr txBox="1"/>
          <p:nvPr/>
        </p:nvSpPr>
        <p:spPr>
          <a:xfrm>
            <a:off x="1002075" y="1892000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863075" y="1892000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Protocol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270700" y="1892000"/>
            <a:ext cx="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573525" y="1892000"/>
            <a:ext cx="5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 rot="-5400000">
            <a:off x="1517025" y="1663400"/>
            <a:ext cx="112200" cy="49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-5400000">
            <a:off x="2185425" y="1624850"/>
            <a:ext cx="112200" cy="574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-5400000">
            <a:off x="3660600" y="933650"/>
            <a:ext cx="112200" cy="1956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-5400000">
            <a:off x="5781150" y="770000"/>
            <a:ext cx="112200" cy="228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Rest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1282350" y="1340275"/>
            <a:ext cx="58584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 https://www.myhost.com/api/v1/user/1/cities</a:t>
            </a:r>
            <a:endParaRPr sz="2000"/>
          </a:p>
        </p:txBody>
      </p:sp>
      <p:sp>
        <p:nvSpPr>
          <p:cNvPr id="137" name="Google Shape;137;p20"/>
          <p:cNvSpPr txBox="1"/>
          <p:nvPr/>
        </p:nvSpPr>
        <p:spPr>
          <a:xfrm>
            <a:off x="4494350" y="2032150"/>
            <a:ext cx="9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 version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410575" y="2032150"/>
            <a:ext cx="9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Resource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494975" y="2032150"/>
            <a:ext cx="9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Resource 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0"/>
          <p:cNvCxnSpPr>
            <a:stCxn id="137" idx="0"/>
          </p:cNvCxnSpPr>
          <p:nvPr/>
        </p:nvCxnSpPr>
        <p:spPr>
          <a:xfrm flipH="1" rot="10800000">
            <a:off x="4952450" y="1723750"/>
            <a:ext cx="291900" cy="30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8" idx="0"/>
          </p:cNvCxnSpPr>
          <p:nvPr/>
        </p:nvCxnSpPr>
        <p:spPr>
          <a:xfrm rot="10800000">
            <a:off x="5823225" y="1765750"/>
            <a:ext cx="80100" cy="26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 rot="10800000">
            <a:off x="6166800" y="1758600"/>
            <a:ext cx="560400" cy="29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1204750" y="146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{5D7B73F7-0FBC-4A24-8545-46F7A5F45446}</a:tableStyleId>
              </a:tblPr>
              <a:tblGrid>
                <a:gridCol w="1769525"/>
                <a:gridCol w="36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Header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Mime-types: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application/json, text/plain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Content-Type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Mime-types: application/json, text/plain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Basic, Bearer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 Response Status Code: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2010650" y="15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{5D7B73F7-0FBC-4A24-8545-46F7A5F45446}</a:tableStyleId>
              </a:tblPr>
              <a:tblGrid>
                <a:gridCol w="688300"/>
                <a:gridCol w="2833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Informational Codes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Successful Codes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Redirection Codes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Error 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Error Codes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