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6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92" r:id="rId12"/>
    <p:sldId id="289" r:id="rId13"/>
    <p:sldId id="29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114" d="100"/>
          <a:sy n="114" d="100"/>
        </p:scale>
        <p:origin x="414" y="10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4644\Downloads\TSAR2022_test_results_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4644\Downloads\TSAR2022_test_results_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4644\Downloads\TSAR2022_test_results_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ACC@1@Top1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TSAR2022_test_results_es!$E$1</c:f>
              <c:strCache>
                <c:ptCount val="1"/>
                <c:pt idx="0">
                  <c:v>ACC@1@Top1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TSAR2022_test_results_es!$A$2:$A$19</c:f>
              <c:strCache>
                <c:ptCount val="18"/>
                <c:pt idx="0">
                  <c:v>UCM</c:v>
                </c:pt>
                <c:pt idx="1">
                  <c:v>PresiUniv</c:v>
                </c:pt>
                <c:pt idx="2">
                  <c:v>UoM&amp;MMU</c:v>
                </c:pt>
                <c:pt idx="3">
                  <c:v>PresiUniv</c:v>
                </c:pt>
                <c:pt idx="4">
                  <c:v>UoM&amp;MMU</c:v>
                </c:pt>
                <c:pt idx="5">
                  <c:v>PolyU-CBS</c:v>
                </c:pt>
                <c:pt idx="6">
                  <c:v>GMU-WLV</c:v>
                </c:pt>
                <c:pt idx="7">
                  <c:v>UoM&amp;MMU</c:v>
                </c:pt>
                <c:pt idx="8">
                  <c:v>Cental</c:v>
                </c:pt>
                <c:pt idx="9">
                  <c:v>LSBert-baseline</c:v>
                </c:pt>
                <c:pt idx="10">
                  <c:v>PolyU-CBS</c:v>
                </c:pt>
                <c:pt idx="11">
                  <c:v>PresiUniv</c:v>
                </c:pt>
                <c:pt idx="12">
                  <c:v>GMU-WLV</c:v>
                </c:pt>
                <c:pt idx="13">
                  <c:v>Cental</c:v>
                </c:pt>
                <c:pt idx="14">
                  <c:v>PolyU-CBS</c:v>
                </c:pt>
                <c:pt idx="15">
                  <c:v>Cental</c:v>
                </c:pt>
                <c:pt idx="16">
                  <c:v>TUNER-baseline</c:v>
                </c:pt>
                <c:pt idx="17">
                  <c:v>OEG_UPM</c:v>
                </c:pt>
              </c:strCache>
            </c:strRef>
          </c:cat>
          <c:val>
            <c:numRef>
              <c:f>TSAR2022_test_results_es!$E$2:$E$19</c:f>
              <c:numCache>
                <c:formatCode>General</c:formatCode>
                <c:ptCount val="18"/>
                <c:pt idx="0">
                  <c:v>0.45379999999999998</c:v>
                </c:pt>
                <c:pt idx="1">
                  <c:v>0.20380000000000001</c:v>
                </c:pt>
                <c:pt idx="2">
                  <c:v>0.1603</c:v>
                </c:pt>
                <c:pt idx="3">
                  <c:v>0.20380000000000001</c:v>
                </c:pt>
                <c:pt idx="4">
                  <c:v>0.1603</c:v>
                </c:pt>
                <c:pt idx="5">
                  <c:v>0.16300000000000001</c:v>
                </c:pt>
                <c:pt idx="6">
                  <c:v>0.182</c:v>
                </c:pt>
                <c:pt idx="7">
                  <c:v>0.14940000000000001</c:v>
                </c:pt>
                <c:pt idx="8">
                  <c:v>0.1467</c:v>
                </c:pt>
                <c:pt idx="9">
                  <c:v>9.5100000000000004E-2</c:v>
                </c:pt>
                <c:pt idx="10">
                  <c:v>0.11409999999999999</c:v>
                </c:pt>
                <c:pt idx="11">
                  <c:v>0.15759999999999999</c:v>
                </c:pt>
                <c:pt idx="12">
                  <c:v>6.7900000000000002E-2</c:v>
                </c:pt>
                <c:pt idx="13">
                  <c:v>4.07E-2</c:v>
                </c:pt>
                <c:pt idx="14">
                  <c:v>8.6900000000000005E-2</c:v>
                </c:pt>
                <c:pt idx="15">
                  <c:v>6.5199999999999994E-2</c:v>
                </c:pt>
                <c:pt idx="16">
                  <c:v>6.25E-2</c:v>
                </c:pt>
                <c:pt idx="17">
                  <c:v>4.3400000000000001E-2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6-43DD-A887-AD5E8B62D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4237024"/>
        <c:axId val="1874241344"/>
      </c:barChart>
      <c:catAx>
        <c:axId val="187423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241344"/>
        <c:crosses val="autoZero"/>
        <c:auto val="1"/>
        <c:lblAlgn val="ctr"/>
        <c:lblOffset val="100"/>
        <c:noMultiLvlLbl val="0"/>
      </c:catAx>
      <c:valAx>
        <c:axId val="187424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23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MAP@3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TSAR2022_test_results_es!$H$1</c:f>
              <c:strCache>
                <c:ptCount val="1"/>
                <c:pt idx="0">
                  <c:v>MAP@3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TSAR2022_test_results_es!$A$2:$A$19</c:f>
              <c:strCache>
                <c:ptCount val="18"/>
                <c:pt idx="0">
                  <c:v>UCM</c:v>
                </c:pt>
                <c:pt idx="1">
                  <c:v>PresiUniv</c:v>
                </c:pt>
                <c:pt idx="2">
                  <c:v>UoM&amp;MMU</c:v>
                </c:pt>
                <c:pt idx="3">
                  <c:v>PresiUniv</c:v>
                </c:pt>
                <c:pt idx="4">
                  <c:v>UoM&amp;MMU</c:v>
                </c:pt>
                <c:pt idx="5">
                  <c:v>PolyU-CBS</c:v>
                </c:pt>
                <c:pt idx="6">
                  <c:v>GMU-WLV</c:v>
                </c:pt>
                <c:pt idx="7">
                  <c:v>UoM&amp;MMU</c:v>
                </c:pt>
                <c:pt idx="8">
                  <c:v>Cental</c:v>
                </c:pt>
                <c:pt idx="9">
                  <c:v>LSBert-baseline</c:v>
                </c:pt>
                <c:pt idx="10">
                  <c:v>PolyU-CBS</c:v>
                </c:pt>
                <c:pt idx="11">
                  <c:v>PresiUniv</c:v>
                </c:pt>
                <c:pt idx="12">
                  <c:v>GMU-WLV</c:v>
                </c:pt>
                <c:pt idx="13">
                  <c:v>Cental</c:v>
                </c:pt>
                <c:pt idx="14">
                  <c:v>PolyU-CBS</c:v>
                </c:pt>
                <c:pt idx="15">
                  <c:v>Cental</c:v>
                </c:pt>
                <c:pt idx="16">
                  <c:v>TUNER-baseline</c:v>
                </c:pt>
                <c:pt idx="17">
                  <c:v>OEG_UPM</c:v>
                </c:pt>
              </c:strCache>
            </c:strRef>
          </c:cat>
          <c:val>
            <c:numRef>
              <c:f>TSAR2022_test_results_es!$H$2:$H$19</c:f>
              <c:numCache>
                <c:formatCode>General</c:formatCode>
                <c:ptCount val="18"/>
                <c:pt idx="0">
                  <c:v>0.63109999999999999</c:v>
                </c:pt>
                <c:pt idx="1">
                  <c:v>0.2145</c:v>
                </c:pt>
                <c:pt idx="2">
                  <c:v>0.21279999999999999</c:v>
                </c:pt>
                <c:pt idx="3">
                  <c:v>0.19439999999999999</c:v>
                </c:pt>
                <c:pt idx="4">
                  <c:v>0.2225</c:v>
                </c:pt>
                <c:pt idx="5">
                  <c:v>0.20680000000000001</c:v>
                </c:pt>
                <c:pt idx="6">
                  <c:v>0.22020000000000001</c:v>
                </c:pt>
                <c:pt idx="7">
                  <c:v>0.2238</c:v>
                </c:pt>
                <c:pt idx="8">
                  <c:v>0.18260000000000001</c:v>
                </c:pt>
                <c:pt idx="9">
                  <c:v>0.18679999999999999</c:v>
                </c:pt>
                <c:pt idx="10">
                  <c:v>0.182</c:v>
                </c:pt>
                <c:pt idx="11">
                  <c:v>0.1197</c:v>
                </c:pt>
                <c:pt idx="12">
                  <c:v>0.15570000000000001</c:v>
                </c:pt>
                <c:pt idx="13">
                  <c:v>0.1416</c:v>
                </c:pt>
                <c:pt idx="14">
                  <c:v>0.14169999999999999</c:v>
                </c:pt>
                <c:pt idx="15">
                  <c:v>0.1265</c:v>
                </c:pt>
                <c:pt idx="16">
                  <c:v>5.7500000000000002E-2</c:v>
                </c:pt>
                <c:pt idx="17">
                  <c:v>7.7200000000000005E-2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8E-4B94-8CA7-A5E22CB36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06951728"/>
        <c:axId val="1706952688"/>
      </c:barChart>
      <c:catAx>
        <c:axId val="1706951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952688"/>
        <c:crosses val="autoZero"/>
        <c:auto val="1"/>
        <c:lblAlgn val="ctr"/>
        <c:lblOffset val="100"/>
        <c:noMultiLvlLbl val="0"/>
      </c:catAx>
      <c:valAx>
        <c:axId val="1706952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95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Potential@3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TSAR2022_test_results_es!$K$1</c:f>
              <c:strCache>
                <c:ptCount val="1"/>
                <c:pt idx="0">
                  <c:v>Potential@3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TSAR2022_test_results_es!$A$2:$A$19</c:f>
              <c:strCache>
                <c:ptCount val="18"/>
                <c:pt idx="0">
                  <c:v>UCM</c:v>
                </c:pt>
                <c:pt idx="1">
                  <c:v>PresiUniv</c:v>
                </c:pt>
                <c:pt idx="2">
                  <c:v>UoM&amp;MMU</c:v>
                </c:pt>
                <c:pt idx="3">
                  <c:v>PresiUniv</c:v>
                </c:pt>
                <c:pt idx="4">
                  <c:v>UoM&amp;MMU</c:v>
                </c:pt>
                <c:pt idx="5">
                  <c:v>PolyU-CBS</c:v>
                </c:pt>
                <c:pt idx="6">
                  <c:v>GMU-WLV</c:v>
                </c:pt>
                <c:pt idx="7">
                  <c:v>UoM&amp;MMU</c:v>
                </c:pt>
                <c:pt idx="8">
                  <c:v>Cental</c:v>
                </c:pt>
                <c:pt idx="9">
                  <c:v>LSBert-baseline</c:v>
                </c:pt>
                <c:pt idx="10">
                  <c:v>PolyU-CBS</c:v>
                </c:pt>
                <c:pt idx="11">
                  <c:v>PresiUniv</c:v>
                </c:pt>
                <c:pt idx="12">
                  <c:v>GMU-WLV</c:v>
                </c:pt>
                <c:pt idx="13">
                  <c:v>Cental</c:v>
                </c:pt>
                <c:pt idx="14">
                  <c:v>PolyU-CBS</c:v>
                </c:pt>
                <c:pt idx="15">
                  <c:v>Cental</c:v>
                </c:pt>
                <c:pt idx="16">
                  <c:v>TUNER-baseline</c:v>
                </c:pt>
                <c:pt idx="17">
                  <c:v>OEG_UPM</c:v>
                </c:pt>
              </c:strCache>
            </c:strRef>
          </c:cat>
          <c:val>
            <c:numRef>
              <c:f>TSAR2022_test_results_es!$K$2:$K$19</c:f>
              <c:numCache>
                <c:formatCode>General</c:formatCode>
                <c:ptCount val="18"/>
                <c:pt idx="0">
                  <c:v>0.97009999999999996</c:v>
                </c:pt>
                <c:pt idx="1">
                  <c:v>0.58420000000000005</c:v>
                </c:pt>
                <c:pt idx="2">
                  <c:v>0.53259999999999996</c:v>
                </c:pt>
                <c:pt idx="3">
                  <c:v>0.51629999999999998</c:v>
                </c:pt>
                <c:pt idx="4">
                  <c:v>0.53800000000000003</c:v>
                </c:pt>
                <c:pt idx="5">
                  <c:v>0.52439999999999998</c:v>
                </c:pt>
                <c:pt idx="6">
                  <c:v>0.56789999999999996</c:v>
                </c:pt>
                <c:pt idx="7">
                  <c:v>0.55430000000000001</c:v>
                </c:pt>
                <c:pt idx="8">
                  <c:v>0.5</c:v>
                </c:pt>
                <c:pt idx="9">
                  <c:v>0.4945</c:v>
                </c:pt>
                <c:pt idx="10">
                  <c:v>0.5</c:v>
                </c:pt>
                <c:pt idx="11">
                  <c:v>0.3125</c:v>
                </c:pt>
                <c:pt idx="12">
                  <c:v>0.46460000000000001</c:v>
                </c:pt>
                <c:pt idx="13">
                  <c:v>0.46460000000000001</c:v>
                </c:pt>
                <c:pt idx="14">
                  <c:v>0.4103</c:v>
                </c:pt>
                <c:pt idx="15">
                  <c:v>0.41839999999999999</c:v>
                </c:pt>
                <c:pt idx="16">
                  <c:v>0.14399999999999999</c:v>
                </c:pt>
                <c:pt idx="17">
                  <c:v>0.25269999999999998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5-4507-A2F8-DAD996FC8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4237984"/>
        <c:axId val="1874251424"/>
      </c:barChart>
      <c:catAx>
        <c:axId val="187423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251424"/>
        <c:crosses val="autoZero"/>
        <c:auto val="1"/>
        <c:lblAlgn val="ctr"/>
        <c:lblOffset val="100"/>
        <c:noMultiLvlLbl val="0"/>
      </c:catAx>
      <c:valAx>
        <c:axId val="187425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23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4/19/2024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‹Nº›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4/19/2024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1608B-29E1-A6E9-0063-24361E3A8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324F93-D87E-BAA0-89EE-2E41ED26A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1A795-5349-7BA7-0126-689CDC88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06E7-3254-4374-9CCD-464C198E9AE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CB3CB0-C738-0ECB-48FB-56F916D1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F44AF-6E8A-81CF-70E8-C697AFA8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747E-A0C5-4283-A034-38F1971C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7708A-67E7-DDC7-24FA-9A7416E3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79012D-C856-DB1F-835D-FEB960AC4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0A1A7B-CFB1-B3C6-90E2-A9FBDF52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D0628-B4AB-CBE2-0CDD-282F6930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FB9D8-7F11-841B-A1F9-7F5AB497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69EAC4-F24F-63EF-C376-00EEFB4FF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EF6E06-73D6-F11F-7EA8-3FA5C119B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35E06C-AE1A-685D-D709-68A23AAB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57228-62BB-6F1E-E26F-CC53C597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149A4B-7E1B-ABB8-3433-FE2E4A64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B9AE-7E63-C1D6-E0A5-8FAFE9C6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50346-CD56-2BFA-DE14-F095A827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7993E-ECBC-2F24-A457-4714F86C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2B4C71-06AA-FC55-017D-61DE35D4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F4B47A-3075-D72D-7492-96B03D5D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25549-4198-7D0B-7114-C8388854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FA5281-AB25-4825-2925-699B2208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82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82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82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BDE406-0B6C-F73F-2E90-09F04533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06E7-3254-4374-9CCD-464C198E9AE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57540-EA0C-3C74-1508-D63D9903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85BB1-B679-A874-9652-1B17D7F0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747E-A0C5-4283-A034-38F1971C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21DBC-0DB7-1E58-767E-03086C68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1ECB2-0943-0FD8-629F-6B53F3BEC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EBEF4E-2BEA-7987-7FD6-38096B66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1B290D-1D8A-1D24-56D4-B6157C4E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C4802F-7A23-3451-68D9-EC80F02E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6CDC4C-B368-51F7-575B-B1048F47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7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3E5A5-7DC5-5ACC-635F-E3816DEA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9A1247-410A-31C6-DCF2-33CF2C68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0FB4A7-3E8B-1509-9045-2E8AEE23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6C5992-F116-D9E1-6997-B298F33C0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BFACF7-48DB-C3C6-148A-2194C50BC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1220B1-8E36-B765-D5A4-7F469890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D61CB4-E49F-526D-8949-E2F055EE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FA891B-D825-B165-B0DD-86D1D539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F431D-C10D-77A4-74AA-3476AAA8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03ED29-E92A-B217-6849-2AA81BF6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74ACD7-8AE5-017E-D136-7DF53458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F09C68-F2B5-B2C7-F625-10251EDE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1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0D2598-79B5-CD9F-1BD8-0AC89F80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77BC53-193D-D1B3-EAB3-7218021B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E96A0E-4553-FB18-BE03-F4974703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5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0AA5A-C65D-1E1D-2882-9318C25E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BCD73-52D2-9F8B-3B6C-AA76D86B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0D1C34-13A8-1618-285C-0E63C9BAB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76A33E-5196-6FC6-B592-CD46152E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721831-C782-6918-F8BC-74B9B12C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CF7894-9ECD-5941-F988-40A54743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89C05-0FD8-0CD6-0837-B190805C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309454-CAA7-7BAB-D216-DC9E1A6FE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BF7D5C-D4EF-57CA-B700-E14F4B974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C15CDB-1014-BEB5-FD62-E26A5C93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E1F220-7848-2B78-9F0C-5166B726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0C28D2-41FC-56E6-BBA6-E2403ECC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142787-F32C-A43A-05B0-5D793CA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9113A-5C08-EBAB-1E94-0C9ADE86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222E1-55DF-20AD-62C9-F581EA43D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130038-8BB0-AC76-076E-35A797F0A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92D59-6A46-6296-0DF4-B9FEDF8B7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12188823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7132" y="-3930254"/>
            <a:ext cx="4374557" cy="12188825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5049" y="-3702340"/>
            <a:ext cx="4374128" cy="11733423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-22690"/>
            <a:ext cx="8540259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3882" y="-1032053"/>
            <a:ext cx="4988848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81" y="735106"/>
            <a:ext cx="10051145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Minería de datos: Proyecto de Simplificación Léxica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330" y="4870824"/>
            <a:ext cx="10003345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Guillermo López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6739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12188826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30" y="248038"/>
            <a:ext cx="706188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Métricas y Resultados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7339081-15E2-2935-FA5E-54A29631D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907565"/>
              </p:ext>
            </p:extLst>
          </p:nvPr>
        </p:nvGraphicFramePr>
        <p:xfrm>
          <a:off x="432112" y="1966293"/>
          <a:ext cx="11324599" cy="445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452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6739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12188826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30" y="248038"/>
            <a:ext cx="706188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Métricas y Resultados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FB5B6BB8-8D80-BB56-7ED4-5E5A579CE0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795568"/>
              </p:ext>
            </p:extLst>
          </p:nvPr>
        </p:nvGraphicFramePr>
        <p:xfrm>
          <a:off x="432112" y="1966293"/>
          <a:ext cx="11324599" cy="445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978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9242" y="640006"/>
            <a:ext cx="6858000" cy="557798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930" y="395932"/>
            <a:ext cx="6346209" cy="55746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183" y="2819693"/>
            <a:ext cx="2501979" cy="5574628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784" y="853464"/>
            <a:ext cx="6858001" cy="515107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7978" y="1129059"/>
            <a:ext cx="4318303" cy="4317178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80" y="586855"/>
            <a:ext cx="4228999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Métricas y 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3B2A803-AD0A-E73F-2A72-69F5391FA99D}"/>
              </a:ext>
            </a:extLst>
          </p:cNvPr>
          <p:cNvSpPr txBox="1"/>
          <p:nvPr/>
        </p:nvSpPr>
        <p:spPr>
          <a:xfrm>
            <a:off x="6501464" y="649480"/>
            <a:ext cx="4861181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¿</a:t>
            </a:r>
            <a:r>
              <a:rPr lang="en-US" sz="2000" dirty="0" err="1"/>
              <a:t>Estas</a:t>
            </a:r>
            <a:r>
              <a:rPr lang="en-US" sz="2000" dirty="0"/>
              <a:t> </a:t>
            </a:r>
            <a:r>
              <a:rPr lang="en-US" sz="2000" dirty="0" err="1"/>
              <a:t>métricas</a:t>
            </a:r>
            <a:r>
              <a:rPr lang="en-US" sz="2000" dirty="0"/>
              <a:t> son tan </a:t>
            </a:r>
            <a:r>
              <a:rPr lang="en-US" sz="2000" dirty="0" err="1"/>
              <a:t>buenas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la </a:t>
            </a:r>
            <a:r>
              <a:rPr lang="en-US" sz="2000" dirty="0" err="1"/>
              <a:t>aproximación</a:t>
            </a:r>
            <a:r>
              <a:rPr lang="en-US" sz="2000" dirty="0"/>
              <a:t> de </a:t>
            </a:r>
            <a:r>
              <a:rPr lang="en-US" sz="2000" dirty="0" err="1"/>
              <a:t>ensamblado</a:t>
            </a:r>
            <a:r>
              <a:rPr lang="en-US" sz="2000" dirty="0"/>
              <a:t> o </a:t>
            </a:r>
            <a:r>
              <a:rPr lang="en-US" sz="2000" dirty="0" err="1"/>
              <a:t>porque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modelos</a:t>
            </a:r>
            <a:r>
              <a:rPr lang="en-US" sz="2000" dirty="0"/>
              <a:t> son </a:t>
            </a:r>
            <a:r>
              <a:rPr lang="en-US" sz="2000" dirty="0" err="1"/>
              <a:t>mejores</a:t>
            </a:r>
            <a:r>
              <a:rPr lang="en-US" sz="2000" dirty="0"/>
              <a:t>?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Seguramente</a:t>
            </a:r>
            <a:r>
              <a:rPr lang="en-US" sz="2000" b="1" dirty="0"/>
              <a:t> ambas</a:t>
            </a:r>
          </a:p>
        </p:txBody>
      </p:sp>
    </p:spTree>
    <p:extLst>
      <p:ext uri="{BB962C8B-B14F-4D97-AF65-F5344CB8AC3E}">
        <p14:creationId xmlns:p14="http://schemas.microsoft.com/office/powerpoint/2010/main" val="38452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8882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402" y="-1720"/>
            <a:ext cx="1174698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812" y="-1291"/>
            <a:ext cx="3607240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7503" y="779920"/>
            <a:ext cx="4967533" cy="4987091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503" y="818984"/>
            <a:ext cx="6594528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2" y="4480038"/>
            <a:ext cx="12176199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4378" y="1633128"/>
            <a:ext cx="6857572" cy="359132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8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20227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1604" y="350196"/>
            <a:ext cx="4645694" cy="1624520"/>
          </a:xfrm>
        </p:spPr>
        <p:txBody>
          <a:bodyPr anchor="ctr">
            <a:normAutofit/>
          </a:bodyPr>
          <a:lstStyle/>
          <a:p>
            <a:r>
              <a:rPr lang="es-ES" sz="4000"/>
              <a:t>Í</a:t>
            </a:r>
            <a:r>
              <a:rPr lang="en-US" sz="4000"/>
              <a:t>ndice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1603" y="2743200"/>
            <a:ext cx="464569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¿Qué es la simplificación léxica?</a:t>
            </a:r>
          </a:p>
          <a:p>
            <a:r>
              <a:rPr lang="en-US" sz="2000"/>
              <a:t>TSAR-2022 Shared Task on Lexical Simplification</a:t>
            </a:r>
          </a:p>
          <a:p>
            <a:r>
              <a:rPr lang="en-US" sz="2000"/>
              <a:t>Aproximación y arquitectura del modelo</a:t>
            </a:r>
          </a:p>
          <a:p>
            <a:r>
              <a:rPr lang="en-US" sz="2000"/>
              <a:t>Resultados y métricas</a:t>
            </a:r>
          </a:p>
          <a:p>
            <a:r>
              <a:rPr lang="en-US" sz="2000"/>
              <a:t>Live demo</a:t>
            </a:r>
          </a:p>
        </p:txBody>
      </p:sp>
      <p:pic>
        <p:nvPicPr>
          <p:cNvPr id="30" name="Picture 15" descr="Vista superior de cubos conectados con líneas negras">
            <a:extLst>
              <a:ext uri="{FF2B5EF4-FFF2-40B4-BE49-F238E27FC236}">
                <a16:creationId xmlns:a16="http://schemas.microsoft.com/office/drawing/2014/main" id="{FE51E8B1-0E1C-32BF-4D8F-C5DA61F44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99" r="11677"/>
          <a:stretch/>
        </p:blipFill>
        <p:spPr>
          <a:xfrm>
            <a:off x="6094412" y="1"/>
            <a:ext cx="6101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19" y="-1"/>
            <a:ext cx="12222768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843" y="-3"/>
            <a:ext cx="11769204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196" y="0"/>
            <a:ext cx="36224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0" y="-3"/>
            <a:ext cx="12230394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2273" y="-860704"/>
            <a:ext cx="6861931" cy="8595620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016" y="1089699"/>
            <a:ext cx="4967533" cy="4987091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482" y="818984"/>
            <a:ext cx="6712951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¿Qué es la simflificación léxica?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12214527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12188822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8113191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3185" y="-1"/>
            <a:ext cx="4075637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230" y="-1"/>
            <a:ext cx="11729591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41" y="294538"/>
            <a:ext cx="9893374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TSAR-2022: Shared Task on Lexical Simplification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EC57B6-D706-06C9-68A2-2344C95C40F5}"/>
              </a:ext>
            </a:extLst>
          </p:cNvPr>
          <p:cNvSpPr txBox="1"/>
          <p:nvPr/>
        </p:nvSpPr>
        <p:spPr>
          <a:xfrm>
            <a:off x="1371241" y="2318197"/>
            <a:ext cx="9721499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Shared Tasks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Esfuerzos</a:t>
            </a:r>
            <a:r>
              <a:rPr lang="en-US" sz="2000" dirty="0"/>
              <a:t> </a:t>
            </a:r>
            <a:r>
              <a:rPr lang="en-US" sz="2000" dirty="0" err="1"/>
              <a:t>colaborativos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cuales</a:t>
            </a:r>
            <a:r>
              <a:rPr lang="en-US" sz="2000" dirty="0"/>
              <a:t> </a:t>
            </a:r>
            <a:r>
              <a:rPr lang="en-US" sz="2000" dirty="0" err="1"/>
              <a:t>investigadores</a:t>
            </a:r>
            <a:r>
              <a:rPr lang="en-US" sz="2000" dirty="0"/>
              <a:t> y </a:t>
            </a:r>
            <a:r>
              <a:rPr lang="en-US" sz="2000" dirty="0" err="1"/>
              <a:t>profesionales</a:t>
            </a:r>
            <a:r>
              <a:rPr lang="en-US" sz="2000" dirty="0"/>
              <a:t> se </a:t>
            </a:r>
            <a:r>
              <a:rPr lang="en-US" sz="2000" dirty="0" err="1"/>
              <a:t>unen</a:t>
            </a:r>
            <a:r>
              <a:rPr lang="en-US" sz="2000" dirty="0"/>
              <a:t> para resolver un 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común</a:t>
            </a:r>
            <a:r>
              <a:rPr lang="en-US" sz="2000" dirty="0"/>
              <a:t> </a:t>
            </a:r>
            <a:r>
              <a:rPr lang="en-US" sz="2000" dirty="0" err="1"/>
              <a:t>utilizando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compartidos</a:t>
            </a:r>
            <a:r>
              <a:rPr lang="en-US" sz="2000" dirty="0"/>
              <a:t> y </a:t>
            </a:r>
            <a:r>
              <a:rPr lang="en-US" sz="2000" dirty="0" err="1"/>
              <a:t>medidas</a:t>
            </a:r>
            <a:r>
              <a:rPr lang="en-US" sz="2000" dirty="0"/>
              <a:t> de </a:t>
            </a:r>
            <a:r>
              <a:rPr lang="en-US" sz="2000" dirty="0" err="1"/>
              <a:t>evaluación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986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12188823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7132" y="-3930254"/>
            <a:ext cx="4374557" cy="12188825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5049" y="-3702340"/>
            <a:ext cx="4374128" cy="11733423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-22690"/>
            <a:ext cx="8540259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3882" y="-1032053"/>
            <a:ext cx="4988848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81" y="735106"/>
            <a:ext cx="10051145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TSAR-2022: Shared Task on Lexical Simplification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B34D69-B2EB-6E73-BA8D-5D0C192E1B1E}"/>
              </a:ext>
            </a:extLst>
          </p:cNvPr>
          <p:cNvSpPr txBox="1"/>
          <p:nvPr/>
        </p:nvSpPr>
        <p:spPr>
          <a:xfrm>
            <a:off x="1328444" y="4451526"/>
            <a:ext cx="4134482" cy="463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Funcionamiento</a:t>
            </a:r>
            <a:r>
              <a:rPr lang="en-US" sz="24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2400" b="1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</a:t>
            </a:r>
            <a:endParaRPr lang="en-US" sz="2400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EC57B6-D706-06C9-68A2-2344C95C40F5}"/>
              </a:ext>
            </a:extLst>
          </p:cNvPr>
          <p:cNvSpPr txBox="1"/>
          <p:nvPr/>
        </p:nvSpPr>
        <p:spPr>
          <a:xfrm>
            <a:off x="989012" y="2514600"/>
            <a:ext cx="1021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796618-2F84-BBFE-8DD7-A279BBBF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81" y="5094106"/>
            <a:ext cx="10723531" cy="119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8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12188822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811318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12188822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31" y="5490971"/>
            <a:ext cx="6960259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Aproximación y Arquitectura del modelo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34F30C-C5BF-2B3D-B240-E293E453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0" y="1404683"/>
            <a:ext cx="11324599" cy="24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4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6739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12188826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30" y="248038"/>
            <a:ext cx="706188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Aproximación y Arquitectura del modelo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B9D6BF-EA6E-84EB-5BDC-5559BC25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12" y="2182256"/>
            <a:ext cx="11324599" cy="40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12188822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8113191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3185" y="-1"/>
            <a:ext cx="4075637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230" y="-1"/>
            <a:ext cx="11729591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41" y="294538"/>
            <a:ext cx="9893374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Métricas y Resultados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54C3531-3DE3-160F-01E6-DAC1A8C59B69}"/>
              </a:ext>
            </a:extLst>
          </p:cNvPr>
          <p:cNvSpPr txBox="1"/>
          <p:nvPr/>
        </p:nvSpPr>
        <p:spPr>
          <a:xfrm>
            <a:off x="912812" y="1464230"/>
            <a:ext cx="9721499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MAP@K</a:t>
            </a:r>
            <a:r>
              <a:rPr lang="en-US" sz="2000" dirty="0"/>
              <a:t> : </a:t>
            </a:r>
          </a:p>
          <a:p>
            <a:pPr marL="952393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¿Para </a:t>
            </a:r>
            <a:r>
              <a:rPr lang="en-US" sz="2000" b="1" dirty="0" err="1"/>
              <a:t>qué</a:t>
            </a:r>
            <a:r>
              <a:rPr lang="en-US" sz="2000" b="1" dirty="0"/>
              <a:t> </a:t>
            </a:r>
            <a:r>
              <a:rPr lang="en-US" sz="2000" b="1" dirty="0" err="1"/>
              <a:t>sirve</a:t>
            </a:r>
            <a:r>
              <a:rPr lang="en-US" sz="2000" b="1" dirty="0"/>
              <a:t>? </a:t>
            </a:r>
            <a:r>
              <a:rPr lang="en-US" sz="2000" dirty="0"/>
              <a:t>Nos dice </a:t>
            </a:r>
            <a:r>
              <a:rPr lang="en-US" sz="2000" dirty="0" err="1"/>
              <a:t>si</a:t>
            </a:r>
            <a:r>
              <a:rPr lang="en-US" sz="2000" dirty="0"/>
              <a:t> las </a:t>
            </a:r>
            <a:r>
              <a:rPr lang="en-US" sz="2000" dirty="0" err="1"/>
              <a:t>sugerencias</a:t>
            </a:r>
            <a:r>
              <a:rPr lang="en-US" sz="2000" dirty="0"/>
              <a:t> </a:t>
            </a:r>
            <a:r>
              <a:rPr lang="en-US" sz="2000" dirty="0" err="1"/>
              <a:t>relevantes</a:t>
            </a:r>
            <a:r>
              <a:rPr lang="en-US" sz="2000" dirty="0"/>
              <a:t> </a:t>
            </a:r>
            <a:r>
              <a:rPr lang="en-US" sz="2000" dirty="0" err="1"/>
              <a:t>están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primeros</a:t>
            </a:r>
            <a:r>
              <a:rPr lang="en-US" sz="2000" dirty="0"/>
              <a:t> </a:t>
            </a:r>
            <a:r>
              <a:rPr lang="en-US" sz="2000" dirty="0" err="1"/>
              <a:t>lugares</a:t>
            </a:r>
            <a:r>
              <a:rPr lang="en-US" sz="2000" dirty="0"/>
              <a:t> de la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predicciones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Potential@K</a:t>
            </a:r>
            <a:r>
              <a:rPr lang="en-US" sz="2000" b="1" dirty="0"/>
              <a:t>: </a:t>
            </a:r>
          </a:p>
          <a:p>
            <a:pPr marL="952393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¿</a:t>
            </a:r>
            <a:r>
              <a:rPr lang="en-US" sz="2000" b="1" dirty="0" err="1"/>
              <a:t>Qué</a:t>
            </a:r>
            <a:r>
              <a:rPr lang="en-US" sz="2000" b="1" dirty="0"/>
              <a:t> </a:t>
            </a:r>
            <a:r>
              <a:rPr lang="en-US" sz="2000" b="1" dirty="0" err="1"/>
              <a:t>mide</a:t>
            </a:r>
            <a:r>
              <a:rPr lang="en-US" sz="2000" b="1" dirty="0"/>
              <a:t>? </a:t>
            </a:r>
            <a:r>
              <a:rPr lang="en-US" sz="2000" dirty="0" err="1"/>
              <a:t>Determina</a:t>
            </a:r>
            <a:r>
              <a:rPr lang="en-US" sz="2000" dirty="0"/>
              <a:t> </a:t>
            </a:r>
            <a:r>
              <a:rPr lang="en-US" sz="2000" dirty="0" err="1"/>
              <a:t>qué</a:t>
            </a:r>
            <a:r>
              <a:rPr lang="en-US" sz="2000" dirty="0"/>
              <a:t> tan a menudo al </a:t>
            </a:r>
            <a:r>
              <a:rPr lang="en-US" sz="2000" dirty="0" err="1"/>
              <a:t>menos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de las </a:t>
            </a:r>
            <a:r>
              <a:rPr lang="en-US" sz="2000" dirty="0" err="1"/>
              <a:t>predicciones</a:t>
            </a:r>
            <a:r>
              <a:rPr lang="en-US" sz="2000" dirty="0"/>
              <a:t> coincide con las </a:t>
            </a:r>
            <a:r>
              <a:rPr lang="en-US" sz="2000" dirty="0" err="1"/>
              <a:t>opciones</a:t>
            </a:r>
            <a:r>
              <a:rPr lang="en-US" sz="2000" dirty="0"/>
              <a:t> </a:t>
            </a:r>
            <a:r>
              <a:rPr lang="en-US" sz="2000" dirty="0" err="1"/>
              <a:t>correctas</a:t>
            </a:r>
            <a:r>
              <a:rPr lang="en-US" sz="2000" dirty="0"/>
              <a:t>.</a:t>
            </a:r>
          </a:p>
          <a:p>
            <a:pPr marL="952393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¿Para </a:t>
            </a:r>
            <a:r>
              <a:rPr lang="en-US" sz="2000" b="1" dirty="0" err="1"/>
              <a:t>qué</a:t>
            </a:r>
            <a:r>
              <a:rPr lang="en-US" sz="2000" b="1" dirty="0"/>
              <a:t> </a:t>
            </a:r>
            <a:r>
              <a:rPr lang="en-US" sz="2000" b="1" dirty="0" err="1"/>
              <a:t>sirve</a:t>
            </a:r>
            <a:r>
              <a:rPr lang="en-US" sz="2000" b="1" dirty="0"/>
              <a:t>? </a:t>
            </a:r>
            <a:r>
              <a:rPr lang="en-US" sz="2000" dirty="0"/>
              <a:t>Nos dice </a:t>
            </a:r>
            <a:r>
              <a:rPr lang="en-US" sz="2000" dirty="0" err="1"/>
              <a:t>cómo</a:t>
            </a:r>
            <a:r>
              <a:rPr lang="en-US" sz="2000" dirty="0"/>
              <a:t> de probable es que </a:t>
            </a:r>
            <a:r>
              <a:rPr lang="en-US" sz="2000" dirty="0" err="1"/>
              <a:t>nuestras</a:t>
            </a:r>
            <a:r>
              <a:rPr lang="en-US" sz="2000" dirty="0"/>
              <a:t> </a:t>
            </a:r>
            <a:r>
              <a:rPr lang="en-US" sz="2000" dirty="0" err="1"/>
              <a:t>predicciones</a:t>
            </a:r>
            <a:r>
              <a:rPr lang="en-US" sz="2000" dirty="0"/>
              <a:t> </a:t>
            </a:r>
            <a:r>
              <a:rPr lang="en-US" sz="2000" dirty="0" err="1"/>
              <a:t>estén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opciones</a:t>
            </a:r>
            <a:r>
              <a:rPr lang="en-US" sz="2000" dirty="0"/>
              <a:t> </a:t>
            </a:r>
            <a:r>
              <a:rPr lang="en-US" sz="2000" dirty="0" err="1"/>
              <a:t>correctas</a:t>
            </a:r>
            <a:r>
              <a:rPr lang="en-US" sz="2000" dirty="0"/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E9084A-6AD4-205D-E736-65132EE4F388}"/>
              </a:ext>
            </a:extLst>
          </p:cNvPr>
          <p:cNvSpPr txBox="1"/>
          <p:nvPr/>
        </p:nvSpPr>
        <p:spPr>
          <a:xfrm>
            <a:off x="912812" y="4964665"/>
            <a:ext cx="1104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b="1" dirty="0"/>
              <a:t>Accuracy@K@top1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/>
              <a:t>¿Qué mide? </a:t>
            </a:r>
            <a:r>
              <a:rPr lang="es-ES" sz="2000" dirty="0"/>
              <a:t>Mira cuántas veces una de las predicciones más comunes coincide con la opción correcta.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/>
              <a:t>¿Para qué sirve? </a:t>
            </a:r>
            <a:r>
              <a:rPr lang="es-ES" sz="2000" dirty="0"/>
              <a:t>Nos dice si las predicciones más comunes son precisas.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28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6739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12188826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30" y="248038"/>
            <a:ext cx="706188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Métricas y Resultados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0AFB3BD-C981-FFF4-B37A-18743871A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173318"/>
              </p:ext>
            </p:extLst>
          </p:nvPr>
        </p:nvGraphicFramePr>
        <p:xfrm>
          <a:off x="432112" y="1966293"/>
          <a:ext cx="11324599" cy="445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45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</TotalTime>
  <Words>253</Words>
  <Application>Microsoft Office PowerPoint</Application>
  <PresentationFormat>Personalizado</PresentationFormat>
  <Paragraphs>38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Century Gothic</vt:lpstr>
      <vt:lpstr>Tema de Office</vt:lpstr>
      <vt:lpstr>Minería de datos: Proyecto de Simplificación Léxica</vt:lpstr>
      <vt:lpstr>Índice</vt:lpstr>
      <vt:lpstr>¿Qué es la simflificación léxica?</vt:lpstr>
      <vt:lpstr>TSAR-2022: Shared Task on Lexical Simplification</vt:lpstr>
      <vt:lpstr>TSAR-2022: Shared Task on Lexical Simplification</vt:lpstr>
      <vt:lpstr>Aproximación y Arquitectura del modelo</vt:lpstr>
      <vt:lpstr>Aproximación y Arquitectura del modelo</vt:lpstr>
      <vt:lpstr>Métricas y Resultados</vt:lpstr>
      <vt:lpstr>Métricas y Resultados</vt:lpstr>
      <vt:lpstr>Métricas y Resultados</vt:lpstr>
      <vt:lpstr>Métricas y Resultados</vt:lpstr>
      <vt:lpstr>Métricas y Resultados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Minería de datos: Proyecto de simplificación Léxica</dc:title>
  <dc:creator>Guillermo López Gómez</dc:creator>
  <cp:lastModifiedBy>Guillermo López Gómez</cp:lastModifiedBy>
  <cp:revision>5</cp:revision>
  <dcterms:created xsi:type="dcterms:W3CDTF">2024-04-19T08:08:26Z</dcterms:created>
  <dcterms:modified xsi:type="dcterms:W3CDTF">2024-04-20T15:13:50Z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