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4"/>
  </p:sldMasterIdLst>
  <p:notesMasterIdLst>
    <p:notesMasterId r:id="rId29"/>
  </p:notesMasterIdLst>
  <p:sldIdLst>
    <p:sldId id="256" r:id="rId5"/>
    <p:sldId id="257" r:id="rId6"/>
    <p:sldId id="258" r:id="rId7"/>
    <p:sldId id="259" r:id="rId8"/>
    <p:sldId id="268" r:id="rId9"/>
    <p:sldId id="303" r:id="rId10"/>
    <p:sldId id="269" r:id="rId11"/>
    <p:sldId id="266" r:id="rId12"/>
    <p:sldId id="318" r:id="rId13"/>
    <p:sldId id="267" r:id="rId14"/>
    <p:sldId id="306" r:id="rId15"/>
    <p:sldId id="308" r:id="rId16"/>
    <p:sldId id="311" r:id="rId17"/>
    <p:sldId id="319" r:id="rId18"/>
    <p:sldId id="320" r:id="rId19"/>
    <p:sldId id="322" r:id="rId20"/>
    <p:sldId id="326" r:id="rId21"/>
    <p:sldId id="290" r:id="rId22"/>
    <p:sldId id="291" r:id="rId23"/>
    <p:sldId id="264" r:id="rId24"/>
    <p:sldId id="296" r:id="rId25"/>
    <p:sldId id="312" r:id="rId26"/>
    <p:sldId id="314" r:id="rId27"/>
    <p:sldId id="316" r:id="rId28"/>
  </p:sldIdLst>
  <p:sldSz cx="12192000" cy="6858000"/>
  <p:notesSz cx="6858000" cy="9144000"/>
  <p:embeddedFontLst>
    <p:embeddedFont>
      <p:font typeface="Cambria Math" panose="02040503050406030204" pitchFamily="18" charset="0"/>
      <p:regular r:id="rId30"/>
    </p:embeddedFont>
    <p:embeddedFont>
      <p:font typeface="Roboto" panose="02000000000000000000" pitchFamily="2" charset="0"/>
      <p:regular r:id="rId31"/>
      <p:bold r:id="rId32"/>
      <p:italic r:id="rId33"/>
      <p:boldItalic r:id="rId34"/>
    </p:embeddedFont>
    <p:embeddedFont>
      <p:font typeface="Roboto Slab" pitchFamily="2"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73"/>
  </p:normalViewPr>
  <p:slideViewPr>
    <p:cSldViewPr snapToGrid="0">
      <p:cViewPr varScale="1">
        <p:scale>
          <a:sx n="107" d="100"/>
          <a:sy n="107"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riadanielacondecajas/Desktop/EXTENDED%20ESSAY/EXCEL/CHI%20SQUARE/CHI%20SQUARE%202MODE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riadanielacondecajas/Desktop/EXTENDED%20ESSAY/EXCEL/CHI%20SQUARE/CHI%20SQUARE%202MODE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riadanielacondecajas/Desktop/EXTENDED%20ESSAY/EXCEL/CHI%20SQUARE/CHI%20SQUARE%202MODE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riadanielacondecajas/Desktop/EXTENDED%20ESSAY/EXCEL/CHICATEGORI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spPr>
            <a:solidFill>
              <a:schemeClr val="bg1"/>
            </a:solidFill>
            <a:ln w="12700">
              <a:solidFill>
                <a:srgbClr val="4B6E8E"/>
              </a:solidFill>
            </a:ln>
            <a:effectLst/>
          </c:spPr>
          <c:invertIfNegative val="0"/>
          <c:dLbls>
            <c:delete val="1"/>
          </c:dLbls>
          <c:val>
            <c:numRef>
              <c:f>CHIMT!$C$2:$C$32</c:f>
              <c:numCache>
                <c:formatCode>0.00000</c:formatCode>
                <c:ptCount val="31"/>
                <c:pt idx="0">
                  <c:v>8.9948320413436686</c:v>
                </c:pt>
                <c:pt idx="1">
                  <c:v>7.6235268980897244</c:v>
                </c:pt>
                <c:pt idx="2">
                  <c:v>6.4612837792595084</c:v>
                </c:pt>
                <c:pt idx="3">
                  <c:v>5.4762301798375166</c:v>
                </c:pt>
                <c:pt idx="4">
                  <c:v>4.6413527105599623</c:v>
                </c:pt>
                <c:pt idx="5">
                  <c:v>3.9337563024900972</c:v>
                </c:pt>
                <c:pt idx="6">
                  <c:v>3.3340363493972918</c:v>
                </c:pt>
                <c:pt idx="7">
                  <c:v>2.8257465700318134</c:v>
                </c:pt>
                <c:pt idx="8">
                  <c:v>2.3949479973396248</c:v>
                </c:pt>
                <c:pt idx="9">
                  <c:v>2.0298267264273822</c:v>
                </c:pt>
                <c:pt idx="10">
                  <c:v>1.7203699386774711</c:v>
                </c:pt>
                <c:pt idx="11">
                  <c:v>1.4580913175354278</c:v>
                </c:pt>
                <c:pt idx="12">
                  <c:v>1.2357983259731791</c:v>
                </c:pt>
                <c:pt idx="13">
                  <c:v>1.0473949636155109</c:v>
                </c:pt>
                <c:pt idx="14">
                  <c:v>0.88771459448549761</c:v>
                </c:pt>
                <c:pt idx="15">
                  <c:v>0.75237826095928484</c:v>
                </c:pt>
                <c:pt idx="16">
                  <c:v>0.63767459843577634</c:v>
                </c:pt>
                <c:pt idx="17">
                  <c:v>0.54045805758897847</c:v>
                </c:pt>
                <c:pt idx="18">
                  <c:v>0.45806264312450889</c:v>
                </c:pt>
                <c:pt idx="19">
                  <c:v>0.38822880347503597</c:v>
                </c:pt>
                <c:pt idx="20">
                  <c:v>0.32904146651114158</c:v>
                </c:pt>
                <c:pt idx="21">
                  <c:v>0.27887752200427501</c:v>
                </c:pt>
                <c:pt idx="22">
                  <c:v>0.2363613106392822</c:v>
                </c:pt>
                <c:pt idx="23">
                  <c:v>0.20032689893975339</c:v>
                </c:pt>
                <c:pt idx="24">
                  <c:v>0.16978610556134138</c:v>
                </c:pt>
                <c:pt idx="25">
                  <c:v>0.14390140212950897</c:v>
                </c:pt>
                <c:pt idx="26">
                  <c:v>0.1219629454741058</c:v>
                </c:pt>
                <c:pt idx="27">
                  <c:v>0.10336911140957805</c:v>
                </c:pt>
                <c:pt idx="28">
                  <c:v>8.7609996233440832E-2</c:v>
                </c:pt>
                <c:pt idx="29">
                  <c:v>7.4253433500177241E-2</c:v>
                </c:pt>
                <c:pt idx="30">
                  <c:v>6.2933142604801387E-2</c:v>
                </c:pt>
              </c:numCache>
            </c:numRef>
          </c:val>
          <c:extLst>
            <c:ext xmlns:c16="http://schemas.microsoft.com/office/drawing/2014/chart" uri="{C3380CC4-5D6E-409C-BE32-E72D297353CC}">
              <c16:uniqueId val="{00000000-BD35-D946-8EF6-54C48D9ED7E5}"/>
            </c:ext>
          </c:extLst>
        </c:ser>
        <c:dLbls>
          <c:dLblPos val="inEnd"/>
          <c:showLegendKey val="0"/>
          <c:showVal val="1"/>
          <c:showCatName val="0"/>
          <c:showSerName val="0"/>
          <c:showPercent val="0"/>
          <c:showBubbleSize val="0"/>
        </c:dLbls>
        <c:gapWidth val="219"/>
        <c:overlap val="-27"/>
        <c:axId val="1654359712"/>
        <c:axId val="713731775"/>
      </c:barChart>
      <c:catAx>
        <c:axId val="1654359712"/>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r>
                  <a:rPr lang="en-US" sz="800">
                    <a:solidFill>
                      <a:schemeClr val="accent1">
                        <a:lumMod val="50000"/>
                      </a:schemeClr>
                    </a:solidFill>
                  </a:rPr>
                  <a:t>x- Days that a product needs to recover its price after a drop </a:t>
                </a:r>
                <a:endParaRPr lang="en-GB" sz="800">
                  <a:solidFill>
                    <a:schemeClr val="accent1">
                      <a:lumMod val="50000"/>
                    </a:schemeClr>
                  </a:solidFill>
                </a:endParaRPr>
              </a:p>
            </c:rich>
          </c:tx>
          <c:layout>
            <c:manualLayout>
              <c:xMode val="edge"/>
              <c:yMode val="edge"/>
              <c:x val="0.27511364864934434"/>
              <c:y val="0.942981639365051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accent1">
                    <a:lumMod val="25000"/>
                  </a:schemeClr>
                </a:solidFill>
                <a:latin typeface="+mn-lt"/>
                <a:ea typeface="+mn-ea"/>
                <a:cs typeface="+mn-cs"/>
              </a:defRPr>
            </a:pPr>
            <a:endParaRPr lang="en-US"/>
          </a:p>
        </c:txPr>
        <c:crossAx val="713731775"/>
        <c:crosses val="autoZero"/>
        <c:auto val="1"/>
        <c:lblAlgn val="ctr"/>
        <c:lblOffset val="100"/>
        <c:noMultiLvlLbl val="0"/>
      </c:catAx>
      <c:valAx>
        <c:axId val="713731775"/>
        <c:scaling>
          <c:orientation val="minMax"/>
          <c:max val="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r>
                  <a:rPr lang="en-GB" sz="800">
                    <a:solidFill>
                      <a:schemeClr val="accent1">
                        <a:lumMod val="50000"/>
                      </a:schemeClr>
                    </a:solidFill>
                  </a:rPr>
                  <a:t>i- Number of Obsevations </a:t>
                </a:r>
              </a:p>
            </c:rich>
          </c:tx>
          <c:layout>
            <c:manualLayout>
              <c:xMode val="edge"/>
              <c:yMode val="edge"/>
              <c:x val="1.2422363676503052E-2"/>
              <c:y val="0.3100908262755816"/>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lumMod val="25000"/>
                  </a:schemeClr>
                </a:solidFill>
                <a:latin typeface="+mn-lt"/>
                <a:ea typeface="+mn-ea"/>
                <a:cs typeface="+mn-cs"/>
              </a:defRPr>
            </a:pPr>
            <a:endParaRPr lang="en-US"/>
          </a:p>
        </c:txPr>
        <c:crossAx val="1654359712"/>
        <c:crosses val="autoZero"/>
        <c:crossBetween val="between"/>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s-MX" sz="900" b="1"/>
              <a:t> Sobel Distribution</a:t>
            </a:r>
          </a:p>
        </c:rich>
      </c:tx>
      <c:layout>
        <c:manualLayout>
          <c:xMode val="edge"/>
          <c:yMode val="edge"/>
          <c:x val="0.40424942790498158"/>
          <c:y val="3.2073310423825885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8.518554656936296E-2"/>
          <c:y val="9.7697684696629414E-2"/>
          <c:w val="0.86848442226227451"/>
          <c:h val="0.73686861307285056"/>
        </c:manualLayout>
      </c:layout>
      <c:barChart>
        <c:barDir val="col"/>
        <c:grouping val="clustered"/>
        <c:varyColors val="0"/>
        <c:ser>
          <c:idx val="0"/>
          <c:order val="0"/>
          <c:spPr>
            <a:solidFill>
              <a:schemeClr val="bg1"/>
            </a:solidFill>
            <a:ln w="12700">
              <a:solidFill>
                <a:srgbClr val="4B6E8E"/>
              </a:solidFill>
            </a:ln>
            <a:effectLst/>
          </c:spPr>
          <c:invertIfNegative val="0"/>
          <c:val>
            <c:numRef>
              <c:f>CHISOBEL!$C$2:$C$32</c:f>
              <c:numCache>
                <c:formatCode>General</c:formatCode>
                <c:ptCount val="31"/>
                <c:pt idx="0">
                  <c:v>25</c:v>
                </c:pt>
                <c:pt idx="1">
                  <c:v>1.1333333333333333</c:v>
                </c:pt>
                <c:pt idx="2">
                  <c:v>1.1333333333333333</c:v>
                </c:pt>
                <c:pt idx="3">
                  <c:v>1.1333333333333333</c:v>
                </c:pt>
                <c:pt idx="4">
                  <c:v>1.1333333333333333</c:v>
                </c:pt>
                <c:pt idx="5">
                  <c:v>1.1333333333333333</c:v>
                </c:pt>
                <c:pt idx="6">
                  <c:v>1.1333333333333333</c:v>
                </c:pt>
                <c:pt idx="7">
                  <c:v>1.1333333333333333</c:v>
                </c:pt>
                <c:pt idx="8">
                  <c:v>1.1333333333333333</c:v>
                </c:pt>
                <c:pt idx="9">
                  <c:v>1.1333333333333333</c:v>
                </c:pt>
                <c:pt idx="10">
                  <c:v>1.1333333333333333</c:v>
                </c:pt>
                <c:pt idx="11">
                  <c:v>1.1333333333333333</c:v>
                </c:pt>
                <c:pt idx="12">
                  <c:v>1.1333333333333333</c:v>
                </c:pt>
                <c:pt idx="13">
                  <c:v>1.1333333333333333</c:v>
                </c:pt>
                <c:pt idx="14">
                  <c:v>1.1333333333333333</c:v>
                </c:pt>
                <c:pt idx="15">
                  <c:v>1.1333333333333333</c:v>
                </c:pt>
                <c:pt idx="16">
                  <c:v>1.1333333333333333</c:v>
                </c:pt>
                <c:pt idx="17">
                  <c:v>1.1333333333333333</c:v>
                </c:pt>
                <c:pt idx="18">
                  <c:v>1.1333333333333333</c:v>
                </c:pt>
                <c:pt idx="19">
                  <c:v>1.1333333333333333</c:v>
                </c:pt>
                <c:pt idx="20">
                  <c:v>1.1333333333333333</c:v>
                </c:pt>
                <c:pt idx="21">
                  <c:v>1.1333333333333333</c:v>
                </c:pt>
                <c:pt idx="22">
                  <c:v>1.1333333333333333</c:v>
                </c:pt>
                <c:pt idx="23">
                  <c:v>1.1333333333333333</c:v>
                </c:pt>
                <c:pt idx="24">
                  <c:v>1.1333333333333333</c:v>
                </c:pt>
                <c:pt idx="25">
                  <c:v>1.1333333333333333</c:v>
                </c:pt>
                <c:pt idx="26">
                  <c:v>1.1333333333333333</c:v>
                </c:pt>
                <c:pt idx="27">
                  <c:v>1.1333333333333333</c:v>
                </c:pt>
                <c:pt idx="28">
                  <c:v>1.1333333333333333</c:v>
                </c:pt>
                <c:pt idx="29">
                  <c:v>1.1333333333333333</c:v>
                </c:pt>
                <c:pt idx="30">
                  <c:v>1.1333333333333333</c:v>
                </c:pt>
              </c:numCache>
            </c:numRef>
          </c:val>
          <c:extLst>
            <c:ext xmlns:c16="http://schemas.microsoft.com/office/drawing/2014/chart" uri="{C3380CC4-5D6E-409C-BE32-E72D297353CC}">
              <c16:uniqueId val="{00000000-8FF4-5A48-8C0D-1ADEA6CF0333}"/>
            </c:ext>
          </c:extLst>
        </c:ser>
        <c:dLbls>
          <c:showLegendKey val="0"/>
          <c:showVal val="0"/>
          <c:showCatName val="0"/>
          <c:showSerName val="0"/>
          <c:showPercent val="0"/>
          <c:showBubbleSize val="0"/>
        </c:dLbls>
        <c:gapWidth val="100"/>
        <c:overlap val="-24"/>
        <c:axId val="1654359712"/>
        <c:axId val="713731775"/>
      </c:barChart>
      <c:catAx>
        <c:axId val="1654359712"/>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r>
                  <a:rPr lang="en-US" sz="800" b="0">
                    <a:solidFill>
                      <a:schemeClr val="accent1">
                        <a:lumMod val="50000"/>
                      </a:schemeClr>
                    </a:solidFill>
                  </a:rPr>
                  <a:t>x- Days that a product needs to recover its price after a drop </a:t>
                </a:r>
              </a:p>
            </c:rich>
          </c:tx>
          <c:layout>
            <c:manualLayout>
              <c:xMode val="edge"/>
              <c:yMode val="edge"/>
              <c:x val="0.28754664668553093"/>
              <c:y val="0.91291500933517311"/>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title>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accent1">
                    <a:lumMod val="25000"/>
                  </a:schemeClr>
                </a:solidFill>
                <a:latin typeface="+mn-lt"/>
                <a:ea typeface="+mn-ea"/>
                <a:cs typeface="+mn-cs"/>
              </a:defRPr>
            </a:pPr>
            <a:endParaRPr lang="en-US"/>
          </a:p>
        </c:txPr>
        <c:crossAx val="713731775"/>
        <c:crosses val="autoZero"/>
        <c:auto val="1"/>
        <c:lblAlgn val="ctr"/>
        <c:lblOffset val="100"/>
        <c:noMultiLvlLbl val="0"/>
      </c:catAx>
      <c:valAx>
        <c:axId val="713731775"/>
        <c:scaling>
          <c:orientation val="minMax"/>
          <c:max val="25"/>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r>
                  <a:rPr lang="en-GB" sz="800" b="0">
                    <a:solidFill>
                      <a:schemeClr val="accent1">
                        <a:lumMod val="50000"/>
                      </a:schemeClr>
                    </a:solidFill>
                  </a:rPr>
                  <a:t>i- Number of Observations</a:t>
                </a:r>
              </a:p>
            </c:rich>
          </c:tx>
          <c:layout>
            <c:manualLayout>
              <c:xMode val="edge"/>
              <c:yMode val="edge"/>
              <c:x val="1.9583047209115224E-2"/>
              <c:y val="0.25372189301079628"/>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accent1">
                    <a:lumMod val="25000"/>
                  </a:schemeClr>
                </a:solidFill>
                <a:latin typeface="+mn-lt"/>
                <a:ea typeface="+mn-ea"/>
                <a:cs typeface="+mn-cs"/>
              </a:defRPr>
            </a:pPr>
            <a:endParaRPr lang="en-US"/>
          </a:p>
        </c:txPr>
        <c:crossAx val="1654359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s-MX" sz="900" b="1"/>
              <a:t>Histogram of the whole sample </a:t>
            </a:r>
          </a:p>
          <a:p>
            <a:pPr>
              <a:defRPr sz="900"/>
            </a:pPr>
            <a:r>
              <a:rPr lang="es-MX" sz="900" b="1"/>
              <a:t>Amazon cutting prices</a:t>
            </a:r>
          </a:p>
        </c:rich>
      </c:tx>
      <c:layout>
        <c:manualLayout>
          <c:xMode val="edge"/>
          <c:yMode val="edge"/>
          <c:x val="0.35817732276100511"/>
          <c:y val="3.2073310423825885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7.9813450888401555E-2"/>
          <c:y val="0.10784980755528638"/>
          <c:w val="0.91516648562639624"/>
          <c:h val="0.79478748435251878"/>
        </c:manualLayout>
      </c:layout>
      <c:barChart>
        <c:barDir val="col"/>
        <c:grouping val="clustered"/>
        <c:varyColors val="0"/>
        <c:ser>
          <c:idx val="0"/>
          <c:order val="0"/>
          <c:spPr>
            <a:solidFill>
              <a:schemeClr val="bg1"/>
            </a:solidFill>
            <a:ln w="12700">
              <a:solidFill>
                <a:srgbClr val="4B6E8E"/>
              </a:solidFill>
            </a:ln>
            <a:effectLst/>
          </c:spPr>
          <c:invertIfNegative val="0"/>
          <c:val>
            <c:numRef>
              <c:f>CHIMT!$B$2:$B$32</c:f>
              <c:numCache>
                <c:formatCode>General</c:formatCode>
                <c:ptCount val="31"/>
                <c:pt idx="0">
                  <c:v>25</c:v>
                </c:pt>
                <c:pt idx="1">
                  <c:v>5</c:v>
                </c:pt>
                <c:pt idx="2">
                  <c:v>5</c:v>
                </c:pt>
                <c:pt idx="3">
                  <c:v>2</c:v>
                </c:pt>
                <c:pt idx="4">
                  <c:v>2</c:v>
                </c:pt>
                <c:pt idx="5">
                  <c:v>2</c:v>
                </c:pt>
                <c:pt idx="6">
                  <c:v>1</c:v>
                </c:pt>
                <c:pt idx="7">
                  <c:v>1</c:v>
                </c:pt>
                <c:pt idx="8">
                  <c:v>1</c:v>
                </c:pt>
                <c:pt idx="9">
                  <c:v>0</c:v>
                </c:pt>
                <c:pt idx="10">
                  <c:v>2</c:v>
                </c:pt>
                <c:pt idx="11">
                  <c:v>0</c:v>
                </c:pt>
                <c:pt idx="12">
                  <c:v>3</c:v>
                </c:pt>
                <c:pt idx="13">
                  <c:v>0</c:v>
                </c:pt>
                <c:pt idx="14">
                  <c:v>1</c:v>
                </c:pt>
                <c:pt idx="15">
                  <c:v>0</c:v>
                </c:pt>
                <c:pt idx="16">
                  <c:v>1</c:v>
                </c:pt>
                <c:pt idx="17">
                  <c:v>2</c:v>
                </c:pt>
                <c:pt idx="18">
                  <c:v>0</c:v>
                </c:pt>
                <c:pt idx="19">
                  <c:v>0</c:v>
                </c:pt>
                <c:pt idx="20">
                  <c:v>1</c:v>
                </c:pt>
                <c:pt idx="21">
                  <c:v>1</c:v>
                </c:pt>
                <c:pt idx="22">
                  <c:v>0</c:v>
                </c:pt>
                <c:pt idx="23">
                  <c:v>1</c:v>
                </c:pt>
                <c:pt idx="24">
                  <c:v>0</c:v>
                </c:pt>
                <c:pt idx="25">
                  <c:v>1</c:v>
                </c:pt>
                <c:pt idx="26">
                  <c:v>0</c:v>
                </c:pt>
                <c:pt idx="27">
                  <c:v>0</c:v>
                </c:pt>
                <c:pt idx="28">
                  <c:v>0</c:v>
                </c:pt>
                <c:pt idx="29">
                  <c:v>1</c:v>
                </c:pt>
                <c:pt idx="30">
                  <c:v>1</c:v>
                </c:pt>
              </c:numCache>
            </c:numRef>
          </c:val>
          <c:extLst>
            <c:ext xmlns:c16="http://schemas.microsoft.com/office/drawing/2014/chart" uri="{C3380CC4-5D6E-409C-BE32-E72D297353CC}">
              <c16:uniqueId val="{00000000-6916-424C-9719-4B17717B4567}"/>
            </c:ext>
          </c:extLst>
        </c:ser>
        <c:dLbls>
          <c:showLegendKey val="0"/>
          <c:showVal val="0"/>
          <c:showCatName val="0"/>
          <c:showSerName val="0"/>
          <c:showPercent val="0"/>
          <c:showBubbleSize val="0"/>
        </c:dLbls>
        <c:gapWidth val="100"/>
        <c:overlap val="-24"/>
        <c:axId val="1654359712"/>
        <c:axId val="713731775"/>
      </c:barChart>
      <c:catAx>
        <c:axId val="1654359712"/>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r>
                  <a:rPr lang="en-US" sz="800" b="0">
                    <a:solidFill>
                      <a:schemeClr val="accent1">
                        <a:lumMod val="50000"/>
                      </a:schemeClr>
                    </a:solidFill>
                  </a:rPr>
                  <a:t>x- Days that a product needs to recover its price after a drop </a:t>
                </a:r>
              </a:p>
            </c:rich>
          </c:tx>
          <c:layout>
            <c:manualLayout>
              <c:xMode val="edge"/>
              <c:yMode val="edge"/>
              <c:x val="0.2840374904037159"/>
              <c:y val="0.9130362312958303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title>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accent1">
                    <a:lumMod val="25000"/>
                  </a:schemeClr>
                </a:solidFill>
                <a:latin typeface="+mn-lt"/>
                <a:ea typeface="+mn-ea"/>
                <a:cs typeface="+mn-cs"/>
              </a:defRPr>
            </a:pPr>
            <a:endParaRPr lang="en-US"/>
          </a:p>
        </c:txPr>
        <c:crossAx val="713731775"/>
        <c:crosses val="autoZero"/>
        <c:auto val="1"/>
        <c:lblAlgn val="ctr"/>
        <c:lblOffset val="100"/>
        <c:noMultiLvlLbl val="0"/>
      </c:catAx>
      <c:valAx>
        <c:axId val="713731775"/>
        <c:scaling>
          <c:orientation val="minMax"/>
          <c:max val="25"/>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r>
                  <a:rPr lang="en-GB" sz="800" b="0">
                    <a:solidFill>
                      <a:schemeClr val="accent1">
                        <a:lumMod val="50000"/>
                      </a:schemeClr>
                    </a:solidFill>
                  </a:rPr>
                  <a:t>i- Number of Observations</a:t>
                </a:r>
              </a:p>
            </c:rich>
          </c:tx>
          <c:layout>
            <c:manualLayout>
              <c:xMode val="edge"/>
              <c:yMode val="edge"/>
              <c:x val="1.739132035664118E-2"/>
              <c:y val="0.3112734619512767"/>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accent1">
                    <a:lumMod val="25000"/>
                  </a:schemeClr>
                </a:solidFill>
                <a:latin typeface="+mn-lt"/>
                <a:ea typeface="+mn-ea"/>
                <a:cs typeface="+mn-cs"/>
              </a:defRPr>
            </a:pPr>
            <a:endParaRPr lang="en-US"/>
          </a:p>
        </c:txPr>
        <c:crossAx val="1654359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s-MX" sz="900" b="1"/>
              <a:t>Histogram Category: Convenience Products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2"/>
            </a:solidFill>
            <a:ln w="12700">
              <a:solidFill>
                <a:srgbClr val="4B6E8E"/>
              </a:solidFill>
            </a:ln>
            <a:effectLst/>
          </c:spPr>
          <c:invertIfNegative val="0"/>
          <c:val>
            <c:numRef>
              <c:f>PERSONAL!$B$26:$B$55</c:f>
              <c:numCache>
                <c:formatCode>General</c:formatCode>
                <c:ptCount val="30"/>
                <c:pt idx="0">
                  <c:v>9</c:v>
                </c:pt>
                <c:pt idx="1">
                  <c:v>4</c:v>
                </c:pt>
                <c:pt idx="2">
                  <c:v>2</c:v>
                </c:pt>
                <c:pt idx="3">
                  <c:v>1</c:v>
                </c:pt>
                <c:pt idx="4">
                  <c:v>1</c:v>
                </c:pt>
                <c:pt idx="5">
                  <c:v>2</c:v>
                </c:pt>
                <c:pt idx="6">
                  <c:v>1</c:v>
                </c:pt>
                <c:pt idx="7">
                  <c:v>0</c:v>
                </c:pt>
                <c:pt idx="8">
                  <c:v>1</c:v>
                </c:pt>
                <c:pt idx="9">
                  <c:v>0</c:v>
                </c:pt>
                <c:pt idx="10">
                  <c:v>1</c:v>
                </c:pt>
                <c:pt idx="11">
                  <c:v>0</c:v>
                </c:pt>
                <c:pt idx="12">
                  <c:v>3</c:v>
                </c:pt>
                <c:pt idx="13">
                  <c:v>0</c:v>
                </c:pt>
                <c:pt idx="14">
                  <c:v>0</c:v>
                </c:pt>
                <c:pt idx="15">
                  <c:v>0</c:v>
                </c:pt>
                <c:pt idx="16">
                  <c:v>0</c:v>
                </c:pt>
                <c:pt idx="17">
                  <c:v>1</c:v>
                </c:pt>
                <c:pt idx="18">
                  <c:v>0</c:v>
                </c:pt>
                <c:pt idx="19">
                  <c:v>0</c:v>
                </c:pt>
                <c:pt idx="20">
                  <c:v>1</c:v>
                </c:pt>
                <c:pt idx="21">
                  <c:v>1</c:v>
                </c:pt>
                <c:pt idx="22">
                  <c:v>0</c:v>
                </c:pt>
                <c:pt idx="23">
                  <c:v>1</c:v>
                </c:pt>
                <c:pt idx="24">
                  <c:v>0</c:v>
                </c:pt>
                <c:pt idx="25">
                  <c:v>1</c:v>
                </c:pt>
                <c:pt idx="26">
                  <c:v>0</c:v>
                </c:pt>
                <c:pt idx="27">
                  <c:v>0</c:v>
                </c:pt>
                <c:pt idx="28">
                  <c:v>0</c:v>
                </c:pt>
                <c:pt idx="29">
                  <c:v>1</c:v>
                </c:pt>
              </c:numCache>
            </c:numRef>
          </c:val>
          <c:extLst>
            <c:ext xmlns:c16="http://schemas.microsoft.com/office/drawing/2014/chart" uri="{C3380CC4-5D6E-409C-BE32-E72D297353CC}">
              <c16:uniqueId val="{00000000-ADD5-8F46-957F-55E183D875B5}"/>
            </c:ext>
          </c:extLst>
        </c:ser>
        <c:dLbls>
          <c:showLegendKey val="0"/>
          <c:showVal val="0"/>
          <c:showCatName val="0"/>
          <c:showSerName val="0"/>
          <c:showPercent val="0"/>
          <c:showBubbleSize val="0"/>
        </c:dLbls>
        <c:gapWidth val="100"/>
        <c:overlap val="-24"/>
        <c:axId val="1654359712"/>
        <c:axId val="713731775"/>
      </c:barChart>
      <c:catAx>
        <c:axId val="1654359712"/>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r>
                  <a:rPr lang="en-US" sz="800" b="0">
                    <a:solidFill>
                      <a:schemeClr val="accent1">
                        <a:lumMod val="50000"/>
                      </a:schemeClr>
                    </a:solidFill>
                  </a:rPr>
                  <a:t>x- Days that a product needs to recover its price after a drop </a:t>
                </a:r>
              </a:p>
            </c:rich>
          </c:tx>
          <c:layout>
            <c:manualLayout>
              <c:xMode val="edge"/>
              <c:yMode val="edge"/>
              <c:x val="0.29819320636783281"/>
              <c:y val="0.96354467481229189"/>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title>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accent1">
                    <a:lumMod val="25000"/>
                  </a:schemeClr>
                </a:solidFill>
                <a:latin typeface="+mn-lt"/>
                <a:ea typeface="+mn-ea"/>
                <a:cs typeface="+mn-cs"/>
              </a:defRPr>
            </a:pPr>
            <a:endParaRPr lang="en-US"/>
          </a:p>
        </c:txPr>
        <c:crossAx val="713731775"/>
        <c:crosses val="autoZero"/>
        <c:auto val="1"/>
        <c:lblAlgn val="ctr"/>
        <c:lblOffset val="100"/>
        <c:noMultiLvlLbl val="0"/>
      </c:catAx>
      <c:valAx>
        <c:axId val="713731775"/>
        <c:scaling>
          <c:orientation val="minMax"/>
          <c:max val="9"/>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r>
                  <a:rPr lang="en-GB" sz="800" b="0">
                    <a:solidFill>
                      <a:schemeClr val="accent1">
                        <a:lumMod val="50000"/>
                      </a:schemeClr>
                    </a:solidFill>
                  </a:rPr>
                  <a:t>i- Number of Observations</a:t>
                </a:r>
              </a:p>
            </c:rich>
          </c:tx>
          <c:layout>
            <c:manualLayout>
              <c:xMode val="edge"/>
              <c:yMode val="edge"/>
              <c:x val="1.739132035664118E-2"/>
              <c:y val="0.30156127391292581"/>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accent1">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accent1">
                    <a:lumMod val="25000"/>
                  </a:schemeClr>
                </a:solidFill>
                <a:latin typeface="+mn-lt"/>
                <a:ea typeface="+mn-ea"/>
                <a:cs typeface="+mn-cs"/>
              </a:defRPr>
            </a:pPr>
            <a:endParaRPr lang="en-US"/>
          </a:p>
        </c:txPr>
        <c:crossAx val="1654359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326e3a97d_6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d326e3a97d_6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05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443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687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057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48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804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862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555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7a15c8bbd_1_10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97a15c8bbd_1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2831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69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326e3a97d_7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d326e3a97d_7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d326e3a97d_7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gd326e3a97d_7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00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190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69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77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7a15c8bbd_1_10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97a15c8bbd_1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397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252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2380b7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12380b7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63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7a15c8bbd_1_10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97a15c8bbd_1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8035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seño personalizado 1">
  <p:cSld name="CUSTOM">
    <p:bg>
      <p:bgPr>
        <a:solidFill>
          <a:srgbClr val="FCDE02"/>
        </a:solidFill>
        <a:effectLst/>
      </p:bgPr>
    </p:bg>
    <p:spTree>
      <p:nvGrpSpPr>
        <p:cNvPr id="1" name="Shape 6"/>
        <p:cNvGrpSpPr/>
        <p:nvPr/>
      </p:nvGrpSpPr>
      <p:grpSpPr>
        <a:xfrm>
          <a:off x="0" y="0"/>
          <a:ext cx="0" cy="0"/>
          <a:chOff x="0" y="0"/>
          <a:chExt cx="0" cy="0"/>
        </a:xfrm>
      </p:grpSpPr>
      <p:cxnSp>
        <p:nvCxnSpPr>
          <p:cNvPr id="7" name="Google Shape;7;p2"/>
          <p:cNvCxnSpPr/>
          <p:nvPr/>
        </p:nvCxnSpPr>
        <p:spPr>
          <a:xfrm>
            <a:off x="774059" y="5744700"/>
            <a:ext cx="3625500" cy="0"/>
          </a:xfrm>
          <a:prstGeom prst="straightConnector1">
            <a:avLst/>
          </a:prstGeom>
          <a:noFill/>
          <a:ln w="9525" cap="flat" cmpd="sng">
            <a:solidFill>
              <a:srgbClr val="002060"/>
            </a:solidFill>
            <a:prstDash val="solid"/>
            <a:round/>
            <a:headEnd type="none" w="sm" len="sm"/>
            <a:tailEnd type="none" w="sm" len="sm"/>
          </a:ln>
        </p:spPr>
      </p:cxnSp>
      <p:sp>
        <p:nvSpPr>
          <p:cNvPr id="8" name="Google Shape;8;p2"/>
          <p:cNvSpPr/>
          <p:nvPr/>
        </p:nvSpPr>
        <p:spPr>
          <a:xfrm rot="5400000">
            <a:off x="1610361" y="3011813"/>
            <a:ext cx="488850" cy="2161475"/>
          </a:xfrm>
          <a:prstGeom prst="flowChartManualInput">
            <a:avLst/>
          </a:prstGeom>
          <a:solidFill>
            <a:srgbClr val="1226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9;p2"/>
          <p:cNvPicPr preferRelativeResize="0"/>
          <p:nvPr/>
        </p:nvPicPr>
        <p:blipFill rotWithShape="1">
          <a:blip r:embed="rId2">
            <a:alphaModFix/>
          </a:blip>
          <a:srcRect/>
          <a:stretch/>
        </p:blipFill>
        <p:spPr>
          <a:xfrm>
            <a:off x="774058" y="653150"/>
            <a:ext cx="1812547" cy="414300"/>
          </a:xfrm>
          <a:prstGeom prst="rect">
            <a:avLst/>
          </a:prstGeom>
          <a:noFill/>
          <a:ln>
            <a:noFill/>
          </a:ln>
        </p:spPr>
      </p:pic>
      <p:sp>
        <p:nvSpPr>
          <p:cNvPr id="10" name="Google Shape;10;p2"/>
          <p:cNvSpPr txBox="1">
            <a:spLocks noGrp="1"/>
          </p:cNvSpPr>
          <p:nvPr>
            <p:ph type="title"/>
          </p:nvPr>
        </p:nvSpPr>
        <p:spPr>
          <a:xfrm>
            <a:off x="660775" y="1722432"/>
            <a:ext cx="5193900" cy="19113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400"/>
              <a:buFont typeface="Roboto Slab"/>
              <a:buNone/>
              <a:defRPr sz="44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2pPr>
            <a:lvl3pPr marR="0" lvl="2"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3pPr>
            <a:lvl4pPr marR="0" lvl="3"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4pPr>
            <a:lvl5pPr marR="0" lvl="4"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5pPr>
            <a:lvl6pPr marR="0" lvl="5"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6pPr>
            <a:lvl7pPr marR="0" lvl="6"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7pPr>
            <a:lvl8pPr marR="0" lvl="7"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8pPr>
            <a:lvl9pPr marR="0" lvl="8"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TITLE_1">
    <p:spTree>
      <p:nvGrpSpPr>
        <p:cNvPr id="1" name="Shape 58"/>
        <p:cNvGrpSpPr/>
        <p:nvPr/>
      </p:nvGrpSpPr>
      <p:grpSpPr>
        <a:xfrm>
          <a:off x="0" y="0"/>
          <a:ext cx="0" cy="0"/>
          <a:chOff x="0" y="0"/>
          <a:chExt cx="0" cy="0"/>
        </a:xfrm>
      </p:grpSpPr>
      <p:pic>
        <p:nvPicPr>
          <p:cNvPr id="59" name="Google Shape;59;p11" descr="Google Shape;10;p2"/>
          <p:cNvPicPr preferRelativeResize="0"/>
          <p:nvPr/>
        </p:nvPicPr>
        <p:blipFill rotWithShape="1">
          <a:blip r:embed="rId2">
            <a:alphaModFix/>
          </a:blip>
          <a:srcRect/>
          <a:stretch/>
        </p:blipFill>
        <p:spPr>
          <a:xfrm>
            <a:off x="11519999" y="6239998"/>
            <a:ext cx="360001" cy="360001"/>
          </a:xfrm>
          <a:prstGeom prst="rect">
            <a:avLst/>
          </a:prstGeom>
          <a:noFill/>
          <a:ln>
            <a:noFill/>
          </a:ln>
        </p:spPr>
      </p:pic>
      <p:sp>
        <p:nvSpPr>
          <p:cNvPr id="60" name="Google Shape;60;p11"/>
          <p:cNvSpPr txBox="1">
            <a:spLocks noGrp="1"/>
          </p:cNvSpPr>
          <p:nvPr>
            <p:ph type="sldNum" idx="12"/>
          </p:nvPr>
        </p:nvSpPr>
        <p:spPr>
          <a:xfrm>
            <a:off x="5892800" y="6144085"/>
            <a:ext cx="2844900" cy="424500"/>
          </a:xfrm>
          <a:prstGeom prst="rect">
            <a:avLst/>
          </a:prstGeom>
          <a:noFill/>
          <a:ln>
            <a:noFill/>
          </a:ln>
        </p:spPr>
        <p:txBody>
          <a:bodyPr spcFirstLastPara="1" wrap="square" lIns="121875" tIns="121875" rIns="121875" bIns="121875" anchor="ctr" anchorCtr="0">
            <a:noAutofit/>
          </a:bodyPr>
          <a:lstStyle>
            <a:lvl1pPr marL="0" marR="0" lvl="0"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C"/>
              <a:t>‹#›</a:t>
            </a:fld>
            <a:endParaRPr sz="19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Encabezado de sección 1">
  <p:cSld name="TITLE_AND_BODY_6">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body" idx="1"/>
          </p:nvPr>
        </p:nvSpPr>
        <p:spPr>
          <a:xfrm>
            <a:off x="668075" y="2258307"/>
            <a:ext cx="5615100" cy="2942400"/>
          </a:xfrm>
          <a:prstGeom prst="rect">
            <a:avLst/>
          </a:prstGeom>
          <a:noFill/>
          <a:ln>
            <a:noFill/>
          </a:ln>
        </p:spPr>
        <p:txBody>
          <a:bodyPr spcFirstLastPara="1" wrap="square" lIns="45675" tIns="45675" rIns="45675" bIns="45675" anchor="t" anchorCtr="0">
            <a:noAutofit/>
          </a:bodyPr>
          <a:lstStyle>
            <a:lvl1pPr marL="457200" marR="0" lvl="0" indent="-342900" algn="l" rtl="0">
              <a:lnSpc>
                <a:spcPct val="90000"/>
              </a:lnSpc>
              <a:spcBef>
                <a:spcPts val="1000"/>
              </a:spcBef>
              <a:spcAft>
                <a:spcPts val="0"/>
              </a:spcAft>
              <a:buClr>
                <a:srgbClr val="FFFFFF"/>
              </a:buClr>
              <a:buSzPts val="1800"/>
              <a:buFont typeface="Arial"/>
              <a:buChar char="•"/>
              <a:defRPr sz="1800" b="0" i="0" u="none" strike="noStrike" cap="none">
                <a:solidFill>
                  <a:srgbClr val="FFFFFF"/>
                </a:solidFill>
                <a:latin typeface="Arial"/>
                <a:ea typeface="Arial"/>
                <a:cs typeface="Arial"/>
                <a:sym typeface="Arial"/>
              </a:defRPr>
            </a:lvl1pPr>
            <a:lvl2pPr marL="914400" marR="0" lvl="1" indent="-342900" algn="l" rtl="0">
              <a:lnSpc>
                <a:spcPct val="90000"/>
              </a:lnSpc>
              <a:spcBef>
                <a:spcPts val="1000"/>
              </a:spcBef>
              <a:spcAft>
                <a:spcPts val="0"/>
              </a:spcAft>
              <a:buClr>
                <a:srgbClr val="FFFFFF"/>
              </a:buClr>
              <a:buSzPts val="1800"/>
              <a:buFont typeface="Arial"/>
              <a:buChar char="•"/>
              <a:defRPr sz="1800" b="0" i="0" u="none" strike="noStrike" cap="none">
                <a:solidFill>
                  <a:srgbClr val="FFFFFF"/>
                </a:solidFill>
                <a:latin typeface="Arial"/>
                <a:ea typeface="Arial"/>
                <a:cs typeface="Arial"/>
                <a:sym typeface="Arial"/>
              </a:defRPr>
            </a:lvl2pPr>
            <a:lvl3pPr marL="1371600" marR="0" lvl="2" indent="-342900" algn="l" rtl="0">
              <a:lnSpc>
                <a:spcPct val="90000"/>
              </a:lnSpc>
              <a:spcBef>
                <a:spcPts val="1000"/>
              </a:spcBef>
              <a:spcAft>
                <a:spcPts val="0"/>
              </a:spcAft>
              <a:buClr>
                <a:srgbClr val="FFFFFF"/>
              </a:buClr>
              <a:buSzPts val="1800"/>
              <a:buFont typeface="Arial"/>
              <a:buChar char="•"/>
              <a:defRPr sz="1800" b="0" i="0" u="none" strike="noStrike" cap="none">
                <a:solidFill>
                  <a:srgbClr val="FFFFFF"/>
                </a:solidFill>
                <a:latin typeface="Arial"/>
                <a:ea typeface="Arial"/>
                <a:cs typeface="Arial"/>
                <a:sym typeface="Arial"/>
              </a:defRPr>
            </a:lvl3pPr>
            <a:lvl4pPr marL="1828800" marR="0" lvl="3" indent="-342900" algn="l" rtl="0">
              <a:lnSpc>
                <a:spcPct val="90000"/>
              </a:lnSpc>
              <a:spcBef>
                <a:spcPts val="1000"/>
              </a:spcBef>
              <a:spcAft>
                <a:spcPts val="0"/>
              </a:spcAft>
              <a:buClr>
                <a:srgbClr val="FFFFFF"/>
              </a:buClr>
              <a:buSzPts val="1800"/>
              <a:buFont typeface="Arial"/>
              <a:buChar char="•"/>
              <a:defRPr sz="1800" b="0" i="0" u="none" strike="noStrike" cap="none">
                <a:solidFill>
                  <a:srgbClr val="FFFFFF"/>
                </a:solidFill>
                <a:latin typeface="Arial"/>
                <a:ea typeface="Arial"/>
                <a:cs typeface="Arial"/>
                <a:sym typeface="Arial"/>
              </a:defRPr>
            </a:lvl4pPr>
            <a:lvl5pPr marL="2286000" marR="0" lvl="4" indent="-342900" algn="l" rtl="0">
              <a:lnSpc>
                <a:spcPct val="90000"/>
              </a:lnSpc>
              <a:spcBef>
                <a:spcPts val="1000"/>
              </a:spcBef>
              <a:spcAft>
                <a:spcPts val="0"/>
              </a:spcAft>
              <a:buClr>
                <a:srgbClr val="FFFFFF"/>
              </a:buClr>
              <a:buSzPts val="1800"/>
              <a:buFont typeface="Arial"/>
              <a:buChar char="•"/>
              <a:defRPr sz="1800" b="0" i="0" u="none" strike="noStrike" cap="none">
                <a:solidFill>
                  <a:srgbClr val="FFFFFF"/>
                </a:solidFill>
                <a:latin typeface="Arial"/>
                <a:ea typeface="Arial"/>
                <a:cs typeface="Arial"/>
                <a:sym typeface="Arial"/>
              </a:defRPr>
            </a:lvl5pPr>
            <a:lvl6pPr marL="2743200" marR="0" lvl="5" indent="-342900" algn="l" rtl="0">
              <a:lnSpc>
                <a:spcPct val="100000"/>
              </a:lnSpc>
              <a:spcBef>
                <a:spcPts val="0"/>
              </a:spcBef>
              <a:spcAft>
                <a:spcPts val="0"/>
              </a:spcAft>
              <a:buClr>
                <a:srgbClr val="FFFFFF"/>
              </a:buClr>
              <a:buSzPts val="1800"/>
              <a:buFont typeface="Arial"/>
              <a:buChar char="■"/>
              <a:defRPr sz="1400" b="0" i="0" u="none" strike="noStrike" cap="none">
                <a:solidFill>
                  <a:srgbClr val="FFFFFF"/>
                </a:solidFill>
                <a:latin typeface="Arial"/>
                <a:ea typeface="Arial"/>
                <a:cs typeface="Arial"/>
                <a:sym typeface="Arial"/>
              </a:defRPr>
            </a:lvl6pPr>
            <a:lvl7pPr marL="3200400" marR="0" lvl="6" indent="-342900" algn="l" rtl="0">
              <a:lnSpc>
                <a:spcPct val="100000"/>
              </a:lnSpc>
              <a:spcBef>
                <a:spcPts val="0"/>
              </a:spcBef>
              <a:spcAft>
                <a:spcPts val="0"/>
              </a:spcAft>
              <a:buClr>
                <a:srgbClr val="FFFFFF"/>
              </a:buClr>
              <a:buSzPts val="1800"/>
              <a:buFont typeface="Arial"/>
              <a:buChar char="●"/>
              <a:defRPr sz="1400" b="0" i="0" u="none" strike="noStrike" cap="none">
                <a:solidFill>
                  <a:srgbClr val="FFFFFF"/>
                </a:solidFill>
                <a:latin typeface="Arial"/>
                <a:ea typeface="Arial"/>
                <a:cs typeface="Arial"/>
                <a:sym typeface="Arial"/>
              </a:defRPr>
            </a:lvl7pPr>
            <a:lvl8pPr marL="3657600" marR="0" lvl="7" indent="-342900" algn="l" rtl="0">
              <a:lnSpc>
                <a:spcPct val="100000"/>
              </a:lnSpc>
              <a:spcBef>
                <a:spcPts val="0"/>
              </a:spcBef>
              <a:spcAft>
                <a:spcPts val="0"/>
              </a:spcAft>
              <a:buClr>
                <a:srgbClr val="FFFFFF"/>
              </a:buClr>
              <a:buSzPts val="1800"/>
              <a:buFont typeface="Arial"/>
              <a:buChar char="○"/>
              <a:defRPr sz="1400" b="0" i="0" u="none" strike="noStrike" cap="none">
                <a:solidFill>
                  <a:srgbClr val="FFFFFF"/>
                </a:solidFill>
                <a:latin typeface="Arial"/>
                <a:ea typeface="Arial"/>
                <a:cs typeface="Arial"/>
                <a:sym typeface="Arial"/>
              </a:defRPr>
            </a:lvl8pPr>
            <a:lvl9pPr marL="4114800" marR="0" lvl="8" indent="-342900" algn="l" rtl="0">
              <a:lnSpc>
                <a:spcPct val="100000"/>
              </a:lnSpc>
              <a:spcBef>
                <a:spcPts val="0"/>
              </a:spcBef>
              <a:spcAft>
                <a:spcPts val="0"/>
              </a:spcAft>
              <a:buClr>
                <a:srgbClr val="FFFFFF"/>
              </a:buClr>
              <a:buSzPts val="1800"/>
              <a:buFont typeface="Arial"/>
              <a:buChar char="■"/>
              <a:defRPr sz="1400" b="0" i="0" u="none" strike="noStrike" cap="none">
                <a:solidFill>
                  <a:srgbClr val="FFFFFF"/>
                </a:solidFill>
                <a:latin typeface="Arial"/>
                <a:ea typeface="Arial"/>
                <a:cs typeface="Arial"/>
                <a:sym typeface="Arial"/>
              </a:defRPr>
            </a:lvl9pPr>
          </a:lstStyle>
          <a:p>
            <a:endParaRPr/>
          </a:p>
        </p:txBody>
      </p:sp>
      <p:sp>
        <p:nvSpPr>
          <p:cNvPr id="13" name="Google Shape;13;p3"/>
          <p:cNvSpPr txBox="1">
            <a:spLocks noGrp="1"/>
          </p:cNvSpPr>
          <p:nvPr>
            <p:ph type="sldNum" idx="12"/>
          </p:nvPr>
        </p:nvSpPr>
        <p:spPr>
          <a:xfrm>
            <a:off x="5892800" y="6172200"/>
            <a:ext cx="2844900" cy="36840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C"/>
              <a:t>‹#›</a:t>
            </a:fld>
            <a:endParaRPr sz="1400"/>
          </a:p>
        </p:txBody>
      </p:sp>
      <p:sp>
        <p:nvSpPr>
          <p:cNvPr id="14" name="Google Shape;14;p3"/>
          <p:cNvSpPr txBox="1">
            <a:spLocks noGrp="1"/>
          </p:cNvSpPr>
          <p:nvPr>
            <p:ph type="title"/>
          </p:nvPr>
        </p:nvSpPr>
        <p:spPr>
          <a:xfrm>
            <a:off x="668075" y="673468"/>
            <a:ext cx="10515600" cy="13257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3400"/>
              <a:buFont typeface="Roboto Slab"/>
              <a:buNone/>
              <a:defRPr sz="3400" b="0"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2pPr>
            <a:lvl3pPr marR="0" lvl="2"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3pPr>
            <a:lvl4pPr marR="0" lvl="3"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4pPr>
            <a:lvl5pPr marR="0" lvl="4"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5pPr>
            <a:lvl6pPr marR="0" lvl="5"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6pPr>
            <a:lvl7pPr marR="0" lvl="6"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7pPr>
            <a:lvl8pPr marR="0" lvl="7"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8pPr>
            <a:lvl9pPr marR="0" lvl="8"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9pPr>
          </a:lstStyle>
          <a:p>
            <a:endParaRPr/>
          </a:p>
        </p:txBody>
      </p:sp>
      <p:cxnSp>
        <p:nvCxnSpPr>
          <p:cNvPr id="15" name="Google Shape;15;p3"/>
          <p:cNvCxnSpPr/>
          <p:nvPr/>
        </p:nvCxnSpPr>
        <p:spPr>
          <a:xfrm>
            <a:off x="758100" y="2100175"/>
            <a:ext cx="2849400" cy="0"/>
          </a:xfrm>
          <a:prstGeom prst="straightConnector1">
            <a:avLst/>
          </a:prstGeom>
          <a:noFill/>
          <a:ln w="19050" cap="flat" cmpd="sng">
            <a:solidFill>
              <a:srgbClr val="FCDE02"/>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incipal">
  <p:cSld name="TITLE_ONLY_1">
    <p:spTree>
      <p:nvGrpSpPr>
        <p:cNvPr id="1" name="Shape 16"/>
        <p:cNvGrpSpPr/>
        <p:nvPr/>
      </p:nvGrpSpPr>
      <p:grpSpPr>
        <a:xfrm>
          <a:off x="0" y="0"/>
          <a:ext cx="0" cy="0"/>
          <a:chOff x="0" y="0"/>
          <a:chExt cx="0" cy="0"/>
        </a:xfrm>
      </p:grpSpPr>
      <p:cxnSp>
        <p:nvCxnSpPr>
          <p:cNvPr id="17" name="Google Shape;17;p4"/>
          <p:cNvCxnSpPr/>
          <p:nvPr/>
        </p:nvCxnSpPr>
        <p:spPr>
          <a:xfrm>
            <a:off x="340875" y="884000"/>
            <a:ext cx="11452500" cy="0"/>
          </a:xfrm>
          <a:prstGeom prst="straightConnector1">
            <a:avLst/>
          </a:prstGeom>
          <a:noFill/>
          <a:ln w="9525" cap="flat" cmpd="sng">
            <a:solidFill>
              <a:srgbClr val="666666"/>
            </a:solidFill>
            <a:prstDash val="dot"/>
            <a:round/>
            <a:headEnd type="none" w="sm" len="sm"/>
            <a:tailEnd type="none" w="sm" len="sm"/>
          </a:ln>
        </p:spPr>
      </p:cxnSp>
      <p:sp>
        <p:nvSpPr>
          <p:cNvPr id="18" name="Google Shape;18;p4"/>
          <p:cNvSpPr txBox="1">
            <a:spLocks noGrp="1"/>
          </p:cNvSpPr>
          <p:nvPr>
            <p:ph type="title"/>
          </p:nvPr>
        </p:nvSpPr>
        <p:spPr>
          <a:xfrm>
            <a:off x="882350" y="375550"/>
            <a:ext cx="6226200" cy="4137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000"/>
              <a:buFont typeface="Roboto Slab"/>
              <a:buNone/>
              <a:defRPr sz="2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2pPr>
            <a:lvl3pPr marR="0" lvl="2"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3pPr>
            <a:lvl4pPr marR="0" lvl="3"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4pPr>
            <a:lvl5pPr marR="0" lvl="4"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5pPr>
            <a:lvl6pPr marR="0" lvl="5"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6pPr>
            <a:lvl7pPr marR="0" lvl="6"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7pPr>
            <a:lvl8pPr marR="0" lvl="7"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8pPr>
            <a:lvl9pPr marR="0" lvl="8"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9pPr>
          </a:lstStyle>
          <a:p>
            <a:endParaRPr/>
          </a:p>
        </p:txBody>
      </p:sp>
      <p:sp>
        <p:nvSpPr>
          <p:cNvPr id="19" name="Google Shape;19;p4"/>
          <p:cNvSpPr/>
          <p:nvPr/>
        </p:nvSpPr>
        <p:spPr>
          <a:xfrm>
            <a:off x="370025" y="341575"/>
            <a:ext cx="408000" cy="4080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 name="Google Shape;20;p4" descr="Google Shape;10;p2"/>
          <p:cNvPicPr preferRelativeResize="0"/>
          <p:nvPr/>
        </p:nvPicPr>
        <p:blipFill rotWithShape="1">
          <a:blip r:embed="rId2">
            <a:alphaModFix/>
          </a:blip>
          <a:srcRect/>
          <a:stretch/>
        </p:blipFill>
        <p:spPr>
          <a:xfrm>
            <a:off x="11519999" y="6239998"/>
            <a:ext cx="360001" cy="3600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rincipal - Fondo Corporativo">
  <p:cSld name="TITLE_ONLY_1_1">
    <p:spTree>
      <p:nvGrpSpPr>
        <p:cNvPr id="1" name="Shape 21"/>
        <p:cNvGrpSpPr/>
        <p:nvPr/>
      </p:nvGrpSpPr>
      <p:grpSpPr>
        <a:xfrm>
          <a:off x="0" y="0"/>
          <a:ext cx="0" cy="0"/>
          <a:chOff x="0" y="0"/>
          <a:chExt cx="0" cy="0"/>
        </a:xfrm>
      </p:grpSpPr>
      <p:sp>
        <p:nvSpPr>
          <p:cNvPr id="22" name="Google Shape;22;p5"/>
          <p:cNvSpPr/>
          <p:nvPr/>
        </p:nvSpPr>
        <p:spPr>
          <a:xfrm>
            <a:off x="370026" y="1941900"/>
            <a:ext cx="1637448" cy="2019889"/>
          </a:xfrm>
          <a:custGeom>
            <a:avLst/>
            <a:gdLst/>
            <a:ahLst/>
            <a:cxnLst/>
            <a:rect l="l" t="t" r="r" b="b"/>
            <a:pathLst>
              <a:path w="62498" h="77095" extrusionOk="0">
                <a:moveTo>
                  <a:pt x="0" y="0"/>
                </a:moveTo>
                <a:lnTo>
                  <a:pt x="62498" y="38547"/>
                </a:lnTo>
                <a:lnTo>
                  <a:pt x="1122" y="77095"/>
                </a:lnTo>
                <a:close/>
              </a:path>
            </a:pathLst>
          </a:custGeom>
          <a:solidFill>
            <a:srgbClr val="F3F3F3"/>
          </a:solidFill>
          <a:ln w="9525" cap="flat" cmpd="sng">
            <a:solidFill>
              <a:srgbClr val="FFFFFF"/>
            </a:solidFill>
            <a:prstDash val="solid"/>
            <a:round/>
            <a:headEnd type="none" w="med" len="med"/>
            <a:tailEnd type="none" w="med" len="med"/>
          </a:ln>
        </p:spPr>
      </p:sp>
      <p:sp>
        <p:nvSpPr>
          <p:cNvPr id="23" name="Google Shape;23;p5"/>
          <p:cNvSpPr/>
          <p:nvPr/>
        </p:nvSpPr>
        <p:spPr>
          <a:xfrm>
            <a:off x="2007431" y="1762876"/>
            <a:ext cx="9452174" cy="3980907"/>
          </a:xfrm>
          <a:custGeom>
            <a:avLst/>
            <a:gdLst/>
            <a:ahLst/>
            <a:cxnLst/>
            <a:rect l="l" t="t" r="r" b="b"/>
            <a:pathLst>
              <a:path w="360770" h="151943" extrusionOk="0">
                <a:moveTo>
                  <a:pt x="0" y="46032"/>
                </a:moveTo>
                <a:lnTo>
                  <a:pt x="69234" y="0"/>
                </a:lnTo>
                <a:lnTo>
                  <a:pt x="360770" y="1497"/>
                </a:lnTo>
                <a:lnTo>
                  <a:pt x="358150" y="151194"/>
                </a:lnTo>
                <a:lnTo>
                  <a:pt x="163169" y="151943"/>
                </a:lnTo>
                <a:close/>
              </a:path>
            </a:pathLst>
          </a:custGeom>
          <a:solidFill>
            <a:srgbClr val="F3F3F3"/>
          </a:solidFill>
          <a:ln w="9525" cap="flat" cmpd="sng">
            <a:solidFill>
              <a:srgbClr val="FFFFFF"/>
            </a:solidFill>
            <a:prstDash val="solid"/>
            <a:round/>
            <a:headEnd type="none" w="med" len="med"/>
            <a:tailEnd type="none" w="med" len="med"/>
          </a:ln>
        </p:spPr>
      </p:sp>
      <p:cxnSp>
        <p:nvCxnSpPr>
          <p:cNvPr id="24" name="Google Shape;24;p5"/>
          <p:cNvCxnSpPr/>
          <p:nvPr/>
        </p:nvCxnSpPr>
        <p:spPr>
          <a:xfrm>
            <a:off x="340875" y="884000"/>
            <a:ext cx="11452500" cy="0"/>
          </a:xfrm>
          <a:prstGeom prst="straightConnector1">
            <a:avLst/>
          </a:prstGeom>
          <a:noFill/>
          <a:ln w="9525" cap="flat" cmpd="sng">
            <a:solidFill>
              <a:srgbClr val="666666"/>
            </a:solidFill>
            <a:prstDash val="dot"/>
            <a:round/>
            <a:headEnd type="none" w="sm" len="sm"/>
            <a:tailEnd type="none" w="sm" len="sm"/>
          </a:ln>
        </p:spPr>
      </p:cxnSp>
      <p:sp>
        <p:nvSpPr>
          <p:cNvPr id="25" name="Google Shape;25;p5"/>
          <p:cNvSpPr txBox="1">
            <a:spLocks noGrp="1"/>
          </p:cNvSpPr>
          <p:nvPr>
            <p:ph type="title"/>
          </p:nvPr>
        </p:nvSpPr>
        <p:spPr>
          <a:xfrm>
            <a:off x="882350" y="375550"/>
            <a:ext cx="10111800" cy="4137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000"/>
              <a:buFont typeface="Roboto Slab"/>
              <a:buNone/>
              <a:defRPr sz="2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2pPr>
            <a:lvl3pPr marR="0" lvl="2"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3pPr>
            <a:lvl4pPr marR="0" lvl="3"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4pPr>
            <a:lvl5pPr marR="0" lvl="4"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5pPr>
            <a:lvl6pPr marR="0" lvl="5"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6pPr>
            <a:lvl7pPr marR="0" lvl="6"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7pPr>
            <a:lvl8pPr marR="0" lvl="7"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8pPr>
            <a:lvl9pPr marR="0" lvl="8"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9pPr>
          </a:lstStyle>
          <a:p>
            <a:endParaRPr/>
          </a:p>
        </p:txBody>
      </p:sp>
      <p:sp>
        <p:nvSpPr>
          <p:cNvPr id="26" name="Google Shape;26;p5"/>
          <p:cNvSpPr/>
          <p:nvPr/>
        </p:nvSpPr>
        <p:spPr>
          <a:xfrm>
            <a:off x="370025" y="341575"/>
            <a:ext cx="408000" cy="4080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 name="Google Shape;27;p5" descr="Google Shape;10;p2"/>
          <p:cNvPicPr preferRelativeResize="0"/>
          <p:nvPr/>
        </p:nvPicPr>
        <p:blipFill rotWithShape="1">
          <a:blip r:embed="rId2">
            <a:alphaModFix/>
          </a:blip>
          <a:srcRect/>
          <a:stretch/>
        </p:blipFill>
        <p:spPr>
          <a:xfrm>
            <a:off x="11519999" y="6239998"/>
            <a:ext cx="360001" cy="3600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columna ">
  <p:cSld name="Título y objeto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03225" y="929414"/>
            <a:ext cx="3732900" cy="26097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002060"/>
              </a:buClr>
              <a:buSzPts val="4000"/>
              <a:buFont typeface="Roboto Slab"/>
              <a:buNone/>
              <a:defRPr sz="4000" b="0" i="0" u="none" strike="noStrike" cap="none">
                <a:solidFill>
                  <a:srgbClr val="002060"/>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2pPr>
            <a:lvl3pPr marR="0" lvl="2"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3pPr>
            <a:lvl4pPr marR="0" lvl="3"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4pPr>
            <a:lvl5pPr marR="0" lvl="4"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5pPr>
            <a:lvl6pPr marR="0" lvl="5"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6pPr>
            <a:lvl7pPr marR="0" lvl="6"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7pPr>
            <a:lvl8pPr marR="0" lvl="7"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8pPr>
            <a:lvl9pPr marR="0" lvl="8"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9pPr>
          </a:lstStyle>
          <a:p>
            <a:endParaRPr/>
          </a:p>
        </p:txBody>
      </p:sp>
      <p:sp>
        <p:nvSpPr>
          <p:cNvPr id="30" name="Google Shape;30;p6"/>
          <p:cNvSpPr txBox="1">
            <a:spLocks noGrp="1"/>
          </p:cNvSpPr>
          <p:nvPr>
            <p:ph type="body" idx="1"/>
          </p:nvPr>
        </p:nvSpPr>
        <p:spPr>
          <a:xfrm>
            <a:off x="4460875" y="929436"/>
            <a:ext cx="7234200" cy="49863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3pPr>
            <a:lvl4pPr marL="1828800" marR="0" lvl="3"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4pPr>
            <a:lvl5pPr marL="2286000" marR="0" lvl="4"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1" name="Google Shape;31;p6"/>
          <p:cNvCxnSpPr/>
          <p:nvPr/>
        </p:nvCxnSpPr>
        <p:spPr>
          <a:xfrm>
            <a:off x="340875" y="436400"/>
            <a:ext cx="3687600" cy="0"/>
          </a:xfrm>
          <a:prstGeom prst="straightConnector1">
            <a:avLst/>
          </a:prstGeom>
          <a:noFill/>
          <a:ln w="9525" cap="flat" cmpd="sng">
            <a:solidFill>
              <a:srgbClr val="666666"/>
            </a:solidFill>
            <a:prstDash val="dot"/>
            <a:round/>
            <a:headEnd type="none" w="sm" len="sm"/>
            <a:tailEnd type="none" w="sm" len="sm"/>
          </a:ln>
        </p:spPr>
      </p:cxnSp>
      <p:cxnSp>
        <p:nvCxnSpPr>
          <p:cNvPr id="32" name="Google Shape;32;p6"/>
          <p:cNvCxnSpPr/>
          <p:nvPr/>
        </p:nvCxnSpPr>
        <p:spPr>
          <a:xfrm>
            <a:off x="4657100" y="436400"/>
            <a:ext cx="7129800" cy="0"/>
          </a:xfrm>
          <a:prstGeom prst="straightConnector1">
            <a:avLst/>
          </a:prstGeom>
          <a:noFill/>
          <a:ln w="9525" cap="flat" cmpd="sng">
            <a:solidFill>
              <a:srgbClr val="666666"/>
            </a:solidFill>
            <a:prstDash val="dot"/>
            <a:round/>
            <a:headEnd type="none" w="sm" len="sm"/>
            <a:tailEnd type="none" w="sm" len="sm"/>
          </a:ln>
        </p:spPr>
      </p:cxnSp>
      <p:pic>
        <p:nvPicPr>
          <p:cNvPr id="33" name="Google Shape;33;p6" descr="Google Shape;10;p2"/>
          <p:cNvPicPr preferRelativeResize="0"/>
          <p:nvPr/>
        </p:nvPicPr>
        <p:blipFill rotWithShape="1">
          <a:blip r:embed="rId2">
            <a:alphaModFix/>
          </a:blip>
          <a:srcRect/>
          <a:stretch/>
        </p:blipFill>
        <p:spPr>
          <a:xfrm>
            <a:off x="11519999" y="6239998"/>
            <a:ext cx="360001" cy="3600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ierre" type="blank">
  <p:cSld name="BLANK">
    <p:spTree>
      <p:nvGrpSpPr>
        <p:cNvPr id="1" name="Shape 34"/>
        <p:cNvGrpSpPr/>
        <p:nvPr/>
      </p:nvGrpSpPr>
      <p:grpSpPr>
        <a:xfrm>
          <a:off x="0" y="0"/>
          <a:ext cx="0" cy="0"/>
          <a:chOff x="0" y="0"/>
          <a:chExt cx="0" cy="0"/>
        </a:xfrm>
      </p:grpSpPr>
      <p:sp>
        <p:nvSpPr>
          <p:cNvPr id="35" name="Google Shape;35;p7"/>
          <p:cNvSpPr/>
          <p:nvPr/>
        </p:nvSpPr>
        <p:spPr>
          <a:xfrm>
            <a:off x="-53275" y="-26575"/>
            <a:ext cx="12298800" cy="6916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7"/>
          <p:cNvPicPr preferRelativeResize="0"/>
          <p:nvPr/>
        </p:nvPicPr>
        <p:blipFill rotWithShape="1">
          <a:blip r:embed="rId2">
            <a:alphaModFix/>
          </a:blip>
          <a:srcRect/>
          <a:stretch/>
        </p:blipFill>
        <p:spPr>
          <a:xfrm>
            <a:off x="2368126" y="5701675"/>
            <a:ext cx="1805725" cy="388325"/>
          </a:xfrm>
          <a:prstGeom prst="rect">
            <a:avLst/>
          </a:prstGeom>
          <a:noFill/>
          <a:ln>
            <a:noFill/>
          </a:ln>
        </p:spPr>
      </p:pic>
      <p:sp>
        <p:nvSpPr>
          <p:cNvPr id="37" name="Google Shape;37;p7"/>
          <p:cNvSpPr/>
          <p:nvPr/>
        </p:nvSpPr>
        <p:spPr>
          <a:xfrm>
            <a:off x="394325" y="383675"/>
            <a:ext cx="10273675" cy="6096000"/>
          </a:xfrm>
          <a:custGeom>
            <a:avLst/>
            <a:gdLst/>
            <a:ahLst/>
            <a:cxnLst/>
            <a:rect l="l" t="t" r="r" b="b"/>
            <a:pathLst>
              <a:path w="410947" h="243840" extrusionOk="0">
                <a:moveTo>
                  <a:pt x="0" y="426"/>
                </a:moveTo>
                <a:lnTo>
                  <a:pt x="214852" y="0"/>
                </a:lnTo>
                <a:lnTo>
                  <a:pt x="410947" y="198226"/>
                </a:lnTo>
                <a:lnTo>
                  <a:pt x="364055" y="243840"/>
                </a:lnTo>
                <a:lnTo>
                  <a:pt x="0" y="242561"/>
                </a:lnTo>
                <a:close/>
              </a:path>
            </a:pathLst>
          </a:custGeom>
          <a:solidFill>
            <a:srgbClr val="063572"/>
          </a:solidFill>
          <a:ln>
            <a:noFill/>
          </a:ln>
        </p:spPr>
      </p:sp>
      <p:sp>
        <p:nvSpPr>
          <p:cNvPr id="38" name="Google Shape;38;p7"/>
          <p:cNvSpPr/>
          <p:nvPr/>
        </p:nvSpPr>
        <p:spPr>
          <a:xfrm>
            <a:off x="10668000" y="4103100"/>
            <a:ext cx="1129675" cy="2376575"/>
          </a:xfrm>
          <a:custGeom>
            <a:avLst/>
            <a:gdLst/>
            <a:ahLst/>
            <a:cxnLst/>
            <a:rect l="l" t="t" r="r" b="b"/>
            <a:pathLst>
              <a:path w="45187" h="95063" extrusionOk="0">
                <a:moveTo>
                  <a:pt x="0" y="49023"/>
                </a:moveTo>
                <a:lnTo>
                  <a:pt x="45187" y="0"/>
                </a:lnTo>
                <a:lnTo>
                  <a:pt x="45187" y="95063"/>
                </a:lnTo>
                <a:close/>
              </a:path>
            </a:pathLst>
          </a:custGeom>
          <a:solidFill>
            <a:srgbClr val="0D214F"/>
          </a:solidFill>
          <a:ln>
            <a:noFill/>
          </a:ln>
        </p:spPr>
      </p:sp>
      <p:sp>
        <p:nvSpPr>
          <p:cNvPr id="39" name="Google Shape;39;p7"/>
          <p:cNvSpPr txBox="1">
            <a:spLocks noGrp="1"/>
          </p:cNvSpPr>
          <p:nvPr>
            <p:ph type="title"/>
          </p:nvPr>
        </p:nvSpPr>
        <p:spPr>
          <a:xfrm>
            <a:off x="668075" y="735350"/>
            <a:ext cx="5587800" cy="21741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800"/>
              <a:buFont typeface="Roboto Slab"/>
              <a:buNone/>
              <a:defRPr sz="4800" b="0"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2pPr>
            <a:lvl3pPr marR="0" lvl="2"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3pPr>
            <a:lvl4pPr marR="0" lvl="3"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4pPr>
            <a:lvl5pPr marR="0" lvl="4"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5pPr>
            <a:lvl6pPr marR="0" lvl="5"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6pPr>
            <a:lvl7pPr marR="0" lvl="6"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7pPr>
            <a:lvl8pPr marR="0" lvl="7"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8pPr>
            <a:lvl9pPr marR="0" lvl="8"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bg>
      <p:bgPr>
        <a:solidFill>
          <a:schemeClr val="dk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668075" y="673468"/>
            <a:ext cx="10515600" cy="13257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800"/>
              <a:buFont typeface="Roboto Slab"/>
              <a:buNone/>
              <a:defRPr sz="4800" b="0"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2pPr>
            <a:lvl3pPr marR="0" lvl="2"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3pPr>
            <a:lvl4pPr marR="0" lvl="3"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4pPr>
            <a:lvl5pPr marR="0" lvl="4"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5pPr>
            <a:lvl6pPr marR="0" lvl="5"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6pPr>
            <a:lvl7pPr marR="0" lvl="6"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7pPr>
            <a:lvl8pPr marR="0" lvl="7"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8pPr>
            <a:lvl9pPr marR="0" lvl="8" algn="l" rtl="0">
              <a:lnSpc>
                <a:spcPct val="100000"/>
              </a:lnSpc>
              <a:spcBef>
                <a:spcPts val="0"/>
              </a:spcBef>
              <a:spcAft>
                <a:spcPts val="0"/>
              </a:spcAft>
              <a:buClr>
                <a:srgbClr val="000000"/>
              </a:buClr>
              <a:buSzPts val="1400"/>
              <a:buFont typeface="Roboto Slab"/>
              <a:buNone/>
              <a:defRPr sz="1800" b="0" i="0" u="none" strike="noStrike" cap="none">
                <a:solidFill>
                  <a:srgbClr val="000000"/>
                </a:solidFill>
                <a:latin typeface="Roboto Slab"/>
                <a:ea typeface="Roboto Slab"/>
                <a:cs typeface="Roboto Slab"/>
                <a:sym typeface="Roboto Slab"/>
              </a:defRPr>
            </a:lvl9pPr>
          </a:lstStyle>
          <a:p>
            <a:endParaRPr/>
          </a:p>
        </p:txBody>
      </p:sp>
      <p:sp>
        <p:nvSpPr>
          <p:cNvPr id="42" name="Google Shape;42;p8"/>
          <p:cNvSpPr txBox="1">
            <a:spLocks noGrp="1"/>
          </p:cNvSpPr>
          <p:nvPr>
            <p:ph type="body" idx="1"/>
          </p:nvPr>
        </p:nvSpPr>
        <p:spPr>
          <a:xfrm>
            <a:off x="668075" y="2258307"/>
            <a:ext cx="5615100" cy="30276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rgbClr val="FFFFFF"/>
              </a:buClr>
              <a:buSzPts val="1800"/>
              <a:buFont typeface="Arial"/>
              <a:buChar char="•"/>
              <a:defRPr sz="1800" b="0" i="0" u="none" strike="noStrike" cap="none">
                <a:solidFill>
                  <a:srgbClr val="FFFFFF"/>
                </a:solidFill>
                <a:latin typeface="Arial"/>
                <a:ea typeface="Arial"/>
                <a:cs typeface="Arial"/>
                <a:sym typeface="Arial"/>
              </a:defRPr>
            </a:lvl6pPr>
            <a:lvl7pPr marL="3200400" marR="0" lvl="6" indent="-342900" algn="l" rtl="0">
              <a:lnSpc>
                <a:spcPct val="90000"/>
              </a:lnSpc>
              <a:spcBef>
                <a:spcPts val="500"/>
              </a:spcBef>
              <a:spcAft>
                <a:spcPts val="0"/>
              </a:spcAft>
              <a:buClr>
                <a:srgbClr val="FFFFFF"/>
              </a:buClr>
              <a:buSzPts val="1800"/>
              <a:buFont typeface="Arial"/>
              <a:buChar char="•"/>
              <a:defRPr sz="1800" b="0" i="0" u="none" strike="noStrike" cap="none">
                <a:solidFill>
                  <a:srgbClr val="FFFFFF"/>
                </a:solidFill>
                <a:latin typeface="Arial"/>
                <a:ea typeface="Arial"/>
                <a:cs typeface="Arial"/>
                <a:sym typeface="Arial"/>
              </a:defRPr>
            </a:lvl7pPr>
            <a:lvl8pPr marL="3657600" marR="0" lvl="7" indent="-342900" algn="l" rtl="0">
              <a:lnSpc>
                <a:spcPct val="90000"/>
              </a:lnSpc>
              <a:spcBef>
                <a:spcPts val="500"/>
              </a:spcBef>
              <a:spcAft>
                <a:spcPts val="0"/>
              </a:spcAft>
              <a:buClr>
                <a:srgbClr val="FFFFFF"/>
              </a:buClr>
              <a:buSzPts val="1800"/>
              <a:buFont typeface="Arial"/>
              <a:buChar char="•"/>
              <a:defRPr sz="1800" b="0" i="0" u="none" strike="noStrike" cap="none">
                <a:solidFill>
                  <a:srgbClr val="FFFFFF"/>
                </a:solidFill>
                <a:latin typeface="Arial"/>
                <a:ea typeface="Arial"/>
                <a:cs typeface="Arial"/>
                <a:sym typeface="Arial"/>
              </a:defRPr>
            </a:lvl8pPr>
            <a:lvl9pPr marL="4114800" marR="0" lvl="8" indent="-342900" algn="l" rtl="0">
              <a:lnSpc>
                <a:spcPct val="90000"/>
              </a:lnSpc>
              <a:spcBef>
                <a:spcPts val="500"/>
              </a:spcBef>
              <a:spcAft>
                <a:spcPts val="0"/>
              </a:spcAft>
              <a:buClr>
                <a:srgbClr val="FFFFFF"/>
              </a:buClr>
              <a:buSzPts val="1800"/>
              <a:buFont typeface="Arial"/>
              <a:buChar char="•"/>
              <a:defRPr sz="1800" b="0" i="0" u="none" strike="noStrike" cap="none">
                <a:solidFill>
                  <a:srgbClr val="FFFFFF"/>
                </a:solidFill>
                <a:latin typeface="Arial"/>
                <a:ea typeface="Arial"/>
                <a:cs typeface="Arial"/>
                <a:sym typeface="Arial"/>
              </a:defRPr>
            </a:lvl9pPr>
          </a:lstStyle>
          <a:p>
            <a:endParaRPr/>
          </a:p>
        </p:txBody>
      </p:sp>
      <p:sp>
        <p:nvSpPr>
          <p:cNvPr id="43" name="Google Shape;43;p8"/>
          <p:cNvSpPr txBox="1">
            <a:spLocks noGrp="1"/>
          </p:cNvSpPr>
          <p:nvPr>
            <p:ph type="body" idx="2"/>
          </p:nvPr>
        </p:nvSpPr>
        <p:spPr>
          <a:xfrm>
            <a:off x="9196388" y="3571875"/>
            <a:ext cx="2563800" cy="28923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FCDE02"/>
              </a:buClr>
              <a:buSzPts val="25000"/>
              <a:buFont typeface="Roboto Slab"/>
              <a:buNone/>
              <a:defRPr sz="25000" b="1" i="0" u="none" strike="noStrike" cap="none">
                <a:solidFill>
                  <a:srgbClr val="FCDE02"/>
                </a:solidFill>
                <a:latin typeface="Roboto Slab"/>
                <a:ea typeface="Roboto Slab"/>
                <a:cs typeface="Roboto Slab"/>
                <a:sym typeface="Roboto Slab"/>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44" name="Google Shape;44;p8"/>
          <p:cNvCxnSpPr/>
          <p:nvPr/>
        </p:nvCxnSpPr>
        <p:spPr>
          <a:xfrm>
            <a:off x="705850" y="461925"/>
            <a:ext cx="11145300" cy="0"/>
          </a:xfrm>
          <a:prstGeom prst="straightConnector1">
            <a:avLst/>
          </a:prstGeom>
          <a:noFill/>
          <a:ln w="19050" cap="flat" cmpd="sng">
            <a:solidFill>
              <a:srgbClr val="FCDE02"/>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03225" y="729000"/>
            <a:ext cx="5131500" cy="10137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2pPr>
            <a:lvl3pPr marR="0" lvl="2"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3pPr>
            <a:lvl4pPr marR="0" lvl="3"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4pPr>
            <a:lvl5pPr marR="0" lvl="4"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5pPr>
            <a:lvl6pPr marR="0" lvl="5"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6pPr>
            <a:lvl7pPr marR="0" lvl="6"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7pPr>
            <a:lvl8pPr marR="0" lvl="7"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8pPr>
            <a:lvl9pPr marR="0" lvl="8"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9pPr>
          </a:lstStyle>
          <a:p>
            <a:endParaRPr/>
          </a:p>
        </p:txBody>
      </p:sp>
      <p:sp>
        <p:nvSpPr>
          <p:cNvPr id="47" name="Google Shape;47;p9"/>
          <p:cNvSpPr txBox="1">
            <a:spLocks noGrp="1"/>
          </p:cNvSpPr>
          <p:nvPr>
            <p:ph type="body" idx="1"/>
          </p:nvPr>
        </p:nvSpPr>
        <p:spPr>
          <a:xfrm>
            <a:off x="504400" y="1815900"/>
            <a:ext cx="4523700" cy="3226200"/>
          </a:xfrm>
          <a:prstGeom prst="rect">
            <a:avLst/>
          </a:prstGeom>
          <a:noFill/>
          <a:ln>
            <a:noFill/>
          </a:ln>
        </p:spPr>
        <p:txBody>
          <a:bodyPr spcFirstLastPara="1" wrap="square" lIns="91425" tIns="45700" rIns="91425" bIns="45700" anchor="t" anchorCtr="0">
            <a:noAutofit/>
          </a:bodyPr>
          <a:lstStyle>
            <a:lvl1pPr marL="457200" marR="0" lvl="0" indent="-374650" algn="l" rtl="0">
              <a:lnSpc>
                <a:spcPct val="90000"/>
              </a:lnSpc>
              <a:spcBef>
                <a:spcPts val="1000"/>
              </a:spcBef>
              <a:spcAft>
                <a:spcPts val="0"/>
              </a:spcAft>
              <a:buClr>
                <a:srgbClr val="002060"/>
              </a:buClr>
              <a:buSzPts val="2300"/>
              <a:buFont typeface="Arial"/>
              <a:buChar char="•"/>
              <a:defRPr sz="2300" b="0" i="0" u="none" strike="noStrike" cap="none">
                <a:solidFill>
                  <a:srgbClr val="002060"/>
                </a:solidFill>
                <a:latin typeface="Arial"/>
                <a:ea typeface="Arial"/>
                <a:cs typeface="Arial"/>
                <a:sym typeface="Arial"/>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3pPr>
            <a:lvl4pPr marL="1828800" marR="0" lvl="3"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4pPr>
            <a:lvl5pPr marL="2286000" marR="0" lvl="4"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48" name="Google Shape;48;p9" descr="Google Shape;10;p2"/>
          <p:cNvPicPr preferRelativeResize="0"/>
          <p:nvPr/>
        </p:nvPicPr>
        <p:blipFill rotWithShape="1">
          <a:blip r:embed="rId2">
            <a:alphaModFix/>
          </a:blip>
          <a:srcRect/>
          <a:stretch/>
        </p:blipFill>
        <p:spPr>
          <a:xfrm>
            <a:off x="11519999" y="6239998"/>
            <a:ext cx="360001" cy="360001"/>
          </a:xfrm>
          <a:prstGeom prst="rect">
            <a:avLst/>
          </a:prstGeom>
          <a:noFill/>
          <a:ln>
            <a:noFill/>
          </a:ln>
        </p:spPr>
      </p:pic>
      <p:cxnSp>
        <p:nvCxnSpPr>
          <p:cNvPr id="49" name="Google Shape;49;p9"/>
          <p:cNvCxnSpPr/>
          <p:nvPr/>
        </p:nvCxnSpPr>
        <p:spPr>
          <a:xfrm>
            <a:off x="340875" y="436400"/>
            <a:ext cx="5131500" cy="0"/>
          </a:xfrm>
          <a:prstGeom prst="straightConnector1">
            <a:avLst/>
          </a:prstGeom>
          <a:noFill/>
          <a:ln w="9525" cap="flat" cmpd="sng">
            <a:solidFill>
              <a:srgbClr val="666666"/>
            </a:solidFill>
            <a:prstDash val="dot"/>
            <a:round/>
            <a:headEnd type="none" w="sm" len="sm"/>
            <a:tailEnd type="none" w="sm" len="sm"/>
          </a:ln>
        </p:spPr>
      </p:cxnSp>
      <p:cxnSp>
        <p:nvCxnSpPr>
          <p:cNvPr id="50" name="Google Shape;50;p9"/>
          <p:cNvCxnSpPr/>
          <p:nvPr/>
        </p:nvCxnSpPr>
        <p:spPr>
          <a:xfrm>
            <a:off x="6214200" y="436400"/>
            <a:ext cx="5131500" cy="0"/>
          </a:xfrm>
          <a:prstGeom prst="straightConnector1">
            <a:avLst/>
          </a:prstGeom>
          <a:noFill/>
          <a:ln w="9525" cap="flat" cmpd="sng">
            <a:solidFill>
              <a:srgbClr val="666666"/>
            </a:solidFill>
            <a:prstDash val="dot"/>
            <a:round/>
            <a:headEnd type="none" w="sm" len="sm"/>
            <a:tailEnd type="none" w="sm" len="sm"/>
          </a:ln>
        </p:spPr>
      </p:cxnSp>
      <p:sp>
        <p:nvSpPr>
          <p:cNvPr id="51" name="Google Shape;51;p9"/>
          <p:cNvSpPr txBox="1">
            <a:spLocks noGrp="1"/>
          </p:cNvSpPr>
          <p:nvPr>
            <p:ph type="title" idx="2"/>
          </p:nvPr>
        </p:nvSpPr>
        <p:spPr>
          <a:xfrm>
            <a:off x="6214200" y="729000"/>
            <a:ext cx="5131500" cy="10137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2pPr>
            <a:lvl3pPr marR="0" lvl="2"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3pPr>
            <a:lvl4pPr marR="0" lvl="3"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4pPr>
            <a:lvl5pPr marR="0" lvl="4"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5pPr>
            <a:lvl6pPr marR="0" lvl="5"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6pPr>
            <a:lvl7pPr marR="0" lvl="6"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7pPr>
            <a:lvl8pPr marR="0" lvl="7"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8pPr>
            <a:lvl9pPr marR="0" lvl="8" algn="l" rtl="0">
              <a:lnSpc>
                <a:spcPct val="100000"/>
              </a:lnSpc>
              <a:spcBef>
                <a:spcPts val="0"/>
              </a:spcBef>
              <a:spcAft>
                <a:spcPts val="0"/>
              </a:spcAft>
              <a:buClr>
                <a:srgbClr val="000000"/>
              </a:buClr>
              <a:buSzPts val="1000"/>
              <a:buFont typeface="Roboto Slab"/>
              <a:buNone/>
              <a:defRPr sz="1400" b="0" i="0" u="none" strike="noStrike" cap="none">
                <a:solidFill>
                  <a:srgbClr val="000000"/>
                </a:solidFill>
                <a:latin typeface="Roboto Slab"/>
                <a:ea typeface="Roboto Slab"/>
                <a:cs typeface="Roboto Slab"/>
                <a:sym typeface="Roboto Slab"/>
              </a:defRPr>
            </a:lvl9pPr>
          </a:lstStyle>
          <a:p>
            <a:endParaRPr/>
          </a:p>
        </p:txBody>
      </p:sp>
      <p:sp>
        <p:nvSpPr>
          <p:cNvPr id="52" name="Google Shape;52;p9"/>
          <p:cNvSpPr txBox="1">
            <a:spLocks noGrp="1"/>
          </p:cNvSpPr>
          <p:nvPr>
            <p:ph type="body" idx="3"/>
          </p:nvPr>
        </p:nvSpPr>
        <p:spPr>
          <a:xfrm>
            <a:off x="6315375" y="1815900"/>
            <a:ext cx="4523700" cy="3226200"/>
          </a:xfrm>
          <a:prstGeom prst="rect">
            <a:avLst/>
          </a:prstGeom>
          <a:noFill/>
          <a:ln>
            <a:noFill/>
          </a:ln>
        </p:spPr>
        <p:txBody>
          <a:bodyPr spcFirstLastPara="1" wrap="square" lIns="91425" tIns="45700" rIns="91425" bIns="45700" anchor="t" anchorCtr="0">
            <a:noAutofit/>
          </a:bodyPr>
          <a:lstStyle>
            <a:lvl1pPr marL="457200" marR="0" lvl="0" indent="-374650" algn="l" rtl="0">
              <a:lnSpc>
                <a:spcPct val="90000"/>
              </a:lnSpc>
              <a:spcBef>
                <a:spcPts val="1000"/>
              </a:spcBef>
              <a:spcAft>
                <a:spcPts val="0"/>
              </a:spcAft>
              <a:buClr>
                <a:srgbClr val="002060"/>
              </a:buClr>
              <a:buSzPts val="2300"/>
              <a:buFont typeface="Arial"/>
              <a:buChar char="•"/>
              <a:defRPr sz="2300" b="0" i="0" u="none" strike="noStrike" cap="none">
                <a:solidFill>
                  <a:srgbClr val="002060"/>
                </a:solidFill>
                <a:latin typeface="Arial"/>
                <a:ea typeface="Arial"/>
                <a:cs typeface="Arial"/>
                <a:sym typeface="Arial"/>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3pPr>
            <a:lvl4pPr marL="1828800" marR="0" lvl="3"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4pPr>
            <a:lvl5pPr marL="2286000" marR="0" lvl="4"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ro" type="title">
  <p:cSld name="TITLE">
    <p:spTree>
      <p:nvGrpSpPr>
        <p:cNvPr id="1" name="Shape 53"/>
        <p:cNvGrpSpPr/>
        <p:nvPr/>
      </p:nvGrpSpPr>
      <p:grpSpPr>
        <a:xfrm>
          <a:off x="0" y="0"/>
          <a:ext cx="0" cy="0"/>
          <a:chOff x="0" y="0"/>
          <a:chExt cx="0" cy="0"/>
        </a:xfrm>
      </p:grpSpPr>
      <p:sp>
        <p:nvSpPr>
          <p:cNvPr id="54" name="Google Shape;54;p10"/>
          <p:cNvSpPr txBox="1">
            <a:spLocks noGrp="1"/>
          </p:cNvSpPr>
          <p:nvPr>
            <p:ph type="ctrTitle"/>
          </p:nvPr>
        </p:nvSpPr>
        <p:spPr>
          <a:xfrm>
            <a:off x="415611" y="992767"/>
            <a:ext cx="11360700" cy="27369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dk1"/>
              </a:buClr>
              <a:buSzPts val="5200"/>
              <a:buFont typeface="Roboto Slab"/>
              <a:buNone/>
              <a:defRPr sz="6900" b="0" i="0" u="none" strike="noStrike" cap="none">
                <a:solidFill>
                  <a:schemeClr val="dk1"/>
                </a:solidFill>
                <a:latin typeface="Roboto Slab"/>
                <a:ea typeface="Roboto Slab"/>
                <a:cs typeface="Roboto Slab"/>
                <a:sym typeface="Roboto Slab"/>
              </a:defRPr>
            </a:lvl1pPr>
            <a:lvl2pPr marR="0" lvl="1" algn="ctr" rtl="0">
              <a:lnSpc>
                <a:spcPct val="100000"/>
              </a:lnSpc>
              <a:spcBef>
                <a:spcPts val="0"/>
              </a:spcBef>
              <a:spcAft>
                <a:spcPts val="0"/>
              </a:spcAft>
              <a:buClr>
                <a:srgbClr val="000000"/>
              </a:buClr>
              <a:buSzPts val="5200"/>
              <a:buFont typeface="Arial"/>
              <a:buNone/>
              <a:defRPr sz="6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6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6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6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6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6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6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6900" b="0" i="0" u="none" strike="noStrike" cap="none">
                <a:solidFill>
                  <a:srgbClr val="000000"/>
                </a:solidFill>
                <a:latin typeface="Arial"/>
                <a:ea typeface="Arial"/>
                <a:cs typeface="Arial"/>
                <a:sym typeface="Arial"/>
              </a:defRPr>
            </a:lvl9pPr>
          </a:lstStyle>
          <a:p>
            <a:endParaRPr/>
          </a:p>
        </p:txBody>
      </p:sp>
      <p:sp>
        <p:nvSpPr>
          <p:cNvPr id="55" name="Google Shape;55;p10"/>
          <p:cNvSpPr txBox="1">
            <a:spLocks noGrp="1"/>
          </p:cNvSpPr>
          <p:nvPr>
            <p:ph type="subTitle" idx="1"/>
          </p:nvPr>
        </p:nvSpPr>
        <p:spPr>
          <a:xfrm>
            <a:off x="415600" y="3778833"/>
            <a:ext cx="11360700" cy="10569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434343"/>
              </a:buClr>
              <a:buSzPts val="2800"/>
              <a:buFont typeface="Roboto"/>
              <a:buNone/>
              <a:defRPr sz="3700" b="0" i="0" u="none" strike="noStrike" cap="none">
                <a:solidFill>
                  <a:srgbClr val="434343"/>
                </a:solidFill>
                <a:latin typeface="Roboto"/>
                <a:ea typeface="Roboto"/>
                <a:cs typeface="Roboto"/>
                <a:sym typeface="Roboto"/>
              </a:defRPr>
            </a:lvl1pPr>
            <a:lvl2pPr marR="0" lvl="1" algn="ctr" rtl="0">
              <a:lnSpc>
                <a:spcPct val="100000"/>
              </a:lnSpc>
              <a:spcBef>
                <a:spcPts val="0"/>
              </a:spcBef>
              <a:spcAft>
                <a:spcPts val="0"/>
              </a:spcAft>
              <a:buClr>
                <a:srgbClr val="000000"/>
              </a:buClr>
              <a:buSzPts val="2800"/>
              <a:buFont typeface="Arial"/>
              <a:buNone/>
              <a:defRPr sz="37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37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37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37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37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37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37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3700" b="0" i="0" u="none" strike="noStrike" cap="none">
                <a:solidFill>
                  <a:srgbClr val="000000"/>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C"/>
              <a:t>‹#›</a:t>
            </a:fld>
            <a:endParaRPr/>
          </a:p>
        </p:txBody>
      </p:sp>
      <p:pic>
        <p:nvPicPr>
          <p:cNvPr id="57" name="Google Shape;57;p10" descr="Google Shape;10;p2"/>
          <p:cNvPicPr preferRelativeResize="0"/>
          <p:nvPr/>
        </p:nvPicPr>
        <p:blipFill rotWithShape="1">
          <a:blip r:embed="rId2">
            <a:alphaModFix/>
          </a:blip>
          <a:srcRect/>
          <a:stretch/>
        </p:blipFill>
        <p:spPr>
          <a:xfrm>
            <a:off x="11519999" y="6239998"/>
            <a:ext cx="360001" cy="3600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0.emf"/><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a:spLocks noGrp="1"/>
          </p:cNvSpPr>
          <p:nvPr>
            <p:ph type="title"/>
          </p:nvPr>
        </p:nvSpPr>
        <p:spPr>
          <a:xfrm>
            <a:off x="773732" y="1801945"/>
            <a:ext cx="10644535" cy="1911300"/>
          </a:xfrm>
          <a:prstGeom prst="rect">
            <a:avLst/>
          </a:prstGeom>
          <a:noFill/>
          <a:ln>
            <a:noFill/>
          </a:ln>
        </p:spPr>
        <p:txBody>
          <a:bodyPr spcFirstLastPara="1" wrap="square" lIns="91425" tIns="45700" rIns="91425" bIns="45700" anchor="b" anchorCtr="0">
            <a:noAutofit/>
          </a:bodyPr>
          <a:lstStyle/>
          <a:p>
            <a:r>
              <a:rPr lang="es-EC" sz="3200" b="1" spc="-150" dirty="0">
                <a:latin typeface="Roboto" panose="02000000000000000000" pitchFamily="2" charset="0"/>
                <a:ea typeface="Roboto" panose="02000000000000000000" pitchFamily="2" charset="0"/>
              </a:rPr>
              <a:t>Midiendo las Fluctuaciones de Precios en la plataforma Amazon</a:t>
            </a:r>
            <a:br>
              <a:rPr lang="es-EC" b="1" dirty="0">
                <a:latin typeface="Roboto" panose="02000000000000000000" pitchFamily="2" charset="0"/>
                <a:ea typeface="Roboto" panose="02000000000000000000" pitchFamily="2" charset="0"/>
              </a:rPr>
            </a:br>
            <a:br>
              <a:rPr lang="es-EC" dirty="0"/>
            </a:br>
            <a:r>
              <a:rPr lang="es-EC" dirty="0"/>
              <a:t>	</a:t>
            </a:r>
            <a:r>
              <a:rPr lang="es-EC" sz="2400" dirty="0">
                <a:latin typeface="Roboto" panose="02000000000000000000" pitchFamily="2" charset="0"/>
                <a:ea typeface="Roboto" panose="02000000000000000000" pitchFamily="2" charset="0"/>
              </a:rPr>
              <a:t> Maskin Tirole Model vs Sobel Model </a:t>
            </a:r>
            <a:endParaRPr sz="2400" dirty="0">
              <a:latin typeface="Roboto" panose="02000000000000000000" pitchFamily="2" charset="0"/>
              <a:ea typeface="Roboto" panose="02000000000000000000" pitchFamily="2" charset="0"/>
            </a:endParaRPr>
          </a:p>
        </p:txBody>
      </p:sp>
      <p:sp>
        <p:nvSpPr>
          <p:cNvPr id="218" name="Google Shape;218;p46"/>
          <p:cNvSpPr txBox="1"/>
          <p:nvPr/>
        </p:nvSpPr>
        <p:spPr>
          <a:xfrm>
            <a:off x="829475" y="3893611"/>
            <a:ext cx="1839834"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C" dirty="0">
                <a:solidFill>
                  <a:srgbClr val="FFFFFF"/>
                </a:solidFill>
              </a:rPr>
              <a:t>Ma. Daniela Conde </a:t>
            </a:r>
            <a:endParaRPr sz="1400" b="0" i="0" u="none" strike="noStrike" cap="none" dirty="0">
              <a:solidFill>
                <a:srgbClr val="FFFFFF"/>
              </a:solidFill>
              <a:latin typeface="Arial"/>
              <a:ea typeface="Arial"/>
              <a:cs typeface="Arial"/>
              <a:sym typeface="Arial"/>
            </a:endParaRPr>
          </a:p>
        </p:txBody>
      </p:sp>
      <p:sp>
        <p:nvSpPr>
          <p:cNvPr id="219" name="Google Shape;219;p46"/>
          <p:cNvSpPr txBox="1"/>
          <p:nvPr/>
        </p:nvSpPr>
        <p:spPr>
          <a:xfrm>
            <a:off x="774050" y="5797000"/>
            <a:ext cx="3442500" cy="4143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1000"/>
              </a:spcBef>
              <a:spcAft>
                <a:spcPts val="0"/>
              </a:spcAft>
              <a:buClr>
                <a:srgbClr val="002060"/>
              </a:buClr>
              <a:buSzPts val="1800"/>
              <a:buFont typeface="Arial"/>
              <a:buNone/>
            </a:pPr>
            <a:r>
              <a:rPr lang="es-EC" dirty="0">
                <a:solidFill>
                  <a:srgbClr val="002060"/>
                </a:solidFill>
                <a:latin typeface="Roboto"/>
                <a:ea typeface="Roboto"/>
                <a:cs typeface="Roboto"/>
                <a:sym typeface="Roboto"/>
              </a:rPr>
              <a:t>Fecha: </a:t>
            </a:r>
            <a:r>
              <a:rPr lang="es-EC" dirty="0">
                <a:solidFill>
                  <a:schemeClr val="dk1"/>
                </a:solidFill>
                <a:latin typeface="Roboto"/>
                <a:ea typeface="Roboto"/>
                <a:cs typeface="Roboto"/>
                <a:sym typeface="Roboto"/>
              </a:rPr>
              <a:t>Octubre 19,  2021</a:t>
            </a:r>
            <a:endParaRPr sz="1400" b="0" i="0" u="none" strike="noStrike" cap="none" dirty="0">
              <a:solidFill>
                <a:srgbClr val="00206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r>
              <a:rPr lang="es-EC" dirty="0">
                <a:latin typeface="Roboto" panose="02000000000000000000" pitchFamily="2" charset="0"/>
                <a:ea typeface="Roboto" panose="02000000000000000000" pitchFamily="2" charset="0"/>
              </a:rPr>
              <a:t>Resultado:   </a:t>
            </a:r>
            <a:r>
              <a:rPr lang="en-GB" b="1" dirty="0">
                <a:latin typeface="Roboto" panose="02000000000000000000" pitchFamily="2" charset="0"/>
                <a:ea typeface="Roboto" panose="02000000000000000000" pitchFamily="2" charset="0"/>
              </a:rPr>
              <a:t>Test 1: Productos Homogéneos </a:t>
            </a:r>
            <a:br>
              <a:rPr lang="en-GB" b="1" dirty="0">
                <a:latin typeface="Roboto" panose="02000000000000000000" pitchFamily="2" charset="0"/>
                <a:ea typeface="Roboto" panose="02000000000000000000" pitchFamily="2" charset="0"/>
              </a:rPr>
            </a:br>
            <a:endParaRPr dirty="0">
              <a:latin typeface="Roboto" panose="02000000000000000000" pitchFamily="2" charset="0"/>
              <a:ea typeface="Roboto" panose="02000000000000000000" pitchFamily="2" charset="0"/>
            </a:endParaRPr>
          </a:p>
        </p:txBody>
      </p:sp>
      <p:graphicFrame>
        <p:nvGraphicFramePr>
          <p:cNvPr id="7" name="Chart 6">
            <a:extLst>
              <a:ext uri="{FF2B5EF4-FFF2-40B4-BE49-F238E27FC236}">
                <a16:creationId xmlns:a16="http://schemas.microsoft.com/office/drawing/2014/main" id="{5EA69FCE-1C6E-C94E-A235-08D67DB1610D}"/>
              </a:ext>
            </a:extLst>
          </p:cNvPr>
          <p:cNvGraphicFramePr/>
          <p:nvPr>
            <p:extLst>
              <p:ext uri="{D42A27DB-BD31-4B8C-83A1-F6EECF244321}">
                <p14:modId xmlns:p14="http://schemas.microsoft.com/office/powerpoint/2010/main" val="3348571343"/>
              </p:ext>
            </p:extLst>
          </p:nvPr>
        </p:nvGraphicFramePr>
        <p:xfrm>
          <a:off x="218661" y="1353090"/>
          <a:ext cx="6440556" cy="479150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ángulo 4">
            <a:extLst>
              <a:ext uri="{FF2B5EF4-FFF2-40B4-BE49-F238E27FC236}">
                <a16:creationId xmlns:a16="http://schemas.microsoft.com/office/drawing/2014/main" id="{02D78347-A72E-0F41-9E13-8C1812EA2DFC}"/>
              </a:ext>
            </a:extLst>
          </p:cNvPr>
          <p:cNvSpPr/>
          <p:nvPr/>
        </p:nvSpPr>
        <p:spPr>
          <a:xfrm>
            <a:off x="6782310" y="1859339"/>
            <a:ext cx="4788367" cy="3139321"/>
          </a:xfrm>
          <a:prstGeom prst="rect">
            <a:avLst/>
          </a:prstGeom>
        </p:spPr>
        <p:txBody>
          <a:bodyPr wrap="square">
            <a:spAutoFit/>
          </a:bodyPr>
          <a:lstStyle/>
          <a:p>
            <a:pPr algn="just"/>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La longitud de x = 1 tuvo el mayor número de observaciones, de 25</a:t>
            </a:r>
          </a:p>
          <a:p>
            <a:pPr algn="just"/>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Para el resto de longitudes x = 2,3,4,…, 31, el mayor número de observaciones fue 5</a:t>
            </a:r>
          </a:p>
          <a:p>
            <a:pPr marL="285750" indent="-285750" algn="just">
              <a:buFont typeface="Arial" panose="020B0604020202020204" pitchFamily="34" charset="0"/>
              <a:buChar char="•"/>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Las observaciones estaban lejos de ajustarse al modelo de Maskin-Tirole; en cambio, era más probable que se ajustaran al modelo de Sobel</a:t>
            </a:r>
          </a:p>
        </p:txBody>
      </p:sp>
    </p:spTree>
    <p:extLst>
      <p:ext uri="{BB962C8B-B14F-4D97-AF65-F5344CB8AC3E}">
        <p14:creationId xmlns:p14="http://schemas.microsoft.com/office/powerpoint/2010/main" val="315373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r>
              <a:rPr lang="es-EC" dirty="0">
                <a:latin typeface="Roboto" panose="02000000000000000000" pitchFamily="2" charset="0"/>
                <a:ea typeface="Roboto" panose="02000000000000000000" pitchFamily="2" charset="0"/>
              </a:rPr>
              <a:t>Results:   </a:t>
            </a:r>
            <a:r>
              <a:rPr lang="en-GB" b="1" dirty="0">
                <a:latin typeface="Roboto" panose="02000000000000000000" pitchFamily="2" charset="0"/>
                <a:ea typeface="Roboto" panose="02000000000000000000" pitchFamily="2" charset="0"/>
              </a:rPr>
              <a:t>Test 1: Productos Homogéneos </a:t>
            </a:r>
            <a:br>
              <a:rPr lang="en-GB" b="1" dirty="0">
                <a:latin typeface="Roboto" panose="02000000000000000000" pitchFamily="2" charset="0"/>
                <a:ea typeface="Roboto" panose="02000000000000000000" pitchFamily="2" charset="0"/>
              </a:rPr>
            </a:br>
            <a:endParaRPr dirty="0">
              <a:latin typeface="Roboto" panose="02000000000000000000" pitchFamily="2" charset="0"/>
              <a:ea typeface="Roboto" panose="02000000000000000000" pitchFamily="2" charset="0"/>
            </a:endParaRPr>
          </a:p>
        </p:txBody>
      </p:sp>
      <p:sp>
        <p:nvSpPr>
          <p:cNvPr id="9" name="Rectángulo 4">
            <a:extLst>
              <a:ext uri="{FF2B5EF4-FFF2-40B4-BE49-F238E27FC236}">
                <a16:creationId xmlns:a16="http://schemas.microsoft.com/office/drawing/2014/main" id="{02D78347-A72E-0F41-9E13-8C1812EA2DFC}"/>
              </a:ext>
            </a:extLst>
          </p:cNvPr>
          <p:cNvSpPr/>
          <p:nvPr/>
        </p:nvSpPr>
        <p:spPr>
          <a:xfrm>
            <a:off x="6629398" y="1187422"/>
            <a:ext cx="4818186" cy="4801314"/>
          </a:xfrm>
          <a:prstGeom prst="rect">
            <a:avLst/>
          </a:prstGeom>
        </p:spPr>
        <p:txBody>
          <a:bodyPr wrap="square">
            <a:spAutoFit/>
          </a:bodyPr>
          <a:lstStyle/>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La columna 3 y 4 corresponden al análisis de la distribución de Maskin-Tirole. Utilicé la probabilidad </a:t>
            </a:r>
            <a:r>
              <a:rPr lang="es-EC" sz="1800" dirty="0">
                <a:solidFill>
                  <a:srgbClr val="23373B"/>
                </a:solidFill>
                <a:highlight>
                  <a:srgbClr val="FFFF00"/>
                </a:highlight>
                <a:latin typeface="Roboto" panose="02000000000000000000" pitchFamily="2" charset="0"/>
                <a:ea typeface="Roboto" panose="02000000000000000000" pitchFamily="2" charset="0"/>
              </a:rPr>
              <a:t>p = 0.1524.</a:t>
            </a: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Las dos últimas columnas corresponden a la estimación de Sobel; probabilidad </a:t>
            </a:r>
            <a:r>
              <a:rPr lang="es-EC" sz="1800" dirty="0">
                <a:solidFill>
                  <a:srgbClr val="23373B"/>
                </a:solidFill>
                <a:highlight>
                  <a:srgbClr val="FFFF00"/>
                </a:highlight>
                <a:latin typeface="Roboto" panose="02000000000000000000" pitchFamily="2" charset="0"/>
                <a:ea typeface="Roboto" panose="02000000000000000000" pitchFamily="2" charset="0"/>
              </a:rPr>
              <a:t>p = 0,432</a:t>
            </a:r>
          </a:p>
          <a:p>
            <a:pPr marL="285750" indent="-285750" algn="just">
              <a:buFont typeface="Arial" panose="020B0604020202020204" pitchFamily="34" charset="0"/>
              <a:buChar char="•"/>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El chi-cuadrado para el modelo Maskin-Tirole fue </a:t>
            </a:r>
            <a:r>
              <a:rPr lang="es-EC" sz="1800" dirty="0">
                <a:solidFill>
                  <a:srgbClr val="23373B"/>
                </a:solidFill>
                <a:highlight>
                  <a:srgbClr val="00FF00"/>
                </a:highlight>
                <a:latin typeface="Roboto" panose="02000000000000000000" pitchFamily="2" charset="0"/>
                <a:ea typeface="Roboto" panose="02000000000000000000" pitchFamily="2" charset="0"/>
              </a:rPr>
              <a:t>88.5903</a:t>
            </a:r>
            <a:r>
              <a:rPr lang="es-EC" sz="1800" dirty="0">
                <a:solidFill>
                  <a:srgbClr val="23373B"/>
                </a:solidFill>
                <a:latin typeface="Roboto" panose="02000000000000000000" pitchFamily="2" charset="0"/>
                <a:ea typeface="Roboto" panose="02000000000000000000" pitchFamily="2" charset="0"/>
              </a:rPr>
              <a:t>, lo que indicó que la duración de los recortes de precios difería significativamente de una distribución geométrica</a:t>
            </a:r>
          </a:p>
          <a:p>
            <a:pPr marL="285750" indent="-285750" algn="just">
              <a:buFont typeface="Arial" panose="020B0604020202020204" pitchFamily="34" charset="0"/>
              <a:buChar char="•"/>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Por otro lado, el chi-cuadrado para el modelo de Sobel fue </a:t>
            </a:r>
            <a:r>
              <a:rPr lang="es-EC" sz="1800" dirty="0">
                <a:solidFill>
                  <a:srgbClr val="23373B"/>
                </a:solidFill>
                <a:highlight>
                  <a:srgbClr val="00FF00"/>
                </a:highlight>
                <a:latin typeface="Roboto" panose="02000000000000000000" pitchFamily="2" charset="0"/>
                <a:ea typeface="Roboto" panose="02000000000000000000" pitchFamily="2" charset="0"/>
              </a:rPr>
              <a:t>45,411</a:t>
            </a:r>
            <a:r>
              <a:rPr lang="es-EC" sz="1800" dirty="0">
                <a:solidFill>
                  <a:srgbClr val="23373B"/>
                </a:solidFill>
                <a:latin typeface="Roboto" panose="02000000000000000000" pitchFamily="2" charset="0"/>
                <a:ea typeface="Roboto" panose="02000000000000000000" pitchFamily="2" charset="0"/>
              </a:rPr>
              <a:t>, mostrando una mayor correlación entre los valores observados y esperados en la muestra. </a:t>
            </a:r>
          </a:p>
        </p:txBody>
      </p:sp>
      <p:pic>
        <p:nvPicPr>
          <p:cNvPr id="5" name="Picture 4">
            <a:extLst>
              <a:ext uri="{FF2B5EF4-FFF2-40B4-BE49-F238E27FC236}">
                <a16:creationId xmlns:a16="http://schemas.microsoft.com/office/drawing/2014/main" id="{81262DE0-A5B0-494A-B7A2-64BC03A4B8AC}"/>
              </a:ext>
            </a:extLst>
          </p:cNvPr>
          <p:cNvPicPr>
            <a:picLocks noChangeAspect="1"/>
          </p:cNvPicPr>
          <p:nvPr/>
        </p:nvPicPr>
        <p:blipFill>
          <a:blip r:embed="rId3"/>
          <a:stretch>
            <a:fillRect/>
          </a:stretch>
        </p:blipFill>
        <p:spPr>
          <a:xfrm>
            <a:off x="871267" y="773722"/>
            <a:ext cx="5758131" cy="6084278"/>
          </a:xfrm>
          <a:prstGeom prst="rect">
            <a:avLst/>
          </a:prstGeom>
        </p:spPr>
      </p:pic>
      <p:sp>
        <p:nvSpPr>
          <p:cNvPr id="8" name="Doughnut 7">
            <a:extLst>
              <a:ext uri="{FF2B5EF4-FFF2-40B4-BE49-F238E27FC236}">
                <a16:creationId xmlns:a16="http://schemas.microsoft.com/office/drawing/2014/main" id="{B8CD2351-DCF1-9041-A924-1C860DBB08B3}"/>
              </a:ext>
            </a:extLst>
          </p:cNvPr>
          <p:cNvSpPr/>
          <p:nvPr/>
        </p:nvSpPr>
        <p:spPr>
          <a:xfrm>
            <a:off x="4464087" y="6629400"/>
            <a:ext cx="725778" cy="228600"/>
          </a:xfrm>
          <a:prstGeom prst="donut">
            <a:avLst>
              <a:gd name="adj" fmla="val 0"/>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053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r>
              <a:rPr lang="es-EC" dirty="0">
                <a:latin typeface="Roboto" panose="02000000000000000000" pitchFamily="2" charset="0"/>
                <a:ea typeface="Roboto" panose="02000000000000000000" pitchFamily="2" charset="0"/>
              </a:rPr>
              <a:t>Results:   </a:t>
            </a:r>
            <a:r>
              <a:rPr lang="en-GB" b="1" dirty="0">
                <a:latin typeface="Roboto" panose="02000000000000000000" pitchFamily="2" charset="0"/>
                <a:ea typeface="Roboto" panose="02000000000000000000" pitchFamily="2" charset="0"/>
              </a:rPr>
              <a:t>Test 2: Categorías</a:t>
            </a:r>
            <a:br>
              <a:rPr lang="en-GB" b="1" dirty="0">
                <a:latin typeface="Roboto" panose="02000000000000000000" pitchFamily="2" charset="0"/>
                <a:ea typeface="Roboto" panose="02000000000000000000" pitchFamily="2" charset="0"/>
              </a:rPr>
            </a:br>
            <a:endParaRPr dirty="0">
              <a:latin typeface="Roboto" panose="02000000000000000000" pitchFamily="2" charset="0"/>
              <a:ea typeface="Roboto" panose="02000000000000000000" pitchFamily="2" charset="0"/>
            </a:endParaRPr>
          </a:p>
        </p:txBody>
      </p:sp>
      <p:sp>
        <p:nvSpPr>
          <p:cNvPr id="9" name="Rectángulo 4">
            <a:extLst>
              <a:ext uri="{FF2B5EF4-FFF2-40B4-BE49-F238E27FC236}">
                <a16:creationId xmlns:a16="http://schemas.microsoft.com/office/drawing/2014/main" id="{02D78347-A72E-0F41-9E13-8C1812EA2DFC}"/>
              </a:ext>
            </a:extLst>
          </p:cNvPr>
          <p:cNvSpPr/>
          <p:nvPr/>
        </p:nvSpPr>
        <p:spPr>
          <a:xfrm>
            <a:off x="6861119" y="1450268"/>
            <a:ext cx="4586465" cy="4524315"/>
          </a:xfrm>
          <a:prstGeom prst="rect">
            <a:avLst/>
          </a:prstGeom>
        </p:spPr>
        <p:txBody>
          <a:bodyPr wrap="square">
            <a:spAutoFit/>
          </a:bodyPr>
          <a:lstStyle/>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Disminuyó lentamente los precios, seguida de un rápido aumento de los precios. </a:t>
            </a: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El modelo de Maskin-Tirole parecería ser un candidato razonable para explicar los datos</a:t>
            </a: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Los primeros valores de x = 1,2,3,4,5 mostraron un patrón claro de la distribución geométrica, aunque los valores x = 6 y x = 13 interrumpieron el patrón. </a:t>
            </a: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Tiene sentido intuitivo esperar que el modelo Maskin-Tirole explique los productos que se compran con mucha frecuencia (categoría de Productos de conveniencia). </a:t>
            </a:r>
          </a:p>
        </p:txBody>
      </p:sp>
      <p:sp>
        <p:nvSpPr>
          <p:cNvPr id="2" name="Rectangle 1">
            <a:extLst>
              <a:ext uri="{FF2B5EF4-FFF2-40B4-BE49-F238E27FC236}">
                <a16:creationId xmlns:a16="http://schemas.microsoft.com/office/drawing/2014/main" id="{3917FEA8-3F13-5B47-9D18-DA4A0CA74405}"/>
              </a:ext>
            </a:extLst>
          </p:cNvPr>
          <p:cNvSpPr/>
          <p:nvPr/>
        </p:nvSpPr>
        <p:spPr>
          <a:xfrm>
            <a:off x="826939" y="895464"/>
            <a:ext cx="4382931" cy="457626"/>
          </a:xfrm>
          <a:prstGeom prst="rect">
            <a:avLst/>
          </a:prstGeom>
        </p:spPr>
        <p:txBody>
          <a:bodyPr wrap="none">
            <a:spAutoFit/>
          </a:bodyPr>
          <a:lstStyle/>
          <a:p>
            <a:pPr marL="342900" lvl="0" indent="-342900">
              <a:lnSpc>
                <a:spcPct val="200000"/>
              </a:lnSpc>
              <a:buFont typeface="+mj-lt"/>
              <a:buAutoNum type="romanLcPeriod"/>
            </a:pPr>
            <a:r>
              <a:rPr lang="en-GB" b="1" i="1" kern="1200" dirty="0">
                <a:latin typeface="Times New Roman" panose="02020603050405020304" pitchFamily="18" charset="0"/>
                <a:ea typeface="SimHei" panose="02010609060101010101" pitchFamily="49" charset="-122"/>
                <a:cs typeface="Times New Roman" panose="02020603050405020304" pitchFamily="18" charset="0"/>
              </a:rPr>
              <a:t>Los productos de consumo frecuente (commodities) </a:t>
            </a:r>
          </a:p>
        </p:txBody>
      </p:sp>
      <p:graphicFrame>
        <p:nvGraphicFramePr>
          <p:cNvPr id="6" name="Chart 5">
            <a:extLst>
              <a:ext uri="{FF2B5EF4-FFF2-40B4-BE49-F238E27FC236}">
                <a16:creationId xmlns:a16="http://schemas.microsoft.com/office/drawing/2014/main" id="{7A8B1237-1CF4-5041-96CD-0E49F9B15BE9}"/>
              </a:ext>
            </a:extLst>
          </p:cNvPr>
          <p:cNvGraphicFramePr/>
          <p:nvPr>
            <p:extLst>
              <p:ext uri="{D42A27DB-BD31-4B8C-83A1-F6EECF244321}">
                <p14:modId xmlns:p14="http://schemas.microsoft.com/office/powerpoint/2010/main" val="140446460"/>
              </p:ext>
            </p:extLst>
          </p:nvPr>
        </p:nvGraphicFramePr>
        <p:xfrm>
          <a:off x="408305" y="1587263"/>
          <a:ext cx="5992494" cy="43752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645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r>
              <a:rPr lang="es-EC" dirty="0">
                <a:latin typeface="Roboto" panose="02000000000000000000" pitchFamily="2" charset="0"/>
                <a:ea typeface="Roboto" panose="02000000000000000000" pitchFamily="2" charset="0"/>
              </a:rPr>
              <a:t>Results:   </a:t>
            </a:r>
            <a:r>
              <a:rPr lang="en-GB" b="1" dirty="0">
                <a:latin typeface="Roboto" panose="02000000000000000000" pitchFamily="2" charset="0"/>
                <a:ea typeface="Roboto" panose="02000000000000000000" pitchFamily="2" charset="0"/>
              </a:rPr>
              <a:t>Test 2: Categorías</a:t>
            </a:r>
            <a:br>
              <a:rPr lang="en-GB" b="1" dirty="0">
                <a:latin typeface="Roboto" panose="02000000000000000000" pitchFamily="2" charset="0"/>
                <a:ea typeface="Roboto" panose="02000000000000000000" pitchFamily="2" charset="0"/>
              </a:rPr>
            </a:br>
            <a:endParaRPr dirty="0">
              <a:latin typeface="Roboto" panose="02000000000000000000" pitchFamily="2" charset="0"/>
              <a:ea typeface="Roboto" panose="02000000000000000000" pitchFamily="2" charset="0"/>
            </a:endParaRPr>
          </a:p>
        </p:txBody>
      </p:sp>
      <p:sp>
        <p:nvSpPr>
          <p:cNvPr id="9" name="Rectángulo 4">
            <a:extLst>
              <a:ext uri="{FF2B5EF4-FFF2-40B4-BE49-F238E27FC236}">
                <a16:creationId xmlns:a16="http://schemas.microsoft.com/office/drawing/2014/main" id="{02D78347-A72E-0F41-9E13-8C1812EA2DFC}"/>
              </a:ext>
            </a:extLst>
          </p:cNvPr>
          <p:cNvSpPr/>
          <p:nvPr/>
        </p:nvSpPr>
        <p:spPr>
          <a:xfrm>
            <a:off x="1061061" y="1800992"/>
            <a:ext cx="4586465" cy="4524315"/>
          </a:xfrm>
          <a:prstGeom prst="rect">
            <a:avLst/>
          </a:prstGeom>
        </p:spPr>
        <p:txBody>
          <a:bodyPr wrap="square">
            <a:spAutoFit/>
          </a:bodyPr>
          <a:lstStyle/>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En la distribución de Maskin-Tirole, utilicé </a:t>
            </a:r>
            <a:r>
              <a:rPr lang="es-EC" sz="1800" dirty="0">
                <a:solidFill>
                  <a:srgbClr val="23373B"/>
                </a:solidFill>
                <a:highlight>
                  <a:srgbClr val="FFFF00"/>
                </a:highlight>
                <a:latin typeface="Roboto" panose="02000000000000000000" pitchFamily="2" charset="0"/>
                <a:ea typeface="Roboto" panose="02000000000000000000" pitchFamily="2" charset="0"/>
              </a:rPr>
              <a:t>p = 0,1235.</a:t>
            </a: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Sobel fue </a:t>
            </a:r>
            <a:r>
              <a:rPr lang="es-EC" sz="1800" dirty="0">
                <a:solidFill>
                  <a:srgbClr val="23373B"/>
                </a:solidFill>
                <a:highlight>
                  <a:srgbClr val="FFFF00"/>
                </a:highlight>
                <a:latin typeface="Roboto" panose="02000000000000000000" pitchFamily="2" charset="0"/>
                <a:ea typeface="Roboto" panose="02000000000000000000" pitchFamily="2" charset="0"/>
              </a:rPr>
              <a:t>p = 0,29</a:t>
            </a:r>
          </a:p>
          <a:p>
            <a:pPr marL="285750" indent="-285750" algn="just">
              <a:buFont typeface="Arial" panose="020B0604020202020204" pitchFamily="34" charset="0"/>
              <a:buChar char="•"/>
            </a:pPr>
            <a:endParaRPr lang="es-EC" sz="1800" dirty="0">
              <a:solidFill>
                <a:srgbClr val="23373B"/>
              </a:solidFill>
              <a:highlight>
                <a:srgbClr val="FFFF00"/>
              </a:highlight>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Datos comparables para Maskin-Tirole como con la distribución Sobel. La diferencia entre el Chi-Cuadrado de Maskin-Tirole y el modelo de Sobel fue de solo </a:t>
            </a:r>
            <a:r>
              <a:rPr lang="es-EC" sz="1800" dirty="0">
                <a:solidFill>
                  <a:srgbClr val="23373B"/>
                </a:solidFill>
                <a:highlight>
                  <a:srgbClr val="00FF00"/>
                </a:highlight>
                <a:latin typeface="Roboto" panose="02000000000000000000" pitchFamily="2" charset="0"/>
                <a:ea typeface="Roboto" panose="02000000000000000000" pitchFamily="2" charset="0"/>
              </a:rPr>
              <a:t>10</a:t>
            </a:r>
            <a:r>
              <a:rPr lang="es-EC" sz="1800" dirty="0">
                <a:solidFill>
                  <a:srgbClr val="23373B"/>
                </a:solidFill>
                <a:latin typeface="Roboto" panose="02000000000000000000" pitchFamily="2" charset="0"/>
                <a:ea typeface="Roboto" panose="02000000000000000000" pitchFamily="2" charset="0"/>
              </a:rPr>
              <a:t> puntos</a:t>
            </a:r>
          </a:p>
          <a:p>
            <a:pPr marL="285750" indent="-285750" algn="just">
              <a:buFont typeface="Arial" panose="020B0604020202020204" pitchFamily="34" charset="0"/>
              <a:buChar char="•"/>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La hipótesis de que los productos comprados con menos frecuencia coinciden con un Makin-Tirole no puede rechazarse, pero Sobel también puede ajustar los datos</a:t>
            </a:r>
          </a:p>
        </p:txBody>
      </p:sp>
      <p:sp>
        <p:nvSpPr>
          <p:cNvPr id="2" name="Rectangle 1">
            <a:extLst>
              <a:ext uri="{FF2B5EF4-FFF2-40B4-BE49-F238E27FC236}">
                <a16:creationId xmlns:a16="http://schemas.microsoft.com/office/drawing/2014/main" id="{3917FEA8-3F13-5B47-9D18-DA4A0CA74405}"/>
              </a:ext>
            </a:extLst>
          </p:cNvPr>
          <p:cNvSpPr/>
          <p:nvPr/>
        </p:nvSpPr>
        <p:spPr>
          <a:xfrm>
            <a:off x="882350" y="826084"/>
            <a:ext cx="4382931" cy="457626"/>
          </a:xfrm>
          <a:prstGeom prst="rect">
            <a:avLst/>
          </a:prstGeom>
        </p:spPr>
        <p:txBody>
          <a:bodyPr wrap="none">
            <a:spAutoFit/>
          </a:bodyPr>
          <a:lstStyle/>
          <a:p>
            <a:pPr marL="342900" lvl="0" indent="-342900">
              <a:lnSpc>
                <a:spcPct val="200000"/>
              </a:lnSpc>
              <a:buFont typeface="+mj-lt"/>
              <a:buAutoNum type="romanLcPeriod"/>
            </a:pPr>
            <a:r>
              <a:rPr lang="en-GB" b="1" i="1" kern="1200" dirty="0">
                <a:latin typeface="Times New Roman" panose="02020603050405020304" pitchFamily="18" charset="0"/>
                <a:ea typeface="SimHei" panose="02010609060101010101" pitchFamily="49" charset="-122"/>
                <a:cs typeface="Times New Roman" panose="02020603050405020304" pitchFamily="18" charset="0"/>
              </a:rPr>
              <a:t>Los productos de consumo frecuente (commodities) </a:t>
            </a:r>
          </a:p>
        </p:txBody>
      </p:sp>
      <p:pic>
        <p:nvPicPr>
          <p:cNvPr id="3" name="Picture 2">
            <a:extLst>
              <a:ext uri="{FF2B5EF4-FFF2-40B4-BE49-F238E27FC236}">
                <a16:creationId xmlns:a16="http://schemas.microsoft.com/office/drawing/2014/main" id="{7290920A-F1F0-7E45-B857-8590975B8F34}"/>
              </a:ext>
            </a:extLst>
          </p:cNvPr>
          <p:cNvPicPr>
            <a:picLocks noChangeAspect="1"/>
          </p:cNvPicPr>
          <p:nvPr/>
        </p:nvPicPr>
        <p:blipFill>
          <a:blip r:embed="rId3"/>
          <a:stretch>
            <a:fillRect/>
          </a:stretch>
        </p:blipFill>
        <p:spPr>
          <a:xfrm>
            <a:off x="7108550" y="826084"/>
            <a:ext cx="5659127" cy="5920135"/>
          </a:xfrm>
          <a:prstGeom prst="rect">
            <a:avLst/>
          </a:prstGeom>
        </p:spPr>
      </p:pic>
      <p:sp>
        <p:nvSpPr>
          <p:cNvPr id="7" name="Doughnut 6">
            <a:extLst>
              <a:ext uri="{FF2B5EF4-FFF2-40B4-BE49-F238E27FC236}">
                <a16:creationId xmlns:a16="http://schemas.microsoft.com/office/drawing/2014/main" id="{D45C3BAA-0946-034D-8FCE-57BBDC657881}"/>
              </a:ext>
            </a:extLst>
          </p:cNvPr>
          <p:cNvSpPr/>
          <p:nvPr/>
        </p:nvSpPr>
        <p:spPr>
          <a:xfrm>
            <a:off x="9214338" y="6517619"/>
            <a:ext cx="2130142" cy="228600"/>
          </a:xfrm>
          <a:prstGeom prst="donut">
            <a:avLst>
              <a:gd name="adj" fmla="val 0"/>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757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r>
              <a:rPr lang="es-EC" dirty="0">
                <a:latin typeface="Roboto" panose="02000000000000000000" pitchFamily="2" charset="0"/>
                <a:ea typeface="Roboto" panose="02000000000000000000" pitchFamily="2" charset="0"/>
              </a:rPr>
              <a:t>Results:   </a:t>
            </a:r>
            <a:r>
              <a:rPr lang="en-GB" b="1" dirty="0">
                <a:latin typeface="Roboto" panose="02000000000000000000" pitchFamily="2" charset="0"/>
                <a:ea typeface="Roboto" panose="02000000000000000000" pitchFamily="2" charset="0"/>
              </a:rPr>
              <a:t>Test 2: Categorías</a:t>
            </a:r>
            <a:br>
              <a:rPr lang="en-GB" b="1" dirty="0">
                <a:latin typeface="Roboto" panose="02000000000000000000" pitchFamily="2" charset="0"/>
                <a:ea typeface="Roboto" panose="02000000000000000000" pitchFamily="2" charset="0"/>
              </a:rPr>
            </a:br>
            <a:endParaRPr dirty="0">
              <a:latin typeface="Roboto" panose="02000000000000000000" pitchFamily="2" charset="0"/>
              <a:ea typeface="Roboto" panose="02000000000000000000" pitchFamily="2" charset="0"/>
            </a:endParaRPr>
          </a:p>
        </p:txBody>
      </p:sp>
      <p:sp>
        <p:nvSpPr>
          <p:cNvPr id="9" name="Rectángulo 4">
            <a:extLst>
              <a:ext uri="{FF2B5EF4-FFF2-40B4-BE49-F238E27FC236}">
                <a16:creationId xmlns:a16="http://schemas.microsoft.com/office/drawing/2014/main" id="{02D78347-A72E-0F41-9E13-8C1812EA2DFC}"/>
              </a:ext>
            </a:extLst>
          </p:cNvPr>
          <p:cNvSpPr/>
          <p:nvPr/>
        </p:nvSpPr>
        <p:spPr>
          <a:xfrm>
            <a:off x="7108550" y="1212712"/>
            <a:ext cx="4586465" cy="4801314"/>
          </a:xfrm>
          <a:prstGeom prst="rect">
            <a:avLst/>
          </a:prstGeom>
        </p:spPr>
        <p:txBody>
          <a:bodyPr wrap="square">
            <a:spAutoFit/>
          </a:bodyPr>
          <a:lstStyle/>
          <a:p>
            <a:pPr algn="just"/>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Más de la mitad del total de observaciones pertenecen a x = 1 </a:t>
            </a:r>
          </a:p>
          <a:p>
            <a:pPr marL="285750" indent="-285750" algn="just">
              <a:buFont typeface="Arial" panose="020B0604020202020204" pitchFamily="34" charset="0"/>
              <a:buChar char="•"/>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Intuitivamente se espera que el modelo de Sobel se ajuste mejor a la categoría de Productos con valor añadido</a:t>
            </a:r>
          </a:p>
          <a:p>
            <a:pPr marL="285750" indent="-285750" algn="just">
              <a:buFont typeface="Arial" panose="020B0604020202020204" pitchFamily="34" charset="0"/>
              <a:buChar char="•"/>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Los productos con menor tendencia a comprar probablemente se enfrenten a dos tipos diferentes de consumidores: impaciencia y paciencia</a:t>
            </a:r>
          </a:p>
          <a:p>
            <a:pPr marL="285750" indent="-285750" algn="just">
              <a:buFont typeface="Arial" panose="020B0604020202020204" pitchFamily="34" charset="0"/>
              <a:buChar char="•"/>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 La impaciencia representa a los consumidores que esperarían comprar un producto que duraría mucho tiempo a un precio bajo.</a:t>
            </a:r>
          </a:p>
        </p:txBody>
      </p:sp>
      <p:sp>
        <p:nvSpPr>
          <p:cNvPr id="2" name="Rectangle 1">
            <a:extLst>
              <a:ext uri="{FF2B5EF4-FFF2-40B4-BE49-F238E27FC236}">
                <a16:creationId xmlns:a16="http://schemas.microsoft.com/office/drawing/2014/main" id="{3917FEA8-3F13-5B47-9D18-DA4A0CA74405}"/>
              </a:ext>
            </a:extLst>
          </p:cNvPr>
          <p:cNvSpPr/>
          <p:nvPr/>
        </p:nvSpPr>
        <p:spPr>
          <a:xfrm>
            <a:off x="826939" y="895464"/>
            <a:ext cx="4280339" cy="457626"/>
          </a:xfrm>
          <a:prstGeom prst="rect">
            <a:avLst/>
          </a:prstGeom>
        </p:spPr>
        <p:txBody>
          <a:bodyPr wrap="none">
            <a:spAutoFit/>
          </a:bodyPr>
          <a:lstStyle/>
          <a:p>
            <a:pPr lvl="0">
              <a:lnSpc>
                <a:spcPct val="200000"/>
              </a:lnSpc>
            </a:pPr>
            <a:r>
              <a:rPr lang="en-GB" b="1" i="1" kern="1200" dirty="0">
                <a:latin typeface="Times New Roman" panose="02020603050405020304" pitchFamily="18" charset="0"/>
                <a:ea typeface="SimHei" panose="02010609060101010101" pitchFamily="49" charset="-122"/>
                <a:cs typeface="Times New Roman" panose="02020603050405020304" pitchFamily="18" charset="0"/>
              </a:rPr>
              <a:t>ii.      Los productos de menor consumo (valor añadido)</a:t>
            </a:r>
          </a:p>
        </p:txBody>
      </p:sp>
      <p:pic>
        <p:nvPicPr>
          <p:cNvPr id="5" name="Picture 4">
            <a:extLst>
              <a:ext uri="{FF2B5EF4-FFF2-40B4-BE49-F238E27FC236}">
                <a16:creationId xmlns:a16="http://schemas.microsoft.com/office/drawing/2014/main" id="{36F2F9EC-9ADF-3D46-B095-466452719300}"/>
              </a:ext>
            </a:extLst>
          </p:cNvPr>
          <p:cNvPicPr>
            <a:picLocks noChangeAspect="1"/>
          </p:cNvPicPr>
          <p:nvPr/>
        </p:nvPicPr>
        <p:blipFill>
          <a:blip r:embed="rId3"/>
          <a:stretch>
            <a:fillRect/>
          </a:stretch>
        </p:blipFill>
        <p:spPr>
          <a:xfrm>
            <a:off x="285260" y="2030021"/>
            <a:ext cx="6823290" cy="3483218"/>
          </a:xfrm>
          <a:prstGeom prst="rect">
            <a:avLst/>
          </a:prstGeom>
        </p:spPr>
      </p:pic>
    </p:spTree>
    <p:extLst>
      <p:ext uri="{BB962C8B-B14F-4D97-AF65-F5344CB8AC3E}">
        <p14:creationId xmlns:p14="http://schemas.microsoft.com/office/powerpoint/2010/main" val="11329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r>
              <a:rPr lang="es-EC" dirty="0">
                <a:latin typeface="Roboto" panose="02000000000000000000" pitchFamily="2" charset="0"/>
                <a:ea typeface="Roboto" panose="02000000000000000000" pitchFamily="2" charset="0"/>
                <a:cs typeface="Raanana" pitchFamily="2" charset="-79"/>
              </a:rPr>
              <a:t>Results:   </a:t>
            </a:r>
            <a:r>
              <a:rPr lang="en-GB" b="1" dirty="0">
                <a:latin typeface="Roboto" panose="02000000000000000000" pitchFamily="2" charset="0"/>
                <a:ea typeface="Roboto" panose="02000000000000000000" pitchFamily="2" charset="0"/>
                <a:cs typeface="Raanana" pitchFamily="2" charset="-79"/>
              </a:rPr>
              <a:t>Test 2: Categorías</a:t>
            </a:r>
            <a:br>
              <a:rPr lang="en-GB" b="1" dirty="0">
                <a:latin typeface="Roboto" panose="02000000000000000000" pitchFamily="2" charset="0"/>
                <a:ea typeface="Roboto" panose="02000000000000000000" pitchFamily="2" charset="0"/>
                <a:cs typeface="Raanana" pitchFamily="2" charset="-79"/>
              </a:rPr>
            </a:br>
            <a:endParaRPr dirty="0">
              <a:latin typeface="Roboto" panose="02000000000000000000" pitchFamily="2" charset="0"/>
              <a:ea typeface="Roboto" panose="02000000000000000000" pitchFamily="2" charset="0"/>
              <a:cs typeface="Raanana" pitchFamily="2" charset="-79"/>
            </a:endParaRPr>
          </a:p>
        </p:txBody>
      </p:sp>
      <p:sp>
        <p:nvSpPr>
          <p:cNvPr id="9" name="Rectángulo 4">
            <a:extLst>
              <a:ext uri="{FF2B5EF4-FFF2-40B4-BE49-F238E27FC236}">
                <a16:creationId xmlns:a16="http://schemas.microsoft.com/office/drawing/2014/main" id="{02D78347-A72E-0F41-9E13-8C1812EA2DFC}"/>
              </a:ext>
            </a:extLst>
          </p:cNvPr>
          <p:cNvSpPr/>
          <p:nvPr/>
        </p:nvSpPr>
        <p:spPr>
          <a:xfrm>
            <a:off x="1061061" y="1800992"/>
            <a:ext cx="4586465" cy="2862322"/>
          </a:xfrm>
          <a:prstGeom prst="rect">
            <a:avLst/>
          </a:prstGeom>
        </p:spPr>
        <p:txBody>
          <a:bodyPr wrap="square">
            <a:spAutoFit/>
          </a:bodyPr>
          <a:lstStyle/>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Para el modelo de Maskin-Tirole, usé la probabilidad </a:t>
            </a:r>
            <a:r>
              <a:rPr lang="es-EC" sz="1800" dirty="0">
                <a:solidFill>
                  <a:srgbClr val="23373B"/>
                </a:solidFill>
                <a:highlight>
                  <a:srgbClr val="FFFF00"/>
                </a:highlight>
                <a:latin typeface="Roboto" panose="02000000000000000000" pitchFamily="2" charset="0"/>
                <a:ea typeface="Roboto" panose="02000000000000000000" pitchFamily="2" charset="0"/>
              </a:rPr>
              <a:t>p = 0.1963, </a:t>
            </a:r>
            <a:r>
              <a:rPr lang="es-EC" sz="1800" dirty="0">
                <a:solidFill>
                  <a:srgbClr val="23373B"/>
                </a:solidFill>
                <a:latin typeface="Roboto" panose="02000000000000000000" pitchFamily="2" charset="0"/>
                <a:ea typeface="Roboto" panose="02000000000000000000" pitchFamily="2" charset="0"/>
              </a:rPr>
              <a:t>y para el modelo de Sobel, usé </a:t>
            </a:r>
            <a:r>
              <a:rPr lang="es-EC" sz="1800" dirty="0">
                <a:solidFill>
                  <a:srgbClr val="23373B"/>
                </a:solidFill>
                <a:highlight>
                  <a:srgbClr val="FFFF00"/>
                </a:highlight>
                <a:latin typeface="Roboto" panose="02000000000000000000" pitchFamily="2" charset="0"/>
                <a:ea typeface="Roboto" panose="02000000000000000000" pitchFamily="2" charset="0"/>
              </a:rPr>
              <a:t>p = 0.5312.</a:t>
            </a:r>
          </a:p>
          <a:p>
            <a:pPr marL="285750" indent="-285750" algn="just">
              <a:buFont typeface="Arial" panose="020B0604020202020204" pitchFamily="34" charset="0"/>
              <a:buChar char="•"/>
            </a:pPr>
            <a:endParaRPr lang="es-EC" sz="1800" dirty="0">
              <a:solidFill>
                <a:srgbClr val="23373B"/>
              </a:solidFill>
              <a:highlight>
                <a:srgbClr val="FFFF00"/>
              </a:highlight>
              <a:latin typeface="Roboto" panose="02000000000000000000" pitchFamily="2" charset="0"/>
              <a:ea typeface="Roboto" panose="02000000000000000000" pitchFamily="2" charset="0"/>
            </a:endParaRPr>
          </a:p>
          <a:p>
            <a:pPr algn="just"/>
            <a:endParaRPr lang="es-EC" sz="1800" dirty="0">
              <a:solidFill>
                <a:srgbClr val="23373B"/>
              </a:solidFill>
              <a:highlight>
                <a:srgbClr val="FFFF00"/>
              </a:highlight>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s-EC" sz="1800" dirty="0">
                <a:solidFill>
                  <a:srgbClr val="23373B"/>
                </a:solidFill>
                <a:latin typeface="Roboto" panose="02000000000000000000" pitchFamily="2" charset="0"/>
                <a:ea typeface="Roboto" panose="02000000000000000000" pitchFamily="2" charset="0"/>
              </a:rPr>
              <a:t>La diferencia en el Chi-Cuadrado entre los dos modelos fue mayor que el triple, lo que sugirió que el modelo de Sobel se ajustaba mucho mejor en comparación con el modelo de Maskin-Tirole.</a:t>
            </a:r>
          </a:p>
        </p:txBody>
      </p:sp>
      <p:sp>
        <p:nvSpPr>
          <p:cNvPr id="7" name="Doughnut 6">
            <a:extLst>
              <a:ext uri="{FF2B5EF4-FFF2-40B4-BE49-F238E27FC236}">
                <a16:creationId xmlns:a16="http://schemas.microsoft.com/office/drawing/2014/main" id="{D45C3BAA-0946-034D-8FCE-57BBDC657881}"/>
              </a:ext>
            </a:extLst>
          </p:cNvPr>
          <p:cNvSpPr/>
          <p:nvPr/>
        </p:nvSpPr>
        <p:spPr>
          <a:xfrm>
            <a:off x="10651004" y="6471138"/>
            <a:ext cx="778995" cy="209027"/>
          </a:xfrm>
          <a:prstGeom prst="donut">
            <a:avLst>
              <a:gd name="adj" fmla="val 0"/>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10DF4656-89CA-C34D-B1D1-F80868A9B7B5}"/>
              </a:ext>
            </a:extLst>
          </p:cNvPr>
          <p:cNvPicPr>
            <a:picLocks noChangeAspect="1"/>
          </p:cNvPicPr>
          <p:nvPr/>
        </p:nvPicPr>
        <p:blipFill>
          <a:blip r:embed="rId3"/>
          <a:stretch>
            <a:fillRect/>
          </a:stretch>
        </p:blipFill>
        <p:spPr>
          <a:xfrm>
            <a:off x="7301981" y="826084"/>
            <a:ext cx="5518570" cy="5854081"/>
          </a:xfrm>
          <a:prstGeom prst="rect">
            <a:avLst/>
          </a:prstGeom>
        </p:spPr>
      </p:pic>
      <p:sp>
        <p:nvSpPr>
          <p:cNvPr id="10" name="Rectangle 9">
            <a:extLst>
              <a:ext uri="{FF2B5EF4-FFF2-40B4-BE49-F238E27FC236}">
                <a16:creationId xmlns:a16="http://schemas.microsoft.com/office/drawing/2014/main" id="{905A9B06-1024-F84A-BC98-9E3AB83902E0}"/>
              </a:ext>
            </a:extLst>
          </p:cNvPr>
          <p:cNvSpPr/>
          <p:nvPr/>
        </p:nvSpPr>
        <p:spPr>
          <a:xfrm>
            <a:off x="882350" y="837495"/>
            <a:ext cx="4280339" cy="457626"/>
          </a:xfrm>
          <a:prstGeom prst="rect">
            <a:avLst/>
          </a:prstGeom>
        </p:spPr>
        <p:txBody>
          <a:bodyPr wrap="none">
            <a:spAutoFit/>
          </a:bodyPr>
          <a:lstStyle/>
          <a:p>
            <a:pPr lvl="0">
              <a:lnSpc>
                <a:spcPct val="200000"/>
              </a:lnSpc>
            </a:pPr>
            <a:r>
              <a:rPr lang="en-GB" b="1" i="1" kern="1200" dirty="0">
                <a:latin typeface="Times New Roman" panose="02020603050405020304" pitchFamily="18" charset="0"/>
                <a:ea typeface="SimHei" panose="02010609060101010101" pitchFamily="49" charset="-122"/>
                <a:cs typeface="Times New Roman" panose="02020603050405020304" pitchFamily="18" charset="0"/>
              </a:rPr>
              <a:t>ii.      Los productos de menor consumo (valor añadido)</a:t>
            </a:r>
          </a:p>
        </p:txBody>
      </p:sp>
    </p:spTree>
    <p:extLst>
      <p:ext uri="{BB962C8B-B14F-4D97-AF65-F5344CB8AC3E}">
        <p14:creationId xmlns:p14="http://schemas.microsoft.com/office/powerpoint/2010/main" val="381100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r>
              <a:rPr lang="es-EC" dirty="0">
                <a:latin typeface="Roboto" panose="02000000000000000000" pitchFamily="2" charset="0"/>
                <a:ea typeface="Roboto" panose="02000000000000000000" pitchFamily="2" charset="0"/>
              </a:rPr>
              <a:t>Results:   </a:t>
            </a:r>
            <a:r>
              <a:rPr lang="en-GB" b="1" dirty="0">
                <a:latin typeface="Roboto" panose="02000000000000000000" pitchFamily="2" charset="0"/>
                <a:ea typeface="Roboto" panose="02000000000000000000" pitchFamily="2" charset="0"/>
              </a:rPr>
              <a:t>Test 3: Productos Heterogéneos </a:t>
            </a:r>
            <a:br>
              <a:rPr lang="en-GB" b="1" dirty="0">
                <a:latin typeface="Roboto" panose="02000000000000000000" pitchFamily="2" charset="0"/>
                <a:ea typeface="Roboto" panose="02000000000000000000" pitchFamily="2" charset="0"/>
              </a:rPr>
            </a:br>
            <a:endParaRPr dirty="0">
              <a:latin typeface="Roboto" panose="02000000000000000000" pitchFamily="2" charset="0"/>
              <a:ea typeface="Roboto" panose="02000000000000000000" pitchFamily="2" charset="0"/>
            </a:endParaRPr>
          </a:p>
        </p:txBody>
      </p:sp>
      <p:pic>
        <p:nvPicPr>
          <p:cNvPr id="6" name="Picture 5">
            <a:extLst>
              <a:ext uri="{FF2B5EF4-FFF2-40B4-BE49-F238E27FC236}">
                <a16:creationId xmlns:a16="http://schemas.microsoft.com/office/drawing/2014/main" id="{456B5423-11F8-8F4A-A979-60FB6510E8C0}"/>
              </a:ext>
            </a:extLst>
          </p:cNvPr>
          <p:cNvPicPr>
            <a:picLocks noChangeAspect="1"/>
          </p:cNvPicPr>
          <p:nvPr/>
        </p:nvPicPr>
        <p:blipFill>
          <a:blip r:embed="rId3"/>
          <a:stretch>
            <a:fillRect/>
          </a:stretch>
        </p:blipFill>
        <p:spPr>
          <a:xfrm>
            <a:off x="2410106" y="5460510"/>
            <a:ext cx="7371788" cy="1590920"/>
          </a:xfrm>
          <a:prstGeom prst="rect">
            <a:avLst/>
          </a:prstGeom>
        </p:spPr>
      </p:pic>
      <p:pic>
        <p:nvPicPr>
          <p:cNvPr id="11" name="Picture 10">
            <a:extLst>
              <a:ext uri="{FF2B5EF4-FFF2-40B4-BE49-F238E27FC236}">
                <a16:creationId xmlns:a16="http://schemas.microsoft.com/office/drawing/2014/main" id="{385FF5B4-3F69-6B46-B67D-320C0870F2A9}"/>
              </a:ext>
            </a:extLst>
          </p:cNvPr>
          <p:cNvPicPr>
            <a:picLocks noChangeAspect="1"/>
          </p:cNvPicPr>
          <p:nvPr/>
        </p:nvPicPr>
        <p:blipFill>
          <a:blip r:embed="rId4"/>
          <a:stretch>
            <a:fillRect/>
          </a:stretch>
        </p:blipFill>
        <p:spPr>
          <a:xfrm>
            <a:off x="882350" y="1015755"/>
            <a:ext cx="9219579" cy="4826489"/>
          </a:xfrm>
          <a:prstGeom prst="rect">
            <a:avLst/>
          </a:prstGeom>
        </p:spPr>
      </p:pic>
      <p:pic>
        <p:nvPicPr>
          <p:cNvPr id="13" name="Picture 12">
            <a:extLst>
              <a:ext uri="{FF2B5EF4-FFF2-40B4-BE49-F238E27FC236}">
                <a16:creationId xmlns:a16="http://schemas.microsoft.com/office/drawing/2014/main" id="{F63866A7-52EE-4A45-B02D-2950FBB9C20E}"/>
              </a:ext>
            </a:extLst>
          </p:cNvPr>
          <p:cNvPicPr>
            <a:picLocks noChangeAspect="1"/>
          </p:cNvPicPr>
          <p:nvPr/>
        </p:nvPicPr>
        <p:blipFill>
          <a:blip r:embed="rId5"/>
          <a:stretch>
            <a:fillRect/>
          </a:stretch>
        </p:blipFill>
        <p:spPr>
          <a:xfrm>
            <a:off x="6096000" y="1015755"/>
            <a:ext cx="9219580" cy="4373391"/>
          </a:xfrm>
          <a:prstGeom prst="rect">
            <a:avLst/>
          </a:prstGeom>
        </p:spPr>
      </p:pic>
      <p:sp>
        <p:nvSpPr>
          <p:cNvPr id="19" name="Doughnut 18">
            <a:extLst>
              <a:ext uri="{FF2B5EF4-FFF2-40B4-BE49-F238E27FC236}">
                <a16:creationId xmlns:a16="http://schemas.microsoft.com/office/drawing/2014/main" id="{223F4D2C-05A1-1448-8212-23E2EAE01673}"/>
              </a:ext>
            </a:extLst>
          </p:cNvPr>
          <p:cNvSpPr/>
          <p:nvPr/>
        </p:nvSpPr>
        <p:spPr>
          <a:xfrm>
            <a:off x="5492139" y="6068749"/>
            <a:ext cx="1014169" cy="666159"/>
          </a:xfrm>
          <a:prstGeom prst="donut">
            <a:avLst>
              <a:gd name="adj" fmla="val 0"/>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2062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r>
              <a:rPr lang="es-EC" dirty="0">
                <a:latin typeface="Roboto" panose="02000000000000000000" pitchFamily="2" charset="0"/>
                <a:ea typeface="Roboto" panose="02000000000000000000" pitchFamily="2" charset="0"/>
              </a:rPr>
              <a:t>Results:   </a:t>
            </a:r>
            <a:r>
              <a:rPr lang="en-GB" b="1" dirty="0">
                <a:latin typeface="Roboto" panose="02000000000000000000" pitchFamily="2" charset="0"/>
                <a:ea typeface="Roboto" panose="02000000000000000000" pitchFamily="2" charset="0"/>
              </a:rPr>
              <a:t>Test 3: Productos Heterogéneos </a:t>
            </a:r>
            <a:br>
              <a:rPr lang="en-GB" b="1" dirty="0">
                <a:latin typeface="Roboto" panose="02000000000000000000" pitchFamily="2" charset="0"/>
                <a:ea typeface="Roboto" panose="02000000000000000000" pitchFamily="2" charset="0"/>
              </a:rPr>
            </a:br>
            <a:endParaRPr dirty="0">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5C87105A-2744-5B48-AEEE-142A0A064766}"/>
              </a:ext>
            </a:extLst>
          </p:cNvPr>
          <p:cNvPicPr>
            <a:picLocks noChangeAspect="1"/>
          </p:cNvPicPr>
          <p:nvPr/>
        </p:nvPicPr>
        <p:blipFill>
          <a:blip r:embed="rId3"/>
          <a:stretch>
            <a:fillRect/>
          </a:stretch>
        </p:blipFill>
        <p:spPr>
          <a:xfrm>
            <a:off x="2157046" y="1106703"/>
            <a:ext cx="5662246" cy="5686444"/>
          </a:xfrm>
          <a:prstGeom prst="rect">
            <a:avLst/>
          </a:prstGeom>
        </p:spPr>
      </p:pic>
      <p:pic>
        <p:nvPicPr>
          <p:cNvPr id="5" name="Picture 4">
            <a:extLst>
              <a:ext uri="{FF2B5EF4-FFF2-40B4-BE49-F238E27FC236}">
                <a16:creationId xmlns:a16="http://schemas.microsoft.com/office/drawing/2014/main" id="{C52E88BA-03B0-6D40-A7BD-A75CF79AC8E0}"/>
              </a:ext>
            </a:extLst>
          </p:cNvPr>
          <p:cNvPicPr>
            <a:picLocks noChangeAspect="1"/>
          </p:cNvPicPr>
          <p:nvPr/>
        </p:nvPicPr>
        <p:blipFill>
          <a:blip r:embed="rId4"/>
          <a:stretch>
            <a:fillRect/>
          </a:stretch>
        </p:blipFill>
        <p:spPr>
          <a:xfrm>
            <a:off x="6912751" y="944007"/>
            <a:ext cx="5824250" cy="5849140"/>
          </a:xfrm>
          <a:prstGeom prst="rect">
            <a:avLst/>
          </a:prstGeom>
        </p:spPr>
      </p:pic>
    </p:spTree>
    <p:extLst>
      <p:ext uri="{BB962C8B-B14F-4D97-AF65-F5344CB8AC3E}">
        <p14:creationId xmlns:p14="http://schemas.microsoft.com/office/powerpoint/2010/main" val="2037627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a:spLocks noGrp="1"/>
          </p:cNvSpPr>
          <p:nvPr>
            <p:ph type="title"/>
          </p:nvPr>
        </p:nvSpPr>
        <p:spPr>
          <a:xfrm>
            <a:off x="668075" y="673468"/>
            <a:ext cx="105156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3400"/>
              <a:buNone/>
            </a:pPr>
            <a:r>
              <a:rPr lang="es-EC" sz="3200" dirty="0">
                <a:solidFill>
                  <a:schemeClr val="bg1"/>
                </a:solidFill>
                <a:latin typeface="Roboto" panose="02000000000000000000" pitchFamily="2" charset="0"/>
                <a:ea typeface="Roboto" panose="02000000000000000000" pitchFamily="2" charset="0"/>
              </a:rPr>
              <a:t>Discusión</a:t>
            </a:r>
            <a:endParaRPr sz="32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31493122"/>
      </p:ext>
    </p:extLst>
  </p:cSld>
  <p:clrMapOvr>
    <a:masterClrMapping/>
  </p:clrMapOvr>
  <mc:AlternateContent xmlns:mc="http://schemas.openxmlformats.org/markup-compatibility/2006" xmlns:p14="http://schemas.microsoft.com/office/powerpoint/2010/main">
    <mc:Choice Requires="p14">
      <p:transition p14:dur="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C" dirty="0">
                <a:latin typeface="Roboto" panose="02000000000000000000" pitchFamily="2" charset="0"/>
                <a:ea typeface="Roboto" panose="02000000000000000000" pitchFamily="2" charset="0"/>
              </a:rPr>
              <a:t>Limitaciones </a:t>
            </a:r>
            <a:endParaRPr dirty="0">
              <a:latin typeface="Roboto" panose="02000000000000000000" pitchFamily="2" charset="0"/>
              <a:ea typeface="Roboto" panose="02000000000000000000" pitchFamily="2" charset="0"/>
            </a:endParaRPr>
          </a:p>
        </p:txBody>
      </p:sp>
      <p:sp>
        <p:nvSpPr>
          <p:cNvPr id="6" name="Rectángulo 5"/>
          <p:cNvSpPr/>
          <p:nvPr/>
        </p:nvSpPr>
        <p:spPr>
          <a:xfrm>
            <a:off x="882350" y="1140911"/>
            <a:ext cx="9931830" cy="3970318"/>
          </a:xfrm>
          <a:prstGeom prst="rect">
            <a:avLst/>
          </a:prstGeom>
        </p:spPr>
        <p:txBody>
          <a:bodyPr wrap="square">
            <a:spAutoFit/>
          </a:bodyPr>
          <a:lstStyle/>
          <a:p>
            <a:pPr marL="285750" indent="-285750" algn="just">
              <a:buFont typeface="Wingdings" pitchFamily="2" charset="2"/>
              <a:buChar char="ü"/>
            </a:pPr>
            <a:r>
              <a:rPr lang="es-EC" sz="1800" dirty="0"/>
              <a:t>Se basan en una muestra de 59 observaciones</a:t>
            </a:r>
          </a:p>
          <a:p>
            <a:pPr marL="285750" indent="-285750" algn="just">
              <a:buFont typeface="Wingdings" pitchFamily="2" charset="2"/>
              <a:buChar char="ü"/>
            </a:pPr>
            <a:endParaRPr lang="es-EC" sz="1800" dirty="0"/>
          </a:p>
          <a:p>
            <a:pPr marL="285750" indent="-285750" algn="just">
              <a:buFont typeface="Wingdings" pitchFamily="2" charset="2"/>
              <a:buChar char="ü"/>
            </a:pPr>
            <a:r>
              <a:rPr lang="es-EC" sz="1800" dirty="0"/>
              <a:t>Recopilaron entre el 26.12.2020 y el 02.02.2021</a:t>
            </a:r>
          </a:p>
          <a:p>
            <a:pPr marL="285750" indent="-285750" algn="just">
              <a:buFont typeface="Wingdings" pitchFamily="2" charset="2"/>
              <a:buChar char="ü"/>
            </a:pPr>
            <a:endParaRPr lang="es-EC" sz="1800" dirty="0"/>
          </a:p>
          <a:p>
            <a:pPr marL="285750" indent="-285750" algn="just">
              <a:buFont typeface="Wingdings" pitchFamily="2" charset="2"/>
              <a:buChar char="ü"/>
            </a:pPr>
            <a:r>
              <a:rPr lang="es-EC" sz="1800" dirty="0"/>
              <a:t>Los diferentes patrones de la dinámica de precios en Amazon podrían analizarse mediante diferentes modelos de los que se analizan en este documento.</a:t>
            </a:r>
          </a:p>
          <a:p>
            <a:pPr marL="285750" indent="-285750" algn="just">
              <a:buFont typeface="Wingdings" pitchFamily="2" charset="2"/>
              <a:buChar char="ü"/>
            </a:pPr>
            <a:endParaRPr lang="es-EC" sz="1800" dirty="0"/>
          </a:p>
          <a:p>
            <a:pPr marL="285750" indent="-285750" algn="just">
              <a:buFont typeface="Wingdings" pitchFamily="2" charset="2"/>
              <a:buChar char="ü"/>
            </a:pPr>
            <a:r>
              <a:rPr lang="es-EC" sz="1800" dirty="0"/>
              <a:t>Un factor clave es el grado de reducción de precios </a:t>
            </a:r>
          </a:p>
          <a:p>
            <a:pPr marL="285750" indent="-285750" algn="just">
              <a:buFont typeface="Wingdings" pitchFamily="2" charset="2"/>
              <a:buChar char="ü"/>
            </a:pPr>
            <a:endParaRPr lang="es-EC" sz="1800" dirty="0"/>
          </a:p>
          <a:p>
            <a:pPr marL="285750" indent="-285750" algn="just">
              <a:buFont typeface="Wingdings" pitchFamily="2" charset="2"/>
              <a:buChar char="ü"/>
            </a:pPr>
            <a:r>
              <a:rPr lang="es-EC" sz="1800" dirty="0"/>
              <a:t>Para la prueba de referencia, utilicé un umbral de corte del 25%. Probé si los resultados se mantuvieron para los puntos de corte más bajos (10%, 5%, 0,5% y 0,1%) como una verificación de robustez. Sin embargo, una de las limitaciones está relacionada con el modelo precio-calidad-valor de Monroe y Krishnan (1985) y el modelo medio-fin de Zeithaml (1988). </a:t>
            </a:r>
          </a:p>
        </p:txBody>
      </p:sp>
    </p:spTree>
    <p:extLst>
      <p:ext uri="{BB962C8B-B14F-4D97-AF65-F5344CB8AC3E}">
        <p14:creationId xmlns:p14="http://schemas.microsoft.com/office/powerpoint/2010/main" val="128771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a:spLocks noGrp="1"/>
          </p:cNvSpPr>
          <p:nvPr>
            <p:ph type="body" idx="1"/>
          </p:nvPr>
        </p:nvSpPr>
        <p:spPr>
          <a:xfrm>
            <a:off x="668075" y="2258300"/>
            <a:ext cx="7488600" cy="3533100"/>
          </a:xfrm>
          <a:prstGeom prst="rect">
            <a:avLst/>
          </a:prstGeom>
          <a:noFill/>
          <a:ln>
            <a:noFill/>
          </a:ln>
        </p:spPr>
        <p:txBody>
          <a:bodyPr spcFirstLastPara="1" wrap="square" lIns="45675" tIns="45675" rIns="45675" bIns="45675" anchor="t" anchorCtr="0">
            <a:noAutofit/>
          </a:bodyPr>
          <a:lstStyle/>
          <a:p>
            <a:pPr lvl="0" indent="-355600">
              <a:lnSpc>
                <a:spcPct val="150000"/>
              </a:lnSpc>
              <a:spcBef>
                <a:spcPts val="0"/>
              </a:spcBef>
              <a:buSzPts val="2000"/>
              <a:buFont typeface="Roboto"/>
              <a:buChar char="●"/>
            </a:pPr>
            <a:r>
              <a:rPr lang="es-EC" sz="2000" spc="-150" dirty="0">
                <a:latin typeface="Roboto" panose="02000000000000000000" pitchFamily="2" charset="0"/>
                <a:ea typeface="Roboto" panose="02000000000000000000" pitchFamily="2" charset="0"/>
                <a:cs typeface="Roboto"/>
                <a:sym typeface="Roboto"/>
              </a:rPr>
              <a:t>Abstract</a:t>
            </a:r>
          </a:p>
          <a:p>
            <a:pPr lvl="0" indent="-355600">
              <a:lnSpc>
                <a:spcPct val="150000"/>
              </a:lnSpc>
              <a:spcBef>
                <a:spcPts val="0"/>
              </a:spcBef>
              <a:buSzPts val="2000"/>
              <a:buFont typeface="Roboto"/>
              <a:buChar char="●"/>
            </a:pPr>
            <a:r>
              <a:rPr lang="es-EC" sz="2000" spc="-150" dirty="0">
                <a:latin typeface="Roboto" panose="02000000000000000000" pitchFamily="2" charset="0"/>
                <a:ea typeface="Roboto" panose="02000000000000000000" pitchFamily="2" charset="0"/>
                <a:cs typeface="Roboto"/>
                <a:sym typeface="Roboto"/>
              </a:rPr>
              <a:t>Revisión de la Literatura</a:t>
            </a:r>
          </a:p>
          <a:p>
            <a:pPr lvl="0" indent="-355600">
              <a:lnSpc>
                <a:spcPct val="150000"/>
              </a:lnSpc>
              <a:spcBef>
                <a:spcPts val="0"/>
              </a:spcBef>
              <a:buSzPts val="2000"/>
              <a:buFont typeface="Roboto"/>
              <a:buChar char="●"/>
            </a:pPr>
            <a:r>
              <a:rPr lang="es-EC" sz="2000" spc="-150" dirty="0">
                <a:latin typeface="Roboto" panose="02000000000000000000" pitchFamily="2" charset="0"/>
                <a:ea typeface="Roboto" panose="02000000000000000000" pitchFamily="2" charset="0"/>
                <a:cs typeface="Roboto"/>
                <a:sym typeface="Roboto"/>
              </a:rPr>
              <a:t>Los Modelos: M-T y Sobel</a:t>
            </a:r>
          </a:p>
          <a:p>
            <a:pPr lvl="0" indent="-355600">
              <a:lnSpc>
                <a:spcPct val="150000"/>
              </a:lnSpc>
              <a:spcBef>
                <a:spcPts val="0"/>
              </a:spcBef>
              <a:buSzPts val="2000"/>
              <a:buFont typeface="Roboto"/>
              <a:buChar char="●"/>
            </a:pPr>
            <a:r>
              <a:rPr lang="es-EC" sz="2000" spc="-150" dirty="0">
                <a:latin typeface="Roboto" panose="02000000000000000000" pitchFamily="2" charset="0"/>
                <a:ea typeface="Roboto" panose="02000000000000000000" pitchFamily="2" charset="0"/>
                <a:cs typeface="Roboto"/>
                <a:sym typeface="Roboto"/>
              </a:rPr>
              <a:t>Data y Metodología</a:t>
            </a:r>
          </a:p>
          <a:p>
            <a:pPr lvl="0" indent="-355600">
              <a:lnSpc>
                <a:spcPct val="150000"/>
              </a:lnSpc>
              <a:spcBef>
                <a:spcPts val="0"/>
              </a:spcBef>
              <a:buSzPts val="2000"/>
              <a:buFont typeface="Roboto"/>
              <a:buChar char="●"/>
            </a:pPr>
            <a:r>
              <a:rPr lang="es-EC" sz="2000" spc="-150" dirty="0">
                <a:latin typeface="Roboto" panose="02000000000000000000" pitchFamily="2" charset="0"/>
                <a:ea typeface="Roboto" panose="02000000000000000000" pitchFamily="2" charset="0"/>
                <a:cs typeface="Roboto"/>
                <a:sym typeface="Roboto"/>
              </a:rPr>
              <a:t>Resultados</a:t>
            </a:r>
          </a:p>
          <a:p>
            <a:pPr lvl="0" indent="-355600">
              <a:lnSpc>
                <a:spcPct val="150000"/>
              </a:lnSpc>
              <a:spcBef>
                <a:spcPts val="0"/>
              </a:spcBef>
              <a:buSzPts val="2000"/>
              <a:buFont typeface="Roboto"/>
              <a:buChar char="●"/>
            </a:pPr>
            <a:r>
              <a:rPr lang="es-EC" sz="2000" spc="-150" dirty="0">
                <a:latin typeface="Roboto" panose="02000000000000000000" pitchFamily="2" charset="0"/>
                <a:ea typeface="Roboto" panose="02000000000000000000" pitchFamily="2" charset="0"/>
                <a:cs typeface="Roboto"/>
                <a:sym typeface="Roboto"/>
              </a:rPr>
              <a:t>Discusión</a:t>
            </a:r>
          </a:p>
        </p:txBody>
      </p:sp>
      <p:sp>
        <p:nvSpPr>
          <p:cNvPr id="226" name="Google Shape;226;p47"/>
          <p:cNvSpPr txBox="1">
            <a:spLocks noGrp="1"/>
          </p:cNvSpPr>
          <p:nvPr>
            <p:ph type="title"/>
          </p:nvPr>
        </p:nvSpPr>
        <p:spPr>
          <a:xfrm>
            <a:off x="668075" y="673468"/>
            <a:ext cx="10515600" cy="1325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400"/>
              <a:buNone/>
            </a:pPr>
            <a:r>
              <a:rPr lang="es-EC" sz="3600" dirty="0">
                <a:latin typeface="Roboto" panose="02000000000000000000" pitchFamily="2" charset="0"/>
                <a:ea typeface="Roboto" panose="02000000000000000000" pitchFamily="2" charset="0"/>
              </a:rPr>
              <a:t>Contenido</a:t>
            </a:r>
            <a:endParaRPr dirty="0">
              <a:latin typeface="Roboto" panose="02000000000000000000" pitchFamily="2" charset="0"/>
              <a:ea typeface="Roboto" panose="020000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4"/>
          <p:cNvSpPr txBox="1">
            <a:spLocks noGrp="1"/>
          </p:cNvSpPr>
          <p:nvPr>
            <p:ph type="title"/>
          </p:nvPr>
        </p:nvSpPr>
        <p:spPr>
          <a:xfrm>
            <a:off x="668075" y="735350"/>
            <a:ext cx="5587800" cy="2174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800"/>
              <a:buNone/>
            </a:pPr>
            <a:r>
              <a:rPr lang="es-EC" dirty="0">
                <a:latin typeface="Roboto" panose="02000000000000000000" pitchFamily="2" charset="0"/>
                <a:ea typeface="Roboto" panose="02000000000000000000" pitchFamily="2" charset="0"/>
              </a:rPr>
              <a:t>Muchas gracias!</a:t>
            </a:r>
            <a:endParaRPr dirty="0">
              <a:latin typeface="Roboto" panose="02000000000000000000" pitchFamily="2" charset="0"/>
              <a:ea typeface="Roboto" panose="02000000000000000000" pitchFamily="2" charset="0"/>
            </a:endParaRPr>
          </a:p>
        </p:txBody>
      </p:sp>
      <p:pic>
        <p:nvPicPr>
          <p:cNvPr id="366" name="Google Shape;366;p54"/>
          <p:cNvPicPr preferRelativeResize="0"/>
          <p:nvPr/>
        </p:nvPicPr>
        <p:blipFill rotWithShape="1">
          <a:blip r:embed="rId3">
            <a:alphaModFix/>
          </a:blip>
          <a:srcRect/>
          <a:stretch/>
        </p:blipFill>
        <p:spPr>
          <a:xfrm>
            <a:off x="668075" y="5710176"/>
            <a:ext cx="1990150" cy="42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C" dirty="0">
                <a:latin typeface="Roboto" panose="02000000000000000000" pitchFamily="2" charset="0"/>
                <a:ea typeface="Roboto" panose="02000000000000000000" pitchFamily="2" charset="0"/>
              </a:rPr>
              <a:t>Bibliografía</a:t>
            </a:r>
            <a:endParaRPr dirty="0">
              <a:latin typeface="Roboto" panose="02000000000000000000" pitchFamily="2" charset="0"/>
              <a:ea typeface="Roboto" panose="02000000000000000000" pitchFamily="2" charset="0"/>
            </a:endParaRPr>
          </a:p>
        </p:txBody>
      </p:sp>
      <p:sp>
        <p:nvSpPr>
          <p:cNvPr id="6" name="Rectángulo 5"/>
          <p:cNvSpPr/>
          <p:nvPr/>
        </p:nvSpPr>
        <p:spPr>
          <a:xfrm>
            <a:off x="1130085" y="1065071"/>
            <a:ext cx="9931830" cy="5586658"/>
          </a:xfrm>
          <a:prstGeom prst="rect">
            <a:avLst/>
          </a:prstGeom>
        </p:spPr>
        <p:txBody>
          <a:bodyPr wrap="square">
            <a:spAutoFit/>
          </a:bodyPr>
          <a:lstStyle/>
          <a:p>
            <a:pPr>
              <a:lnSpc>
                <a:spcPct val="150000"/>
              </a:lnSpc>
            </a:pPr>
            <a:r>
              <a:rPr lang="en-GB" sz="1600" dirty="0" err="1"/>
              <a:t>Blattberg</a:t>
            </a:r>
            <a:r>
              <a:rPr lang="en-GB" sz="1600" dirty="0"/>
              <a:t>, R., </a:t>
            </a:r>
            <a:r>
              <a:rPr lang="en-GB" sz="1600" dirty="0" err="1"/>
              <a:t>Eppen</a:t>
            </a:r>
            <a:r>
              <a:rPr lang="en-GB" sz="1600" dirty="0"/>
              <a:t>, G., &amp; Lieberman, J. (1981). A Theoretical and Empirical Evaluation of Price Deals for Consumer Nondurables. </a:t>
            </a:r>
            <a:r>
              <a:rPr lang="en-GB" sz="1600" i="1" dirty="0"/>
              <a:t>Journal of Marketing, 45</a:t>
            </a:r>
            <a:r>
              <a:rPr lang="en-GB" sz="1600" dirty="0"/>
              <a:t>(1), 116-129. doi:10.2307/1251725 </a:t>
            </a:r>
          </a:p>
          <a:p>
            <a:pPr>
              <a:lnSpc>
                <a:spcPct val="150000"/>
              </a:lnSpc>
            </a:pPr>
            <a:r>
              <a:rPr lang="en-GB" sz="1600" dirty="0"/>
              <a:t>Brown, J. R., &amp; </a:t>
            </a:r>
            <a:r>
              <a:rPr lang="en-GB" sz="1600" dirty="0" err="1"/>
              <a:t>Goolsbee</a:t>
            </a:r>
            <a:r>
              <a:rPr lang="en-GB" sz="1600" dirty="0"/>
              <a:t>, A. (2002). Does the internet make markets more competitive? Evidence from the life insurance industry. </a:t>
            </a:r>
            <a:r>
              <a:rPr lang="en-GB" sz="1600" i="1" dirty="0"/>
              <a:t>Journal of Political Economy</a:t>
            </a:r>
            <a:r>
              <a:rPr lang="en-GB" sz="1600" dirty="0"/>
              <a:t>, </a:t>
            </a:r>
            <a:r>
              <a:rPr lang="en-GB" sz="1600" i="1" dirty="0"/>
              <a:t>110</a:t>
            </a:r>
            <a:r>
              <a:rPr lang="en-GB" sz="1600" dirty="0"/>
              <a:t>(3), 481- 507. https://</a:t>
            </a:r>
            <a:r>
              <a:rPr lang="en-GB" sz="1600" dirty="0" err="1"/>
              <a:t>doi.org</a:t>
            </a:r>
            <a:r>
              <a:rPr lang="en-GB" sz="1600" dirty="0"/>
              <a:t>/10.1086/339714 </a:t>
            </a:r>
          </a:p>
          <a:p>
            <a:pPr>
              <a:lnSpc>
                <a:spcPct val="150000"/>
              </a:lnSpc>
            </a:pPr>
            <a:r>
              <a:rPr lang="en-GB" sz="1600" dirty="0"/>
              <a:t>Cavallo, </a:t>
            </a:r>
            <a:r>
              <a:rPr lang="en-GB" sz="1600" dirty="0" err="1"/>
              <a:t>Alberto.’More</a:t>
            </a:r>
            <a:r>
              <a:rPr lang="en-GB" sz="1600" dirty="0"/>
              <a:t> Amazon Effects: Online Competition and Pricing</a:t>
            </a:r>
          </a:p>
          <a:p>
            <a:pPr>
              <a:lnSpc>
                <a:spcPct val="150000"/>
              </a:lnSpc>
            </a:pPr>
            <a:br>
              <a:rPr lang="en-GB" sz="1600" dirty="0"/>
            </a:br>
            <a:r>
              <a:rPr lang="en-GB" sz="1600" dirty="0" err="1"/>
              <a:t>Behaviors</a:t>
            </a:r>
            <a:r>
              <a:rPr lang="en-GB" sz="1600" dirty="0"/>
              <a:t>.’ Jackson Hole Economic Symposium Conference Proceedings (Federal Reserve Bank of Kansas City; 2019) </a:t>
            </a:r>
          </a:p>
          <a:p>
            <a:pPr>
              <a:lnSpc>
                <a:spcPct val="150000"/>
              </a:lnSpc>
            </a:pPr>
            <a:endParaRPr lang="en-GB" sz="1600" dirty="0"/>
          </a:p>
          <a:p>
            <a:pPr>
              <a:lnSpc>
                <a:spcPct val="150000"/>
              </a:lnSpc>
            </a:pPr>
            <a:r>
              <a:rPr lang="en-GB" sz="1600" dirty="0" err="1"/>
              <a:t>Conlisk</a:t>
            </a:r>
            <a:r>
              <a:rPr lang="en-GB" sz="1600" dirty="0"/>
              <a:t>, J., E. Gerstner, and J. Sobel, ‘Cycle Pricing by a Durable Goods Monopolist,’ Quarterly Journal of Economics, 99 (1984), 489-505 </a:t>
            </a:r>
          </a:p>
          <a:p>
            <a:pPr>
              <a:lnSpc>
                <a:spcPct val="150000"/>
              </a:lnSpc>
            </a:pPr>
            <a:endParaRPr lang="en-GB" sz="1600" dirty="0"/>
          </a:p>
          <a:p>
            <a:pPr>
              <a:lnSpc>
                <a:spcPct val="150000"/>
              </a:lnSpc>
            </a:pPr>
            <a:r>
              <a:rPr lang="en-GB" sz="1600" dirty="0" err="1"/>
              <a:t>Eppen</a:t>
            </a:r>
            <a:r>
              <a:rPr lang="en-GB" sz="1600" dirty="0"/>
              <a:t>, G. D., and Y. Liebermann, ‘Why Do Retailers Deal? An Inventory Explanation,’ Journal of Business 57 (1984), 519-30. </a:t>
            </a:r>
          </a:p>
          <a:p>
            <a:pPr>
              <a:lnSpc>
                <a:spcPct val="150000"/>
              </a:lnSpc>
            </a:pPr>
            <a:endParaRPr lang="en-GB" sz="1600" dirty="0"/>
          </a:p>
        </p:txBody>
      </p:sp>
    </p:spTree>
    <p:extLst>
      <p:ext uri="{BB962C8B-B14F-4D97-AF65-F5344CB8AC3E}">
        <p14:creationId xmlns:p14="http://schemas.microsoft.com/office/powerpoint/2010/main" val="83736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C" dirty="0">
                <a:latin typeface="Roboto" panose="02000000000000000000" pitchFamily="2" charset="0"/>
                <a:ea typeface="Roboto" panose="02000000000000000000" pitchFamily="2" charset="0"/>
              </a:rPr>
              <a:t>Bibliografía</a:t>
            </a:r>
            <a:endParaRPr dirty="0">
              <a:latin typeface="Roboto" panose="02000000000000000000" pitchFamily="2" charset="0"/>
              <a:ea typeface="Roboto" panose="02000000000000000000" pitchFamily="2" charset="0"/>
            </a:endParaRPr>
          </a:p>
        </p:txBody>
      </p:sp>
      <p:sp>
        <p:nvSpPr>
          <p:cNvPr id="6" name="Rectángulo 5"/>
          <p:cNvSpPr/>
          <p:nvPr/>
        </p:nvSpPr>
        <p:spPr>
          <a:xfrm>
            <a:off x="1130085" y="1065071"/>
            <a:ext cx="9931830" cy="4847994"/>
          </a:xfrm>
          <a:prstGeom prst="rect">
            <a:avLst/>
          </a:prstGeom>
        </p:spPr>
        <p:txBody>
          <a:bodyPr wrap="square">
            <a:spAutoFit/>
          </a:bodyPr>
          <a:lstStyle/>
          <a:p>
            <a:pPr>
              <a:lnSpc>
                <a:spcPct val="150000"/>
              </a:lnSpc>
            </a:pPr>
            <a:r>
              <a:rPr lang="en-GB" sz="1600" dirty="0"/>
              <a:t>Fortune. (April 10, 2017). Projected retail e-commerce GMV share of Amazon in the United States from 2016 to 2021 [Graph]. In Statista. Retrieved April 16, 2021, from https://</a:t>
            </a:r>
            <a:r>
              <a:rPr lang="en-GB" sz="1600" dirty="0" err="1"/>
              <a:t>www.statista.com</a:t>
            </a:r>
            <a:r>
              <a:rPr lang="en-GB" sz="1600" dirty="0"/>
              <a:t>/statistics/788109/amazon-retail-market-share-</a:t>
            </a:r>
            <a:r>
              <a:rPr lang="en-GB" sz="1600" dirty="0" err="1"/>
              <a:t>usa</a:t>
            </a:r>
            <a:r>
              <a:rPr lang="en-GB" sz="1600" dirty="0"/>
              <a:t>/ </a:t>
            </a:r>
          </a:p>
          <a:p>
            <a:pPr>
              <a:lnSpc>
                <a:spcPct val="150000"/>
              </a:lnSpc>
            </a:pPr>
            <a:endParaRPr lang="en-GB" sz="1600" dirty="0"/>
          </a:p>
          <a:p>
            <a:pPr>
              <a:lnSpc>
                <a:spcPct val="150000"/>
              </a:lnSpc>
            </a:pPr>
            <a:r>
              <a:rPr lang="en-GB" sz="1600" dirty="0" err="1"/>
              <a:t>Goolsbee</a:t>
            </a:r>
            <a:r>
              <a:rPr lang="en-GB" sz="1600" dirty="0"/>
              <a:t>, A &amp; Chevalier. J, 2002. ‘Measuring Prices and Price Competition Online: Amazon and Barnes and Noble,’ NBER Working Papers 9085, National Bureau of Economic Research, Inc. </a:t>
            </a:r>
          </a:p>
          <a:p>
            <a:pPr>
              <a:lnSpc>
                <a:spcPct val="150000"/>
              </a:lnSpc>
            </a:pPr>
            <a:endParaRPr lang="en-GB" sz="1600" dirty="0"/>
          </a:p>
          <a:p>
            <a:pPr>
              <a:lnSpc>
                <a:spcPct val="150000"/>
              </a:lnSpc>
            </a:pPr>
            <a:r>
              <a:rPr lang="en-GB" sz="1600" dirty="0" err="1"/>
              <a:t>Gorodnichenko</a:t>
            </a:r>
            <a:r>
              <a:rPr lang="en-GB" sz="1600" dirty="0"/>
              <a:t>, Y., V. </a:t>
            </a:r>
            <a:r>
              <a:rPr lang="en-GB" sz="1600" dirty="0" err="1"/>
              <a:t>Sheremirov</a:t>
            </a:r>
            <a:r>
              <a:rPr lang="en-GB" sz="1600" dirty="0"/>
              <a:t> and O. Talavera. 2018. ‘Price Setting in Online Markets: Does IT Click?’ Journal of the European Economic Association, forthcoming. </a:t>
            </a:r>
          </a:p>
          <a:p>
            <a:pPr>
              <a:lnSpc>
                <a:spcPct val="150000"/>
              </a:lnSpc>
            </a:pPr>
            <a:endParaRPr lang="en-GB" sz="1600" dirty="0"/>
          </a:p>
          <a:p>
            <a:pPr>
              <a:lnSpc>
                <a:spcPct val="150000"/>
              </a:lnSpc>
            </a:pPr>
            <a:r>
              <a:rPr lang="en-GB" sz="1600" dirty="0"/>
              <a:t>Green, E., and R. Porter, ‘Noncooperative Collusion Under Imperfect Price Information,’ </a:t>
            </a:r>
            <a:r>
              <a:rPr lang="en-GB" sz="1600" dirty="0" err="1"/>
              <a:t>Econometrica</a:t>
            </a:r>
            <a:r>
              <a:rPr lang="en-GB" sz="1600" dirty="0"/>
              <a:t> 52 (Jan. 1984), 87-99. </a:t>
            </a:r>
          </a:p>
          <a:p>
            <a:pPr>
              <a:lnSpc>
                <a:spcPct val="150000"/>
              </a:lnSpc>
            </a:pPr>
            <a:endParaRPr lang="en-GB" sz="1600" dirty="0"/>
          </a:p>
        </p:txBody>
      </p:sp>
    </p:spTree>
    <p:extLst>
      <p:ext uri="{BB962C8B-B14F-4D97-AF65-F5344CB8AC3E}">
        <p14:creationId xmlns:p14="http://schemas.microsoft.com/office/powerpoint/2010/main" val="399925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C" dirty="0">
                <a:latin typeface="Roboto" panose="02000000000000000000" pitchFamily="2" charset="0"/>
                <a:ea typeface="Roboto" panose="02000000000000000000" pitchFamily="2" charset="0"/>
              </a:rPr>
              <a:t>Bibliografía</a:t>
            </a:r>
            <a:endParaRPr dirty="0">
              <a:latin typeface="Roboto" panose="02000000000000000000" pitchFamily="2" charset="0"/>
              <a:ea typeface="Roboto" panose="02000000000000000000" pitchFamily="2" charset="0"/>
            </a:endParaRPr>
          </a:p>
        </p:txBody>
      </p:sp>
      <p:sp>
        <p:nvSpPr>
          <p:cNvPr id="6" name="Rectángulo 5"/>
          <p:cNvSpPr/>
          <p:nvPr/>
        </p:nvSpPr>
        <p:spPr>
          <a:xfrm>
            <a:off x="1130085" y="1065071"/>
            <a:ext cx="9931830" cy="4478662"/>
          </a:xfrm>
          <a:prstGeom prst="rect">
            <a:avLst/>
          </a:prstGeom>
        </p:spPr>
        <p:txBody>
          <a:bodyPr wrap="square">
            <a:spAutoFit/>
          </a:bodyPr>
          <a:lstStyle/>
          <a:p>
            <a:pPr>
              <a:lnSpc>
                <a:spcPct val="150000"/>
              </a:lnSpc>
            </a:pPr>
            <a:r>
              <a:rPr lang="en-GB" sz="1600" dirty="0" err="1"/>
              <a:t>Jeuland</a:t>
            </a:r>
            <a:r>
              <a:rPr lang="en-GB" sz="1600" dirty="0"/>
              <a:t>, A. P., and C. Narasimhan, ‘Dealing-Temporary Price Cuts-by Seller as a Buyer Discrimination Mechanism,’ Journal of Business 58 (1985), 295-308. </a:t>
            </a:r>
          </a:p>
          <a:p>
            <a:pPr>
              <a:lnSpc>
                <a:spcPct val="150000"/>
              </a:lnSpc>
            </a:pPr>
            <a:endParaRPr lang="en-GB" sz="1600" dirty="0"/>
          </a:p>
          <a:p>
            <a:pPr>
              <a:lnSpc>
                <a:spcPct val="150000"/>
              </a:lnSpc>
            </a:pPr>
            <a:r>
              <a:rPr lang="en-GB" sz="1600" dirty="0" err="1"/>
              <a:t>Maskin</a:t>
            </a:r>
            <a:r>
              <a:rPr lang="en-GB" sz="1600" dirty="0"/>
              <a:t>, E., and J. </a:t>
            </a:r>
            <a:r>
              <a:rPr lang="en-GB" sz="1600" dirty="0" err="1"/>
              <a:t>Tirole</a:t>
            </a:r>
            <a:r>
              <a:rPr lang="en-GB" sz="1600" dirty="0"/>
              <a:t>, ‘A Theory of Dynamic Oligopoly, II: Price Competition, Kinked Demand Curves, and Edgeworth Cycles,’ </a:t>
            </a:r>
            <a:r>
              <a:rPr lang="en-GB" sz="1600" dirty="0" err="1"/>
              <a:t>Econometrica</a:t>
            </a:r>
            <a:r>
              <a:rPr lang="en-GB" sz="1600" dirty="0"/>
              <a:t> 56 (1988), 571-599. </a:t>
            </a:r>
          </a:p>
          <a:p>
            <a:pPr>
              <a:lnSpc>
                <a:spcPct val="150000"/>
              </a:lnSpc>
            </a:pPr>
            <a:endParaRPr lang="en-GB" sz="1600" dirty="0"/>
          </a:p>
          <a:p>
            <a:pPr>
              <a:lnSpc>
                <a:spcPct val="150000"/>
              </a:lnSpc>
            </a:pPr>
            <a:r>
              <a:rPr lang="en-GB" sz="1600" dirty="0"/>
              <a:t>Monroe, K. B., &amp; Krishnan, R. (1985). The effect of price on subjective product evaluation. In J. Jacoby &amp; J. Olson (Eds.), The perception of merchandise and store quality (pp. 209–232). Lexington: Lexington Book. </a:t>
            </a:r>
          </a:p>
          <a:p>
            <a:pPr>
              <a:lnSpc>
                <a:spcPct val="150000"/>
              </a:lnSpc>
            </a:pPr>
            <a:endParaRPr lang="en-GB" sz="1600" dirty="0"/>
          </a:p>
          <a:p>
            <a:pPr>
              <a:lnSpc>
                <a:spcPct val="150000"/>
              </a:lnSpc>
            </a:pPr>
            <a:r>
              <a:rPr lang="en-GB" sz="1600" dirty="0" err="1"/>
              <a:t>Shilony</a:t>
            </a:r>
            <a:r>
              <a:rPr lang="en-GB" sz="1600" dirty="0"/>
              <a:t>, Y., ‘Equilibrium in Product Markets with Imperfect Information,’ American Economic Review Proceedings 69 (May 1979), 339-345. </a:t>
            </a:r>
          </a:p>
          <a:p>
            <a:pPr>
              <a:lnSpc>
                <a:spcPct val="150000"/>
              </a:lnSpc>
            </a:pPr>
            <a:endParaRPr lang="en-GB" sz="1600" dirty="0"/>
          </a:p>
        </p:txBody>
      </p:sp>
    </p:spTree>
    <p:extLst>
      <p:ext uri="{BB962C8B-B14F-4D97-AF65-F5344CB8AC3E}">
        <p14:creationId xmlns:p14="http://schemas.microsoft.com/office/powerpoint/2010/main" val="1433845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C" dirty="0">
                <a:latin typeface="Roboto" panose="02000000000000000000" pitchFamily="2" charset="0"/>
                <a:ea typeface="Roboto" panose="02000000000000000000" pitchFamily="2" charset="0"/>
              </a:rPr>
              <a:t>Bibliografía</a:t>
            </a:r>
            <a:endParaRPr dirty="0">
              <a:latin typeface="Roboto" panose="02000000000000000000" pitchFamily="2" charset="0"/>
              <a:ea typeface="Roboto" panose="02000000000000000000" pitchFamily="2" charset="0"/>
            </a:endParaRPr>
          </a:p>
        </p:txBody>
      </p:sp>
      <p:sp>
        <p:nvSpPr>
          <p:cNvPr id="6" name="Rectángulo 5"/>
          <p:cNvSpPr/>
          <p:nvPr/>
        </p:nvSpPr>
        <p:spPr>
          <a:xfrm>
            <a:off x="1130085" y="1065071"/>
            <a:ext cx="9931830" cy="2632003"/>
          </a:xfrm>
          <a:prstGeom prst="rect">
            <a:avLst/>
          </a:prstGeom>
        </p:spPr>
        <p:txBody>
          <a:bodyPr wrap="square">
            <a:spAutoFit/>
          </a:bodyPr>
          <a:lstStyle/>
          <a:p>
            <a:pPr>
              <a:lnSpc>
                <a:spcPct val="150000"/>
              </a:lnSpc>
            </a:pPr>
            <a:r>
              <a:rPr lang="en-GB" sz="1600" dirty="0"/>
              <a:t>Sobel, Joel, ‘The Timing of Sales,’ Review of Economic Studies, LI (July 1984)., and Ichiro Takahashi, ‘A Multi-Stage Model of Bargaining,’ Review of Economic Studies, L (July 1983), 411-26. </a:t>
            </a:r>
          </a:p>
          <a:p>
            <a:pPr>
              <a:lnSpc>
                <a:spcPct val="150000"/>
              </a:lnSpc>
            </a:pPr>
            <a:endParaRPr lang="en-GB" sz="1600" dirty="0"/>
          </a:p>
          <a:p>
            <a:pPr>
              <a:lnSpc>
                <a:spcPct val="150000"/>
              </a:lnSpc>
            </a:pPr>
            <a:r>
              <a:rPr lang="en-GB" sz="1600" dirty="0"/>
              <a:t>Varian, Hal R., ‘A Model of Sales, American Economic Review, LXX (Sept. 1980), 651-59. Zeithaml, V. A. (1988). Consumer perceptions of price, quality, and value: A means-end </a:t>
            </a:r>
          </a:p>
          <a:p>
            <a:pPr>
              <a:lnSpc>
                <a:spcPct val="150000"/>
              </a:lnSpc>
            </a:pPr>
            <a:r>
              <a:rPr lang="en-GB" sz="1600" dirty="0"/>
              <a:t>model and synthesis of evidence. Journal of Marketing, 52, 2–22. </a:t>
            </a:r>
          </a:p>
          <a:p>
            <a:pPr>
              <a:lnSpc>
                <a:spcPct val="150000"/>
              </a:lnSpc>
            </a:pPr>
            <a:endParaRPr lang="en-GB" sz="1600" dirty="0"/>
          </a:p>
        </p:txBody>
      </p:sp>
    </p:spTree>
    <p:extLst>
      <p:ext uri="{BB962C8B-B14F-4D97-AF65-F5344CB8AC3E}">
        <p14:creationId xmlns:p14="http://schemas.microsoft.com/office/powerpoint/2010/main" val="145198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0"/>
        <p:cNvGrpSpPr/>
        <p:nvPr/>
      </p:nvGrpSpPr>
      <p:grpSpPr>
        <a:xfrm>
          <a:off x="0" y="0"/>
          <a:ext cx="0" cy="0"/>
          <a:chOff x="0" y="0"/>
          <a:chExt cx="0" cy="0"/>
        </a:xfrm>
      </p:grpSpPr>
      <p:sp>
        <p:nvSpPr>
          <p:cNvPr id="231" name="Google Shape;231;p48"/>
          <p:cNvSpPr txBox="1">
            <a:spLocks noGrp="1"/>
          </p:cNvSpPr>
          <p:nvPr>
            <p:ph type="title"/>
          </p:nvPr>
        </p:nvSpPr>
        <p:spPr>
          <a:xfrm>
            <a:off x="668075" y="673468"/>
            <a:ext cx="105156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3400"/>
              <a:buNone/>
            </a:pPr>
            <a:r>
              <a:rPr lang="es-EC" dirty="0">
                <a:latin typeface="Roboto" panose="02000000000000000000" pitchFamily="2" charset="0"/>
                <a:ea typeface="Roboto" panose="02000000000000000000" pitchFamily="2" charset="0"/>
              </a:rPr>
              <a:t>Abstract</a:t>
            </a:r>
            <a:endParaRPr dirty="0">
              <a:latin typeface="Roboto" panose="02000000000000000000" pitchFamily="2" charset="0"/>
              <a:ea typeface="Roboto" panose="02000000000000000000" pitchFamily="2" charset="0"/>
            </a:endParaRPr>
          </a:p>
        </p:txBody>
      </p:sp>
      <p:sp>
        <p:nvSpPr>
          <p:cNvPr id="2" name="Rectángulo 1"/>
          <p:cNvSpPr/>
          <p:nvPr/>
        </p:nvSpPr>
        <p:spPr>
          <a:xfrm>
            <a:off x="668075" y="2319617"/>
            <a:ext cx="10687280" cy="2031325"/>
          </a:xfrm>
          <a:prstGeom prst="rect">
            <a:avLst/>
          </a:prstGeom>
        </p:spPr>
        <p:txBody>
          <a:bodyPr wrap="square">
            <a:spAutoFit/>
          </a:bodyPr>
          <a:lstStyle/>
          <a:p>
            <a:pPr algn="just">
              <a:lnSpc>
                <a:spcPct val="200000"/>
              </a:lnSpc>
            </a:pPr>
            <a:r>
              <a:rPr lang="es-EC" sz="1800" dirty="0">
                <a:solidFill>
                  <a:schemeClr val="bg1"/>
                </a:solidFill>
                <a:latin typeface="Roboto" panose="02000000000000000000" pitchFamily="2" charset="0"/>
                <a:ea typeface="Roboto" panose="02000000000000000000" pitchFamily="2" charset="0"/>
              </a:rPr>
              <a:t>Se construyó un dataset de 100 productos de Amazon, con la finalidad de analizar como los distintos métodos de fijación de precios dinámicos influyen en los productos. Se aplicaron dos de los módelos más usados en la literatura: </a:t>
            </a:r>
          </a:p>
          <a:p>
            <a:pPr algn="just"/>
            <a:endParaRPr lang="es-ES" sz="1800" dirty="0">
              <a:solidFill>
                <a:schemeClr val="bg1"/>
              </a:solidFill>
              <a:latin typeface="Roboto" panose="02000000000000000000" pitchFamily="2" charset="0"/>
              <a:ea typeface="Roboto" panose="02000000000000000000" pitchFamily="2" charset="0"/>
            </a:endParaRPr>
          </a:p>
        </p:txBody>
      </p:sp>
      <p:sp>
        <p:nvSpPr>
          <p:cNvPr id="3" name="Rectangle 2">
            <a:extLst>
              <a:ext uri="{FF2B5EF4-FFF2-40B4-BE49-F238E27FC236}">
                <a16:creationId xmlns:a16="http://schemas.microsoft.com/office/drawing/2014/main" id="{DD711D5D-D606-0940-A176-5BF94396A4DD}"/>
              </a:ext>
            </a:extLst>
          </p:cNvPr>
          <p:cNvSpPr/>
          <p:nvPr/>
        </p:nvSpPr>
        <p:spPr>
          <a:xfrm>
            <a:off x="784032" y="4671391"/>
            <a:ext cx="5141843" cy="1172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3600" b="1" dirty="0">
                <a:solidFill>
                  <a:schemeClr val="accent3">
                    <a:lumMod val="10000"/>
                  </a:schemeClr>
                </a:solidFill>
                <a:latin typeface="Roboto" panose="02000000000000000000" pitchFamily="2" charset="0"/>
                <a:ea typeface="Roboto" panose="02000000000000000000" pitchFamily="2" charset="0"/>
              </a:rPr>
              <a:t>MASKIN-TIROLE </a:t>
            </a:r>
          </a:p>
        </p:txBody>
      </p:sp>
      <p:sp>
        <p:nvSpPr>
          <p:cNvPr id="5" name="Rectangle 4">
            <a:extLst>
              <a:ext uri="{FF2B5EF4-FFF2-40B4-BE49-F238E27FC236}">
                <a16:creationId xmlns:a16="http://schemas.microsoft.com/office/drawing/2014/main" id="{C3568606-854D-DD4B-B595-21883A91E7F2}"/>
              </a:ext>
            </a:extLst>
          </p:cNvPr>
          <p:cNvSpPr/>
          <p:nvPr/>
        </p:nvSpPr>
        <p:spPr>
          <a:xfrm>
            <a:off x="6213512" y="4671391"/>
            <a:ext cx="5141843" cy="1172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3600" b="1" dirty="0">
                <a:solidFill>
                  <a:schemeClr val="accent3">
                    <a:lumMod val="10000"/>
                  </a:schemeClr>
                </a:solidFill>
                <a:latin typeface="Roboto" panose="02000000000000000000" pitchFamily="2" charset="0"/>
                <a:ea typeface="Roboto" panose="02000000000000000000" pitchFamily="2" charset="0"/>
              </a:rPr>
              <a:t>SOBEL</a:t>
            </a:r>
            <a:endParaRPr lang="es-EC" sz="3600" b="1" dirty="0">
              <a:solidFill>
                <a:schemeClr val="accent3">
                  <a:lumMod val="10000"/>
                </a:schemeClr>
              </a:solidFill>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p14:dur="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C" dirty="0">
                <a:latin typeface="Roboto" panose="02000000000000000000" pitchFamily="2" charset="0"/>
                <a:ea typeface="Roboto" panose="02000000000000000000" pitchFamily="2" charset="0"/>
              </a:rPr>
              <a:t>Revisión de la Literatura</a:t>
            </a:r>
            <a:endParaRPr dirty="0">
              <a:latin typeface="Roboto" panose="02000000000000000000" pitchFamily="2" charset="0"/>
              <a:ea typeface="Roboto" panose="02000000000000000000" pitchFamily="2" charset="0"/>
            </a:endParaRPr>
          </a:p>
        </p:txBody>
      </p:sp>
      <p:sp>
        <p:nvSpPr>
          <p:cNvPr id="5" name="Rectángulo 4"/>
          <p:cNvSpPr/>
          <p:nvPr/>
        </p:nvSpPr>
        <p:spPr>
          <a:xfrm>
            <a:off x="720097" y="923582"/>
            <a:ext cx="10202417" cy="2508379"/>
          </a:xfrm>
          <a:prstGeom prst="rect">
            <a:avLst/>
          </a:prstGeom>
        </p:spPr>
        <p:txBody>
          <a:bodyPr wrap="square">
            <a:spAutoFit/>
          </a:bodyPr>
          <a:lstStyle/>
          <a:p>
            <a:pPr algn="just">
              <a:lnSpc>
                <a:spcPct val="150000"/>
              </a:lnSpc>
            </a:pPr>
            <a:r>
              <a:rPr lang="es-EC" sz="1800" dirty="0">
                <a:solidFill>
                  <a:srgbClr val="23373B"/>
                </a:solidFill>
                <a:latin typeface="Arial" panose="020B0604020202020204" pitchFamily="34" charset="0"/>
                <a:cs typeface="Arial" panose="020B0604020202020204" pitchFamily="34" charset="0"/>
              </a:rPr>
              <a:t>Las razones por las que las plataformas utilizan recortes de precios se debe a parámetros que determinan la cantidad y frecuencia de los descuentos ofrecidos (Jeuland, 1985).  La investigación ha demostrado que la estrategia de reducción de precios se puede dividir en dos grupos clave: </a:t>
            </a:r>
            <a:endParaRPr lang="es-EC" sz="2000" i="1" dirty="0">
              <a:solidFill>
                <a:srgbClr val="23373B"/>
              </a:solidFill>
              <a:latin typeface="Arial" panose="020B0604020202020204" pitchFamily="34" charset="0"/>
              <a:cs typeface="Arial" panose="020B0604020202020204" pitchFamily="34" charset="0"/>
            </a:endParaRPr>
          </a:p>
          <a:p>
            <a:pPr marL="285750" lvl="3" indent="-285750">
              <a:buFont typeface="Arial" panose="020B0604020202020204" pitchFamily="34" charset="0"/>
              <a:buChar char="•"/>
            </a:pPr>
            <a:r>
              <a:rPr lang="es-EC" sz="2000" i="1" dirty="0">
                <a:solidFill>
                  <a:srgbClr val="23373B"/>
                </a:solidFill>
                <a:latin typeface="Arial" panose="020B0604020202020204" pitchFamily="34" charset="0"/>
                <a:cs typeface="Arial" panose="020B0604020202020204" pitchFamily="34" charset="0"/>
              </a:rPr>
              <a:t>Competencia a corto plazo </a:t>
            </a:r>
          </a:p>
          <a:p>
            <a:pPr marL="285750" lvl="1" indent="-285750">
              <a:buFont typeface="Arial" panose="020B0604020202020204" pitchFamily="34" charset="0"/>
              <a:buChar char="•"/>
            </a:pPr>
            <a:r>
              <a:rPr lang="es-EC" sz="2000" b="1" i="1" dirty="0">
                <a:solidFill>
                  <a:srgbClr val="23373B"/>
                </a:solidFill>
                <a:latin typeface="Arial" panose="020B0604020202020204" pitchFamily="34" charset="0"/>
                <a:cs typeface="Arial" panose="020B0604020202020204" pitchFamily="34" charset="0"/>
              </a:rPr>
              <a:t>Competencia dinámica</a:t>
            </a:r>
          </a:p>
          <a:p>
            <a:pPr algn="just"/>
            <a:endParaRPr lang="es-EC" sz="1800" dirty="0">
              <a:solidFill>
                <a:srgbClr val="23373B"/>
              </a:solidFill>
              <a:latin typeface="FiraSans-Light-Identity-H"/>
            </a:endParaRPr>
          </a:p>
          <a:p>
            <a:pPr algn="just"/>
            <a:endParaRPr lang="es-EC" sz="1800" dirty="0">
              <a:solidFill>
                <a:srgbClr val="23373B"/>
              </a:solidFill>
              <a:latin typeface="FiraSans-Light-Identity-H"/>
            </a:endParaRPr>
          </a:p>
        </p:txBody>
      </p:sp>
      <p:grpSp>
        <p:nvGrpSpPr>
          <p:cNvPr id="4" name="Group 3">
            <a:extLst>
              <a:ext uri="{FF2B5EF4-FFF2-40B4-BE49-F238E27FC236}">
                <a16:creationId xmlns:a16="http://schemas.microsoft.com/office/drawing/2014/main" id="{C8394010-1F29-9748-B02A-FB56B05599D7}"/>
              </a:ext>
            </a:extLst>
          </p:cNvPr>
          <p:cNvGrpSpPr/>
          <p:nvPr/>
        </p:nvGrpSpPr>
        <p:grpSpPr>
          <a:xfrm>
            <a:off x="1311964" y="3070675"/>
            <a:ext cx="9542391" cy="3411777"/>
            <a:chOff x="-51285" y="920250"/>
            <a:chExt cx="12092458" cy="4071734"/>
          </a:xfrm>
        </p:grpSpPr>
        <p:sp>
          <p:nvSpPr>
            <p:cNvPr id="6" name="Arrow: Curved Down 11">
              <a:extLst>
                <a:ext uri="{FF2B5EF4-FFF2-40B4-BE49-F238E27FC236}">
                  <a16:creationId xmlns:a16="http://schemas.microsoft.com/office/drawing/2014/main" id="{AABFC491-A5AD-E743-BCC6-44618415AF70}"/>
                </a:ext>
              </a:extLst>
            </p:cNvPr>
            <p:cNvSpPr/>
            <p:nvPr/>
          </p:nvSpPr>
          <p:spPr>
            <a:xfrm>
              <a:off x="9515204" y="1984424"/>
              <a:ext cx="2373781" cy="757443"/>
            </a:xfrm>
            <a:prstGeom prst="curvedDownArrow">
              <a:avLst/>
            </a:prstGeom>
            <a:solidFill>
              <a:srgbClr val="002060"/>
            </a:solidFill>
            <a:ln w="25400"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grpSp>
          <p:nvGrpSpPr>
            <p:cNvPr id="7" name="Group 6">
              <a:extLst>
                <a:ext uri="{FF2B5EF4-FFF2-40B4-BE49-F238E27FC236}">
                  <a16:creationId xmlns:a16="http://schemas.microsoft.com/office/drawing/2014/main" id="{A895BACF-BB66-8D43-90E1-2695C94AF9AD}"/>
                </a:ext>
              </a:extLst>
            </p:cNvPr>
            <p:cNvGrpSpPr/>
            <p:nvPr/>
          </p:nvGrpSpPr>
          <p:grpSpPr>
            <a:xfrm>
              <a:off x="-51285" y="920250"/>
              <a:ext cx="12092458" cy="4071734"/>
              <a:chOff x="-51285" y="920250"/>
              <a:chExt cx="12092458" cy="4071734"/>
            </a:xfrm>
          </p:grpSpPr>
          <p:grpSp>
            <p:nvGrpSpPr>
              <p:cNvPr id="8" name="Group 7">
                <a:extLst>
                  <a:ext uri="{FF2B5EF4-FFF2-40B4-BE49-F238E27FC236}">
                    <a16:creationId xmlns:a16="http://schemas.microsoft.com/office/drawing/2014/main" id="{27C15518-E8F8-FA4B-A349-C591335B6D71}"/>
                  </a:ext>
                </a:extLst>
              </p:cNvPr>
              <p:cNvGrpSpPr/>
              <p:nvPr/>
            </p:nvGrpSpPr>
            <p:grpSpPr>
              <a:xfrm>
                <a:off x="-51285" y="920250"/>
                <a:ext cx="9533215" cy="4071734"/>
                <a:chOff x="2099" y="556445"/>
                <a:chExt cx="8629836" cy="3932378"/>
              </a:xfrm>
            </p:grpSpPr>
            <p:grpSp>
              <p:nvGrpSpPr>
                <p:cNvPr id="12" name="Group 11">
                  <a:extLst>
                    <a:ext uri="{FF2B5EF4-FFF2-40B4-BE49-F238E27FC236}">
                      <a16:creationId xmlns:a16="http://schemas.microsoft.com/office/drawing/2014/main" id="{23D993D3-7B64-A447-89BB-A781A92F4364}"/>
                    </a:ext>
                  </a:extLst>
                </p:cNvPr>
                <p:cNvGrpSpPr/>
                <p:nvPr/>
              </p:nvGrpSpPr>
              <p:grpSpPr>
                <a:xfrm>
                  <a:off x="512064" y="1584198"/>
                  <a:ext cx="8119871" cy="2208276"/>
                  <a:chOff x="379476" y="1410462"/>
                  <a:chExt cx="8119871" cy="2208276"/>
                </a:xfrm>
              </p:grpSpPr>
              <p:sp>
                <p:nvSpPr>
                  <p:cNvPr id="21" name="Arrow: Curved Down 37">
                    <a:extLst>
                      <a:ext uri="{FF2B5EF4-FFF2-40B4-BE49-F238E27FC236}">
                        <a16:creationId xmlns:a16="http://schemas.microsoft.com/office/drawing/2014/main" id="{6841CCBD-AE12-8240-8F88-02F997B6C3E3}"/>
                      </a:ext>
                    </a:extLst>
                  </p:cNvPr>
                  <p:cNvSpPr/>
                  <p:nvPr/>
                </p:nvSpPr>
                <p:spPr>
                  <a:xfrm>
                    <a:off x="379476" y="1410462"/>
                    <a:ext cx="2148839" cy="731520"/>
                  </a:xfrm>
                  <a:prstGeom prst="curvedDownArrow">
                    <a:avLst/>
                  </a:prstGeom>
                  <a:solidFill>
                    <a:srgbClr val="002060"/>
                  </a:solidFill>
                  <a:ln w="25400"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grpSp>
                <p:nvGrpSpPr>
                  <p:cNvPr id="22" name="Group 21">
                    <a:extLst>
                      <a:ext uri="{FF2B5EF4-FFF2-40B4-BE49-F238E27FC236}">
                        <a16:creationId xmlns:a16="http://schemas.microsoft.com/office/drawing/2014/main" id="{9F52C93A-F393-D344-B9F8-980159DCFA66}"/>
                      </a:ext>
                    </a:extLst>
                  </p:cNvPr>
                  <p:cNvGrpSpPr/>
                  <p:nvPr/>
                </p:nvGrpSpPr>
                <p:grpSpPr>
                  <a:xfrm>
                    <a:off x="681833" y="1410462"/>
                    <a:ext cx="7817514" cy="2208276"/>
                    <a:chOff x="681833" y="1410462"/>
                    <a:chExt cx="7817514" cy="2208276"/>
                  </a:xfrm>
                </p:grpSpPr>
                <p:sp>
                  <p:nvSpPr>
                    <p:cNvPr id="23" name="Google Shape;452;p59">
                      <a:extLst>
                        <a:ext uri="{FF2B5EF4-FFF2-40B4-BE49-F238E27FC236}">
                          <a16:creationId xmlns:a16="http://schemas.microsoft.com/office/drawing/2014/main" id="{BD658581-8FE6-9A4A-BD24-D491C9DB74C4}"/>
                        </a:ext>
                      </a:extLst>
                    </p:cNvPr>
                    <p:cNvSpPr/>
                    <p:nvPr/>
                  </p:nvSpPr>
                  <p:spPr>
                    <a:xfrm>
                      <a:off x="681833" y="1747484"/>
                      <a:ext cx="1545758" cy="1550330"/>
                    </a:xfrm>
                    <a:prstGeom prst="ellipse">
                      <a:avLst/>
                    </a:prstGeom>
                    <a:solidFill>
                      <a:srgbClr val="FFDD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452;p59">
                      <a:extLst>
                        <a:ext uri="{FF2B5EF4-FFF2-40B4-BE49-F238E27FC236}">
                          <a16:creationId xmlns:a16="http://schemas.microsoft.com/office/drawing/2014/main" id="{766E8E13-22B9-6A43-93D7-C87C604432D5}"/>
                        </a:ext>
                      </a:extLst>
                    </p:cNvPr>
                    <p:cNvSpPr/>
                    <p:nvPr/>
                  </p:nvSpPr>
                  <p:spPr>
                    <a:xfrm>
                      <a:off x="2670653" y="1747484"/>
                      <a:ext cx="1545758" cy="1550330"/>
                    </a:xfrm>
                    <a:prstGeom prst="ellipse">
                      <a:avLst/>
                    </a:prstGeom>
                    <a:solidFill>
                      <a:srgbClr val="FFDD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452;p59">
                      <a:extLst>
                        <a:ext uri="{FF2B5EF4-FFF2-40B4-BE49-F238E27FC236}">
                          <a16:creationId xmlns:a16="http://schemas.microsoft.com/office/drawing/2014/main" id="{6A5BB1B5-6426-1544-827C-8C533ED23077}"/>
                        </a:ext>
                      </a:extLst>
                    </p:cNvPr>
                    <p:cNvSpPr/>
                    <p:nvPr/>
                  </p:nvSpPr>
                  <p:spPr>
                    <a:xfrm>
                      <a:off x="4668617" y="1747484"/>
                      <a:ext cx="1545758" cy="1550330"/>
                    </a:xfrm>
                    <a:prstGeom prst="ellipse">
                      <a:avLst/>
                    </a:prstGeom>
                    <a:solidFill>
                      <a:srgbClr val="FFDD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452;p59">
                      <a:extLst>
                        <a:ext uri="{FF2B5EF4-FFF2-40B4-BE49-F238E27FC236}">
                          <a16:creationId xmlns:a16="http://schemas.microsoft.com/office/drawing/2014/main" id="{75BF4966-A78D-DA45-9ADD-F1850605A7B1}"/>
                        </a:ext>
                      </a:extLst>
                    </p:cNvPr>
                    <p:cNvSpPr/>
                    <p:nvPr/>
                  </p:nvSpPr>
                  <p:spPr>
                    <a:xfrm>
                      <a:off x="6652865" y="1747484"/>
                      <a:ext cx="1545758" cy="1550330"/>
                    </a:xfrm>
                    <a:prstGeom prst="ellipse">
                      <a:avLst/>
                    </a:prstGeom>
                    <a:solidFill>
                      <a:srgbClr val="FFDD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00" b="0" i="0" u="none" strike="noStrike" kern="0" cap="none" spc="0" normalizeH="0" baseline="0" noProof="0">
                        <a:ln>
                          <a:noFill/>
                        </a:ln>
                        <a:solidFill>
                          <a:srgbClr val="000000"/>
                        </a:solidFill>
                        <a:effectLst/>
                        <a:uLnTx/>
                        <a:uFillTx/>
                        <a:latin typeface="Arial"/>
                        <a:cs typeface="Arial"/>
                        <a:sym typeface="Arial"/>
                      </a:endParaRPr>
                    </a:p>
                  </p:txBody>
                </p:sp>
                <p:sp>
                  <p:nvSpPr>
                    <p:cNvPr id="27" name="Arrow: Curved Down 10">
                      <a:extLst>
                        <a:ext uri="{FF2B5EF4-FFF2-40B4-BE49-F238E27FC236}">
                          <a16:creationId xmlns:a16="http://schemas.microsoft.com/office/drawing/2014/main" id="{746D50C4-FE69-9A45-8202-0092B426FF80}"/>
                        </a:ext>
                      </a:extLst>
                    </p:cNvPr>
                    <p:cNvSpPr/>
                    <p:nvPr/>
                  </p:nvSpPr>
                  <p:spPr>
                    <a:xfrm flipV="1">
                      <a:off x="2368296" y="2841498"/>
                      <a:ext cx="2148839" cy="777240"/>
                    </a:xfrm>
                    <a:prstGeom prst="curvedDownArrow">
                      <a:avLst/>
                    </a:prstGeom>
                    <a:solidFill>
                      <a:srgbClr val="002060"/>
                    </a:solidFill>
                    <a:ln w="25400"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28" name="Arrow: Curved Down 11">
                      <a:extLst>
                        <a:ext uri="{FF2B5EF4-FFF2-40B4-BE49-F238E27FC236}">
                          <a16:creationId xmlns:a16="http://schemas.microsoft.com/office/drawing/2014/main" id="{C1496B41-E122-0346-BABF-C20C2D5BE8F1}"/>
                        </a:ext>
                      </a:extLst>
                    </p:cNvPr>
                    <p:cNvSpPr/>
                    <p:nvPr/>
                  </p:nvSpPr>
                  <p:spPr>
                    <a:xfrm>
                      <a:off x="4366260" y="1410462"/>
                      <a:ext cx="2148839" cy="731520"/>
                    </a:xfrm>
                    <a:prstGeom prst="curvedDownArrow">
                      <a:avLst/>
                    </a:prstGeom>
                    <a:solidFill>
                      <a:srgbClr val="002060"/>
                    </a:solidFill>
                    <a:ln w="25400"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29" name="Arrow: Curved Down 12">
                      <a:extLst>
                        <a:ext uri="{FF2B5EF4-FFF2-40B4-BE49-F238E27FC236}">
                          <a16:creationId xmlns:a16="http://schemas.microsoft.com/office/drawing/2014/main" id="{609D8BA3-EAD5-4044-B219-0683155D394B}"/>
                        </a:ext>
                      </a:extLst>
                    </p:cNvPr>
                    <p:cNvSpPr/>
                    <p:nvPr/>
                  </p:nvSpPr>
                  <p:spPr>
                    <a:xfrm flipV="1">
                      <a:off x="6350508" y="2836926"/>
                      <a:ext cx="2148839" cy="777240"/>
                    </a:xfrm>
                    <a:prstGeom prst="curvedDownArrow">
                      <a:avLst/>
                    </a:prstGeom>
                    <a:solidFill>
                      <a:srgbClr val="002060"/>
                    </a:solidFill>
                    <a:ln w="25400"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grpSp>
            </p:grpSp>
            <p:pic>
              <p:nvPicPr>
                <p:cNvPr id="13" name="Graphic 13" descr="Badge 1 outline">
                  <a:extLst>
                    <a:ext uri="{FF2B5EF4-FFF2-40B4-BE49-F238E27FC236}">
                      <a16:creationId xmlns:a16="http://schemas.microsoft.com/office/drawing/2014/main" id="{B7E52D3E-EF54-AC44-951B-FD29A2AA3E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7591" y="2402740"/>
                  <a:ext cx="557784" cy="566928"/>
                </a:xfrm>
                <a:prstGeom prst="rect">
                  <a:avLst/>
                </a:prstGeom>
              </p:spPr>
            </p:pic>
            <p:pic>
              <p:nvPicPr>
                <p:cNvPr id="14" name="Graphic 14" descr="Badge outline">
                  <a:extLst>
                    <a:ext uri="{FF2B5EF4-FFF2-40B4-BE49-F238E27FC236}">
                      <a16:creationId xmlns:a16="http://schemas.microsoft.com/office/drawing/2014/main" id="{58C0E10A-184B-B64F-999A-CC13AA948D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96410" y="2419989"/>
                  <a:ext cx="557784" cy="548640"/>
                </a:xfrm>
                <a:prstGeom prst="rect">
                  <a:avLst/>
                </a:prstGeom>
              </p:spPr>
            </p:pic>
            <p:pic>
              <p:nvPicPr>
                <p:cNvPr id="15" name="Graphic 15" descr="Badge 3 outline">
                  <a:extLst>
                    <a:ext uri="{FF2B5EF4-FFF2-40B4-BE49-F238E27FC236}">
                      <a16:creationId xmlns:a16="http://schemas.microsoft.com/office/drawing/2014/main" id="{7742C306-CE53-4345-94F0-BE24178DD5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94375" y="2411883"/>
                  <a:ext cx="557784" cy="548640"/>
                </a:xfrm>
                <a:prstGeom prst="rect">
                  <a:avLst/>
                </a:prstGeom>
              </p:spPr>
            </p:pic>
            <p:pic>
              <p:nvPicPr>
                <p:cNvPr id="16" name="Graphic 16" descr="Badge 4 outline">
                  <a:extLst>
                    <a:ext uri="{FF2B5EF4-FFF2-40B4-BE49-F238E27FC236}">
                      <a16:creationId xmlns:a16="http://schemas.microsoft.com/office/drawing/2014/main" id="{40878092-1A34-D849-A374-87E75EC898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78623" y="2419989"/>
                  <a:ext cx="557784" cy="544068"/>
                </a:xfrm>
                <a:prstGeom prst="rect">
                  <a:avLst/>
                </a:prstGeom>
              </p:spPr>
            </p:pic>
            <p:sp>
              <p:nvSpPr>
                <p:cNvPr id="17" name="Google Shape;470;p59">
                  <a:extLst>
                    <a:ext uri="{FF2B5EF4-FFF2-40B4-BE49-F238E27FC236}">
                      <a16:creationId xmlns:a16="http://schemas.microsoft.com/office/drawing/2014/main" id="{D110799D-77D1-7649-B109-A487EF092992}"/>
                    </a:ext>
                  </a:extLst>
                </p:cNvPr>
                <p:cNvSpPr/>
                <p:nvPr/>
              </p:nvSpPr>
              <p:spPr>
                <a:xfrm>
                  <a:off x="2099" y="3562482"/>
                  <a:ext cx="2471284" cy="926341"/>
                </a:xfrm>
                <a:prstGeom prst="rect">
                  <a:avLst/>
                </a:prstGeom>
                <a:solidFill>
                  <a:srgbClr val="FFFFFF"/>
                </a:solidFill>
                <a:ln w="25400" cap="flat" cmpd="sng" algn="ctr">
                  <a:solidFill>
                    <a:srgbClr val="002060"/>
                  </a:solidFill>
                  <a:prstDash val="solid"/>
                </a:ln>
                <a:effectLst/>
              </p:spPr>
              <p:txBody>
                <a:bodyPr spcFirstLastPara="1" wrap="square" lIns="68575" tIns="34275" rIns="68575" bIns="34275" anchor="ctr" anchorCtr="0">
                  <a:noAutofit/>
                </a:bodyPr>
                <a:lstStyle/>
                <a:p>
                  <a:pPr algn="just"/>
                  <a:r>
                    <a:rPr lang="es-EC" sz="1100" dirty="0">
                      <a:solidFill>
                        <a:schemeClr val="accent3">
                          <a:lumMod val="10000"/>
                        </a:schemeClr>
                      </a:solidFill>
                      <a:latin typeface="+mj-lt"/>
                    </a:rPr>
                    <a:t>Los DESCUENTOS </a:t>
                  </a:r>
                  <a:r>
                    <a:rPr lang="es-EC" sz="1100" dirty="0">
                      <a:solidFill>
                        <a:schemeClr val="accent3">
                          <a:lumMod val="10000"/>
                        </a:schemeClr>
                      </a:solidFill>
                      <a:latin typeface="+mj-lt"/>
                      <a:ea typeface="+mn-lt"/>
                    </a:rPr>
                    <a:t>de</a:t>
                  </a:r>
                  <a:r>
                    <a:rPr lang="es-EC" sz="1100" dirty="0">
                      <a:solidFill>
                        <a:schemeClr val="accent3">
                          <a:lumMod val="10000"/>
                        </a:schemeClr>
                      </a:solidFill>
                      <a:latin typeface="+mj-lt"/>
                    </a:rPr>
                    <a:t> precios son un fenómeno de auto </a:t>
                  </a:r>
                  <a:r>
                    <a:rPr lang="es-EC" sz="1100" dirty="0">
                      <a:solidFill>
                        <a:schemeClr val="accent3">
                          <a:lumMod val="10000"/>
                        </a:schemeClr>
                      </a:solidFill>
                      <a:latin typeface="+mj-lt"/>
                      <a:ea typeface="+mn-lt"/>
                    </a:rPr>
                    <a:t>aprendizaje</a:t>
                  </a:r>
                  <a:r>
                    <a:rPr lang="es-EC" sz="1100" dirty="0">
                      <a:solidFill>
                        <a:schemeClr val="accent3">
                          <a:lumMod val="10000"/>
                        </a:schemeClr>
                      </a:solidFill>
                      <a:latin typeface="+mj-lt"/>
                    </a:rPr>
                    <a:t> </a:t>
                  </a:r>
                </a:p>
              </p:txBody>
            </p:sp>
            <p:sp>
              <p:nvSpPr>
                <p:cNvPr id="18" name="Google Shape;470;p59">
                  <a:extLst>
                    <a:ext uri="{FF2B5EF4-FFF2-40B4-BE49-F238E27FC236}">
                      <a16:creationId xmlns:a16="http://schemas.microsoft.com/office/drawing/2014/main" id="{F3350387-70EB-3C4E-A7B2-5883F3504734}"/>
                    </a:ext>
                  </a:extLst>
                </p:cNvPr>
                <p:cNvSpPr/>
                <p:nvPr/>
              </p:nvSpPr>
              <p:spPr>
                <a:xfrm>
                  <a:off x="2360179" y="556446"/>
                  <a:ext cx="2273138" cy="1076924"/>
                </a:xfrm>
                <a:prstGeom prst="rect">
                  <a:avLst/>
                </a:prstGeom>
                <a:solidFill>
                  <a:srgbClr val="FFFFFF"/>
                </a:solidFill>
                <a:ln w="25400" cap="flat" cmpd="sng" algn="ctr">
                  <a:solidFill>
                    <a:srgbClr val="002060"/>
                  </a:solidFill>
                  <a:prstDash val="solid"/>
                </a:ln>
                <a:effectLst/>
              </p:spPr>
              <p:txBody>
                <a:bodyPr spcFirstLastPara="1" wrap="square" lIns="68575" tIns="34275" rIns="68575" bIns="34275" anchor="ctr" anchorCtr="0">
                  <a:noAutofit/>
                </a:bodyPr>
                <a:lstStyle/>
                <a:p>
                  <a:pPr lvl="0" algn="ctr">
                    <a:buClrTx/>
                  </a:pPr>
                  <a:r>
                    <a:rPr lang="es-EC" dirty="0">
                      <a:solidFill>
                        <a:schemeClr val="accent3">
                          <a:lumMod val="10000"/>
                        </a:schemeClr>
                      </a:solidFill>
                      <a:latin typeface="+mj-lt"/>
                    </a:rPr>
                    <a:t>RIGIDEZ de precios a corto plazo</a:t>
                  </a:r>
                  <a:endParaRPr kumimoji="0" lang="es" b="0" i="0" u="none" strike="noStrike" kern="0" cap="none" spc="0" normalizeH="0" baseline="0" noProof="0" dirty="0">
                    <a:ln>
                      <a:noFill/>
                    </a:ln>
                    <a:solidFill>
                      <a:schemeClr val="accent3">
                        <a:lumMod val="10000"/>
                      </a:schemeClr>
                    </a:solidFill>
                    <a:effectLst/>
                    <a:uLnTx/>
                    <a:uFillTx/>
                    <a:latin typeface="+mj-lt"/>
                    <a:ea typeface="+mn-ea"/>
                    <a:cs typeface="Arial"/>
                  </a:endParaRPr>
                </a:p>
              </p:txBody>
            </p:sp>
            <p:sp>
              <p:nvSpPr>
                <p:cNvPr id="19" name="Google Shape;470;p59">
                  <a:extLst>
                    <a:ext uri="{FF2B5EF4-FFF2-40B4-BE49-F238E27FC236}">
                      <a16:creationId xmlns:a16="http://schemas.microsoft.com/office/drawing/2014/main" id="{63E6F973-43D6-AA49-8DF7-4552AECDD231}"/>
                    </a:ext>
                  </a:extLst>
                </p:cNvPr>
                <p:cNvSpPr/>
                <p:nvPr/>
              </p:nvSpPr>
              <p:spPr>
                <a:xfrm>
                  <a:off x="4405579" y="3636739"/>
                  <a:ext cx="2213666" cy="777240"/>
                </a:xfrm>
                <a:prstGeom prst="rect">
                  <a:avLst/>
                </a:prstGeom>
                <a:solidFill>
                  <a:srgbClr val="FFFFFF"/>
                </a:solidFill>
                <a:ln w="25400" cap="flat" cmpd="sng" algn="ctr">
                  <a:solidFill>
                    <a:srgbClr val="002060"/>
                  </a:solidFill>
                  <a:prstDash val="solid"/>
                </a:ln>
                <a:effectLst/>
              </p:spPr>
              <p:txBody>
                <a:bodyPr spcFirstLastPara="1" wrap="square" lIns="68575" tIns="34275" rIns="68575" bIns="3427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a:ea typeface="+mn-lt"/>
                      <a:cs typeface="Arial"/>
                    </a:rPr>
                    <a:t>REPUTACIÓN</a:t>
                  </a:r>
                  <a:endParaRPr kumimoji="0" lang="en-US" sz="2000" b="0" i="0" u="none" strike="noStrike" kern="0" cap="none" spc="0" normalizeH="0" baseline="0" noProof="0" dirty="0">
                    <a:ln>
                      <a:noFill/>
                    </a:ln>
                    <a:solidFill>
                      <a:srgbClr val="000000"/>
                    </a:solidFill>
                    <a:effectLst/>
                    <a:uLnTx/>
                    <a:uFillTx/>
                    <a:latin typeface="Arial"/>
                    <a:ea typeface="+mn-ea"/>
                    <a:cs typeface="Arial"/>
                  </a:endParaRPr>
                </a:p>
              </p:txBody>
            </p:sp>
            <p:sp>
              <p:nvSpPr>
                <p:cNvPr id="20" name="Google Shape;470;p59">
                  <a:extLst>
                    <a:ext uri="{FF2B5EF4-FFF2-40B4-BE49-F238E27FC236}">
                      <a16:creationId xmlns:a16="http://schemas.microsoft.com/office/drawing/2014/main" id="{3147D67B-D3D3-704A-A0FF-04E53662402A}"/>
                    </a:ext>
                  </a:extLst>
                </p:cNvPr>
                <p:cNvSpPr/>
                <p:nvPr/>
              </p:nvSpPr>
              <p:spPr>
                <a:xfrm>
                  <a:off x="6471261" y="556445"/>
                  <a:ext cx="2160605" cy="1076925"/>
                </a:xfrm>
                <a:prstGeom prst="rect">
                  <a:avLst/>
                </a:prstGeom>
                <a:solidFill>
                  <a:srgbClr val="FFFFFF"/>
                </a:solidFill>
                <a:ln w="25400" cap="flat" cmpd="sng" algn="ctr">
                  <a:solidFill>
                    <a:srgbClr val="002060"/>
                  </a:solidFill>
                  <a:prstDash val="solid"/>
                </a:ln>
                <a:effectLst/>
              </p:spPr>
              <p:txBody>
                <a:bodyPr spcFirstLastPara="1" wrap="square" lIns="68575" tIns="34275" rIns="68575" bIns="34275" anchor="ctr" anchorCtr="0">
                  <a:noAutofit/>
                </a:bodyPr>
                <a:lstStyle/>
                <a:p>
                  <a:pPr algn="just"/>
                  <a:r>
                    <a:rPr lang="es-EC" sz="1200" dirty="0">
                      <a:solidFill>
                        <a:schemeClr val="accent3">
                          <a:lumMod val="10000"/>
                        </a:schemeClr>
                      </a:solidFill>
                      <a:latin typeface="+mj-lt"/>
                    </a:rPr>
                    <a:t>AMENAZA potencial de un nuevo participante en el mercado</a:t>
                  </a:r>
                  <a:endParaRPr kumimoji="0" lang="en-US" sz="1800" b="0" i="0" u="none" strike="noStrike" kern="0" cap="none" spc="0" normalizeH="0" baseline="0" noProof="0" dirty="0">
                    <a:ln>
                      <a:noFill/>
                    </a:ln>
                    <a:solidFill>
                      <a:srgbClr val="000000"/>
                    </a:solidFill>
                    <a:effectLst/>
                    <a:uLnTx/>
                    <a:uFillTx/>
                    <a:latin typeface="Arial"/>
                    <a:ea typeface="+mn-ea"/>
                    <a:cs typeface="Arial"/>
                  </a:endParaRPr>
                </a:p>
              </p:txBody>
            </p:sp>
          </p:grpSp>
          <p:sp>
            <p:nvSpPr>
              <p:cNvPr id="9" name="Google Shape;452;p59">
                <a:extLst>
                  <a:ext uri="{FF2B5EF4-FFF2-40B4-BE49-F238E27FC236}">
                    <a16:creationId xmlns:a16="http://schemas.microsoft.com/office/drawing/2014/main" id="{3A3AEB17-9FFF-7348-85D6-3C0E75D4F5FA}"/>
                  </a:ext>
                </a:extLst>
              </p:cNvPr>
              <p:cNvSpPr/>
              <p:nvPr/>
            </p:nvSpPr>
            <p:spPr>
              <a:xfrm>
                <a:off x="9849212" y="2333389"/>
                <a:ext cx="1707569" cy="1605270"/>
              </a:xfrm>
              <a:prstGeom prst="ellipse">
                <a:avLst/>
              </a:prstGeom>
              <a:solidFill>
                <a:srgbClr val="FFDD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470;p59">
                <a:extLst>
                  <a:ext uri="{FF2B5EF4-FFF2-40B4-BE49-F238E27FC236}">
                    <a16:creationId xmlns:a16="http://schemas.microsoft.com/office/drawing/2014/main" id="{5B782413-0051-6D4F-83C9-E9E7232160B7}"/>
                  </a:ext>
                </a:extLst>
              </p:cNvPr>
              <p:cNvSpPr/>
              <p:nvPr/>
            </p:nvSpPr>
            <p:spPr>
              <a:xfrm>
                <a:off x="9595778" y="4028080"/>
                <a:ext cx="2445395" cy="886407"/>
              </a:xfrm>
              <a:prstGeom prst="rect">
                <a:avLst/>
              </a:prstGeom>
              <a:solidFill>
                <a:srgbClr val="FFFFFF"/>
              </a:solidFill>
              <a:ln w="25400" cap="flat" cmpd="sng" algn="ctr">
                <a:solidFill>
                  <a:srgbClr val="002060"/>
                </a:solidFill>
                <a:prstDash val="solid"/>
              </a:ln>
              <a:effectLst/>
            </p:spPr>
            <p:txBody>
              <a:bodyPr spcFirstLastPara="1" wrap="square" lIns="68575" tIns="34275" rIns="68575" bIns="34275" anchor="ctr" anchorCtr="0">
                <a:noAutofit/>
              </a:bodyPr>
              <a:lstStyle/>
              <a:p>
                <a:pPr lvl="0" algn="ctr">
                  <a:buClrTx/>
                </a:pPr>
                <a:r>
                  <a:rPr lang="es-EC" dirty="0">
                    <a:solidFill>
                      <a:schemeClr val="accent3">
                        <a:lumMod val="10000"/>
                      </a:schemeClr>
                    </a:solidFill>
                    <a:latin typeface="+mj-lt"/>
                  </a:rPr>
                  <a:t>RUPTURA de un acuerdo de cartel</a:t>
                </a:r>
                <a:endParaRPr kumimoji="0" lang="es" sz="2400" b="0" i="0" u="none" strike="noStrike" kern="0" cap="none" spc="0" normalizeH="0" baseline="0" noProof="0" dirty="0">
                  <a:ln>
                    <a:noFill/>
                  </a:ln>
                  <a:solidFill>
                    <a:schemeClr val="accent3">
                      <a:lumMod val="10000"/>
                    </a:schemeClr>
                  </a:solidFill>
                  <a:effectLst/>
                  <a:uLnTx/>
                  <a:uFillTx/>
                  <a:latin typeface="+mj-lt"/>
                  <a:ea typeface="+mn-ea"/>
                  <a:cs typeface="+mn-cs"/>
                </a:endParaRPr>
              </a:p>
            </p:txBody>
          </p:sp>
          <p:pic>
            <p:nvPicPr>
              <p:cNvPr id="11" name="Graphic 10" descr="Badge 5 outline">
                <a:extLst>
                  <a:ext uri="{FF2B5EF4-FFF2-40B4-BE49-F238E27FC236}">
                    <a16:creationId xmlns:a16="http://schemas.microsoft.com/office/drawing/2014/main" id="{8CF33366-7D08-B34B-8123-6471D87E70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77149" y="2831288"/>
                <a:ext cx="649890" cy="649890"/>
              </a:xfrm>
              <a:prstGeom prst="rect">
                <a:avLst/>
              </a:prstGeom>
            </p:spPr>
          </p:pic>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C" dirty="0">
                <a:latin typeface="Roboto" panose="02000000000000000000" pitchFamily="2" charset="0"/>
                <a:ea typeface="Roboto" panose="02000000000000000000" pitchFamily="2" charset="0"/>
              </a:rPr>
              <a:t>Maskin-Tirole Distribution </a:t>
            </a:r>
            <a:endParaRPr dirty="0">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5" name="Rectángulo 4"/>
              <p:cNvSpPr/>
              <p:nvPr/>
            </p:nvSpPr>
            <p:spPr>
              <a:xfrm>
                <a:off x="7108550" y="1152709"/>
                <a:ext cx="4756651" cy="5123518"/>
              </a:xfrm>
              <a:prstGeom prst="rect">
                <a:avLst/>
              </a:prstGeom>
            </p:spPr>
            <p:txBody>
              <a:bodyPr wrap="square">
                <a:spAutoFit/>
              </a:bodyPr>
              <a:lstStyle/>
              <a:p>
                <a:r>
                  <a:rPr lang="es-ES_tradnl" dirty="0"/>
                  <a:t>La probabilidad es:</a:t>
                </a:r>
              </a:p>
              <a:p>
                <a:pPr/>
                <a14:m>
                  <m:oMathPara xmlns:m="http://schemas.openxmlformats.org/officeDocument/2006/math">
                    <m:oMathParaPr>
                      <m:jc m:val="centerGroup"/>
                    </m:oMathParaPr>
                    <m:oMath xmlns:m="http://schemas.openxmlformats.org/officeDocument/2006/math">
                      <m:r>
                        <a:rPr lang="es-ES_tradnl" i="1" smtClean="0">
                          <a:latin typeface="Cambria Math" panose="02040503050406030204" pitchFamily="18" charset="0"/>
                        </a:rPr>
                        <m:t>𝑝</m:t>
                      </m:r>
                      <m:r>
                        <a:rPr lang="es-ES_tradnl" i="1" smtClean="0">
                          <a:latin typeface="Cambria Math" panose="02040503050406030204" pitchFamily="18" charset="0"/>
                        </a:rPr>
                        <m:t>=</m:t>
                      </m:r>
                      <m:f>
                        <m:fPr>
                          <m:ctrlPr>
                            <a:rPr lang="es-ES_tradnl" i="1" smtClean="0">
                              <a:latin typeface="Cambria Math" panose="02040503050406030204" pitchFamily="18" charset="0"/>
                            </a:rPr>
                          </m:ctrlPr>
                        </m:fPr>
                        <m:num>
                          <m:r>
                            <a:rPr lang="es-ES_tradnl" i="1" smtClean="0">
                              <a:latin typeface="Cambria Math" panose="02040503050406030204" pitchFamily="18" charset="0"/>
                            </a:rPr>
                            <m:t>1</m:t>
                          </m:r>
                        </m:num>
                        <m:den>
                          <m:r>
                            <a:rPr lang="es-ES_tradnl" i="1" smtClean="0">
                              <a:latin typeface="Cambria Math" panose="02040503050406030204" pitchFamily="18" charset="0"/>
                            </a:rPr>
                            <m:t>𝐸</m:t>
                          </m:r>
                          <m:d>
                            <m:dPr>
                              <m:ctrlPr>
                                <a:rPr lang="es-ES_tradnl" i="1" smtClean="0">
                                  <a:latin typeface="Cambria Math" panose="02040503050406030204" pitchFamily="18" charset="0"/>
                                </a:rPr>
                              </m:ctrlPr>
                            </m:dPr>
                            <m:e>
                              <m:r>
                                <a:rPr lang="es-ES_tradnl" i="1" smtClean="0">
                                  <a:latin typeface="Cambria Math" panose="02040503050406030204" pitchFamily="18" charset="0"/>
                                </a:rPr>
                                <m:t>𝑖</m:t>
                              </m:r>
                            </m:e>
                          </m:d>
                        </m:den>
                      </m:f>
                    </m:oMath>
                  </m:oMathPara>
                </a14:m>
                <a:endParaRPr lang="es-ES_tradnl" dirty="0"/>
              </a:p>
              <a:p>
                <a:r>
                  <a:rPr lang="es-ES_tradnl" dirty="0"/>
                  <a:t> </a:t>
                </a:r>
              </a:p>
              <a:p>
                <a:r>
                  <a:rPr lang="es-ES_tradnl" dirty="0"/>
                  <a:t>Para los valores esperados, permitimos una distribución geométrica: </a:t>
                </a:r>
              </a:p>
              <a:p>
                <a:pPr/>
                <a14:m>
                  <m:oMathPara xmlns:m="http://schemas.openxmlformats.org/officeDocument/2006/math">
                    <m:oMathParaPr>
                      <m:jc m:val="centerGroup"/>
                    </m:oMathParaPr>
                    <m:oMath xmlns:m="http://schemas.openxmlformats.org/officeDocument/2006/math">
                      <m:r>
                        <a:rPr lang="es-ES_tradnl" i="1" smtClean="0">
                          <a:latin typeface="Cambria Math" panose="02040503050406030204" pitchFamily="18" charset="0"/>
                        </a:rPr>
                        <m:t>𝑥</m:t>
                      </m:r>
                      <m:r>
                        <a:rPr lang="es-ES_tradnl" i="1" smtClean="0">
                          <a:latin typeface="Cambria Math" panose="02040503050406030204" pitchFamily="18" charset="0"/>
                        </a:rPr>
                        <m:t>=0,1,2…,31</m:t>
                      </m:r>
                    </m:oMath>
                  </m:oMathPara>
                </a14:m>
                <a:endParaRPr lang="es-ES_tradnl" dirty="0"/>
              </a:p>
              <a:p>
                <a:endParaRPr lang="es-ES_tradnl" dirty="0"/>
              </a:p>
              <a:p>
                <a:pPr/>
                <a14:m>
                  <m:oMathPara xmlns:m="http://schemas.openxmlformats.org/officeDocument/2006/math">
                    <m:oMathParaPr>
                      <m:jc m:val="centerGroup"/>
                    </m:oMathParaPr>
                    <m:oMath xmlns:m="http://schemas.openxmlformats.org/officeDocument/2006/math">
                      <m:r>
                        <m:rPr>
                          <m:sty m:val="p"/>
                        </m:rPr>
                        <a:rPr lang="es-ES_tradnl" smtClean="0">
                          <a:latin typeface="Cambria Math" panose="02040503050406030204" pitchFamily="18" charset="0"/>
                        </a:rPr>
                        <m:t>f</m:t>
                      </m:r>
                      <m:d>
                        <m:dPr>
                          <m:ctrlPr>
                            <a:rPr lang="es-ES_tradnl" i="1" smtClean="0">
                              <a:latin typeface="Cambria Math" panose="02040503050406030204" pitchFamily="18" charset="0"/>
                            </a:rPr>
                          </m:ctrlPr>
                        </m:dPr>
                        <m:e>
                          <m:r>
                            <m:rPr>
                              <m:sty m:val="p"/>
                            </m:rPr>
                            <a:rPr lang="es-ES_tradnl" smtClean="0">
                              <a:latin typeface="Cambria Math" panose="02040503050406030204" pitchFamily="18" charset="0"/>
                            </a:rPr>
                            <m:t>x</m:t>
                          </m:r>
                        </m:e>
                      </m:d>
                      <m:r>
                        <a:rPr lang="es-ES_tradnl" smtClean="0">
                          <a:latin typeface="Cambria Math" panose="02040503050406030204" pitchFamily="18" charset="0"/>
                        </a:rPr>
                        <m:t>=</m:t>
                      </m:r>
                      <m:r>
                        <m:rPr>
                          <m:sty m:val="p"/>
                        </m:rPr>
                        <a:rPr lang="es-ES_tradnl" smtClean="0">
                          <a:latin typeface="Cambria Math" panose="02040503050406030204" pitchFamily="18" charset="0"/>
                        </a:rPr>
                        <m:t>p</m:t>
                      </m:r>
                      <m:sSup>
                        <m:sSupPr>
                          <m:ctrlPr>
                            <a:rPr lang="es-ES_tradnl" i="1" smtClean="0">
                              <a:latin typeface="Cambria Math" panose="02040503050406030204" pitchFamily="18" charset="0"/>
                            </a:rPr>
                          </m:ctrlPr>
                        </m:sSupPr>
                        <m:e>
                          <m:d>
                            <m:dPr>
                              <m:ctrlPr>
                                <a:rPr lang="es-ES_tradnl" i="1" smtClean="0">
                                  <a:latin typeface="Cambria Math" panose="02040503050406030204" pitchFamily="18" charset="0"/>
                                </a:rPr>
                              </m:ctrlPr>
                            </m:dPr>
                            <m:e>
                              <m:r>
                                <a:rPr lang="es-ES_tradnl" smtClean="0">
                                  <a:latin typeface="Cambria Math" panose="02040503050406030204" pitchFamily="18" charset="0"/>
                                </a:rPr>
                                <m:t>1</m:t>
                              </m:r>
                              <m:r>
                                <a:rPr lang="es-ES_tradnl" i="1" smtClean="0">
                                  <a:latin typeface="Cambria Math" panose="02040503050406030204" pitchFamily="18" charset="0"/>
                                </a:rPr>
                                <m:t>−</m:t>
                              </m:r>
                              <m:r>
                                <m:rPr>
                                  <m:sty m:val="p"/>
                                </m:rPr>
                                <a:rPr lang="es-ES_tradnl" smtClean="0">
                                  <a:latin typeface="Cambria Math" panose="02040503050406030204" pitchFamily="18" charset="0"/>
                                </a:rPr>
                                <m:t>p</m:t>
                              </m:r>
                            </m:e>
                          </m:d>
                        </m:e>
                        <m:sup>
                          <m:r>
                            <a:rPr lang="es-ES_tradnl" i="1" smtClean="0">
                              <a:latin typeface="Cambria Math" panose="02040503050406030204" pitchFamily="18" charset="0"/>
                            </a:rPr>
                            <m:t>𝑥</m:t>
                          </m:r>
                        </m:sup>
                      </m:sSup>
                    </m:oMath>
                  </m:oMathPara>
                </a14:m>
                <a:endParaRPr lang="es-ES_tradnl" dirty="0"/>
              </a:p>
              <a:p>
                <a:r>
                  <a:rPr lang="es-ES_tradnl" dirty="0"/>
                  <a:t> </a:t>
                </a:r>
              </a:p>
              <a:p>
                <a:endParaRPr lang="es-ES_tradnl" dirty="0"/>
              </a:p>
              <a:p>
                <a:r>
                  <a:rPr lang="es-ES_tradnl" dirty="0"/>
                  <a:t>Se calculó la Chi- Square de Maskin-Tirole model basado en un pdf de la distribución geométrica.</a:t>
                </a:r>
              </a:p>
              <a:p>
                <a:r>
                  <a:rPr lang="es-ES_tradnl" dirty="0"/>
                  <a:t> </a:t>
                </a:r>
              </a:p>
              <a:p>
                <a:r>
                  <a:rPr lang="es-ES_tradnl" dirty="0"/>
                  <a:t>Encontrando los valores esperados de la siguiente manera: </a:t>
                </a:r>
              </a:p>
              <a:p>
                <a:pPr/>
                <a14:m>
                  <m:oMathPara xmlns:m="http://schemas.openxmlformats.org/officeDocument/2006/math">
                    <m:oMathParaPr>
                      <m:jc m:val="centerGroup"/>
                    </m:oMathParaPr>
                    <m:oMath xmlns:m="http://schemas.openxmlformats.org/officeDocument/2006/math">
                      <m:r>
                        <a:rPr lang="es-ES_tradnl" i="1" smtClean="0">
                          <a:latin typeface="Cambria Math" panose="02040503050406030204" pitchFamily="18" charset="0"/>
                        </a:rPr>
                        <m:t>𝐸</m:t>
                      </m:r>
                      <m:r>
                        <a:rPr lang="es-ES_tradnl" i="1" smtClean="0">
                          <a:latin typeface="Cambria Math" panose="02040503050406030204" pitchFamily="18" charset="0"/>
                        </a:rPr>
                        <m:t>(</m:t>
                      </m:r>
                      <m:r>
                        <a:rPr lang="es-ES_tradnl" i="1" smtClean="0">
                          <a:latin typeface="Cambria Math" panose="02040503050406030204" pitchFamily="18" charset="0"/>
                        </a:rPr>
                        <m:t>𝑥</m:t>
                      </m:r>
                      <m:r>
                        <a:rPr lang="es-ES_tradnl" i="1" smtClean="0">
                          <a:latin typeface="Cambria Math" panose="02040503050406030204" pitchFamily="18" charset="0"/>
                        </a:rPr>
                        <m:t>)</m:t>
                      </m:r>
                      <m:r>
                        <a:rPr lang="es-ES_tradnl" smtClean="0">
                          <a:latin typeface="Cambria Math" panose="02040503050406030204" pitchFamily="18" charset="0"/>
                        </a:rPr>
                        <m:t>=</m:t>
                      </m:r>
                      <m:f>
                        <m:fPr>
                          <m:ctrlPr>
                            <a:rPr lang="es-ES_tradnl" i="1" smtClean="0">
                              <a:latin typeface="Cambria Math" panose="02040503050406030204" pitchFamily="18" charset="0"/>
                            </a:rPr>
                          </m:ctrlPr>
                        </m:fPr>
                        <m:num>
                          <m:r>
                            <a:rPr lang="es-ES_tradnl" smtClean="0">
                              <a:latin typeface="Cambria Math" panose="02040503050406030204" pitchFamily="18" charset="0"/>
                            </a:rPr>
                            <m:t>1</m:t>
                          </m:r>
                        </m:num>
                        <m:den>
                          <m:r>
                            <m:rPr>
                              <m:sty m:val="p"/>
                            </m:rPr>
                            <a:rPr lang="es-ES_tradnl" smtClean="0">
                              <a:latin typeface="Cambria Math" panose="02040503050406030204" pitchFamily="18" charset="0"/>
                            </a:rPr>
                            <m:t>p</m:t>
                          </m:r>
                        </m:den>
                      </m:f>
                    </m:oMath>
                  </m:oMathPara>
                </a14:m>
                <a:endParaRPr lang="es-ES_tradnl" dirty="0"/>
              </a:p>
              <a:p>
                <a:endParaRPr lang="es-ES_tradnl" dirty="0"/>
              </a:p>
              <a:p>
                <a:r>
                  <a:rPr lang="es-ES_tradnl" dirty="0"/>
                  <a:t>El número esperado de observaciones para cada período de retraso (i) es simplemente:</a:t>
                </a:r>
              </a:p>
              <a:p>
                <a:pPr/>
                <a14:m>
                  <m:oMathPara xmlns:m="http://schemas.openxmlformats.org/officeDocument/2006/math">
                    <m:oMathParaPr>
                      <m:jc m:val="centerGroup"/>
                    </m:oMathParaPr>
                    <m:oMath xmlns:m="http://schemas.openxmlformats.org/officeDocument/2006/math">
                      <m:r>
                        <a:rPr lang="es-ES_tradnl" i="1" smtClean="0">
                          <a:latin typeface="Cambria Math" panose="02040503050406030204" pitchFamily="18" charset="0"/>
                        </a:rPr>
                        <m:t>𝐸</m:t>
                      </m:r>
                      <m:r>
                        <a:rPr lang="es-ES_tradnl" i="1" smtClean="0">
                          <a:latin typeface="Cambria Math" panose="02040503050406030204" pitchFamily="18" charset="0"/>
                        </a:rPr>
                        <m:t>(</m:t>
                      </m:r>
                      <m:r>
                        <a:rPr lang="es-ES_tradnl" i="1" smtClean="0">
                          <a:latin typeface="Cambria Math" panose="02040503050406030204" pitchFamily="18" charset="0"/>
                        </a:rPr>
                        <m:t>𝑖</m:t>
                      </m:r>
                      <m:r>
                        <a:rPr lang="es-ES_tradnl" i="1" smtClean="0">
                          <a:latin typeface="Cambria Math" panose="02040503050406030204" pitchFamily="18" charset="0"/>
                        </a:rPr>
                        <m:t>)=</m:t>
                      </m:r>
                      <m:r>
                        <a:rPr lang="es-ES_tradnl" i="1" smtClean="0">
                          <a:latin typeface="Cambria Math" panose="02040503050406030204" pitchFamily="18" charset="0"/>
                        </a:rPr>
                        <m:t>𝑁𝑓</m:t>
                      </m:r>
                      <m:r>
                        <a:rPr lang="es-ES_tradnl" i="1" smtClean="0">
                          <a:latin typeface="Cambria Math" panose="02040503050406030204" pitchFamily="18" charset="0"/>
                        </a:rPr>
                        <m:t>(</m:t>
                      </m:r>
                      <m:r>
                        <a:rPr lang="es-ES_tradnl" i="1" smtClean="0">
                          <a:latin typeface="Cambria Math" panose="02040503050406030204" pitchFamily="18" charset="0"/>
                        </a:rPr>
                        <m:t>𝑖</m:t>
                      </m:r>
                      <m:r>
                        <a:rPr lang="es-ES_tradnl" i="1" smtClean="0">
                          <a:latin typeface="Cambria Math" panose="02040503050406030204" pitchFamily="18" charset="0"/>
                        </a:rPr>
                        <m:t>)</m:t>
                      </m:r>
                    </m:oMath>
                  </m:oMathPara>
                </a14:m>
                <a:endParaRPr lang="es-ES_tradnl" dirty="0"/>
              </a:p>
              <a:p>
                <a:pPr algn="just"/>
                <a:endParaRPr lang="es-EC" sz="1800" dirty="0">
                  <a:solidFill>
                    <a:srgbClr val="23373B"/>
                  </a:solidFill>
                  <a:latin typeface="FiraSans-Light-Identity-H"/>
                </a:endParaRPr>
              </a:p>
            </p:txBody>
          </p:sp>
        </mc:Choice>
        <mc:Fallback xmlns="">
          <p:sp>
            <p:nvSpPr>
              <p:cNvPr id="5" name="Rectángulo 4"/>
              <p:cNvSpPr>
                <a:spLocks noRot="1" noChangeAspect="1" noMove="1" noResize="1" noEditPoints="1" noAdjustHandles="1" noChangeArrowheads="1" noChangeShapeType="1" noTextEdit="1"/>
              </p:cNvSpPr>
              <p:nvPr/>
            </p:nvSpPr>
            <p:spPr>
              <a:xfrm>
                <a:off x="7108550" y="1152709"/>
                <a:ext cx="4756651" cy="5123518"/>
              </a:xfrm>
              <a:prstGeom prst="rect">
                <a:avLst/>
              </a:prstGeom>
              <a:blipFill>
                <a:blip r:embed="rId3"/>
                <a:stretch>
                  <a:fillRect l="-266" t="-247" r="-266"/>
                </a:stretch>
              </a:blipFill>
            </p:spPr>
            <p:txBody>
              <a:bodyPr/>
              <a:lstStyle/>
              <a:p>
                <a:r>
                  <a:rPr lang="en-US">
                    <a:noFill/>
                  </a:rPr>
                  <a:t> </a:t>
                </a:r>
              </a:p>
            </p:txBody>
          </p:sp>
        </mc:Fallback>
      </mc:AlternateContent>
      <p:graphicFrame>
        <p:nvGraphicFramePr>
          <p:cNvPr id="6" name="Chart 5">
            <a:extLst>
              <a:ext uri="{FF2B5EF4-FFF2-40B4-BE49-F238E27FC236}">
                <a16:creationId xmlns:a16="http://schemas.microsoft.com/office/drawing/2014/main" id="{E956A5C9-E485-B443-817E-DF228E81F5F6}"/>
              </a:ext>
            </a:extLst>
          </p:cNvPr>
          <p:cNvGraphicFramePr/>
          <p:nvPr>
            <p:extLst>
              <p:ext uri="{D42A27DB-BD31-4B8C-83A1-F6EECF244321}">
                <p14:modId xmlns:p14="http://schemas.microsoft.com/office/powerpoint/2010/main" val="373048484"/>
              </p:ext>
            </p:extLst>
          </p:nvPr>
        </p:nvGraphicFramePr>
        <p:xfrm>
          <a:off x="0" y="1557111"/>
          <a:ext cx="6798365" cy="42582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6767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a:noFill/>
          <a:ln>
            <a:noFill/>
          </a:ln>
        </p:spPr>
        <p:txBody>
          <a:bodyPr spcFirstLastPara="1" wrap="square" lIns="91425" tIns="45700" rIns="91425" bIns="45700" anchor="t" anchorCtr="0">
            <a:noAutofit/>
          </a:bodyPr>
          <a:lstStyle/>
          <a:p>
            <a:r>
              <a:rPr lang="es-EC" dirty="0">
                <a:latin typeface="Roboto" panose="02000000000000000000" pitchFamily="2" charset="0"/>
                <a:ea typeface="Roboto" panose="02000000000000000000" pitchFamily="2" charset="0"/>
              </a:rPr>
              <a:t>Sobel  Distribution </a:t>
            </a:r>
            <a:endParaRPr dirty="0">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5" name="Rectángulo 4"/>
              <p:cNvSpPr/>
              <p:nvPr/>
            </p:nvSpPr>
            <p:spPr>
              <a:xfrm>
                <a:off x="7108550" y="1112720"/>
                <a:ext cx="4756651" cy="5056512"/>
              </a:xfrm>
              <a:prstGeom prst="rect">
                <a:avLst/>
              </a:prstGeom>
            </p:spPr>
            <p:txBody>
              <a:bodyPr wrap="square">
                <a:spAutoFit/>
              </a:bodyPr>
              <a:lstStyle/>
              <a:p>
                <a:r>
                  <a:rPr lang="es-ES_tradnl" dirty="0"/>
                  <a:t>La Probabilidad de recuperación en un período luego de una caída es: </a:t>
                </a:r>
              </a:p>
              <a:p>
                <a:pPr/>
                <a14:m>
                  <m:oMathPara xmlns:m="http://schemas.openxmlformats.org/officeDocument/2006/math">
                    <m:oMathParaPr>
                      <m:jc m:val="centerGroup"/>
                    </m:oMathParaPr>
                    <m:oMath xmlns:m="http://schemas.openxmlformats.org/officeDocument/2006/math">
                      <m:r>
                        <a:rPr lang="es-ES_tradnl" i="1">
                          <a:latin typeface="Cambria Math" panose="02040503050406030204" pitchFamily="18" charset="0"/>
                        </a:rPr>
                        <m:t>𝑝</m:t>
                      </m:r>
                      <m:r>
                        <a:rPr lang="es-ES_tradnl" i="1">
                          <a:latin typeface="Cambria Math" panose="02040503050406030204" pitchFamily="18" charset="0"/>
                        </a:rPr>
                        <m:t>=</m:t>
                      </m:r>
                      <m:f>
                        <m:fPr>
                          <m:ctrlPr>
                            <a:rPr lang="es-ES_tradnl" i="1">
                              <a:latin typeface="Cambria Math" panose="02040503050406030204" pitchFamily="18" charset="0"/>
                            </a:rPr>
                          </m:ctrlPr>
                        </m:fPr>
                        <m:num>
                          <m:r>
                            <a:rPr lang="es-ES_tradnl" i="1">
                              <a:latin typeface="Cambria Math" panose="02040503050406030204" pitchFamily="18" charset="0"/>
                            </a:rPr>
                            <m:t>𝑥</m:t>
                          </m:r>
                          <m:d>
                            <m:dPr>
                              <m:ctrlPr>
                                <a:rPr lang="es-ES_tradnl" i="1">
                                  <a:latin typeface="Cambria Math" panose="02040503050406030204" pitchFamily="18" charset="0"/>
                                </a:rPr>
                              </m:ctrlPr>
                            </m:dPr>
                            <m:e>
                              <m:r>
                                <a:rPr lang="es-ES_tradnl" i="1">
                                  <a:latin typeface="Cambria Math" panose="02040503050406030204" pitchFamily="18" charset="0"/>
                                </a:rPr>
                                <m:t>1</m:t>
                              </m:r>
                            </m:e>
                          </m:d>
                        </m:num>
                        <m:den>
                          <m:r>
                            <m:rPr>
                              <m:sty m:val="p"/>
                            </m:rPr>
                            <a:rPr lang="es-ES_tradnl">
                              <a:latin typeface="Cambria Math" panose="02040503050406030204" pitchFamily="18" charset="0"/>
                            </a:rPr>
                            <m:t>N</m:t>
                          </m:r>
                        </m:den>
                      </m:f>
                    </m:oMath>
                  </m:oMathPara>
                </a14:m>
                <a:endParaRPr lang="es-ES_tradnl" dirty="0"/>
              </a:p>
              <a:p>
                <a:endParaRPr lang="es-ES_tradnl" dirty="0"/>
              </a:p>
              <a:p>
                <a:r>
                  <a:rPr lang="es-ES_tradnl" dirty="0"/>
                  <a:t>Para los valores esperados, se utilizó dos funciones distintas. </a:t>
                </a:r>
              </a:p>
              <a:p>
                <a:pPr algn="ctr"/>
                <a14:m>
                  <m:oMath xmlns:m="http://schemas.openxmlformats.org/officeDocument/2006/math">
                    <m:r>
                      <a:rPr lang="es-ES_tradnl" i="1">
                        <a:latin typeface="Cambria Math" panose="02040503050406030204" pitchFamily="18" charset="0"/>
                      </a:rPr>
                      <m:t>𝑥</m:t>
                    </m:r>
                    <m:r>
                      <a:rPr lang="es-ES_tradnl" i="1">
                        <a:latin typeface="Cambria Math" panose="02040503050406030204" pitchFamily="18" charset="0"/>
                      </a:rPr>
                      <m:t>=1</m:t>
                    </m:r>
                  </m:oMath>
                </a14:m>
                <a:r>
                  <a:rPr lang="es-ES_tradnl" dirty="0"/>
                  <a:t> </a:t>
                </a:r>
              </a:p>
              <a:p>
                <a:pPr algn="ctr"/>
                <a14:m>
                  <m:oMathPara xmlns:m="http://schemas.openxmlformats.org/officeDocument/2006/math">
                    <m:oMathParaPr>
                      <m:jc m:val="centerGroup"/>
                    </m:oMathParaPr>
                    <m:oMath xmlns:m="http://schemas.openxmlformats.org/officeDocument/2006/math">
                      <m:r>
                        <a:rPr lang="es-ES_tradnl" i="1" smtClean="0">
                          <a:latin typeface="Cambria Math" panose="02040503050406030204" pitchFamily="18" charset="0"/>
                        </a:rPr>
                        <m:t>𝑓</m:t>
                      </m:r>
                      <m:d>
                        <m:dPr>
                          <m:ctrlPr>
                            <a:rPr lang="es-ES_tradnl" i="1">
                              <a:latin typeface="Cambria Math" panose="02040503050406030204" pitchFamily="18" charset="0"/>
                            </a:rPr>
                          </m:ctrlPr>
                        </m:dPr>
                        <m:e>
                          <m:r>
                            <a:rPr lang="es-ES_tradnl" i="1">
                              <a:latin typeface="Cambria Math" panose="02040503050406030204" pitchFamily="18" charset="0"/>
                            </a:rPr>
                            <m:t>1</m:t>
                          </m:r>
                        </m:e>
                      </m:d>
                      <m:r>
                        <a:rPr lang="es-ES_tradnl" i="1">
                          <a:latin typeface="Cambria Math" panose="02040503050406030204" pitchFamily="18" charset="0"/>
                        </a:rPr>
                        <m:t>=</m:t>
                      </m:r>
                      <m:r>
                        <a:rPr lang="es-ES_tradnl" i="1">
                          <a:latin typeface="Cambria Math" panose="02040503050406030204" pitchFamily="18" charset="0"/>
                        </a:rPr>
                        <m:t>𝑝</m:t>
                      </m:r>
                    </m:oMath>
                  </m:oMathPara>
                </a14:m>
                <a:endParaRPr lang="es-ES_tradnl" dirty="0"/>
              </a:p>
              <a:p>
                <a:pPr algn="ctr"/>
                <a:endParaRPr lang="es-ES_tradnl" dirty="0"/>
              </a:p>
              <a:p>
                <a:pPr/>
                <a14:m>
                  <m:oMathPara xmlns:m="http://schemas.openxmlformats.org/officeDocument/2006/math">
                    <m:oMathParaPr>
                      <m:jc m:val="centerGroup"/>
                    </m:oMathParaPr>
                    <m:oMath xmlns:m="http://schemas.openxmlformats.org/officeDocument/2006/math">
                      <m:r>
                        <a:rPr lang="es-ES_tradnl" i="1">
                          <a:latin typeface="Cambria Math" panose="02040503050406030204" pitchFamily="18" charset="0"/>
                        </a:rPr>
                        <m:t>𝑥</m:t>
                      </m:r>
                      <m:r>
                        <a:rPr lang="es-ES_tradnl" i="1">
                          <a:latin typeface="Cambria Math" panose="02040503050406030204" pitchFamily="18" charset="0"/>
                        </a:rPr>
                        <m:t>=2,3,…,31</m:t>
                      </m:r>
                    </m:oMath>
                  </m:oMathPara>
                </a14:m>
                <a:endParaRPr lang="es-ES_tradnl" dirty="0"/>
              </a:p>
              <a:p>
                <a:pPr/>
                <a14:m>
                  <m:oMathPara xmlns:m="http://schemas.openxmlformats.org/officeDocument/2006/math">
                    <m:oMathParaPr>
                      <m:jc m:val="centerGroup"/>
                    </m:oMathParaPr>
                    <m:oMath xmlns:m="http://schemas.openxmlformats.org/officeDocument/2006/math">
                      <m:r>
                        <a:rPr lang="es-ES_tradnl" i="1">
                          <a:latin typeface="Cambria Math" panose="02040503050406030204" pitchFamily="18" charset="0"/>
                        </a:rPr>
                        <m:t>𝑓</m:t>
                      </m:r>
                      <m:d>
                        <m:dPr>
                          <m:ctrlPr>
                            <a:rPr lang="es-ES_tradnl" i="1">
                              <a:latin typeface="Cambria Math" panose="02040503050406030204" pitchFamily="18" charset="0"/>
                            </a:rPr>
                          </m:ctrlPr>
                        </m:dPr>
                        <m:e>
                          <m:r>
                            <a:rPr lang="es-ES_tradnl" i="1">
                              <a:latin typeface="Cambria Math" panose="02040503050406030204" pitchFamily="18" charset="0"/>
                            </a:rPr>
                            <m:t>2</m:t>
                          </m:r>
                        </m:e>
                      </m:d>
                      <m:r>
                        <a:rPr lang="es-ES_tradnl" i="1">
                          <a:latin typeface="Cambria Math" panose="02040503050406030204" pitchFamily="18" charset="0"/>
                        </a:rPr>
                        <m:t>=</m:t>
                      </m:r>
                      <m:r>
                        <a:rPr lang="es-ES_tradnl" i="1">
                          <a:latin typeface="Cambria Math" panose="02040503050406030204" pitchFamily="18" charset="0"/>
                        </a:rPr>
                        <m:t>𝑓</m:t>
                      </m:r>
                      <m:d>
                        <m:dPr>
                          <m:ctrlPr>
                            <a:rPr lang="es-ES_tradnl" i="1">
                              <a:latin typeface="Cambria Math" panose="02040503050406030204" pitchFamily="18" charset="0"/>
                            </a:rPr>
                          </m:ctrlPr>
                        </m:dPr>
                        <m:e>
                          <m:r>
                            <a:rPr lang="es-ES_tradnl" i="1">
                              <a:latin typeface="Cambria Math" panose="02040503050406030204" pitchFamily="18" charset="0"/>
                            </a:rPr>
                            <m:t>3</m:t>
                          </m:r>
                        </m:e>
                      </m:d>
                      <m:r>
                        <a:rPr lang="es-ES_tradnl" i="1">
                          <a:latin typeface="Cambria Math" panose="02040503050406030204" pitchFamily="18" charset="0"/>
                        </a:rPr>
                        <m:t>=…</m:t>
                      </m:r>
                      <m:r>
                        <a:rPr lang="es-ES_tradnl" i="1">
                          <a:latin typeface="Cambria Math" panose="02040503050406030204" pitchFamily="18" charset="0"/>
                        </a:rPr>
                        <m:t>𝑓</m:t>
                      </m:r>
                      <m:d>
                        <m:dPr>
                          <m:ctrlPr>
                            <a:rPr lang="es-ES_tradnl" i="1">
                              <a:latin typeface="Cambria Math" panose="02040503050406030204" pitchFamily="18" charset="0"/>
                            </a:rPr>
                          </m:ctrlPr>
                        </m:dPr>
                        <m:e>
                          <m:r>
                            <a:rPr lang="es-ES_tradnl" i="1">
                              <a:latin typeface="Cambria Math" panose="02040503050406030204" pitchFamily="18" charset="0"/>
                            </a:rPr>
                            <m:t>31</m:t>
                          </m:r>
                        </m:e>
                      </m:d>
                      <m:r>
                        <a:rPr lang="es-ES_tradnl" i="1">
                          <a:latin typeface="Cambria Math" panose="02040503050406030204" pitchFamily="18" charset="0"/>
                        </a:rPr>
                        <m:t>=</m:t>
                      </m:r>
                      <m:f>
                        <m:fPr>
                          <m:ctrlPr>
                            <a:rPr lang="es-ES_tradnl" i="1">
                              <a:latin typeface="Cambria Math" panose="02040503050406030204" pitchFamily="18" charset="0"/>
                            </a:rPr>
                          </m:ctrlPr>
                        </m:fPr>
                        <m:num>
                          <m:r>
                            <a:rPr lang="es-ES_tradnl" i="1">
                              <a:latin typeface="Cambria Math" panose="02040503050406030204" pitchFamily="18" charset="0"/>
                            </a:rPr>
                            <m:t>1−</m:t>
                          </m:r>
                          <m:r>
                            <a:rPr lang="es-ES_tradnl" i="1">
                              <a:latin typeface="Cambria Math" panose="02040503050406030204" pitchFamily="18" charset="0"/>
                            </a:rPr>
                            <m:t>𝑝</m:t>
                          </m:r>
                        </m:num>
                        <m:den>
                          <m:r>
                            <a:rPr lang="es-ES_tradnl" i="1">
                              <a:latin typeface="Cambria Math" panose="02040503050406030204" pitchFamily="18" charset="0"/>
                            </a:rPr>
                            <m:t>𝑥</m:t>
                          </m:r>
                          <m:r>
                            <a:rPr lang="es-ES_tradnl" i="1">
                              <a:latin typeface="Cambria Math" panose="02040503050406030204" pitchFamily="18" charset="0"/>
                            </a:rPr>
                            <m:t>−1</m:t>
                          </m:r>
                        </m:den>
                      </m:f>
                    </m:oMath>
                  </m:oMathPara>
                </a14:m>
                <a:endParaRPr lang="es-ES_tradnl" dirty="0"/>
              </a:p>
              <a:p>
                <a:endParaRPr lang="es-ES_tradnl" dirty="0"/>
              </a:p>
              <a:p>
                <a:r>
                  <a:rPr lang="es-ES_tradnl" dirty="0"/>
                  <a:t>Permitiendo que la distribución sea positiva en 1</a:t>
                </a:r>
              </a:p>
              <a:p>
                <a:endParaRPr lang="es-ES_tradnl" dirty="0"/>
              </a:p>
              <a:p>
                <a:r>
                  <a:rPr lang="es-ES_tradnl" dirty="0"/>
                  <a:t>Por los tanto los valores esperados se calcularon de la siguiente manera:</a:t>
                </a:r>
              </a:p>
              <a:p>
                <a:endParaRPr lang="es-ES_tradnl" dirty="0"/>
              </a:p>
              <a:p>
                <a:pPr/>
                <a14:m>
                  <m:oMathPara xmlns:m="http://schemas.openxmlformats.org/officeDocument/2006/math">
                    <m:oMathParaPr>
                      <m:jc m:val="centerGroup"/>
                    </m:oMathParaPr>
                    <m:oMath xmlns:m="http://schemas.openxmlformats.org/officeDocument/2006/math">
                      <m:r>
                        <a:rPr lang="es-ES_tradnl" i="1">
                          <a:latin typeface="Cambria Math" panose="02040503050406030204" pitchFamily="18" charset="0"/>
                        </a:rPr>
                        <m:t>𝐸</m:t>
                      </m:r>
                      <m:d>
                        <m:dPr>
                          <m:ctrlPr>
                            <a:rPr lang="es-ES_tradnl" i="1">
                              <a:latin typeface="Cambria Math" panose="02040503050406030204" pitchFamily="18" charset="0"/>
                            </a:rPr>
                          </m:ctrlPr>
                        </m:dPr>
                        <m:e>
                          <m:r>
                            <a:rPr lang="es-ES_tradnl" i="1">
                              <a:latin typeface="Cambria Math" panose="02040503050406030204" pitchFamily="18" charset="0"/>
                            </a:rPr>
                            <m:t>1</m:t>
                          </m:r>
                        </m:e>
                      </m:d>
                      <m:r>
                        <a:rPr lang="es-ES_tradnl" i="1">
                          <a:latin typeface="Cambria Math" panose="02040503050406030204" pitchFamily="18" charset="0"/>
                        </a:rPr>
                        <m:t>=</m:t>
                      </m:r>
                      <m:r>
                        <a:rPr lang="es-ES_tradnl" i="1">
                          <a:latin typeface="Cambria Math" panose="02040503050406030204" pitchFamily="18" charset="0"/>
                        </a:rPr>
                        <m:t>𝑁</m:t>
                      </m:r>
                      <m:r>
                        <a:rPr lang="es-ES_tradnl" i="1">
                          <a:latin typeface="Cambria Math" panose="02040503050406030204" pitchFamily="18" charset="0"/>
                        </a:rPr>
                        <m:t>∗</m:t>
                      </m:r>
                      <m:r>
                        <a:rPr lang="es-ES_tradnl" i="1">
                          <a:latin typeface="Cambria Math" panose="02040503050406030204" pitchFamily="18" charset="0"/>
                        </a:rPr>
                        <m:t>𝑓</m:t>
                      </m:r>
                      <m:d>
                        <m:dPr>
                          <m:ctrlPr>
                            <a:rPr lang="es-ES_tradnl" i="1">
                              <a:latin typeface="Cambria Math" panose="02040503050406030204" pitchFamily="18" charset="0"/>
                            </a:rPr>
                          </m:ctrlPr>
                        </m:dPr>
                        <m:e>
                          <m:r>
                            <a:rPr lang="es-ES_tradnl" i="1">
                              <a:latin typeface="Cambria Math" panose="02040503050406030204" pitchFamily="18" charset="0"/>
                            </a:rPr>
                            <m:t>1</m:t>
                          </m:r>
                        </m:e>
                      </m:d>
                      <m:r>
                        <a:rPr lang="es-ES_tradnl" i="1">
                          <a:latin typeface="Cambria Math" panose="02040503050406030204" pitchFamily="18" charset="0"/>
                        </a:rPr>
                        <m:t>=</m:t>
                      </m:r>
                      <m:r>
                        <a:rPr lang="es-ES_tradnl" i="1">
                          <a:latin typeface="Cambria Math" panose="02040503050406030204" pitchFamily="18" charset="0"/>
                        </a:rPr>
                        <m:t>𝑁𝑝</m:t>
                      </m:r>
                    </m:oMath>
                  </m:oMathPara>
                </a14:m>
                <a:endParaRPr lang="es-ES_tradnl" dirty="0"/>
              </a:p>
              <a:p>
                <a:pPr/>
                <a14:m>
                  <m:oMathPara xmlns:m="http://schemas.openxmlformats.org/officeDocument/2006/math">
                    <m:oMathParaPr>
                      <m:jc m:val="centerGroup"/>
                    </m:oMathParaPr>
                    <m:oMath xmlns:m="http://schemas.openxmlformats.org/officeDocument/2006/math">
                      <m:r>
                        <a:rPr lang="es-ES_tradnl" i="1">
                          <a:latin typeface="Cambria Math" panose="02040503050406030204" pitchFamily="18" charset="0"/>
                        </a:rPr>
                        <m:t>𝐸</m:t>
                      </m:r>
                      <m:d>
                        <m:dPr>
                          <m:ctrlPr>
                            <a:rPr lang="es-ES_tradnl" i="1">
                              <a:latin typeface="Cambria Math" panose="02040503050406030204" pitchFamily="18" charset="0"/>
                            </a:rPr>
                          </m:ctrlPr>
                        </m:dPr>
                        <m:e>
                          <m:r>
                            <a:rPr lang="es-ES_tradnl" i="1">
                              <a:latin typeface="Cambria Math" panose="02040503050406030204" pitchFamily="18" charset="0"/>
                            </a:rPr>
                            <m:t>2</m:t>
                          </m:r>
                        </m:e>
                      </m:d>
                      <m:r>
                        <a:rPr lang="es-ES_tradnl" i="1">
                          <a:latin typeface="Cambria Math" panose="02040503050406030204" pitchFamily="18" charset="0"/>
                        </a:rPr>
                        <m:t>=</m:t>
                      </m:r>
                      <m:r>
                        <a:rPr lang="es-ES_tradnl" i="1">
                          <a:latin typeface="Cambria Math" panose="02040503050406030204" pitchFamily="18" charset="0"/>
                        </a:rPr>
                        <m:t>𝐸</m:t>
                      </m:r>
                      <m:d>
                        <m:dPr>
                          <m:ctrlPr>
                            <a:rPr lang="es-ES_tradnl" i="1">
                              <a:latin typeface="Cambria Math" panose="02040503050406030204" pitchFamily="18" charset="0"/>
                            </a:rPr>
                          </m:ctrlPr>
                        </m:dPr>
                        <m:e>
                          <m:r>
                            <a:rPr lang="es-ES_tradnl" i="1">
                              <a:latin typeface="Cambria Math" panose="02040503050406030204" pitchFamily="18" charset="0"/>
                            </a:rPr>
                            <m:t>3</m:t>
                          </m:r>
                        </m:e>
                      </m:d>
                      <m:r>
                        <a:rPr lang="es-ES_tradnl" i="1">
                          <a:latin typeface="Cambria Math" panose="02040503050406030204" pitchFamily="18" charset="0"/>
                        </a:rPr>
                        <m:t>=…</m:t>
                      </m:r>
                      <m:r>
                        <a:rPr lang="es-ES_tradnl" i="1">
                          <a:latin typeface="Cambria Math" panose="02040503050406030204" pitchFamily="18" charset="0"/>
                        </a:rPr>
                        <m:t>𝐸</m:t>
                      </m:r>
                      <m:d>
                        <m:dPr>
                          <m:ctrlPr>
                            <a:rPr lang="es-ES_tradnl" i="1">
                              <a:latin typeface="Cambria Math" panose="02040503050406030204" pitchFamily="18" charset="0"/>
                            </a:rPr>
                          </m:ctrlPr>
                        </m:dPr>
                        <m:e>
                          <m:r>
                            <a:rPr lang="es-ES_tradnl" i="1">
                              <a:latin typeface="Cambria Math" panose="02040503050406030204" pitchFamily="18" charset="0"/>
                            </a:rPr>
                            <m:t>31</m:t>
                          </m:r>
                        </m:e>
                      </m:d>
                      <m:r>
                        <a:rPr lang="es-ES_tradnl" i="1">
                          <a:latin typeface="Cambria Math" panose="02040503050406030204" pitchFamily="18" charset="0"/>
                        </a:rPr>
                        <m:t>=</m:t>
                      </m:r>
                      <m:r>
                        <a:rPr lang="es-ES_tradnl" i="1">
                          <a:latin typeface="Cambria Math" panose="02040503050406030204" pitchFamily="18" charset="0"/>
                        </a:rPr>
                        <m:t>𝑁</m:t>
                      </m:r>
                      <m:f>
                        <m:fPr>
                          <m:ctrlPr>
                            <a:rPr lang="es-ES_tradnl" i="1">
                              <a:latin typeface="Cambria Math" panose="02040503050406030204" pitchFamily="18" charset="0"/>
                            </a:rPr>
                          </m:ctrlPr>
                        </m:fPr>
                        <m:num>
                          <m:d>
                            <m:dPr>
                              <m:ctrlPr>
                                <a:rPr lang="es-ES_tradnl" i="1">
                                  <a:latin typeface="Cambria Math" panose="02040503050406030204" pitchFamily="18" charset="0"/>
                                </a:rPr>
                              </m:ctrlPr>
                            </m:dPr>
                            <m:e>
                              <m:r>
                                <a:rPr lang="es-ES_tradnl" i="1">
                                  <a:latin typeface="Cambria Math" panose="02040503050406030204" pitchFamily="18" charset="0"/>
                                </a:rPr>
                                <m:t>1−</m:t>
                              </m:r>
                              <m:r>
                                <a:rPr lang="es-ES_tradnl" i="1">
                                  <a:latin typeface="Cambria Math" panose="02040503050406030204" pitchFamily="18" charset="0"/>
                                </a:rPr>
                                <m:t>𝑝</m:t>
                              </m:r>
                            </m:e>
                          </m:d>
                        </m:num>
                        <m:den>
                          <m:r>
                            <a:rPr lang="es-ES_tradnl" i="1">
                              <a:latin typeface="Cambria Math" panose="02040503050406030204" pitchFamily="18" charset="0"/>
                            </a:rPr>
                            <m:t>𝑥</m:t>
                          </m:r>
                          <m:r>
                            <a:rPr lang="es-ES_tradnl" i="1">
                              <a:latin typeface="Cambria Math" panose="02040503050406030204" pitchFamily="18" charset="0"/>
                            </a:rPr>
                            <m:t>−1</m:t>
                          </m:r>
                        </m:den>
                      </m:f>
                    </m:oMath>
                  </m:oMathPara>
                </a14:m>
                <a:endParaRPr lang="es-ES_tradnl" dirty="0"/>
              </a:p>
              <a:p>
                <a:pPr algn="just"/>
                <a:endParaRPr lang="es-EC" sz="1800" dirty="0">
                  <a:solidFill>
                    <a:srgbClr val="23373B"/>
                  </a:solidFill>
                  <a:latin typeface="FiraSans-Light-Identity-H"/>
                </a:endParaRPr>
              </a:p>
            </p:txBody>
          </p:sp>
        </mc:Choice>
        <mc:Fallback xmlns="">
          <p:sp>
            <p:nvSpPr>
              <p:cNvPr id="5" name="Rectángulo 4"/>
              <p:cNvSpPr>
                <a:spLocks noRot="1" noChangeAspect="1" noMove="1" noResize="1" noEditPoints="1" noAdjustHandles="1" noChangeArrowheads="1" noChangeShapeType="1" noTextEdit="1"/>
              </p:cNvSpPr>
              <p:nvPr/>
            </p:nvSpPr>
            <p:spPr>
              <a:xfrm>
                <a:off x="7108550" y="1112720"/>
                <a:ext cx="4756651" cy="5056512"/>
              </a:xfrm>
              <a:prstGeom prst="rect">
                <a:avLst/>
              </a:prstGeom>
              <a:blipFill>
                <a:blip r:embed="rId3"/>
                <a:stretch>
                  <a:fillRect l="-266" t="-251"/>
                </a:stretch>
              </a:blipFill>
            </p:spPr>
            <p:txBody>
              <a:bodyPr/>
              <a:lstStyle/>
              <a:p>
                <a:r>
                  <a:rPr lang="en-US">
                    <a:noFill/>
                  </a:rPr>
                  <a:t> </a:t>
                </a:r>
              </a:p>
            </p:txBody>
          </p:sp>
        </mc:Fallback>
      </mc:AlternateContent>
      <p:graphicFrame>
        <p:nvGraphicFramePr>
          <p:cNvPr id="7" name="Chart 6">
            <a:extLst>
              <a:ext uri="{FF2B5EF4-FFF2-40B4-BE49-F238E27FC236}">
                <a16:creationId xmlns:a16="http://schemas.microsoft.com/office/drawing/2014/main" id="{420C92BC-CD24-534A-B4F5-E743812BCA88}"/>
              </a:ext>
            </a:extLst>
          </p:cNvPr>
          <p:cNvGraphicFramePr/>
          <p:nvPr>
            <p:extLst>
              <p:ext uri="{D42A27DB-BD31-4B8C-83A1-F6EECF244321}">
                <p14:modId xmlns:p14="http://schemas.microsoft.com/office/powerpoint/2010/main" val="2514709616"/>
              </p:ext>
            </p:extLst>
          </p:nvPr>
        </p:nvGraphicFramePr>
        <p:xfrm>
          <a:off x="34373" y="1152708"/>
          <a:ext cx="6781751" cy="5329742"/>
        </p:xfrm>
        <a:graphic>
          <a:graphicData uri="http://schemas.openxmlformats.org/drawingml/2006/chart">
            <c:chart xmlns:c="http://schemas.openxmlformats.org/drawingml/2006/chart" xmlns:r="http://schemas.openxmlformats.org/officeDocument/2006/relationships" r:id="rId4"/>
          </a:graphicData>
        </a:graphic>
      </p:graphicFrame>
      <p:cxnSp>
        <p:nvCxnSpPr>
          <p:cNvPr id="3" name="Straight Connector 2">
            <a:extLst>
              <a:ext uri="{FF2B5EF4-FFF2-40B4-BE49-F238E27FC236}">
                <a16:creationId xmlns:a16="http://schemas.microsoft.com/office/drawing/2014/main" id="{65E5FE00-7F4A-E748-BEAE-17CB26319198}"/>
              </a:ext>
            </a:extLst>
          </p:cNvPr>
          <p:cNvCxnSpPr>
            <a:cxnSpLocks/>
          </p:cNvCxnSpPr>
          <p:nvPr/>
        </p:nvCxnSpPr>
        <p:spPr>
          <a:xfrm>
            <a:off x="7108550" y="3216732"/>
            <a:ext cx="47566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8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a:noFill/>
          <a:ln>
            <a:noFill/>
          </a:ln>
        </p:spPr>
        <p:txBody>
          <a:bodyPr spcFirstLastPara="1" wrap="square" lIns="91425" tIns="45700" rIns="91425" bIns="45700" anchor="t" anchorCtr="0">
            <a:noAutofit/>
          </a:bodyPr>
          <a:lstStyle/>
          <a:p>
            <a:r>
              <a:rPr lang="es-EC" dirty="0">
                <a:latin typeface="Roboto" panose="02000000000000000000" pitchFamily="2" charset="0"/>
                <a:ea typeface="Roboto" panose="02000000000000000000" pitchFamily="2" charset="0"/>
              </a:rPr>
              <a:t>Data</a:t>
            </a:r>
            <a:endParaRPr dirty="0">
              <a:latin typeface="Roboto" panose="02000000000000000000" pitchFamily="2" charset="0"/>
              <a:ea typeface="Roboto" panose="02000000000000000000" pitchFamily="2" charset="0"/>
            </a:endParaRPr>
          </a:p>
        </p:txBody>
      </p:sp>
      <p:sp>
        <p:nvSpPr>
          <p:cNvPr id="5" name="Rectángulo 4"/>
          <p:cNvSpPr/>
          <p:nvPr/>
        </p:nvSpPr>
        <p:spPr>
          <a:xfrm>
            <a:off x="882350" y="1507962"/>
            <a:ext cx="10202417" cy="4247317"/>
          </a:xfrm>
          <a:prstGeom prst="rect">
            <a:avLst/>
          </a:prstGeom>
        </p:spPr>
        <p:txBody>
          <a:bodyPr wrap="square" anchor="ctr">
            <a:spAutoFit/>
          </a:bodyPr>
          <a:lstStyle/>
          <a:p>
            <a:pPr marL="285750" indent="-285750" algn="just">
              <a:buFont typeface="Wingdings" pitchFamily="2" charset="2"/>
              <a:buChar char="ü"/>
            </a:pPr>
            <a:r>
              <a:rPr lang="es-EC" sz="1800" dirty="0">
                <a:solidFill>
                  <a:srgbClr val="23373B"/>
                </a:solidFill>
                <a:latin typeface="Roboto" panose="02000000000000000000" pitchFamily="2" charset="0"/>
                <a:ea typeface="Roboto" panose="02000000000000000000" pitchFamily="2" charset="0"/>
              </a:rPr>
              <a:t>El conjunto de datos contiene cotizaciones de precios que se obtuvieron manualmente de Amazon </a:t>
            </a:r>
            <a:r>
              <a:rPr lang="es-EC" sz="1800" dirty="0">
                <a:solidFill>
                  <a:srgbClr val="23373B"/>
                </a:solidFill>
                <a:highlight>
                  <a:srgbClr val="00FF00"/>
                </a:highlight>
                <a:latin typeface="Roboto" panose="02000000000000000000" pitchFamily="2" charset="0"/>
                <a:ea typeface="Roboto" panose="02000000000000000000" pitchFamily="2" charset="0"/>
              </a:rPr>
              <a:t>(100 productos)</a:t>
            </a:r>
          </a:p>
          <a:p>
            <a:pPr marL="285750" indent="-285750" algn="just">
              <a:buFont typeface="Wingdings" pitchFamily="2" charset="2"/>
              <a:buChar char="ü"/>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Wingdings" pitchFamily="2" charset="2"/>
              <a:buChar char="ü"/>
            </a:pPr>
            <a:r>
              <a:rPr lang="es-EC" sz="1800" dirty="0">
                <a:solidFill>
                  <a:srgbClr val="23373B"/>
                </a:solidFill>
                <a:latin typeface="Roboto" panose="02000000000000000000" pitchFamily="2" charset="0"/>
                <a:ea typeface="Roboto" panose="02000000000000000000" pitchFamily="2" charset="0"/>
              </a:rPr>
              <a:t>Seis semanas</a:t>
            </a:r>
            <a:r>
              <a:rPr lang="es-EC" sz="1800" dirty="0">
                <a:solidFill>
                  <a:srgbClr val="23373B"/>
                </a:solidFill>
                <a:highlight>
                  <a:srgbClr val="00FF00"/>
                </a:highlight>
                <a:latin typeface="Roboto" panose="02000000000000000000" pitchFamily="2" charset="0"/>
                <a:ea typeface="Roboto" panose="02000000000000000000" pitchFamily="2" charset="0"/>
              </a:rPr>
              <a:t>: (Diciembre 2020–Febrero 2021)</a:t>
            </a:r>
          </a:p>
          <a:p>
            <a:pPr marL="285750" indent="-285750" algn="just">
              <a:buFont typeface="Wingdings" pitchFamily="2" charset="2"/>
              <a:buChar char="ü"/>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Wingdings" pitchFamily="2" charset="2"/>
              <a:buChar char="ü"/>
            </a:pPr>
            <a:r>
              <a:rPr lang="es-EC" sz="1800" dirty="0">
                <a:solidFill>
                  <a:srgbClr val="23373B"/>
                </a:solidFill>
                <a:latin typeface="Roboto" panose="02000000000000000000" pitchFamily="2" charset="0"/>
                <a:ea typeface="Roboto" panose="02000000000000000000" pitchFamily="2" charset="0"/>
              </a:rPr>
              <a:t>Los productos fueron seleccionados al azar: generador de números aleatorios para seleccionar cada producto dentro de las categorías para asegurar la aleatoriedad de la selección</a:t>
            </a:r>
          </a:p>
          <a:p>
            <a:pPr marL="285750" indent="-285750" algn="just">
              <a:buFont typeface="Wingdings" pitchFamily="2" charset="2"/>
              <a:buChar char="ü"/>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Wingdings" pitchFamily="2" charset="2"/>
              <a:buChar char="ü"/>
            </a:pPr>
            <a:r>
              <a:rPr lang="es-EC" sz="1800" dirty="0">
                <a:solidFill>
                  <a:srgbClr val="23373B"/>
                </a:solidFill>
                <a:latin typeface="Roboto" panose="02000000000000000000" pitchFamily="2" charset="0"/>
                <a:ea typeface="Roboto" panose="02000000000000000000" pitchFamily="2" charset="0"/>
              </a:rPr>
              <a:t>La prueba de referencia utiliza un umbral de caída del </a:t>
            </a:r>
            <a:r>
              <a:rPr lang="es-EC" sz="1800" dirty="0">
                <a:solidFill>
                  <a:srgbClr val="23373B"/>
                </a:solidFill>
                <a:highlight>
                  <a:srgbClr val="00FF00"/>
                </a:highlight>
                <a:latin typeface="Roboto" panose="02000000000000000000" pitchFamily="2" charset="0"/>
                <a:ea typeface="Roboto" panose="02000000000000000000" pitchFamily="2" charset="0"/>
              </a:rPr>
              <a:t>25%</a:t>
            </a:r>
          </a:p>
          <a:p>
            <a:pPr marL="285750" indent="-285750" algn="just">
              <a:buFont typeface="Wingdings" pitchFamily="2" charset="2"/>
              <a:buChar char="ü"/>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Wingdings" pitchFamily="2" charset="2"/>
              <a:buChar char="ü"/>
            </a:pPr>
            <a:r>
              <a:rPr lang="es-EC" sz="1800" dirty="0">
                <a:solidFill>
                  <a:srgbClr val="23373B"/>
                </a:solidFill>
                <a:latin typeface="Roboto" panose="02000000000000000000" pitchFamily="2" charset="0"/>
                <a:ea typeface="Roboto" panose="02000000000000000000" pitchFamily="2" charset="0"/>
              </a:rPr>
              <a:t>Para cada producto, conté cada vez que un precio bajó más o igual al 25% durante el período de tiempo analizado.</a:t>
            </a:r>
          </a:p>
          <a:p>
            <a:pPr marL="285750" indent="-285750" algn="just">
              <a:buFont typeface="Wingdings" pitchFamily="2" charset="2"/>
              <a:buChar char="ü"/>
            </a:pPr>
            <a:endParaRPr lang="es-EC" sz="1800" dirty="0">
              <a:solidFill>
                <a:srgbClr val="23373B"/>
              </a:solidFill>
              <a:latin typeface="Roboto" panose="02000000000000000000" pitchFamily="2" charset="0"/>
              <a:ea typeface="Roboto" panose="02000000000000000000" pitchFamily="2" charset="0"/>
            </a:endParaRPr>
          </a:p>
          <a:p>
            <a:pPr marL="285750" indent="-285750" algn="just">
              <a:buFont typeface="Wingdings" pitchFamily="2" charset="2"/>
              <a:buChar char="ü"/>
            </a:pPr>
            <a:r>
              <a:rPr lang="es-EC" sz="1800" dirty="0">
                <a:solidFill>
                  <a:srgbClr val="23373B"/>
                </a:solidFill>
                <a:latin typeface="Roboto" panose="02000000000000000000" pitchFamily="2" charset="0"/>
                <a:ea typeface="Roboto" panose="02000000000000000000" pitchFamily="2" charset="0"/>
              </a:rPr>
              <a:t>En total, hubo </a:t>
            </a:r>
            <a:r>
              <a:rPr lang="es-EC" sz="1800" dirty="0">
                <a:solidFill>
                  <a:srgbClr val="23373B"/>
                </a:solidFill>
                <a:highlight>
                  <a:srgbClr val="00FF00"/>
                </a:highlight>
                <a:latin typeface="Roboto" panose="02000000000000000000" pitchFamily="2" charset="0"/>
                <a:ea typeface="Roboto" panose="02000000000000000000" pitchFamily="2" charset="0"/>
              </a:rPr>
              <a:t>59 casos </a:t>
            </a:r>
            <a:r>
              <a:rPr lang="es-EC" sz="1800" dirty="0">
                <a:solidFill>
                  <a:srgbClr val="23373B"/>
                </a:solidFill>
                <a:latin typeface="Roboto" panose="02000000000000000000" pitchFamily="2" charset="0"/>
                <a:ea typeface="Roboto" panose="02000000000000000000" pitchFamily="2" charset="0"/>
              </a:rPr>
              <a:t>de recortes de precios con diferentes períodos de recuperación de 1 a 31 días</a:t>
            </a:r>
          </a:p>
        </p:txBody>
      </p:sp>
    </p:spTree>
    <p:extLst>
      <p:ext uri="{BB962C8B-B14F-4D97-AF65-F5344CB8AC3E}">
        <p14:creationId xmlns:p14="http://schemas.microsoft.com/office/powerpoint/2010/main" val="5014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9"/>
          <p:cNvSpPr txBox="1">
            <a:spLocks noGrp="1"/>
          </p:cNvSpPr>
          <p:nvPr>
            <p:ph type="title"/>
          </p:nvPr>
        </p:nvSpPr>
        <p:spPr>
          <a:xfrm>
            <a:off x="882350" y="375550"/>
            <a:ext cx="6226200" cy="413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C" dirty="0">
                <a:latin typeface="Roboto" panose="02000000000000000000" pitchFamily="2" charset="0"/>
                <a:ea typeface="Roboto" panose="02000000000000000000" pitchFamily="2" charset="0"/>
              </a:rPr>
              <a:t>Metodología</a:t>
            </a:r>
            <a:endParaRPr dirty="0">
              <a:latin typeface="Roboto" panose="02000000000000000000" pitchFamily="2" charset="0"/>
              <a:ea typeface="Roboto" panose="02000000000000000000" pitchFamily="2" charset="0"/>
            </a:endParaRPr>
          </a:p>
        </p:txBody>
      </p:sp>
      <p:sp>
        <p:nvSpPr>
          <p:cNvPr id="5" name="Rectángulo 4"/>
          <p:cNvSpPr/>
          <p:nvPr/>
        </p:nvSpPr>
        <p:spPr>
          <a:xfrm>
            <a:off x="882350" y="1470763"/>
            <a:ext cx="10202417" cy="3693319"/>
          </a:xfrm>
          <a:prstGeom prst="rect">
            <a:avLst/>
          </a:prstGeom>
        </p:spPr>
        <p:txBody>
          <a:bodyPr wrap="square">
            <a:spAutoFit/>
          </a:bodyPr>
          <a:lstStyle/>
          <a:p>
            <a:pPr algn="just"/>
            <a:r>
              <a:rPr lang="es-EC" sz="1800" dirty="0">
                <a:solidFill>
                  <a:srgbClr val="23373B"/>
                </a:solidFill>
                <a:latin typeface="Roboto" panose="02000000000000000000" pitchFamily="2" charset="0"/>
                <a:ea typeface="Roboto" panose="02000000000000000000" pitchFamily="2" charset="0"/>
              </a:rPr>
              <a:t>TRES tests con supuestos clave:</a:t>
            </a:r>
          </a:p>
          <a:p>
            <a:pPr algn="just"/>
            <a:endParaRPr lang="es-EC" sz="1800" dirty="0">
              <a:solidFill>
                <a:srgbClr val="23373B"/>
              </a:solidFill>
              <a:latin typeface="Roboto" panose="02000000000000000000" pitchFamily="2" charset="0"/>
              <a:ea typeface="Roboto" panose="02000000000000000000" pitchFamily="2" charset="0"/>
            </a:endParaRPr>
          </a:p>
          <a:p>
            <a:pPr marL="342900" indent="-342900" algn="just">
              <a:buFont typeface="+mj-lt"/>
              <a:buAutoNum type="arabicPeriod"/>
            </a:pPr>
            <a:r>
              <a:rPr lang="es-EC" sz="1800" dirty="0">
                <a:solidFill>
                  <a:srgbClr val="23373B"/>
                </a:solidFill>
                <a:latin typeface="Roboto" panose="02000000000000000000" pitchFamily="2" charset="0"/>
                <a:ea typeface="Roboto" panose="02000000000000000000" pitchFamily="2" charset="0"/>
              </a:rPr>
              <a:t>Todos los productos de la muestra son </a:t>
            </a:r>
            <a:r>
              <a:rPr lang="es-EC" sz="1800" dirty="0">
                <a:solidFill>
                  <a:srgbClr val="23373B"/>
                </a:solidFill>
                <a:highlight>
                  <a:srgbClr val="00FF00"/>
                </a:highlight>
                <a:latin typeface="Roboto" panose="02000000000000000000" pitchFamily="2" charset="0"/>
                <a:ea typeface="Roboto" panose="02000000000000000000" pitchFamily="2" charset="0"/>
              </a:rPr>
              <a:t>HOMOGÉNEOS</a:t>
            </a:r>
            <a:r>
              <a:rPr lang="es-EC" sz="1800" dirty="0">
                <a:solidFill>
                  <a:srgbClr val="23373B"/>
                </a:solidFill>
                <a:latin typeface="Roboto" panose="02000000000000000000" pitchFamily="2" charset="0"/>
                <a:ea typeface="Roboto" panose="02000000000000000000" pitchFamily="2" charset="0"/>
              </a:rPr>
              <a:t>; una misma probabilidad de reducción de precios de los productos a lo largo del tiempo</a:t>
            </a:r>
          </a:p>
          <a:p>
            <a:pPr marL="342900" indent="-342900" algn="just">
              <a:buFont typeface="+mj-lt"/>
              <a:buAutoNum type="arabicPeriod"/>
            </a:pPr>
            <a:endParaRPr lang="es-EC" sz="1800" dirty="0">
              <a:solidFill>
                <a:srgbClr val="23373B"/>
              </a:solidFill>
              <a:latin typeface="Roboto" panose="02000000000000000000" pitchFamily="2" charset="0"/>
              <a:ea typeface="Roboto" panose="02000000000000000000" pitchFamily="2" charset="0"/>
            </a:endParaRPr>
          </a:p>
          <a:p>
            <a:pPr marL="342900" indent="-342900" algn="just">
              <a:buFont typeface="+mj-lt"/>
              <a:buAutoNum type="arabicPeriod"/>
            </a:pPr>
            <a:r>
              <a:rPr lang="es-EC" sz="1800" dirty="0">
                <a:solidFill>
                  <a:srgbClr val="23373B"/>
                </a:solidFill>
                <a:latin typeface="Roboto" panose="02000000000000000000" pitchFamily="2" charset="0"/>
                <a:ea typeface="Roboto" panose="02000000000000000000" pitchFamily="2" charset="0"/>
              </a:rPr>
              <a:t>Productos son homogéneos entre la </a:t>
            </a:r>
            <a:r>
              <a:rPr lang="es-EC" sz="1800" dirty="0">
                <a:solidFill>
                  <a:srgbClr val="23373B"/>
                </a:solidFill>
                <a:highlight>
                  <a:srgbClr val="00FF00"/>
                </a:highlight>
                <a:latin typeface="Roboto" panose="02000000000000000000" pitchFamily="2" charset="0"/>
                <a:ea typeface="Roboto" panose="02000000000000000000" pitchFamily="2" charset="0"/>
              </a:rPr>
              <a:t>CATEGORÍA </a:t>
            </a:r>
            <a:r>
              <a:rPr lang="es-EC" sz="1800" dirty="0">
                <a:solidFill>
                  <a:srgbClr val="23373B"/>
                </a:solidFill>
                <a:latin typeface="Roboto" panose="02000000000000000000" pitchFamily="2" charset="0"/>
                <a:ea typeface="Roboto" panose="02000000000000000000" pitchFamily="2" charset="0"/>
              </a:rPr>
              <a:t>a la que pertenecen; una probabilidad diferente para cada grupo. Agrupé las 10 categorías en dos grupos principales basados ​​en principios de marketing  (Claessens, 2017)	</a:t>
            </a:r>
          </a:p>
          <a:p>
            <a:pPr lvl="8" algn="just"/>
            <a:r>
              <a:rPr lang="es-EC" sz="1800" dirty="0">
                <a:solidFill>
                  <a:srgbClr val="23373B"/>
                </a:solidFill>
                <a:latin typeface="Roboto" panose="02000000000000000000" pitchFamily="2" charset="0"/>
                <a:ea typeface="Roboto" panose="02000000000000000000" pitchFamily="2" charset="0"/>
              </a:rPr>
              <a:t>	- Grupo 1: productos que se compran con mayor frecuencia </a:t>
            </a:r>
          </a:p>
          <a:p>
            <a:pPr lvl="8" algn="just"/>
            <a:r>
              <a:rPr lang="es-EC" sz="1800" dirty="0">
                <a:solidFill>
                  <a:srgbClr val="23373B"/>
                </a:solidFill>
                <a:latin typeface="Roboto" panose="02000000000000000000" pitchFamily="2" charset="0"/>
                <a:ea typeface="Roboto" panose="02000000000000000000" pitchFamily="2" charset="0"/>
              </a:rPr>
              <a:t>	- Grupo 2: productos que los consumidores compran con menor frecuencia (se lleva a cabo una comparación más cuidadosa con valor añadido) </a:t>
            </a:r>
          </a:p>
          <a:p>
            <a:pPr marL="342900" indent="-342900" algn="just">
              <a:buFont typeface="+mj-lt"/>
              <a:buAutoNum type="arabicPeriod"/>
            </a:pPr>
            <a:endParaRPr lang="es-EC" sz="1800" dirty="0">
              <a:solidFill>
                <a:srgbClr val="23373B"/>
              </a:solidFill>
              <a:latin typeface="Roboto" panose="02000000000000000000" pitchFamily="2" charset="0"/>
              <a:ea typeface="Roboto" panose="02000000000000000000" pitchFamily="2" charset="0"/>
            </a:endParaRPr>
          </a:p>
          <a:p>
            <a:pPr marL="342900" indent="-342900" algn="just">
              <a:buFont typeface="+mj-lt"/>
              <a:buAutoNum type="arabicPeriod"/>
            </a:pPr>
            <a:r>
              <a:rPr lang="es-EC" sz="1800" dirty="0">
                <a:solidFill>
                  <a:srgbClr val="23373B"/>
                </a:solidFill>
                <a:latin typeface="Roboto" panose="02000000000000000000" pitchFamily="2" charset="0"/>
                <a:ea typeface="Roboto" panose="02000000000000000000" pitchFamily="2" charset="0"/>
              </a:rPr>
              <a:t>Una probabilidad diferente para cada producto </a:t>
            </a:r>
            <a:r>
              <a:rPr lang="es-EC" sz="1800" dirty="0">
                <a:solidFill>
                  <a:srgbClr val="23373B"/>
                </a:solidFill>
                <a:highlight>
                  <a:srgbClr val="00FF00"/>
                </a:highlight>
                <a:latin typeface="Roboto" panose="02000000000000000000" pitchFamily="2" charset="0"/>
                <a:ea typeface="Roboto" panose="02000000000000000000" pitchFamily="2" charset="0"/>
              </a:rPr>
              <a:t>(HETEROGÉNEOS)</a:t>
            </a:r>
          </a:p>
        </p:txBody>
      </p:sp>
    </p:spTree>
    <p:extLst>
      <p:ext uri="{BB962C8B-B14F-4D97-AF65-F5344CB8AC3E}">
        <p14:creationId xmlns:p14="http://schemas.microsoft.com/office/powerpoint/2010/main" val="199058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a:spLocks noGrp="1"/>
          </p:cNvSpPr>
          <p:nvPr>
            <p:ph type="title"/>
          </p:nvPr>
        </p:nvSpPr>
        <p:spPr>
          <a:xfrm>
            <a:off x="668075" y="673468"/>
            <a:ext cx="105156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3400"/>
              <a:buNone/>
            </a:pPr>
            <a:r>
              <a:rPr lang="es-EC" sz="3200" dirty="0">
                <a:solidFill>
                  <a:schemeClr val="bg1"/>
                </a:solidFill>
                <a:latin typeface="Roboto" panose="02000000000000000000" pitchFamily="2" charset="0"/>
                <a:ea typeface="Roboto" panose="02000000000000000000" pitchFamily="2" charset="0"/>
              </a:rPr>
              <a:t>Resultados</a:t>
            </a:r>
            <a:endParaRPr sz="32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3424327"/>
      </p:ext>
    </p:extLst>
  </p:cSld>
  <p:clrMapOvr>
    <a:masterClrMapping/>
  </p:clrMapOvr>
  <mc:AlternateContent xmlns:mc="http://schemas.openxmlformats.org/markup-compatibility/2006" xmlns:p14="http://schemas.microsoft.com/office/powerpoint/2010/main">
    <mc:Choice Requires="p14">
      <p:transition p14:dur="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Avances CoE Analítica">
  <a:themeElements>
    <a:clrScheme name="Banco Pichincha">
      <a:dk1>
        <a:srgbClr val="002060"/>
      </a:dk1>
      <a:lt1>
        <a:srgbClr val="FFFFFF"/>
      </a:lt1>
      <a:dk2>
        <a:srgbClr val="FFFFFF"/>
      </a:dk2>
      <a:lt2>
        <a:srgbClr val="FFFFFF"/>
      </a:lt2>
      <a:accent1>
        <a:srgbClr val="002060"/>
      </a:accent1>
      <a:accent2>
        <a:srgbClr val="0070C0"/>
      </a:accent2>
      <a:accent3>
        <a:srgbClr val="BDD7EE"/>
      </a:accent3>
      <a:accent4>
        <a:srgbClr val="FFC000"/>
      </a:accent4>
      <a:accent5>
        <a:srgbClr val="FFD965"/>
      </a:accent5>
      <a:accent6>
        <a:srgbClr val="FFF2C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8720DD65B3E5E46BE1B6F3BACA1D59E" ma:contentTypeVersion="12" ma:contentTypeDescription="Crear nuevo documento." ma:contentTypeScope="" ma:versionID="f94c1e709cfa0b2ac5a2fe1997cfb4a7">
  <xsd:schema xmlns:xsd="http://www.w3.org/2001/XMLSchema" xmlns:xs="http://www.w3.org/2001/XMLSchema" xmlns:p="http://schemas.microsoft.com/office/2006/metadata/properties" xmlns:ns2="68a89c45-93d4-409e-9917-95296e60f3ee" xmlns:ns3="9d598fd5-e7dc-48bb-86e2-e1b2dc5a7f57" targetNamespace="http://schemas.microsoft.com/office/2006/metadata/properties" ma:root="true" ma:fieldsID="9a95438d7dfa88e537d8364501c72e01" ns2:_="" ns3:_="">
    <xsd:import namespace="68a89c45-93d4-409e-9917-95296e60f3ee"/>
    <xsd:import namespace="9d598fd5-e7dc-48bb-86e2-e1b2dc5a7f5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a89c45-93d4-409e-9917-95296e60f3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598fd5-e7dc-48bb-86e2-e1b2dc5a7f5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4EB6F8-9050-429B-A372-C8225598731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0B4AE60-5C28-4199-B931-69AA7FF2AA83}"/>
</file>

<file path=customXml/itemProps3.xml><?xml version="1.0" encoding="utf-8"?>
<ds:datastoreItem xmlns:ds="http://schemas.openxmlformats.org/officeDocument/2006/customXml" ds:itemID="{F20101CE-CBA4-41FE-834E-3EB19DB42E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550</TotalTime>
  <Words>1896</Words>
  <Application>Microsoft Macintosh PowerPoint</Application>
  <PresentationFormat>Widescreen</PresentationFormat>
  <Paragraphs>181</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Wingdings</vt:lpstr>
      <vt:lpstr>Roboto</vt:lpstr>
      <vt:lpstr>FiraSans-Light-Identity-H</vt:lpstr>
      <vt:lpstr>Times New Roman</vt:lpstr>
      <vt:lpstr>Roboto Slab</vt:lpstr>
      <vt:lpstr>Cambria Math</vt:lpstr>
      <vt:lpstr>Avances CoE Analítica</vt:lpstr>
      <vt:lpstr>Midiendo las Fluctuaciones de Precios en la plataforma Amazon    Maskin Tirole Model vs Sobel Model </vt:lpstr>
      <vt:lpstr>Contenido</vt:lpstr>
      <vt:lpstr>Abstract</vt:lpstr>
      <vt:lpstr>Revisión de la Literatura</vt:lpstr>
      <vt:lpstr>Maskin-Tirole Distribution </vt:lpstr>
      <vt:lpstr>Sobel  Distribution </vt:lpstr>
      <vt:lpstr>Data</vt:lpstr>
      <vt:lpstr>Metodología</vt:lpstr>
      <vt:lpstr>Resultados</vt:lpstr>
      <vt:lpstr>Resultado:   Test 1: Productos Homogéneos  </vt:lpstr>
      <vt:lpstr>Results:   Test 1: Productos Homogéneos  </vt:lpstr>
      <vt:lpstr>Results:   Test 2: Categorías </vt:lpstr>
      <vt:lpstr>Results:   Test 2: Categorías </vt:lpstr>
      <vt:lpstr>Results:   Test 2: Categorías </vt:lpstr>
      <vt:lpstr>Results:   Test 2: Categorías </vt:lpstr>
      <vt:lpstr>Results:   Test 3: Productos Heterogéneos  </vt:lpstr>
      <vt:lpstr>Results:   Test 3: Productos Heterogéneos  </vt:lpstr>
      <vt:lpstr>Discusión</vt:lpstr>
      <vt:lpstr>Limitaciones </vt:lpstr>
      <vt:lpstr>Muchas gracias!</vt:lpstr>
      <vt:lpstr>Bibliografía</vt:lpstr>
      <vt:lpstr>Bibliografía</vt:lpstr>
      <vt:lpstr>Bibliografía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de Avances COE Analítica</dc:title>
  <cp:lastModifiedBy>Conde-Cajas,M (pgt)</cp:lastModifiedBy>
  <cp:revision>48</cp:revision>
  <dcterms:modified xsi:type="dcterms:W3CDTF">2021-10-18T14:31:28Z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0x010100F8720DD65B3E5E46BE1B6F3BACA1D59E</vt:lpwstr>
  </property>
</Properties>
</file>