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Robo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24" roundtripDataSignature="AMtx7mib84D35l4iCka4XzV6xS8av5UL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11" Type="http://schemas.openxmlformats.org/officeDocument/2006/relationships/slide" Target="slides/slide6.xml"/><Relationship Id="rId22" Type="http://schemas.openxmlformats.org/officeDocument/2006/relationships/font" Target="fonts/Roboto-italic.fntdata"/><Relationship Id="rId10" Type="http://schemas.openxmlformats.org/officeDocument/2006/relationships/slide" Target="slides/slide5.xml"/><Relationship Id="rId21" Type="http://schemas.openxmlformats.org/officeDocument/2006/relationships/font" Target="fonts/Roboto-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1" name="Google Shape;141;p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3bcbd12b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7" name="Google Shape;147;g363bcbd12bb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63bcbd12bb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63bcbd12bb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63bcbd12bb_0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63bcbd12b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63bcbd12bb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63bcbd12bb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65062c97_0_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0" name="Google Shape;100;g35f65062c97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5f65062c97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g35f65062c9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f65062c97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8" name="Google Shape;128;g35f65062c97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 name="Google Shape;1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9"/>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 name="Google Shape;20;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6" name="Google Shape;26;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2" name="Google Shape;32;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3" name="Google Shape;33;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39" name="Google Shape;39;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0" name="Google Shape;40;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57" name="Google Shape;57;p1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8" name="Google Shape;58;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8"/>
          <p:cNvSpPr/>
          <p:nvPr>
            <p:ph idx="2" type="pic"/>
          </p:nvPr>
        </p:nvSpPr>
        <p:spPr>
          <a:xfrm>
            <a:off x="1792288" y="612775"/>
            <a:ext cx="5486400" cy="4114800"/>
          </a:xfrm>
          <a:prstGeom prst="rect">
            <a:avLst/>
          </a:prstGeom>
          <a:noFill/>
          <a:ln>
            <a:noFill/>
          </a:ln>
        </p:spPr>
      </p:sp>
      <p:sp>
        <p:nvSpPr>
          <p:cNvPr id="64" name="Google Shape;64;p1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5" name="Google Shape;6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Análisis de Campañas de Marketing Bancario</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US">
                <a:solidFill>
                  <a:srgbClr val="888888"/>
                </a:solidFill>
              </a:rPr>
              <a:t>Trabajo Final – Data Science2</a:t>
            </a:r>
            <a:endParaRPr/>
          </a:p>
          <a:p>
            <a:pPr indent="0" lvl="0" marL="0" rtl="0" algn="ctr">
              <a:lnSpc>
                <a:spcPct val="100000"/>
              </a:lnSpc>
              <a:spcBef>
                <a:spcPts val="640"/>
              </a:spcBef>
              <a:spcAft>
                <a:spcPts val="0"/>
              </a:spcAft>
              <a:buClr>
                <a:srgbClr val="888888"/>
              </a:buClr>
              <a:buSzPts val="3200"/>
              <a:buNone/>
            </a:pPr>
            <a:r>
              <a:rPr lang="en-US">
                <a:solidFill>
                  <a:srgbClr val="888888"/>
                </a:solidFill>
              </a:rPr>
              <a:t>Ferino Guillermo | Comisión 7</a:t>
            </a:r>
            <a:r>
              <a:rPr lang="en-US"/>
              <a:t>5690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Modelado Predictivo</a:t>
            </a:r>
            <a:endParaRPr/>
          </a:p>
        </p:txBody>
      </p:sp>
      <p:sp>
        <p:nvSpPr>
          <p:cNvPr id="144" name="Google Shape;144;p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457200" rtl="0" algn="l">
              <a:lnSpc>
                <a:spcPct val="100000"/>
              </a:lnSpc>
              <a:spcBef>
                <a:spcPts val="0"/>
              </a:spcBef>
              <a:spcAft>
                <a:spcPts val="0"/>
              </a:spcAft>
              <a:buNone/>
            </a:pPr>
            <a:r>
              <a:rPr b="1" i="1" lang="en-US" sz="2800"/>
              <a:t>Fase 1:</a:t>
            </a:r>
            <a:br>
              <a:rPr b="1" lang="en-US" sz="2600"/>
            </a:br>
            <a:r>
              <a:rPr b="1" lang="en-US" sz="2600"/>
              <a:t>S</a:t>
            </a:r>
            <a:r>
              <a:rPr b="1" lang="en-US" sz="2600">
                <a:solidFill>
                  <a:schemeClr val="dk1"/>
                </a:solidFill>
              </a:rPr>
              <a:t>e entrenaron modelos de clasificación:</a:t>
            </a:r>
            <a:endParaRPr b="1" sz="2600"/>
          </a:p>
          <a:p>
            <a:pPr indent="-304800" lvl="0" marL="342900" rtl="0" algn="l">
              <a:lnSpc>
                <a:spcPct val="100000"/>
              </a:lnSpc>
              <a:spcBef>
                <a:spcPts val="640"/>
              </a:spcBef>
              <a:spcAft>
                <a:spcPts val="0"/>
              </a:spcAft>
              <a:buClr>
                <a:schemeClr val="dk1"/>
              </a:buClr>
              <a:buSzPts val="2600"/>
              <a:buChar char="•"/>
            </a:pPr>
            <a:r>
              <a:rPr b="1" lang="en-US" sz="2600">
                <a:solidFill>
                  <a:schemeClr val="dk1"/>
                </a:solidFill>
              </a:rPr>
              <a:t>  Regresión logística</a:t>
            </a:r>
            <a:endParaRPr b="1" sz="2600"/>
          </a:p>
          <a:p>
            <a:pPr indent="-304800" lvl="0" marL="342900" rtl="0" algn="l">
              <a:lnSpc>
                <a:spcPct val="100000"/>
              </a:lnSpc>
              <a:spcBef>
                <a:spcPts val="640"/>
              </a:spcBef>
              <a:spcAft>
                <a:spcPts val="0"/>
              </a:spcAft>
              <a:buClr>
                <a:schemeClr val="dk1"/>
              </a:buClr>
              <a:buSzPts val="2600"/>
              <a:buChar char="•"/>
            </a:pPr>
            <a:r>
              <a:rPr b="1" lang="en-US" sz="2600">
                <a:solidFill>
                  <a:schemeClr val="dk1"/>
                </a:solidFill>
              </a:rPr>
              <a:t>  Árbol de decisión</a:t>
            </a:r>
            <a:endParaRPr b="1" sz="2600"/>
          </a:p>
          <a:p>
            <a:pPr indent="-304800" lvl="0" marL="342900" rtl="0" algn="l">
              <a:lnSpc>
                <a:spcPct val="100000"/>
              </a:lnSpc>
              <a:spcBef>
                <a:spcPts val="640"/>
              </a:spcBef>
              <a:spcAft>
                <a:spcPts val="0"/>
              </a:spcAft>
              <a:buClr>
                <a:schemeClr val="dk1"/>
              </a:buClr>
              <a:buSzPts val="2600"/>
              <a:buChar char="•"/>
            </a:pPr>
            <a:r>
              <a:rPr b="1" lang="en-US" sz="2600">
                <a:solidFill>
                  <a:schemeClr val="dk1"/>
                </a:solidFill>
              </a:rPr>
              <a:t>  Random Forest</a:t>
            </a:r>
            <a:endParaRPr b="1" sz="2600"/>
          </a:p>
          <a:p>
            <a:pPr indent="-304800" lvl="0" marL="342900" rtl="0" algn="l">
              <a:lnSpc>
                <a:spcPct val="100000"/>
              </a:lnSpc>
              <a:spcBef>
                <a:spcPts val="640"/>
              </a:spcBef>
              <a:spcAft>
                <a:spcPts val="0"/>
              </a:spcAft>
              <a:buClr>
                <a:schemeClr val="dk1"/>
              </a:buClr>
              <a:buSzPts val="2600"/>
              <a:buChar char="•"/>
            </a:pPr>
            <a:r>
              <a:rPr b="1" lang="en-US" sz="2600"/>
              <a:t> </a:t>
            </a:r>
            <a:r>
              <a:rPr b="1" lang="en-US" sz="2600">
                <a:solidFill>
                  <a:schemeClr val="dk1"/>
                </a:solidFill>
              </a:rPr>
              <a:t>Evaluación con métricas de precisión, recall y F1 score.</a:t>
            </a:r>
            <a:endParaRPr b="1" sz="2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63bcbd12bb_0_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Modelado Predictivo</a:t>
            </a:r>
            <a:endParaRPr/>
          </a:p>
        </p:txBody>
      </p:sp>
      <p:sp>
        <p:nvSpPr>
          <p:cNvPr id="150" name="Google Shape;150;g363bcbd12bb_0_0"/>
          <p:cNvSpPr txBox="1"/>
          <p:nvPr>
            <p:ph idx="1" type="body"/>
          </p:nvPr>
        </p:nvSpPr>
        <p:spPr>
          <a:xfrm>
            <a:off x="457200" y="1230325"/>
            <a:ext cx="8229600" cy="5016000"/>
          </a:xfrm>
          <a:prstGeom prst="rect">
            <a:avLst/>
          </a:prstGeom>
          <a:noFill/>
          <a:ln>
            <a:noFill/>
          </a:ln>
        </p:spPr>
        <p:txBody>
          <a:bodyPr anchorCtr="0" anchor="t" bIns="45700" lIns="91425" spcFirstLastPara="1" rIns="91425" wrap="square" tIns="45700">
            <a:noAutofit/>
          </a:bodyPr>
          <a:lstStyle/>
          <a:p>
            <a:pPr indent="0" lvl="0" marL="457200" rtl="0" algn="l">
              <a:lnSpc>
                <a:spcPct val="100000"/>
              </a:lnSpc>
              <a:spcBef>
                <a:spcPts val="0"/>
              </a:spcBef>
              <a:spcAft>
                <a:spcPts val="0"/>
              </a:spcAft>
              <a:buNone/>
            </a:pPr>
            <a:r>
              <a:rPr b="1" i="1" lang="en-US" sz="2600"/>
              <a:t>Fase 2:</a:t>
            </a:r>
            <a:br>
              <a:rPr lang="en-US" sz="2400"/>
            </a:br>
            <a:r>
              <a:rPr lang="en-US" sz="2400"/>
              <a:t>S</a:t>
            </a:r>
            <a:r>
              <a:rPr lang="en-US" sz="2400">
                <a:solidFill>
                  <a:schemeClr val="dk1"/>
                </a:solidFill>
                <a:latin typeface="Calibri"/>
                <a:ea typeface="Calibri"/>
                <a:cs typeface="Calibri"/>
                <a:sym typeface="Calibri"/>
              </a:rPr>
              <a:t>e entrenaron modelos de clasificación:</a:t>
            </a:r>
            <a:endParaRPr sz="2400"/>
          </a:p>
          <a:p>
            <a:pPr indent="-381000" lvl="0" marL="457200" rtl="0" algn="l">
              <a:spcBef>
                <a:spcPts val="640"/>
              </a:spcBef>
              <a:spcAft>
                <a:spcPts val="0"/>
              </a:spcAft>
              <a:buSzPts val="2400"/>
              <a:buChar char="•"/>
            </a:pPr>
            <a:r>
              <a:rPr b="1" lang="en-US" sz="2400"/>
              <a:t>Random Forest (Optimizado):</a:t>
            </a:r>
            <a:r>
              <a:rPr lang="en-US" sz="2400"/>
              <a:t> Modelo de ensamble basado en múltiples árboles.</a:t>
            </a:r>
            <a:endParaRPr sz="2400"/>
          </a:p>
          <a:p>
            <a:pPr indent="-381000" lvl="0" marL="457200" rtl="0" algn="l">
              <a:spcBef>
                <a:spcPts val="640"/>
              </a:spcBef>
              <a:spcAft>
                <a:spcPts val="0"/>
              </a:spcAft>
              <a:buSzPts val="2400"/>
              <a:buChar char="•"/>
            </a:pPr>
            <a:r>
              <a:rPr b="1" lang="en-US" sz="2400"/>
              <a:t>Bagging:</a:t>
            </a:r>
            <a:r>
              <a:rPr lang="en-US" sz="2400"/>
              <a:t> Técnica que reduce varianza promediando predicciones de modelos base.</a:t>
            </a:r>
            <a:endParaRPr sz="2400"/>
          </a:p>
          <a:p>
            <a:pPr indent="-381000" lvl="0" marL="457200" rtl="0" algn="l">
              <a:spcBef>
                <a:spcPts val="640"/>
              </a:spcBef>
              <a:spcAft>
                <a:spcPts val="0"/>
              </a:spcAft>
              <a:buSzPts val="2400"/>
              <a:buChar char="•"/>
            </a:pPr>
            <a:r>
              <a:rPr b="1" lang="en-US" sz="2400"/>
              <a:t>Boosting (AdaBoost):</a:t>
            </a:r>
            <a:r>
              <a:rPr lang="en-US" sz="2400"/>
              <a:t> Corrige errores iterativamente, mejora rendimiento en clases difíciles.</a:t>
            </a:r>
            <a:endParaRPr sz="2400"/>
          </a:p>
          <a:p>
            <a:pPr indent="-381000" lvl="0" marL="457200" rtl="0" algn="l">
              <a:spcBef>
                <a:spcPts val="640"/>
              </a:spcBef>
              <a:spcAft>
                <a:spcPts val="0"/>
              </a:spcAft>
              <a:buSzPts val="2400"/>
              <a:buChar char="•"/>
            </a:pPr>
            <a:r>
              <a:rPr b="1" lang="en-US" sz="2400"/>
              <a:t>Optimización de hiperparámetros:</a:t>
            </a:r>
            <a:r>
              <a:rPr lang="en-US" sz="2400"/>
              <a:t> Se aplicaron GridSearchCV y RandomizedSearchCV para mejorar rendimiento.</a:t>
            </a:r>
            <a:endParaRPr sz="2400"/>
          </a:p>
          <a:p>
            <a:pPr indent="-381000" lvl="0" marL="457200" rtl="0" algn="l">
              <a:spcBef>
                <a:spcPts val="640"/>
              </a:spcBef>
              <a:spcAft>
                <a:spcPts val="0"/>
              </a:spcAft>
              <a:buSzPts val="2400"/>
              <a:buChar char="•"/>
            </a:pPr>
            <a:r>
              <a:rPr b="1" lang="en-US" sz="2400"/>
              <a:t>Validación cruzada:</a:t>
            </a:r>
            <a:r>
              <a:rPr lang="en-US" sz="2400"/>
              <a:t> Confirmó estabilidad del modelo.</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63bcbd12bb_0_6"/>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Comparación</a:t>
            </a:r>
            <a:r>
              <a:rPr lang="en-US"/>
              <a:t> de Modelos</a:t>
            </a:r>
            <a:endParaRPr/>
          </a:p>
        </p:txBody>
      </p:sp>
      <p:pic>
        <p:nvPicPr>
          <p:cNvPr id="156" name="Google Shape;156;g363bcbd12bb_0_6"/>
          <p:cNvPicPr preferRelativeResize="0"/>
          <p:nvPr/>
        </p:nvPicPr>
        <p:blipFill>
          <a:blip r:embed="rId3">
            <a:alphaModFix/>
          </a:blip>
          <a:stretch>
            <a:fillRect/>
          </a:stretch>
        </p:blipFill>
        <p:spPr>
          <a:xfrm>
            <a:off x="1221188" y="1090600"/>
            <a:ext cx="6886575" cy="4676775"/>
          </a:xfrm>
          <a:prstGeom prst="rect">
            <a:avLst/>
          </a:prstGeom>
          <a:noFill/>
          <a:ln>
            <a:noFill/>
          </a:ln>
        </p:spPr>
      </p:pic>
      <p:sp>
        <p:nvSpPr>
          <p:cNvPr id="157" name="Google Shape;157;g363bcbd12bb_0_6"/>
          <p:cNvSpPr txBox="1"/>
          <p:nvPr/>
        </p:nvSpPr>
        <p:spPr>
          <a:xfrm>
            <a:off x="0" y="5767375"/>
            <a:ext cx="96981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1F1F1F"/>
                </a:solidFill>
                <a:highlight>
                  <a:srgbClr val="FFFFFF"/>
                </a:highlight>
                <a:latin typeface="Calibri"/>
                <a:ea typeface="Calibri"/>
                <a:cs typeface="Calibri"/>
                <a:sym typeface="Calibri"/>
              </a:rPr>
              <a:t>.El gráfico confirma la estabilidad de los modelos. El uso de boosting permite mejorar ligeramente respecto a bagging, alineándose con la teoría de que AdaBoost corrige errores de clasificación de iteraciones anteriores.</a:t>
            </a:r>
            <a:endParaRPr sz="1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63bcbd12bb_0_14"/>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Comparación de Modelos</a:t>
            </a:r>
            <a:endParaRPr/>
          </a:p>
        </p:txBody>
      </p:sp>
      <p:sp>
        <p:nvSpPr>
          <p:cNvPr id="163" name="Google Shape;163;g363bcbd12bb_0_14"/>
          <p:cNvSpPr txBox="1"/>
          <p:nvPr/>
        </p:nvSpPr>
        <p:spPr>
          <a:xfrm>
            <a:off x="0" y="5767375"/>
            <a:ext cx="9698100" cy="50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1F1F1F"/>
                </a:solidFill>
                <a:highlight>
                  <a:srgbClr val="FFFFFF"/>
                </a:highlight>
                <a:latin typeface="Roboto"/>
                <a:ea typeface="Roboto"/>
                <a:cs typeface="Roboto"/>
                <a:sym typeface="Roboto"/>
              </a:rPr>
              <a:t>La curva ROC muestra un AUC de 0.76, indicando que el modelo tiene una buena capacidad para distinguir entre clientes que aceptan y que no aceptan el producto</a:t>
            </a:r>
            <a:endParaRPr sz="1200">
              <a:solidFill>
                <a:schemeClr val="dk1"/>
              </a:solidFill>
              <a:latin typeface="Calibri"/>
              <a:ea typeface="Calibri"/>
              <a:cs typeface="Calibri"/>
              <a:sym typeface="Calibri"/>
            </a:endParaRPr>
          </a:p>
        </p:txBody>
      </p:sp>
      <p:pic>
        <p:nvPicPr>
          <p:cNvPr id="164" name="Google Shape;164;g363bcbd12bb_0_14"/>
          <p:cNvPicPr preferRelativeResize="0"/>
          <p:nvPr/>
        </p:nvPicPr>
        <p:blipFill>
          <a:blip r:embed="rId3">
            <a:alphaModFix/>
          </a:blip>
          <a:stretch>
            <a:fillRect/>
          </a:stretch>
        </p:blipFill>
        <p:spPr>
          <a:xfrm>
            <a:off x="1544663" y="1261813"/>
            <a:ext cx="6054686" cy="404493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63bcbd12bb_0_22"/>
          <p:cNvSpPr txBox="1"/>
          <p:nvPr>
            <p:ph type="title"/>
          </p:nvPr>
        </p:nvSpPr>
        <p:spPr>
          <a:xfrm>
            <a:off x="457200" y="274638"/>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Conclusion Final</a:t>
            </a:r>
            <a:endParaRPr/>
          </a:p>
        </p:txBody>
      </p:sp>
      <p:sp>
        <p:nvSpPr>
          <p:cNvPr id="170" name="Google Shape;170;g363bcbd12bb_0_22"/>
          <p:cNvSpPr txBox="1"/>
          <p:nvPr/>
        </p:nvSpPr>
        <p:spPr>
          <a:xfrm>
            <a:off x="390450" y="1283550"/>
            <a:ext cx="8363100" cy="1957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900"/>
              </a:spcBef>
              <a:spcAft>
                <a:spcPts val="0"/>
              </a:spcAft>
              <a:buNone/>
            </a:pPr>
            <a:r>
              <a:rPr b="1" lang="en-US" sz="1750">
                <a:solidFill>
                  <a:srgbClr val="1F1F1F"/>
                </a:solidFill>
                <a:highlight>
                  <a:srgbClr val="FFFFFF"/>
                </a:highlight>
                <a:latin typeface="Calibri"/>
                <a:ea typeface="Calibri"/>
                <a:cs typeface="Calibri"/>
                <a:sym typeface="Calibri"/>
              </a:rPr>
              <a:t>Segunda fase (Modelos avanzados y optimización)</a:t>
            </a:r>
            <a:endParaRPr b="1" sz="1750">
              <a:solidFill>
                <a:srgbClr val="1F1F1F"/>
              </a:solidFill>
              <a:highlight>
                <a:srgbClr val="FFFFFF"/>
              </a:highlight>
              <a:latin typeface="Calibri"/>
              <a:ea typeface="Calibri"/>
              <a:cs typeface="Calibri"/>
              <a:sym typeface="Calibri"/>
            </a:endParaRPr>
          </a:p>
          <a:p>
            <a:pPr indent="0" lvl="0" marL="0" rtl="0" algn="l">
              <a:lnSpc>
                <a:spcPct val="115000"/>
              </a:lnSpc>
              <a:spcBef>
                <a:spcPts val="1900"/>
              </a:spcBef>
              <a:spcAft>
                <a:spcPts val="0"/>
              </a:spcAft>
              <a:buNone/>
            </a:pPr>
            <a:r>
              <a:rPr lang="en-US" sz="1200">
                <a:solidFill>
                  <a:srgbClr val="1F1F1F"/>
                </a:solidFill>
                <a:highlight>
                  <a:srgbClr val="FFFFFF"/>
                </a:highlight>
                <a:latin typeface="Calibri"/>
                <a:ea typeface="Calibri"/>
                <a:cs typeface="Calibri"/>
                <a:sym typeface="Calibri"/>
              </a:rPr>
              <a:t>En la segunda etapa, se </a:t>
            </a:r>
            <a:r>
              <a:rPr lang="en-US" sz="1200">
                <a:solidFill>
                  <a:srgbClr val="1F1F1F"/>
                </a:solidFill>
                <a:highlight>
                  <a:srgbClr val="FFFFFF"/>
                </a:highlight>
                <a:latin typeface="Calibri"/>
                <a:ea typeface="Calibri"/>
                <a:cs typeface="Calibri"/>
                <a:sym typeface="Calibri"/>
              </a:rPr>
              <a:t>aplican</a:t>
            </a:r>
            <a:r>
              <a:rPr lang="en-US" sz="1200">
                <a:solidFill>
                  <a:srgbClr val="1F1F1F"/>
                </a:solidFill>
                <a:highlight>
                  <a:srgbClr val="FFFFFF"/>
                </a:highlight>
                <a:latin typeface="Calibri"/>
                <a:ea typeface="Calibri"/>
                <a:cs typeface="Calibri"/>
                <a:sym typeface="Calibri"/>
              </a:rPr>
              <a:t> técnicas avanzadas de Machine Learning, incluyendo:</a:t>
            </a:r>
            <a:endParaRPr sz="1200">
              <a:solidFill>
                <a:srgbClr val="1F1F1F"/>
              </a:solidFill>
              <a:highlight>
                <a:srgbClr val="FFFFFF"/>
              </a:highlight>
              <a:latin typeface="Calibri"/>
              <a:ea typeface="Calibri"/>
              <a:cs typeface="Calibri"/>
              <a:sym typeface="Calibri"/>
            </a:endParaRPr>
          </a:p>
          <a:p>
            <a:pPr indent="0" lvl="0" marL="0" rtl="0" algn="l">
              <a:lnSpc>
                <a:spcPct val="115000"/>
              </a:lnSpc>
              <a:spcBef>
                <a:spcPts val="1900"/>
              </a:spcBef>
              <a:spcAft>
                <a:spcPts val="0"/>
              </a:spcAft>
              <a:buNone/>
            </a:pPr>
            <a:r>
              <a:rPr lang="en-US" sz="1200">
                <a:solidFill>
                  <a:srgbClr val="1F1F1F"/>
                </a:solidFill>
                <a:highlight>
                  <a:srgbClr val="FFFFFF"/>
                </a:highlight>
                <a:latin typeface="Calibri"/>
                <a:ea typeface="Calibri"/>
                <a:cs typeface="Calibri"/>
                <a:sym typeface="Calibri"/>
              </a:rPr>
              <a:t>Random Forest optimizado mediante GridSearchCV y RandomizedSearchCV.</a:t>
            </a:r>
            <a:endParaRPr sz="1200">
              <a:solidFill>
                <a:srgbClr val="1F1F1F"/>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None/>
            </a:pPr>
            <a:r>
              <a:rPr lang="en-US" sz="1200">
                <a:solidFill>
                  <a:srgbClr val="1F1F1F"/>
                </a:solidFill>
                <a:highlight>
                  <a:srgbClr val="FFFFFF"/>
                </a:highlight>
                <a:latin typeface="Calibri"/>
                <a:ea typeface="Calibri"/>
                <a:cs typeface="Calibri"/>
                <a:sym typeface="Calibri"/>
              </a:rPr>
              <a:t>Modelos de ensamble: Bagging y Boosting (AdaBoost).</a:t>
            </a:r>
            <a:endParaRPr sz="1200">
              <a:solidFill>
                <a:srgbClr val="1F1F1F"/>
              </a:solidFill>
              <a:highlight>
                <a:srgbClr val="FFFFFF"/>
              </a:highlight>
              <a:latin typeface="Calibri"/>
              <a:ea typeface="Calibri"/>
              <a:cs typeface="Calibri"/>
              <a:sym typeface="Calibri"/>
            </a:endParaRPr>
          </a:p>
          <a:p>
            <a:pPr indent="0" lvl="0" marL="0" rtl="0" algn="l">
              <a:lnSpc>
                <a:spcPct val="115000"/>
              </a:lnSpc>
              <a:spcBef>
                <a:spcPts val="600"/>
              </a:spcBef>
              <a:spcAft>
                <a:spcPts val="600"/>
              </a:spcAft>
              <a:buNone/>
            </a:pPr>
            <a:r>
              <a:rPr lang="en-US" sz="1200">
                <a:solidFill>
                  <a:srgbClr val="1F1F1F"/>
                </a:solidFill>
                <a:highlight>
                  <a:srgbClr val="FFFFFF"/>
                </a:highlight>
                <a:latin typeface="Calibri"/>
                <a:ea typeface="Calibri"/>
                <a:cs typeface="Calibri"/>
                <a:sym typeface="Calibri"/>
              </a:rPr>
              <a:t>Optimización de </a:t>
            </a:r>
            <a:r>
              <a:rPr lang="en-US" sz="1200">
                <a:solidFill>
                  <a:srgbClr val="1F1F1F"/>
                </a:solidFill>
                <a:highlight>
                  <a:srgbClr val="FFFFFF"/>
                </a:highlight>
                <a:latin typeface="Calibri"/>
                <a:ea typeface="Calibri"/>
                <a:cs typeface="Calibri"/>
                <a:sym typeface="Calibri"/>
              </a:rPr>
              <a:t>hiper parámetros</a:t>
            </a:r>
            <a:r>
              <a:rPr lang="en-US" sz="1200">
                <a:solidFill>
                  <a:srgbClr val="1F1F1F"/>
                </a:solidFill>
                <a:highlight>
                  <a:srgbClr val="FFFFFF"/>
                </a:highlight>
                <a:latin typeface="Calibri"/>
                <a:ea typeface="Calibri"/>
                <a:cs typeface="Calibri"/>
                <a:sym typeface="Calibri"/>
              </a:rPr>
              <a:t>, normalización de variables y validación cruzada.</a:t>
            </a:r>
            <a:endParaRPr sz="1200">
              <a:solidFill>
                <a:srgbClr val="1F1F1F"/>
              </a:solidFill>
              <a:highlight>
                <a:srgbClr val="FFFFFF"/>
              </a:highlight>
              <a:latin typeface="Calibri"/>
              <a:ea typeface="Calibri"/>
              <a:cs typeface="Calibri"/>
              <a:sym typeface="Calibri"/>
            </a:endParaRPr>
          </a:p>
        </p:txBody>
      </p:sp>
      <p:sp>
        <p:nvSpPr>
          <p:cNvPr id="171" name="Google Shape;171;g363bcbd12bb_0_22"/>
          <p:cNvSpPr txBox="1"/>
          <p:nvPr/>
        </p:nvSpPr>
        <p:spPr>
          <a:xfrm>
            <a:off x="390450" y="3148875"/>
            <a:ext cx="8229600" cy="166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lang="en-US" sz="1750">
                <a:solidFill>
                  <a:srgbClr val="1F1F1F"/>
                </a:solidFill>
                <a:highlight>
                  <a:srgbClr val="FFFFFF"/>
                </a:highlight>
                <a:latin typeface="Calibri"/>
                <a:ea typeface="Calibri"/>
                <a:cs typeface="Calibri"/>
                <a:sym typeface="Calibri"/>
              </a:rPr>
              <a:t>Resultados obtenidos:</a:t>
            </a:r>
            <a:endParaRPr b="1" sz="1750">
              <a:solidFill>
                <a:srgbClr val="1F1F1F"/>
              </a:solidFill>
              <a:highlight>
                <a:srgbClr val="FFFFFF"/>
              </a:highlight>
              <a:latin typeface="Calibri"/>
              <a:ea typeface="Calibri"/>
              <a:cs typeface="Calibri"/>
              <a:sym typeface="Calibri"/>
            </a:endParaRPr>
          </a:p>
          <a:p>
            <a:pPr indent="0" lvl="0" marL="0" rtl="0" algn="l">
              <a:lnSpc>
                <a:spcPct val="115000"/>
              </a:lnSpc>
              <a:spcBef>
                <a:spcPts val="900"/>
              </a:spcBef>
              <a:spcAft>
                <a:spcPts val="0"/>
              </a:spcAft>
              <a:buNone/>
            </a:pPr>
            <a:r>
              <a:rPr lang="en-US" sz="1200">
                <a:solidFill>
                  <a:srgbClr val="1F1F1F"/>
                </a:solidFill>
                <a:highlight>
                  <a:srgbClr val="FFFFFF"/>
                </a:highlight>
                <a:latin typeface="Calibri"/>
                <a:ea typeface="Calibri"/>
                <a:cs typeface="Calibri"/>
                <a:sym typeface="Calibri"/>
              </a:rPr>
              <a:t>Random Forest optimizado alcanzó accuracy ≈ 0.894 y un mejor equilibrio entre precisión y recall.</a:t>
            </a:r>
            <a:endParaRPr sz="1200">
              <a:solidFill>
                <a:srgbClr val="1F1F1F"/>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None/>
            </a:pPr>
            <a:r>
              <a:rPr lang="en-US" sz="1200">
                <a:solidFill>
                  <a:srgbClr val="1F1F1F"/>
                </a:solidFill>
                <a:highlight>
                  <a:srgbClr val="FFFFFF"/>
                </a:highlight>
                <a:latin typeface="Calibri"/>
                <a:ea typeface="Calibri"/>
                <a:cs typeface="Calibri"/>
                <a:sym typeface="Calibri"/>
              </a:rPr>
              <a:t>AdaBoost (Boosting) mostró un rendimiento muy similar (accuracy ≈ 0.894), confirmando la eficacia de los métodos de ensamble.</a:t>
            </a:r>
            <a:endParaRPr sz="1200">
              <a:solidFill>
                <a:srgbClr val="1F1F1F"/>
              </a:solidFill>
              <a:highlight>
                <a:srgbClr val="FFFFFF"/>
              </a:highlight>
              <a:latin typeface="Calibri"/>
              <a:ea typeface="Calibri"/>
              <a:cs typeface="Calibri"/>
              <a:sym typeface="Calibri"/>
            </a:endParaRPr>
          </a:p>
          <a:p>
            <a:pPr indent="0" lvl="0" marL="0" rtl="0" algn="l">
              <a:lnSpc>
                <a:spcPct val="115000"/>
              </a:lnSpc>
              <a:spcBef>
                <a:spcPts val="600"/>
              </a:spcBef>
              <a:spcAft>
                <a:spcPts val="0"/>
              </a:spcAft>
              <a:buNone/>
            </a:pPr>
            <a:r>
              <a:rPr lang="en-US" sz="1200">
                <a:solidFill>
                  <a:srgbClr val="1F1F1F"/>
                </a:solidFill>
                <a:highlight>
                  <a:srgbClr val="FFFFFF"/>
                </a:highlight>
                <a:latin typeface="Calibri"/>
                <a:ea typeface="Calibri"/>
                <a:cs typeface="Calibri"/>
                <a:sym typeface="Calibri"/>
              </a:rPr>
              <a:t>Bagging tuvo un desempeño ligeramente inferior (accuracy ≈ 0.884), aunque igualmente robusto.</a:t>
            </a:r>
            <a:endParaRPr sz="1200">
              <a:solidFill>
                <a:srgbClr val="1F1F1F"/>
              </a:solidFill>
              <a:highlight>
                <a:srgbClr val="FFFFFF"/>
              </a:highlight>
              <a:latin typeface="Calibri"/>
              <a:ea typeface="Calibri"/>
              <a:cs typeface="Calibri"/>
              <a:sym typeface="Calibri"/>
            </a:endParaRPr>
          </a:p>
          <a:p>
            <a:pPr indent="0" lvl="0" marL="0" rtl="0" algn="l">
              <a:lnSpc>
                <a:spcPct val="115000"/>
              </a:lnSpc>
              <a:spcBef>
                <a:spcPts val="600"/>
              </a:spcBef>
              <a:spcAft>
                <a:spcPts val="600"/>
              </a:spcAft>
              <a:buNone/>
            </a:pPr>
            <a:r>
              <a:rPr lang="en-US" sz="1200">
                <a:solidFill>
                  <a:srgbClr val="1F1F1F"/>
                </a:solidFill>
                <a:highlight>
                  <a:srgbClr val="FFFFFF"/>
                </a:highlight>
                <a:latin typeface="Calibri"/>
                <a:ea typeface="Calibri"/>
                <a:cs typeface="Calibri"/>
                <a:sym typeface="Calibri"/>
              </a:rPr>
              <a:t>Las curvas ROC-AUC y validación cruzada confirmaron que estos modelos son estables y superiores a los iniciales.</a:t>
            </a:r>
            <a:endParaRPr sz="1200">
              <a:solidFill>
                <a:srgbClr val="1F1F1F"/>
              </a:solidFill>
              <a:highlight>
                <a:srgbClr val="FFFFFF"/>
              </a:highlight>
              <a:latin typeface="Calibri"/>
              <a:ea typeface="Calibri"/>
              <a:cs typeface="Calibri"/>
              <a:sym typeface="Calibri"/>
            </a:endParaRPr>
          </a:p>
        </p:txBody>
      </p:sp>
      <p:sp>
        <p:nvSpPr>
          <p:cNvPr id="172" name="Google Shape;172;g363bcbd12bb_0_22"/>
          <p:cNvSpPr txBox="1"/>
          <p:nvPr/>
        </p:nvSpPr>
        <p:spPr>
          <a:xfrm>
            <a:off x="457200" y="4811475"/>
            <a:ext cx="8449800" cy="1431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900"/>
              </a:spcBef>
              <a:spcAft>
                <a:spcPts val="0"/>
              </a:spcAft>
              <a:buNone/>
            </a:pPr>
            <a:r>
              <a:rPr b="1" i="1" lang="en-US" sz="1750">
                <a:solidFill>
                  <a:srgbClr val="1F1F1F"/>
                </a:solidFill>
                <a:highlight>
                  <a:srgbClr val="FFFFFF"/>
                </a:highlight>
                <a:latin typeface="Roboto"/>
                <a:ea typeface="Roboto"/>
                <a:cs typeface="Roboto"/>
                <a:sym typeface="Roboto"/>
              </a:rPr>
              <a:t>Conclusión final sobre la hipótesis</a:t>
            </a:r>
            <a:endParaRPr b="1" i="1" sz="1750">
              <a:solidFill>
                <a:srgbClr val="1F1F1F"/>
              </a:solidFill>
              <a:highlight>
                <a:srgbClr val="FFFFFF"/>
              </a:highlight>
              <a:latin typeface="Roboto"/>
              <a:ea typeface="Roboto"/>
              <a:cs typeface="Roboto"/>
              <a:sym typeface="Roboto"/>
            </a:endParaRPr>
          </a:p>
          <a:p>
            <a:pPr indent="0" lvl="0" marL="0" rtl="0" algn="l">
              <a:lnSpc>
                <a:spcPct val="115000"/>
              </a:lnSpc>
              <a:spcBef>
                <a:spcPts val="900"/>
              </a:spcBef>
              <a:spcAft>
                <a:spcPts val="600"/>
              </a:spcAft>
              <a:buNone/>
            </a:pPr>
            <a:r>
              <a:rPr b="1" i="1" lang="en-US" sz="1200">
                <a:solidFill>
                  <a:srgbClr val="1F1F1F"/>
                </a:solidFill>
                <a:highlight>
                  <a:srgbClr val="FFFFFF"/>
                </a:highlight>
                <a:latin typeface="Roboto"/>
                <a:ea typeface="Roboto"/>
                <a:cs typeface="Roboto"/>
                <a:sym typeface="Roboto"/>
              </a:rPr>
              <a:t>El análisis demostró que, mediante técnicas de optimización y ensamble, es posible mejorar significativamente el rendimiento de los modelos predictivos. Aunque el dataset sigue presentando un fuerte desbalance que afecta el recall de la clase positiva, los resultados obtenidos en la segunda fase validan parcialmente la hipótesis inicial, evidenciando que los métodos avanzados permiten realizar predicciones útiles para la toma de decisiones en campañas de marketing bancario.</a:t>
            </a:r>
            <a:endParaRPr b="1" i="1" sz="1200">
              <a:solidFill>
                <a:srgbClr val="1F1F1F"/>
              </a:solidFill>
              <a:highlight>
                <a:srgbClr val="FFFFFF"/>
              </a:highlight>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Abstracto</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Se analiza un conjunto de datos proveniente de campañas de marketing de una entidad bancaria portuguesa. El objetivo es predecir la aceptación de un producto financiero basándose en características del cliente como educación y saldo bancario.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Hipótesis del Proyecto</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¿Es posible predecir si un cliente aceptará la oferta de un depósito a plazo según sus características personales y financieras?</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Variables clave: nivel educativo, saldo bancario, resultado de campaña previa.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5f65062c97_0_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Exploración de Datos</a:t>
            </a:r>
            <a:endParaRPr/>
          </a:p>
        </p:txBody>
      </p:sp>
      <p:sp>
        <p:nvSpPr>
          <p:cNvPr id="103" name="Google Shape;103;g35f65062c97_0_4"/>
          <p:cNvSpPr txBox="1"/>
          <p:nvPr>
            <p:ph idx="1" type="body"/>
          </p:nvPr>
        </p:nvSpPr>
        <p:spPr>
          <a:xfrm>
            <a:off x="551000" y="5468825"/>
            <a:ext cx="8229600" cy="1086900"/>
          </a:xfrm>
          <a:prstGeom prst="rect">
            <a:avLst/>
          </a:prstGeom>
          <a:noFill/>
          <a:ln>
            <a:noFill/>
          </a:ln>
        </p:spPr>
        <p:txBody>
          <a:bodyPr anchorCtr="0" anchor="t" bIns="45700" lIns="91425" spcFirstLastPara="1" rIns="91425" wrap="square" tIns="45700">
            <a:normAutofit fontScale="77500"/>
          </a:bodyPr>
          <a:lstStyle/>
          <a:p>
            <a:pPr indent="-297180" lvl="0" marL="342900" rtl="0" algn="l">
              <a:lnSpc>
                <a:spcPct val="100000"/>
              </a:lnSpc>
              <a:spcBef>
                <a:spcPts val="0"/>
              </a:spcBef>
              <a:spcAft>
                <a:spcPts val="0"/>
              </a:spcAft>
              <a:buClr>
                <a:schemeClr val="dk1"/>
              </a:buClr>
              <a:buSzPct val="100000"/>
              <a:buChar char="•"/>
            </a:pPr>
            <a:r>
              <a:rPr lang="en-US" sz="3200">
                <a:solidFill>
                  <a:schemeClr val="dk1"/>
                </a:solidFill>
                <a:latin typeface="Calibri"/>
                <a:ea typeface="Calibri"/>
                <a:cs typeface="Calibri"/>
                <a:sym typeface="Calibri"/>
              </a:rPr>
              <a:t>- Nivel educativo predominante: Secondary (23.202 clientes)</a:t>
            </a:r>
            <a:endParaRPr/>
          </a:p>
          <a:p>
            <a:pPr indent="0" lvl="0" marL="0" rtl="0" algn="l">
              <a:lnSpc>
                <a:spcPct val="100000"/>
              </a:lnSpc>
              <a:spcBef>
                <a:spcPts val="640"/>
              </a:spcBef>
              <a:spcAft>
                <a:spcPts val="0"/>
              </a:spcAft>
              <a:buSzPct val="72580"/>
              <a:buNone/>
            </a:pPr>
            <a:r>
              <a:t/>
            </a:r>
            <a:endParaRPr/>
          </a:p>
        </p:txBody>
      </p:sp>
      <p:pic>
        <p:nvPicPr>
          <p:cNvPr id="104" name="Google Shape;104;g35f65062c97_0_4"/>
          <p:cNvPicPr preferRelativeResize="0"/>
          <p:nvPr/>
        </p:nvPicPr>
        <p:blipFill rotWithShape="1">
          <a:blip r:embed="rId3">
            <a:alphaModFix/>
          </a:blip>
          <a:srcRect b="0" l="0" r="0" t="0"/>
          <a:stretch/>
        </p:blipFill>
        <p:spPr>
          <a:xfrm>
            <a:off x="1488850" y="1417638"/>
            <a:ext cx="5752278" cy="374638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Exploración de Datos</a:t>
            </a:r>
            <a:endParaRPr/>
          </a:p>
        </p:txBody>
      </p:sp>
      <p:sp>
        <p:nvSpPr>
          <p:cNvPr id="110" name="Google Shape;110;p4"/>
          <p:cNvSpPr txBox="1"/>
          <p:nvPr>
            <p:ph idx="1" type="body"/>
          </p:nvPr>
        </p:nvSpPr>
        <p:spPr>
          <a:xfrm>
            <a:off x="457200" y="5105400"/>
            <a:ext cx="8229600" cy="1649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40"/>
              </a:spcBef>
              <a:spcAft>
                <a:spcPts val="0"/>
              </a:spcAft>
              <a:buSzPts val="1800"/>
              <a:buNone/>
            </a:pPr>
            <a:r>
              <a:rPr lang="en-US" sz="3200">
                <a:solidFill>
                  <a:schemeClr val="dk1"/>
                </a:solidFill>
                <a:latin typeface="Calibri"/>
                <a:ea typeface="Calibri"/>
                <a:cs typeface="Calibri"/>
                <a:sym typeface="Calibri"/>
              </a:rPr>
              <a:t>- Alta proporción de rechazos: 39.922 clientes dijeron 'No'</a:t>
            </a:r>
            <a:endParaRPr/>
          </a:p>
          <a:p>
            <a:pPr indent="-342900" lvl="0" marL="342900" rtl="0" algn="l">
              <a:lnSpc>
                <a:spcPct val="100000"/>
              </a:lnSpc>
              <a:spcBef>
                <a:spcPts val="640"/>
              </a:spcBef>
              <a:spcAft>
                <a:spcPts val="0"/>
              </a:spcAft>
              <a:buClr>
                <a:schemeClr val="dk1"/>
              </a:buClr>
              <a:buSzPts val="3200"/>
              <a:buChar char="•"/>
            </a:pPr>
            <a:r>
              <a:t/>
            </a:r>
            <a:endParaRPr/>
          </a:p>
        </p:txBody>
      </p:sp>
      <p:pic>
        <p:nvPicPr>
          <p:cNvPr id="111" name="Google Shape;111;p4"/>
          <p:cNvPicPr preferRelativeResize="0"/>
          <p:nvPr/>
        </p:nvPicPr>
        <p:blipFill rotWithShape="1">
          <a:blip r:embed="rId3">
            <a:alphaModFix/>
          </a:blip>
          <a:srcRect b="0" l="0" r="0" t="0"/>
          <a:stretch/>
        </p:blipFill>
        <p:spPr>
          <a:xfrm>
            <a:off x="2719750" y="1511413"/>
            <a:ext cx="3243589" cy="338296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5f65062c97_0_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Exploración de Datos</a:t>
            </a:r>
            <a:endParaRPr/>
          </a:p>
        </p:txBody>
      </p:sp>
      <p:sp>
        <p:nvSpPr>
          <p:cNvPr id="117" name="Google Shape;117;g35f65062c97_0_11"/>
          <p:cNvSpPr txBox="1"/>
          <p:nvPr>
            <p:ph idx="1" type="body"/>
          </p:nvPr>
        </p:nvSpPr>
        <p:spPr>
          <a:xfrm>
            <a:off x="457200" y="4891125"/>
            <a:ext cx="8229600" cy="1911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640"/>
              </a:spcBef>
              <a:spcAft>
                <a:spcPts val="0"/>
              </a:spcAft>
              <a:buSzPts val="1800"/>
              <a:buNone/>
            </a:pPr>
            <a:r>
              <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Saldo bancario mayoritariamente en 0€, aunque hay casos con &gt;100.000€</a:t>
            </a:r>
            <a:endParaRPr/>
          </a:p>
        </p:txBody>
      </p:sp>
      <p:pic>
        <p:nvPicPr>
          <p:cNvPr id="118" name="Google Shape;118;g35f65062c97_0_11"/>
          <p:cNvPicPr preferRelativeResize="0"/>
          <p:nvPr/>
        </p:nvPicPr>
        <p:blipFill rotWithShape="1">
          <a:blip r:embed="rId3">
            <a:alphaModFix/>
          </a:blip>
          <a:srcRect b="0" l="0" r="0" t="0"/>
          <a:stretch/>
        </p:blipFill>
        <p:spPr>
          <a:xfrm>
            <a:off x="972550" y="1359027"/>
            <a:ext cx="7198901" cy="3778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Visualizaciones Realizadas</a:t>
            </a:r>
            <a:endParaRPr/>
          </a:p>
        </p:txBody>
      </p:sp>
      <p:sp>
        <p:nvSpPr>
          <p:cNvPr id="124" name="Google Shape;124;p5"/>
          <p:cNvSpPr txBox="1"/>
          <p:nvPr>
            <p:ph idx="1" type="body"/>
          </p:nvPr>
        </p:nvSpPr>
        <p:spPr>
          <a:xfrm>
            <a:off x="375125" y="5539150"/>
            <a:ext cx="8229600" cy="1143000"/>
          </a:xfrm>
          <a:prstGeom prst="rect">
            <a:avLst/>
          </a:prstGeom>
          <a:noFill/>
          <a:ln>
            <a:noFill/>
          </a:ln>
        </p:spPr>
        <p:txBody>
          <a:bodyPr anchorCtr="0" anchor="t" bIns="45700" lIns="91425" spcFirstLastPara="1" rIns="91425" wrap="square" tIns="45700">
            <a:normAutofit fontScale="77500" lnSpcReduction="20000"/>
          </a:bodyPr>
          <a:lstStyle/>
          <a:p>
            <a:pPr indent="-297180" lvl="0" marL="342900" rtl="0" algn="l">
              <a:lnSpc>
                <a:spcPct val="100000"/>
              </a:lnSpc>
              <a:spcBef>
                <a:spcPts val="0"/>
              </a:spcBef>
              <a:spcAft>
                <a:spcPts val="0"/>
              </a:spcAft>
              <a:buClr>
                <a:schemeClr val="dk1"/>
              </a:buClr>
              <a:buSzPct val="100000"/>
              <a:buChar char="•"/>
            </a:pPr>
            <a:r>
              <a:rPr lang="en-US" sz="3200">
                <a:solidFill>
                  <a:schemeClr val="dk1"/>
                </a:solidFill>
                <a:latin typeface="Calibri"/>
                <a:ea typeface="Calibri"/>
                <a:cs typeface="Calibri"/>
                <a:sym typeface="Calibri"/>
              </a:rPr>
              <a:t>- Distribución de aceptación por nivel educativo</a:t>
            </a:r>
            <a:r>
              <a:rPr lang="en-US"/>
              <a:t> mas saldo en cuenta.</a:t>
            </a:r>
            <a:endParaRPr/>
          </a:p>
          <a:p>
            <a:pPr indent="0" lvl="0" marL="342900" rtl="0" algn="l">
              <a:lnSpc>
                <a:spcPct val="100000"/>
              </a:lnSpc>
              <a:spcBef>
                <a:spcPts val="640"/>
              </a:spcBef>
              <a:spcAft>
                <a:spcPts val="0"/>
              </a:spcAft>
              <a:buSzPct val="72580"/>
              <a:buNone/>
            </a:pPr>
            <a:r>
              <a:t/>
            </a:r>
            <a:endParaRPr/>
          </a:p>
        </p:txBody>
      </p:sp>
      <p:pic>
        <p:nvPicPr>
          <p:cNvPr id="125" name="Google Shape;125;p5"/>
          <p:cNvPicPr preferRelativeResize="0"/>
          <p:nvPr/>
        </p:nvPicPr>
        <p:blipFill rotWithShape="1">
          <a:blip r:embed="rId3">
            <a:alphaModFix/>
          </a:blip>
          <a:srcRect b="0" l="0" r="0" t="0"/>
          <a:stretch/>
        </p:blipFill>
        <p:spPr>
          <a:xfrm>
            <a:off x="152400" y="1570038"/>
            <a:ext cx="7760072" cy="38167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5f65062c97_0_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Visualizaciones Realizadas</a:t>
            </a:r>
            <a:endParaRPr/>
          </a:p>
        </p:txBody>
      </p:sp>
      <p:sp>
        <p:nvSpPr>
          <p:cNvPr id="131" name="Google Shape;131;g35f65062c97_0_23"/>
          <p:cNvSpPr txBox="1"/>
          <p:nvPr>
            <p:ph idx="1" type="body"/>
          </p:nvPr>
        </p:nvSpPr>
        <p:spPr>
          <a:xfrm>
            <a:off x="457200" y="5372400"/>
            <a:ext cx="8229600" cy="1485600"/>
          </a:xfrm>
          <a:prstGeom prst="rect">
            <a:avLst/>
          </a:prstGeom>
          <a:noFill/>
          <a:ln>
            <a:noFill/>
          </a:ln>
        </p:spPr>
        <p:txBody>
          <a:bodyPr anchorCtr="0" anchor="t" bIns="45700" lIns="91425" spcFirstLastPara="1" rIns="91425" wrap="square" tIns="45700">
            <a:normAutofit/>
          </a:bodyPr>
          <a:lstStyle/>
          <a:p>
            <a:pPr indent="0" lvl="0" marL="342900" rtl="0" algn="l">
              <a:lnSpc>
                <a:spcPct val="100000"/>
              </a:lnSpc>
              <a:spcBef>
                <a:spcPts val="640"/>
              </a:spcBef>
              <a:spcAft>
                <a:spcPts val="0"/>
              </a:spcAft>
              <a:buSzPts val="1800"/>
              <a:buNone/>
            </a:pPr>
            <a:r>
              <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Correlaciones entre variables numéricas</a:t>
            </a:r>
            <a:endParaRPr/>
          </a:p>
        </p:txBody>
      </p:sp>
      <p:pic>
        <p:nvPicPr>
          <p:cNvPr id="132" name="Google Shape;132;g35f65062c97_0_23"/>
          <p:cNvPicPr preferRelativeResize="0"/>
          <p:nvPr/>
        </p:nvPicPr>
        <p:blipFill rotWithShape="1">
          <a:blip r:embed="rId3">
            <a:alphaModFix/>
          </a:blip>
          <a:srcRect b="0" l="0" r="0" t="0"/>
          <a:stretch/>
        </p:blipFill>
        <p:spPr>
          <a:xfrm>
            <a:off x="0" y="1174925"/>
            <a:ext cx="8541550" cy="46925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Insights Relevantes</a:t>
            </a:r>
            <a:endParaRPr/>
          </a:p>
        </p:txBody>
      </p:sp>
      <p:sp>
        <p:nvSpPr>
          <p:cNvPr id="138" name="Google Shape;138;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sz="3200">
                <a:solidFill>
                  <a:schemeClr val="dk1"/>
                </a:solidFill>
                <a:latin typeface="Calibri"/>
                <a:ea typeface="Calibri"/>
                <a:cs typeface="Calibri"/>
                <a:sym typeface="Calibri"/>
              </a:rPr>
              <a:t>- Clientes con educación 'Tertiary' muestran mayor aceptación relativa.</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La mayoría con educación 'Secondary' tiene saldo nulo.</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Clientes con saldo muy alto no necesariamente aceptan la oferta.</a:t>
            </a:r>
            <a:endParaRPr/>
          </a:p>
          <a:p>
            <a:pPr indent="-342900" lvl="0" marL="342900" rtl="0" algn="l">
              <a:lnSpc>
                <a:spcPct val="100000"/>
              </a:lnSpc>
              <a:spcBef>
                <a:spcPts val="640"/>
              </a:spcBef>
              <a:spcAft>
                <a:spcPts val="0"/>
              </a:spcAft>
              <a:buClr>
                <a:schemeClr val="dk1"/>
              </a:buClr>
              <a:buSzPts val="3200"/>
              <a:buChar char="•"/>
            </a:pPr>
            <a:r>
              <a:rPr lang="en-US" sz="3200">
                <a:solidFill>
                  <a:schemeClr val="dk1"/>
                </a:solidFill>
                <a:latin typeface="Calibri"/>
                <a:ea typeface="Calibri"/>
                <a:cs typeface="Calibri"/>
                <a:sym typeface="Calibri"/>
              </a:rPr>
              <a:t>- La variable 'balance' tiene alta dispersión, con mediana en 0.</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