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92" d="100"/>
          <a:sy n="92" d="100"/>
        </p:scale>
        <p:origin x="10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aji\Desktop\Libro1%20(version%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D8CA-4D6D-8359-A756DC43684D}"/>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Hoja1!$C$3</c:f>
              <c:strCache>
                <c:ptCount val="1"/>
                <c:pt idx="0">
                  <c:v>Eficiencia</c:v>
                </c:pt>
              </c:strCache>
            </c:strRef>
          </c:tx>
          <c:spPr>
            <a:ln w="19050" cap="rnd">
              <a:noFill/>
              <a:round/>
            </a:ln>
            <a:effectLst/>
          </c:spPr>
          <c:marker>
            <c:symbol val="circle"/>
            <c:size val="5"/>
            <c:spPr>
              <a:solidFill>
                <a:schemeClr val="accent1"/>
              </a:solidFill>
              <a:ln w="9525">
                <a:solidFill>
                  <a:schemeClr val="accent1"/>
                </a:solidFill>
              </a:ln>
              <a:effectLst/>
            </c:spPr>
          </c:marker>
          <c:xVal>
            <c:numRef>
              <c:f>Hoja1!$B$4:$B$7</c:f>
              <c:numCache>
                <c:formatCode>General</c:formatCode>
                <c:ptCount val="4"/>
                <c:pt idx="0">
                  <c:v>1</c:v>
                </c:pt>
                <c:pt idx="1">
                  <c:v>2</c:v>
                </c:pt>
                <c:pt idx="2">
                  <c:v>4</c:v>
                </c:pt>
                <c:pt idx="3">
                  <c:v>8</c:v>
                </c:pt>
              </c:numCache>
            </c:numRef>
          </c:xVal>
          <c:yVal>
            <c:numRef>
              <c:f>Hoja1!$C$4:$C$7</c:f>
              <c:numCache>
                <c:formatCode>General</c:formatCode>
                <c:ptCount val="4"/>
                <c:pt idx="0">
                  <c:v>1</c:v>
                </c:pt>
                <c:pt idx="1">
                  <c:v>9</c:v>
                </c:pt>
                <c:pt idx="2">
                  <c:v>10</c:v>
                </c:pt>
                <c:pt idx="3">
                  <c:v>2</c:v>
                </c:pt>
              </c:numCache>
            </c:numRef>
          </c:yVal>
          <c:smooth val="0"/>
          <c:extLst>
            <c:ext xmlns:c16="http://schemas.microsoft.com/office/drawing/2014/chart" uri="{C3380CC4-5D6E-409C-BE32-E72D297353CC}">
              <c16:uniqueId val="{00000000-CA5B-4590-AAC6-5D33F43F769B}"/>
            </c:ext>
          </c:extLst>
        </c:ser>
        <c:dLbls>
          <c:showLegendKey val="0"/>
          <c:showVal val="0"/>
          <c:showCatName val="0"/>
          <c:showSerName val="0"/>
          <c:showPercent val="0"/>
          <c:showBubbleSize val="0"/>
        </c:dLbls>
        <c:axId val="1655557327"/>
        <c:axId val="1655488655"/>
      </c:scatterChart>
      <c:valAx>
        <c:axId val="1655557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Dosis</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488655"/>
        <c:crosses val="autoZero"/>
        <c:crossBetween val="midCat"/>
      </c:valAx>
      <c:valAx>
        <c:axId val="1655488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s-ES"/>
                  <a:t>Efecto</a:t>
                </a: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s-ES"/>
          </a:p>
        </c:txPr>
        <c:crossAx val="1655557327"/>
        <c:crosses val="autoZero"/>
        <c:crossBetween val="midCat"/>
      </c:valAx>
      <c:spPr>
        <a:noFill/>
        <a:ln>
          <a:noFill/>
        </a:ln>
        <a:effectLst/>
      </c:spPr>
    </c:plotArea>
    <c:plotVisOnly val="1"/>
    <c:dispBlanksAs val="gap"/>
    <c:showDLblsOverMax val="0"/>
  </c:chart>
  <c:spPr>
    <a:noFill/>
    <a:ln>
      <a:noFill/>
    </a:ln>
    <a:effectLst/>
  </c:spPr>
  <c:txPr>
    <a:bodyPr/>
    <a:lstStyle/>
    <a:p>
      <a:pPr>
        <a:defRPr b="1">
          <a:solidFill>
            <a:sysClr val="windowText" lastClr="000000"/>
          </a:solidFill>
          <a:latin typeface="Arial" panose="020B0604020202020204" pitchFamily="34" charset="0"/>
          <a:cs typeface="Arial" panose="020B0604020202020204" pitchFamily="34"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43240-4BA6-29A6-E340-D2FEBC38A5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381A422-B9CF-FB69-DD7A-86E9C0897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1C359E6-EF4A-D44F-6A80-13D913F1C27B}"/>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356EB8AA-B829-17A0-E73D-056CF389C9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EBE863B-8ADD-D6A2-9623-7851E13E2C24}"/>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148019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14187-304B-44D0-E7E2-885540B871E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0E49D1-A1A4-F9A3-99EF-D6B7620502B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5FD85F-5DF5-5F7C-F657-CFB201D2ACFC}"/>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E31FE954-0FFE-8809-D149-865EAC86BB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5B1E1AF-01BF-E8B9-C03A-84C89B5E3DCB}"/>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311006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C61BF0-E86B-51B3-613D-9B831C68ED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3043BD0-2981-1C6A-246B-4466864940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9852AB-2868-E198-2E75-C4C420F1AE84}"/>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6B807E48-E643-27F1-5ADB-8ADB02E644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BE007F-CEF9-2B6B-680F-24CC04ABFD1D}"/>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401868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256AD-5E6A-3188-5A68-9EDA9C4A443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F35B84F-3826-7FC2-CBC2-54DA613F02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F2F613D-E34C-4AF9-D182-42EDA994037E}"/>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2DDBE5FF-B936-B6B8-1368-B8AFE7A96C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F07BA8-AB11-92CA-164B-F628759A725B}"/>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22159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3EB92-0290-5937-7D4C-E8325141230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7624FC3-EC2A-9DC7-3779-4B606F181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0A8CC8E-D532-D56A-01D2-13E79401A58A}"/>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290C7420-B41C-8ABF-C360-833136CF44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C35AED-D6CA-9BA0-6DE4-96872DC7A3F6}"/>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1298776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BB09A-7381-3E1A-2C04-E08E41FACFF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F0232C-0339-3E7F-A84B-F33BFD8B76A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BBD5E6F-C437-6FD2-43AE-C54279F3B9A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82A216E-20F6-D332-1C4F-EA2D71C348B3}"/>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6" name="Marcador de pie de página 5">
            <a:extLst>
              <a:ext uri="{FF2B5EF4-FFF2-40B4-BE49-F238E27FC236}">
                <a16:creationId xmlns:a16="http://schemas.microsoft.com/office/drawing/2014/main" id="{74A0DAE3-DDAE-FD2C-7C2E-A54B03F15D7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451B9F8-EFED-FBC8-13CA-FB0D4CAA3B6A}"/>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94931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ADA0E-001E-4B20-6DE9-0BBD568A844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714AA5-B968-1F73-E196-836E1413E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0180D9-CC5D-8091-E6CE-F81B76B6B7A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D014E04-2D24-D35B-A869-8D37B4C92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E703D30-64D4-8CAC-C8A1-99BE4C6A96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7F9D901-EFF4-4C9E-E57E-FAFDD9F44B76}"/>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8" name="Marcador de pie de página 7">
            <a:extLst>
              <a:ext uri="{FF2B5EF4-FFF2-40B4-BE49-F238E27FC236}">
                <a16:creationId xmlns:a16="http://schemas.microsoft.com/office/drawing/2014/main" id="{F323EC7D-017F-2AD5-1679-8226F1489C3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4CAEB2B-6AAD-F2BC-A232-8C36E96C1360}"/>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80332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B1870-0FF1-AC08-0A2D-A235D8F0DD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956F4EB-2918-0888-9150-3E721C25B582}"/>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4" name="Marcador de pie de página 3">
            <a:extLst>
              <a:ext uri="{FF2B5EF4-FFF2-40B4-BE49-F238E27FC236}">
                <a16:creationId xmlns:a16="http://schemas.microsoft.com/office/drawing/2014/main" id="{E27E5037-E9ED-6B77-215E-5A34A7497C0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626F886-81F0-5F05-3A29-28AE7A4DBD74}"/>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24515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D76D77-3A10-F132-30BB-0E35479B7524}"/>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3" name="Marcador de pie de página 2">
            <a:extLst>
              <a:ext uri="{FF2B5EF4-FFF2-40B4-BE49-F238E27FC236}">
                <a16:creationId xmlns:a16="http://schemas.microsoft.com/office/drawing/2014/main" id="{B26526B9-4AEC-E689-E7DF-823034134AB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327962E-BD6F-F5C0-D24B-BD8D1E69529B}"/>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286992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C0229-D6BD-3F1E-D0DF-07F5142B84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E55932-7134-426A-1525-6DDD2A6CA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D12B141-87DF-BA4D-4BE7-ECB1C99CD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A93CDD-DF55-364D-08CA-CED44A41F914}"/>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6" name="Marcador de pie de página 5">
            <a:extLst>
              <a:ext uri="{FF2B5EF4-FFF2-40B4-BE49-F238E27FC236}">
                <a16:creationId xmlns:a16="http://schemas.microsoft.com/office/drawing/2014/main" id="{70E69692-BB48-D6E1-E7D1-F73DE6F0E43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6EEA4A5-AA57-0DFD-42BA-0DD1DF5F16FC}"/>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291097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FD2BD-6719-24ED-1048-B852F6B2C7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F6F6693-596D-33DB-10B5-C5439E7F9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C648F0D-C7B3-1DAC-8619-C891440FE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1415E4-701E-F5C6-2C73-A2DE7D5248D5}"/>
              </a:ext>
            </a:extLst>
          </p:cNvPr>
          <p:cNvSpPr>
            <a:spLocks noGrp="1"/>
          </p:cNvSpPr>
          <p:nvPr>
            <p:ph type="dt" sz="half" idx="10"/>
          </p:nvPr>
        </p:nvSpPr>
        <p:spPr/>
        <p:txBody>
          <a:bodyPr/>
          <a:lstStyle/>
          <a:p>
            <a:fld id="{71D95572-5896-451E-95E9-BA92F61564E8}" type="datetimeFigureOut">
              <a:rPr lang="es-ES" smtClean="0"/>
              <a:t>05/09/2023</a:t>
            </a:fld>
            <a:endParaRPr lang="es-ES"/>
          </a:p>
        </p:txBody>
      </p:sp>
      <p:sp>
        <p:nvSpPr>
          <p:cNvPr id="6" name="Marcador de pie de página 5">
            <a:extLst>
              <a:ext uri="{FF2B5EF4-FFF2-40B4-BE49-F238E27FC236}">
                <a16:creationId xmlns:a16="http://schemas.microsoft.com/office/drawing/2014/main" id="{CF16B5CC-9BD9-8573-6E92-7FC1C3A624A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25AECB5-0670-E343-39D5-AC9284521557}"/>
              </a:ext>
            </a:extLst>
          </p:cNvPr>
          <p:cNvSpPr>
            <a:spLocks noGrp="1"/>
          </p:cNvSpPr>
          <p:nvPr>
            <p:ph type="sldNum" sz="quarter" idx="12"/>
          </p:nvPr>
        </p:nvSpPr>
        <p:spPr/>
        <p:txBody>
          <a:bodyPr/>
          <a:lstStyle/>
          <a:p>
            <a:fld id="{5CB358C1-0EAD-49C5-9C7D-1A5A3829A7A5}" type="slidenum">
              <a:rPr lang="es-ES" smtClean="0"/>
              <a:t>‹Nº›</a:t>
            </a:fld>
            <a:endParaRPr lang="es-ES"/>
          </a:p>
        </p:txBody>
      </p:sp>
    </p:spTree>
    <p:extLst>
      <p:ext uri="{BB962C8B-B14F-4D97-AF65-F5344CB8AC3E}">
        <p14:creationId xmlns:p14="http://schemas.microsoft.com/office/powerpoint/2010/main" val="279679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B814A3-12C3-76F7-519F-386ECFA3E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201BB87-2B8C-0ABC-0AAA-2A889EE01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1E82DB3-7888-44F7-643D-87AF2E6DC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95572-5896-451E-95E9-BA92F61564E8}" type="datetimeFigureOut">
              <a:rPr lang="es-ES" smtClean="0"/>
              <a:t>05/09/2023</a:t>
            </a:fld>
            <a:endParaRPr lang="es-ES"/>
          </a:p>
        </p:txBody>
      </p:sp>
      <p:sp>
        <p:nvSpPr>
          <p:cNvPr id="5" name="Marcador de pie de página 4">
            <a:extLst>
              <a:ext uri="{FF2B5EF4-FFF2-40B4-BE49-F238E27FC236}">
                <a16:creationId xmlns:a16="http://schemas.microsoft.com/office/drawing/2014/main" id="{5CB57A1A-4430-1A80-EE0F-F0C578012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288C718-2746-4F92-9FFD-77C1480A7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358C1-0EAD-49C5-9C7D-1A5A3829A7A5}" type="slidenum">
              <a:rPr lang="es-ES" smtClean="0"/>
              <a:t>‹Nº›</a:t>
            </a:fld>
            <a:endParaRPr lang="es-ES"/>
          </a:p>
        </p:txBody>
      </p:sp>
    </p:spTree>
    <p:extLst>
      <p:ext uri="{BB962C8B-B14F-4D97-AF65-F5344CB8AC3E}">
        <p14:creationId xmlns:p14="http://schemas.microsoft.com/office/powerpoint/2010/main" val="24040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chart" Target="../charts/chart10.xml"/><Relationship Id="rId16"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chart" Target="../charts/chart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hart" Target="../charts/chart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chart" Target="../charts/chart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chart" Target="../charts/chart9.xml"/><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5" name="CuadroTexto 4">
            <a:extLst>
              <a:ext uri="{FF2B5EF4-FFF2-40B4-BE49-F238E27FC236}">
                <a16:creationId xmlns:a16="http://schemas.microsoft.com/office/drawing/2014/main" id="{BF663761-3E21-6BC1-1FA4-C2969D9776A1}"/>
              </a:ext>
            </a:extLst>
          </p:cNvPr>
          <p:cNvSpPr txBox="1"/>
          <p:nvPr/>
        </p:nvSpPr>
        <p:spPr>
          <a:xfrm>
            <a:off x="800877" y="802433"/>
            <a:ext cx="10590245" cy="646331"/>
          </a:xfrm>
          <a:prstGeom prst="rect">
            <a:avLst/>
          </a:prstGeom>
          <a:noFill/>
        </p:spPr>
        <p:txBody>
          <a:bodyPr wrap="square" rtlCol="0">
            <a:spAutoFit/>
          </a:bodyPr>
          <a:lstStyle/>
          <a:p>
            <a:r>
              <a:rPr lang="es-ES" dirty="0"/>
              <a:t>XGBOOST tiene una manera especial de construir los árboles, lo hace de dos maneras similares pero diferentes para regresión o clasificación. Observemos cómo se realiza para ambos casos:</a:t>
            </a:r>
          </a:p>
        </p:txBody>
      </p:sp>
      <p:sp>
        <p:nvSpPr>
          <p:cNvPr id="6" name="CuadroTexto 5">
            <a:extLst>
              <a:ext uri="{FF2B5EF4-FFF2-40B4-BE49-F238E27FC236}">
                <a16:creationId xmlns:a16="http://schemas.microsoft.com/office/drawing/2014/main" id="{94597BCC-6EF2-DB8F-4D6D-EC824E0CB5BA}"/>
              </a:ext>
            </a:extLst>
          </p:cNvPr>
          <p:cNvSpPr txBox="1"/>
          <p:nvPr/>
        </p:nvSpPr>
        <p:spPr>
          <a:xfrm>
            <a:off x="800876" y="1719943"/>
            <a:ext cx="10590245" cy="369332"/>
          </a:xfrm>
          <a:prstGeom prst="rect">
            <a:avLst/>
          </a:prstGeom>
          <a:noFill/>
        </p:spPr>
        <p:txBody>
          <a:bodyPr wrap="square" rtlCol="0">
            <a:spAutoFit/>
          </a:bodyPr>
          <a:lstStyle/>
          <a:p>
            <a:r>
              <a:rPr lang="es-ES" dirty="0"/>
              <a:t>Tomemos como base este </a:t>
            </a:r>
            <a:r>
              <a:rPr lang="es-ES" dirty="0" err="1"/>
              <a:t>dataset</a:t>
            </a:r>
            <a:r>
              <a:rPr lang="es-ES" dirty="0"/>
              <a:t> tremendamente simple:</a:t>
            </a:r>
          </a:p>
        </p:txBody>
      </p:sp>
      <p:graphicFrame>
        <p:nvGraphicFramePr>
          <p:cNvPr id="2" name="Tabla 1">
            <a:extLst>
              <a:ext uri="{FF2B5EF4-FFF2-40B4-BE49-F238E27FC236}">
                <a16:creationId xmlns:a16="http://schemas.microsoft.com/office/drawing/2014/main" id="{D677DB97-D20D-C32D-A649-74835AD48E15}"/>
              </a:ext>
            </a:extLst>
          </p:cNvPr>
          <p:cNvGraphicFramePr>
            <a:graphicFrameLocks noGrp="1"/>
          </p:cNvGraphicFramePr>
          <p:nvPr>
            <p:extLst>
              <p:ext uri="{D42A27DB-BD31-4B8C-83A1-F6EECF244321}">
                <p14:modId xmlns:p14="http://schemas.microsoft.com/office/powerpoint/2010/main" val="2652991612"/>
              </p:ext>
            </p:extLst>
          </p:nvPr>
        </p:nvGraphicFramePr>
        <p:xfrm>
          <a:off x="4472732" y="2360454"/>
          <a:ext cx="3937000" cy="3903980"/>
        </p:xfrm>
        <a:graphic>
          <a:graphicData uri="http://schemas.openxmlformats.org/drawingml/2006/table">
            <a:tbl>
              <a:tblPr/>
              <a:tblGrid>
                <a:gridCol w="787400">
                  <a:extLst>
                    <a:ext uri="{9D8B030D-6E8A-4147-A177-3AD203B41FA5}">
                      <a16:colId xmlns:a16="http://schemas.microsoft.com/office/drawing/2014/main" val="4082384526"/>
                    </a:ext>
                  </a:extLst>
                </a:gridCol>
                <a:gridCol w="787400">
                  <a:extLst>
                    <a:ext uri="{9D8B030D-6E8A-4147-A177-3AD203B41FA5}">
                      <a16:colId xmlns:a16="http://schemas.microsoft.com/office/drawing/2014/main" val="1099351058"/>
                    </a:ext>
                  </a:extLst>
                </a:gridCol>
                <a:gridCol w="787400">
                  <a:extLst>
                    <a:ext uri="{9D8B030D-6E8A-4147-A177-3AD203B41FA5}">
                      <a16:colId xmlns:a16="http://schemas.microsoft.com/office/drawing/2014/main" val="891326156"/>
                    </a:ext>
                  </a:extLst>
                </a:gridCol>
                <a:gridCol w="787400">
                  <a:extLst>
                    <a:ext uri="{9D8B030D-6E8A-4147-A177-3AD203B41FA5}">
                      <a16:colId xmlns:a16="http://schemas.microsoft.com/office/drawing/2014/main" val="40878535"/>
                    </a:ext>
                  </a:extLst>
                </a:gridCol>
                <a:gridCol w="787400">
                  <a:extLst>
                    <a:ext uri="{9D8B030D-6E8A-4147-A177-3AD203B41FA5}">
                      <a16:colId xmlns:a16="http://schemas.microsoft.com/office/drawing/2014/main" val="473795867"/>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2613060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0" marR="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43050719"/>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865625646"/>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0" marR="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01380942"/>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0" marR="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776235190"/>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46535323"/>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37290082"/>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88413407"/>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24613763"/>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762802064"/>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500454903"/>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21942383"/>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305930876"/>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058312422"/>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06205460"/>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566296087"/>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60226916"/>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737069809"/>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232064293"/>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6600614"/>
                  </a:ext>
                </a:extLst>
              </a:tr>
              <a:tr h="185420">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3043892"/>
                  </a:ext>
                </a:extLst>
              </a:tr>
            </a:tbl>
          </a:graphicData>
        </a:graphic>
      </p:graphicFrame>
      <p:graphicFrame>
        <p:nvGraphicFramePr>
          <p:cNvPr id="3" name="Gráfico 2">
            <a:extLst>
              <a:ext uri="{FF2B5EF4-FFF2-40B4-BE49-F238E27FC236}">
                <a16:creationId xmlns:a16="http://schemas.microsoft.com/office/drawing/2014/main" id="{ED2BCAAD-4C4B-2641-69D2-B7B53ECFE252}"/>
              </a:ext>
            </a:extLst>
          </p:cNvPr>
          <p:cNvGraphicFramePr/>
          <p:nvPr>
            <p:extLst>
              <p:ext uri="{D42A27DB-BD31-4B8C-83A1-F6EECF244321}">
                <p14:modId xmlns:p14="http://schemas.microsoft.com/office/powerpoint/2010/main" val="1227855466"/>
              </p:ext>
            </p:extLst>
          </p:nvPr>
        </p:nvGraphicFramePr>
        <p:xfrm>
          <a:off x="3732893" y="3429000"/>
          <a:ext cx="327977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187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908180" y="661425"/>
            <a:ext cx="10375640" cy="923330"/>
          </a:xfrm>
          <a:prstGeom prst="rect">
            <a:avLst/>
          </a:prstGeom>
          <a:noFill/>
        </p:spPr>
        <p:txBody>
          <a:bodyPr wrap="square" rtlCol="0">
            <a:spAutoFit/>
          </a:bodyPr>
          <a:lstStyle/>
          <a:p>
            <a:pPr algn="ctr"/>
            <a:r>
              <a:rPr lang="es-ES" b="1" dirty="0"/>
              <a:t>Con estos OUTPUTS podemos calcular nuevas predicciones, pero lo hacemos de tal forma que ACTUALIZAMOS las predicciones anteriores. El factor por el que las actualizamos es el LEARNING RATE (ETA). Por defecto 0,3</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708909"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137018"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708909"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p:cxnSp>
        <p:nvCxnSpPr>
          <p:cNvPr id="33" name="Conector recto 32">
            <a:extLst>
              <a:ext uri="{FF2B5EF4-FFF2-40B4-BE49-F238E27FC236}">
                <a16:creationId xmlns:a16="http://schemas.microsoft.com/office/drawing/2014/main" id="{600439F2-6524-DB99-4402-963B8C1CC085}"/>
              </a:ext>
            </a:extLst>
          </p:cNvPr>
          <p:cNvCxnSpPr/>
          <p:nvPr/>
        </p:nvCxnSpPr>
        <p:spPr>
          <a:xfrm flipV="1">
            <a:off x="1216091"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497495"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AA95F128-55CE-1368-567A-2639FA9EB82F}"/>
                  </a:ext>
                </a:extLst>
              </p:cNvPr>
              <p:cNvSpPr txBox="1"/>
              <p:nvPr/>
            </p:nvSpPr>
            <p:spPr>
              <a:xfrm>
                <a:off x="3918639" y="4109989"/>
                <a:ext cx="1122784" cy="369332"/>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𝑶𝒖𝒕𝒑𝒖𝒕𝒔</m:t>
                      </m:r>
                    </m:oMath>
                  </m:oMathPara>
                </a14:m>
                <a:endParaRPr lang="es-ES" b="1" dirty="0"/>
              </a:p>
            </p:txBody>
          </p:sp>
        </mc:Choice>
        <mc:Fallback xmlns="">
          <p:sp>
            <p:nvSpPr>
              <p:cNvPr id="16" name="CuadroTexto 15">
                <a:extLst>
                  <a:ext uri="{FF2B5EF4-FFF2-40B4-BE49-F238E27FC236}">
                    <a16:creationId xmlns:a16="http://schemas.microsoft.com/office/drawing/2014/main" id="{AA95F128-55CE-1368-567A-2639FA9EB82F}"/>
                  </a:ext>
                </a:extLst>
              </p:cNvPr>
              <p:cNvSpPr txBox="1">
                <a:spLocks noRot="1" noChangeAspect="1" noMove="1" noResize="1" noEditPoints="1" noAdjustHandles="1" noChangeArrowheads="1" noChangeShapeType="1" noTextEdit="1"/>
              </p:cNvSpPr>
              <p:nvPr/>
            </p:nvSpPr>
            <p:spPr>
              <a:xfrm>
                <a:off x="3918639" y="4109989"/>
                <a:ext cx="1122784" cy="369332"/>
              </a:xfrm>
              <a:prstGeom prst="rect">
                <a:avLst/>
              </a:prstGeom>
              <a:blipFill>
                <a:blip r:embed="rId3"/>
                <a:stretch>
                  <a:fillRect r="-543" b="-11475"/>
                </a:stretch>
              </a:blipFill>
              <a:ln w="1905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80740705-8D03-4A11-B017-FECB2C1F6213}"/>
                  </a:ext>
                </a:extLst>
              </p:cNvPr>
              <p:cNvSpPr txBox="1"/>
              <p:nvPr/>
            </p:nvSpPr>
            <p:spPr>
              <a:xfrm>
                <a:off x="6479615" y="1765720"/>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19" name="CuadroTexto 18">
                <a:extLst>
                  <a:ext uri="{FF2B5EF4-FFF2-40B4-BE49-F238E27FC236}">
                    <a16:creationId xmlns:a16="http://schemas.microsoft.com/office/drawing/2014/main" id="{80740705-8D03-4A11-B017-FECB2C1F6213}"/>
                  </a:ext>
                </a:extLst>
              </p:cNvPr>
              <p:cNvSpPr txBox="1">
                <a:spLocks noRot="1" noChangeAspect="1" noMove="1" noResize="1" noEditPoints="1" noAdjustHandles="1" noChangeArrowheads="1" noChangeShapeType="1" noTextEdit="1"/>
              </p:cNvSpPr>
              <p:nvPr/>
            </p:nvSpPr>
            <p:spPr>
              <a:xfrm>
                <a:off x="6479615" y="1765720"/>
                <a:ext cx="2362201" cy="369332"/>
              </a:xfrm>
              <a:prstGeom prst="rect">
                <a:avLst/>
              </a:prstGeom>
              <a:blipFill>
                <a:blip r:embed="rId4"/>
                <a:stretch>
                  <a:fillRect/>
                </a:stretch>
              </a:blipFill>
              <a:ln w="19050">
                <a:solidFill>
                  <a:schemeClr val="tx1"/>
                </a:solidFill>
              </a:ln>
            </p:spPr>
            <p:txBody>
              <a:bodyPr/>
              <a:lstStyle/>
              <a:p>
                <a:r>
                  <a:rPr lang="es-ES">
                    <a:noFill/>
                  </a:rPr>
                  <a:t> </a:t>
                </a:r>
              </a:p>
            </p:txBody>
          </p:sp>
        </mc:Fallback>
      </mc:AlternateContent>
      <p:sp>
        <p:nvSpPr>
          <p:cNvPr id="22" name="CuadroTexto 21">
            <a:extLst>
              <a:ext uri="{FF2B5EF4-FFF2-40B4-BE49-F238E27FC236}">
                <a16:creationId xmlns:a16="http://schemas.microsoft.com/office/drawing/2014/main" id="{F1F24C8F-6321-74AA-E433-14DE44F2E8E0}"/>
              </a:ext>
            </a:extLst>
          </p:cNvPr>
          <p:cNvSpPr txBox="1"/>
          <p:nvPr/>
        </p:nvSpPr>
        <p:spPr>
          <a:xfrm>
            <a:off x="6946879" y="2201456"/>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E7FC601-F57A-E4C1-BE08-BAF933CE369A}"/>
                  </a:ext>
                </a:extLst>
              </p:cNvPr>
              <p:cNvSpPr txBox="1"/>
              <p:nvPr/>
            </p:nvSpPr>
            <p:spPr>
              <a:xfrm>
                <a:off x="6331397" y="2696837"/>
                <a:ext cx="802433"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23" name="CuadroTexto 22">
                <a:extLst>
                  <a:ext uri="{FF2B5EF4-FFF2-40B4-BE49-F238E27FC236}">
                    <a16:creationId xmlns:a16="http://schemas.microsoft.com/office/drawing/2014/main" id="{AE7FC601-F57A-E4C1-BE08-BAF933CE369A}"/>
                  </a:ext>
                </a:extLst>
              </p:cNvPr>
              <p:cNvSpPr txBox="1">
                <a:spLocks noRot="1" noChangeAspect="1" noMove="1" noResize="1" noEditPoints="1" noAdjustHandles="1" noChangeArrowheads="1" noChangeShapeType="1" noTextEdit="1"/>
              </p:cNvSpPr>
              <p:nvPr/>
            </p:nvSpPr>
            <p:spPr>
              <a:xfrm>
                <a:off x="6331397" y="2696837"/>
                <a:ext cx="802433" cy="369332"/>
              </a:xfrm>
              <a:prstGeom prst="rect">
                <a:avLst/>
              </a:prstGeom>
              <a:blipFill>
                <a:blip r:embed="rId5"/>
                <a:stretch>
                  <a:fillRect/>
                </a:stretch>
              </a:blipFill>
              <a:ln w="19050">
                <a:solidFill>
                  <a:schemeClr val="tx1"/>
                </a:solidFill>
              </a:ln>
            </p:spPr>
            <p:txBody>
              <a:bodyPr/>
              <a:lstStyle/>
              <a:p>
                <a:r>
                  <a:rPr lang="es-ES">
                    <a:noFill/>
                  </a:rPr>
                  <a:t> </a:t>
                </a:r>
              </a:p>
            </p:txBody>
          </p:sp>
        </mc:Fallback>
      </mc:AlternateContent>
      <p:sp>
        <p:nvSpPr>
          <p:cNvPr id="26" name="CuadroTexto 25">
            <a:extLst>
              <a:ext uri="{FF2B5EF4-FFF2-40B4-BE49-F238E27FC236}">
                <a16:creationId xmlns:a16="http://schemas.microsoft.com/office/drawing/2014/main" id="{47B9D34D-5BF5-9189-E86C-F0AE2BE30BB1}"/>
              </a:ext>
            </a:extLst>
          </p:cNvPr>
          <p:cNvSpPr txBox="1"/>
          <p:nvPr/>
        </p:nvSpPr>
        <p:spPr>
          <a:xfrm>
            <a:off x="7846984" y="2696837"/>
            <a:ext cx="1210582" cy="369332"/>
          </a:xfrm>
          <a:prstGeom prst="rect">
            <a:avLst/>
          </a:prstGeom>
          <a:noFill/>
          <a:ln w="19050">
            <a:solidFill>
              <a:schemeClr val="tx1"/>
            </a:solidFill>
          </a:ln>
        </p:spPr>
        <p:txBody>
          <a:bodyPr wrap="square" rtlCol="0">
            <a:spAutoFit/>
          </a:bodyPr>
          <a:lstStyle/>
          <a:p>
            <a:r>
              <a:rPr lang="es-ES" b="1" dirty="0"/>
              <a:t>8,5;9,5;1,5</a:t>
            </a:r>
          </a:p>
        </p:txBody>
      </p:sp>
      <p:cxnSp>
        <p:nvCxnSpPr>
          <p:cNvPr id="27" name="Conector recto de flecha 26">
            <a:extLst>
              <a:ext uri="{FF2B5EF4-FFF2-40B4-BE49-F238E27FC236}">
                <a16:creationId xmlns:a16="http://schemas.microsoft.com/office/drawing/2014/main" id="{DEA27E83-12F3-EB90-43DB-5E3154A24702}"/>
              </a:ext>
            </a:extLst>
          </p:cNvPr>
          <p:cNvCxnSpPr>
            <a:cxnSpLocks/>
          </p:cNvCxnSpPr>
          <p:nvPr/>
        </p:nvCxnSpPr>
        <p:spPr>
          <a:xfrm flipH="1">
            <a:off x="6714240" y="2073713"/>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0601FD05-89CD-CCAB-07FE-0B910EE8396F}"/>
              </a:ext>
            </a:extLst>
          </p:cNvPr>
          <p:cNvCxnSpPr>
            <a:cxnSpLocks/>
          </p:cNvCxnSpPr>
          <p:nvPr/>
        </p:nvCxnSpPr>
        <p:spPr>
          <a:xfrm>
            <a:off x="8101501" y="2119164"/>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CB14C29C-61E0-48B1-ADC6-E166E8E4250D}"/>
                  </a:ext>
                </a:extLst>
              </p:cNvPr>
              <p:cNvSpPr txBox="1"/>
              <p:nvPr/>
            </p:nvSpPr>
            <p:spPr>
              <a:xfrm>
                <a:off x="7396472" y="3536980"/>
                <a:ext cx="103105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oMath>
                  </m:oMathPara>
                </a14:m>
                <a:endParaRPr lang="es-ES" b="1" dirty="0"/>
              </a:p>
            </p:txBody>
          </p:sp>
        </mc:Choice>
        <mc:Fallback xmlns="">
          <p:sp>
            <p:nvSpPr>
              <p:cNvPr id="31" name="CuadroTexto 30">
                <a:extLst>
                  <a:ext uri="{FF2B5EF4-FFF2-40B4-BE49-F238E27FC236}">
                    <a16:creationId xmlns:a16="http://schemas.microsoft.com/office/drawing/2014/main" id="{CB14C29C-61E0-48B1-ADC6-E166E8E4250D}"/>
                  </a:ext>
                </a:extLst>
              </p:cNvPr>
              <p:cNvSpPr txBox="1">
                <a:spLocks noRot="1" noChangeAspect="1" noMove="1" noResize="1" noEditPoints="1" noAdjustHandles="1" noChangeArrowheads="1" noChangeShapeType="1" noTextEdit="1"/>
              </p:cNvSpPr>
              <p:nvPr/>
            </p:nvSpPr>
            <p:spPr>
              <a:xfrm>
                <a:off x="7396472" y="3536980"/>
                <a:ext cx="1031051" cy="369332"/>
              </a:xfrm>
              <a:prstGeom prst="rect">
                <a:avLst/>
              </a:prstGeom>
              <a:blipFill>
                <a:blip r:embed="rId6"/>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5102DBFD-B193-4631-0FFB-39904FA61415}"/>
                  </a:ext>
                </a:extLst>
              </p:cNvPr>
              <p:cNvSpPr txBox="1"/>
              <p:nvPr/>
            </p:nvSpPr>
            <p:spPr>
              <a:xfrm>
                <a:off x="8729363" y="3501905"/>
                <a:ext cx="683197"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32" name="CuadroTexto 31">
                <a:extLst>
                  <a:ext uri="{FF2B5EF4-FFF2-40B4-BE49-F238E27FC236}">
                    <a16:creationId xmlns:a16="http://schemas.microsoft.com/office/drawing/2014/main" id="{5102DBFD-B193-4631-0FFB-39904FA61415}"/>
                  </a:ext>
                </a:extLst>
              </p:cNvPr>
              <p:cNvSpPr txBox="1">
                <a:spLocks noRot="1" noChangeAspect="1" noMove="1" noResize="1" noEditPoints="1" noAdjustHandles="1" noChangeArrowheads="1" noChangeShapeType="1" noTextEdit="1"/>
              </p:cNvSpPr>
              <p:nvPr/>
            </p:nvSpPr>
            <p:spPr>
              <a:xfrm>
                <a:off x="8729363" y="3501905"/>
                <a:ext cx="683197" cy="369332"/>
              </a:xfrm>
              <a:prstGeom prst="rect">
                <a:avLst/>
              </a:prstGeom>
              <a:blipFill>
                <a:blip r:embed="rId7"/>
                <a:stretch>
                  <a:fillRect/>
                </a:stretch>
              </a:blipFill>
              <a:ln w="19050">
                <a:solidFill>
                  <a:schemeClr val="tx1"/>
                </a:solidFill>
              </a:ln>
            </p:spPr>
            <p:txBody>
              <a:bodyPr/>
              <a:lstStyle/>
              <a:p>
                <a:r>
                  <a:rPr lang="es-ES">
                    <a:noFill/>
                  </a:rPr>
                  <a:t> </a:t>
                </a:r>
              </a:p>
            </p:txBody>
          </p:sp>
        </mc:Fallback>
      </mc:AlternateContent>
      <p:sp>
        <p:nvSpPr>
          <p:cNvPr id="35" name="CuadroTexto 34">
            <a:extLst>
              <a:ext uri="{FF2B5EF4-FFF2-40B4-BE49-F238E27FC236}">
                <a16:creationId xmlns:a16="http://schemas.microsoft.com/office/drawing/2014/main" id="{A18E584A-60C5-47C2-924D-BFDE4AF4AADF}"/>
              </a:ext>
            </a:extLst>
          </p:cNvPr>
          <p:cNvSpPr txBox="1"/>
          <p:nvPr/>
        </p:nvSpPr>
        <p:spPr>
          <a:xfrm>
            <a:off x="8007354" y="3105773"/>
            <a:ext cx="1031051" cy="369332"/>
          </a:xfrm>
          <a:prstGeom prst="rect">
            <a:avLst/>
          </a:prstGeom>
          <a:noFill/>
        </p:spPr>
        <p:txBody>
          <a:bodyPr wrap="none" rtlCol="0">
            <a:spAutoFit/>
          </a:bodyPr>
          <a:lstStyle/>
          <a:p>
            <a:r>
              <a:rPr lang="es-ES" b="1" dirty="0">
                <a:solidFill>
                  <a:srgbClr val="FF0000"/>
                </a:solidFill>
              </a:rPr>
              <a:t>Dosis &lt; 6</a:t>
            </a:r>
          </a:p>
        </p:txBody>
      </p:sp>
      <p:cxnSp>
        <p:nvCxnSpPr>
          <p:cNvPr id="36" name="Conector recto de flecha 35">
            <a:extLst>
              <a:ext uri="{FF2B5EF4-FFF2-40B4-BE49-F238E27FC236}">
                <a16:creationId xmlns:a16="http://schemas.microsoft.com/office/drawing/2014/main" id="{7678C067-8B25-F1EA-A5AF-8329260E918F}"/>
              </a:ext>
            </a:extLst>
          </p:cNvPr>
          <p:cNvCxnSpPr>
            <a:cxnSpLocks/>
          </p:cNvCxnSpPr>
          <p:nvPr/>
        </p:nvCxnSpPr>
        <p:spPr>
          <a:xfrm>
            <a:off x="8853292" y="2966205"/>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5A40D8F1-4700-C949-3307-E626A5834223}"/>
              </a:ext>
            </a:extLst>
          </p:cNvPr>
          <p:cNvCxnSpPr>
            <a:cxnSpLocks/>
          </p:cNvCxnSpPr>
          <p:nvPr/>
        </p:nvCxnSpPr>
        <p:spPr>
          <a:xfrm flipH="1">
            <a:off x="7934668" y="3009411"/>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6A42910-B8A5-0FCC-918C-BA2FB40C6E53}"/>
                  </a:ext>
                </a:extLst>
              </p:cNvPr>
              <p:cNvSpPr txBox="1"/>
              <p:nvPr/>
            </p:nvSpPr>
            <p:spPr>
              <a:xfrm>
                <a:off x="5041423" y="3968187"/>
                <a:ext cx="155017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𝟏</m:t>
                          </m:r>
                        </m:den>
                      </m:f>
                      <m:r>
                        <a:rPr lang="es-ES" b="1" i="1" dirty="0" smtClean="0">
                          <a:latin typeface="Cambria Math" panose="02040503050406030204" pitchFamily="18" charset="0"/>
                        </a:rPr>
                        <m:t>=</m:t>
                      </m:r>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𝟓</m:t>
                      </m:r>
                    </m:oMath>
                  </m:oMathPara>
                </a14:m>
                <a:endParaRPr lang="es-ES" b="1" dirty="0"/>
              </a:p>
            </p:txBody>
          </p:sp>
        </mc:Choice>
        <mc:Fallback xmlns="">
          <p:sp>
            <p:nvSpPr>
              <p:cNvPr id="24" name="CuadroTexto 23">
                <a:extLst>
                  <a:ext uri="{FF2B5EF4-FFF2-40B4-BE49-F238E27FC236}">
                    <a16:creationId xmlns:a16="http://schemas.microsoft.com/office/drawing/2014/main" id="{46A42910-B8A5-0FCC-918C-BA2FB40C6E53}"/>
                  </a:ext>
                </a:extLst>
              </p:cNvPr>
              <p:cNvSpPr txBox="1">
                <a:spLocks noRot="1" noChangeAspect="1" noMove="1" noResize="1" noEditPoints="1" noAdjustHandles="1" noChangeArrowheads="1" noChangeShapeType="1" noTextEdit="1"/>
              </p:cNvSpPr>
              <p:nvPr/>
            </p:nvSpPr>
            <p:spPr>
              <a:xfrm>
                <a:off x="5041423" y="3968187"/>
                <a:ext cx="1550173" cy="616515"/>
              </a:xfrm>
              <a:prstGeom prst="rect">
                <a:avLst/>
              </a:prstGeom>
              <a:blipFill>
                <a:blip r:embed="rId8"/>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7B4E22C4-B1AA-2267-C11E-275099A29258}"/>
                  </a:ext>
                </a:extLst>
              </p:cNvPr>
              <p:cNvSpPr txBox="1"/>
              <p:nvPr/>
            </p:nvSpPr>
            <p:spPr>
              <a:xfrm>
                <a:off x="6714240" y="3986398"/>
                <a:ext cx="201512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𝟖</m:t>
                          </m:r>
                          <m:r>
                            <a:rPr lang="es-ES" b="1" i="1" dirty="0" smtClean="0">
                              <a:latin typeface="Cambria Math" panose="02040503050406030204" pitchFamily="18" charset="0"/>
                            </a:rPr>
                            <m:t>,</m:t>
                          </m:r>
                          <m:r>
                            <a:rPr lang="es-ES" b="1" i="1" dirty="0" smtClean="0">
                              <a:latin typeface="Cambria Math" panose="02040503050406030204" pitchFamily="18" charset="0"/>
                            </a:rPr>
                            <m:t>𝟓</m:t>
                          </m:r>
                          <m:r>
                            <a:rPr lang="es-ES" b="1" i="1" dirty="0" smtClean="0">
                              <a:latin typeface="Cambria Math" panose="02040503050406030204" pitchFamily="18" charset="0"/>
                            </a:rPr>
                            <m:t>+</m:t>
                          </m:r>
                          <m:r>
                            <a:rPr lang="es-ES" b="1" i="1" dirty="0" smtClean="0">
                              <a:latin typeface="Cambria Math" panose="02040503050406030204" pitchFamily="18" charset="0"/>
                            </a:rPr>
                            <m:t>𝟗</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𝟐</m:t>
                          </m:r>
                        </m:den>
                      </m:f>
                      <m:r>
                        <a:rPr lang="es-ES" b="1" i="1" dirty="0" smtClean="0">
                          <a:latin typeface="Cambria Math" panose="02040503050406030204" pitchFamily="18" charset="0"/>
                        </a:rPr>
                        <m:t>=</m:t>
                      </m:r>
                      <m:r>
                        <a:rPr lang="es-ES" b="1" i="1" dirty="0" smtClean="0">
                          <a:latin typeface="Cambria Math" panose="02040503050406030204" pitchFamily="18" charset="0"/>
                        </a:rPr>
                        <m:t>𝟗</m:t>
                      </m:r>
                    </m:oMath>
                  </m:oMathPara>
                </a14:m>
                <a:endParaRPr lang="es-ES" b="1" dirty="0"/>
              </a:p>
            </p:txBody>
          </p:sp>
        </mc:Choice>
        <mc:Fallback xmlns="">
          <p:sp>
            <p:nvSpPr>
              <p:cNvPr id="25" name="CuadroTexto 24">
                <a:extLst>
                  <a:ext uri="{FF2B5EF4-FFF2-40B4-BE49-F238E27FC236}">
                    <a16:creationId xmlns:a16="http://schemas.microsoft.com/office/drawing/2014/main" id="{7B4E22C4-B1AA-2267-C11E-275099A29258}"/>
                  </a:ext>
                </a:extLst>
              </p:cNvPr>
              <p:cNvSpPr txBox="1">
                <a:spLocks noRot="1" noChangeAspect="1" noMove="1" noResize="1" noEditPoints="1" noAdjustHandles="1" noChangeArrowheads="1" noChangeShapeType="1" noTextEdit="1"/>
              </p:cNvSpPr>
              <p:nvPr/>
            </p:nvSpPr>
            <p:spPr>
              <a:xfrm>
                <a:off x="6714240" y="3986398"/>
                <a:ext cx="2015123" cy="616515"/>
              </a:xfrm>
              <a:prstGeom prst="rect">
                <a:avLst/>
              </a:prstGeom>
              <a:blipFill>
                <a:blip r:embed="rId9"/>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76502363-1F1E-416A-62BD-40B1E554C3A9}"/>
                  </a:ext>
                </a:extLst>
              </p:cNvPr>
              <p:cNvSpPr txBox="1"/>
              <p:nvPr/>
            </p:nvSpPr>
            <p:spPr>
              <a:xfrm>
                <a:off x="8841816" y="3968186"/>
                <a:ext cx="155017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𝟏</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𝟏</m:t>
                          </m:r>
                        </m:den>
                      </m:f>
                      <m:r>
                        <a:rPr lang="es-ES" b="1" i="1" dirty="0" smtClean="0">
                          <a:latin typeface="Cambria Math" panose="02040503050406030204" pitchFamily="18" charset="0"/>
                        </a:rPr>
                        <m:t>=</m:t>
                      </m:r>
                      <m:r>
                        <a:rPr lang="es-ES" b="1" i="1" dirty="0" smtClean="0">
                          <a:latin typeface="Cambria Math" panose="02040503050406030204" pitchFamily="18" charset="0"/>
                        </a:rPr>
                        <m:t>𝟏</m:t>
                      </m:r>
                      <m:r>
                        <a:rPr lang="es-ES" b="1" i="1" dirty="0" smtClean="0">
                          <a:latin typeface="Cambria Math" panose="02040503050406030204" pitchFamily="18" charset="0"/>
                        </a:rPr>
                        <m:t>,</m:t>
                      </m:r>
                      <m:r>
                        <a:rPr lang="es-ES" b="1" i="1" dirty="0" smtClean="0">
                          <a:latin typeface="Cambria Math" panose="02040503050406030204" pitchFamily="18" charset="0"/>
                        </a:rPr>
                        <m:t>𝟓</m:t>
                      </m:r>
                    </m:oMath>
                  </m:oMathPara>
                </a14:m>
                <a:endParaRPr lang="es-ES" b="1" dirty="0"/>
              </a:p>
            </p:txBody>
          </p:sp>
        </mc:Choice>
        <mc:Fallback xmlns="">
          <p:sp>
            <p:nvSpPr>
              <p:cNvPr id="29" name="CuadroTexto 28">
                <a:extLst>
                  <a:ext uri="{FF2B5EF4-FFF2-40B4-BE49-F238E27FC236}">
                    <a16:creationId xmlns:a16="http://schemas.microsoft.com/office/drawing/2014/main" id="{76502363-1F1E-416A-62BD-40B1E554C3A9}"/>
                  </a:ext>
                </a:extLst>
              </p:cNvPr>
              <p:cNvSpPr txBox="1">
                <a:spLocks noRot="1" noChangeAspect="1" noMove="1" noResize="1" noEditPoints="1" noAdjustHandles="1" noChangeArrowheads="1" noChangeShapeType="1" noTextEdit="1"/>
              </p:cNvSpPr>
              <p:nvPr/>
            </p:nvSpPr>
            <p:spPr>
              <a:xfrm>
                <a:off x="8841816" y="3968186"/>
                <a:ext cx="1550173" cy="616515"/>
              </a:xfrm>
              <a:prstGeom prst="rect">
                <a:avLst/>
              </a:prstGeom>
              <a:blipFill>
                <a:blip r:embed="rId10"/>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129C855-B57E-DC6E-C4E7-8B5A53BD61B6}"/>
                  </a:ext>
                </a:extLst>
              </p:cNvPr>
              <p:cNvSpPr txBox="1"/>
              <p:nvPr/>
            </p:nvSpPr>
            <p:spPr>
              <a:xfrm>
                <a:off x="3918639" y="4666029"/>
                <a:ext cx="1000140"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𝑵𝒖𝒆𝒗𝒂</m:t>
                      </m:r>
                      <m:r>
                        <a:rPr lang="es-ES" b="1" i="1" smtClean="0">
                          <a:latin typeface="Cambria Math" panose="02040503050406030204" pitchFamily="18" charset="0"/>
                        </a:rPr>
                        <m:t> </m:t>
                      </m:r>
                    </m:oMath>
                  </m:oMathPara>
                </a14:m>
                <a:endParaRPr lang="es-E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𝑷𝒓𝒆𝒅</m:t>
                      </m:r>
                    </m:oMath>
                  </m:oMathPara>
                </a14:m>
                <a:endParaRPr lang="es-ES" b="1" dirty="0"/>
              </a:p>
            </p:txBody>
          </p:sp>
        </mc:Choice>
        <mc:Fallback xmlns="">
          <p:sp>
            <p:nvSpPr>
              <p:cNvPr id="6" name="CuadroTexto 5">
                <a:extLst>
                  <a:ext uri="{FF2B5EF4-FFF2-40B4-BE49-F238E27FC236}">
                    <a16:creationId xmlns:a16="http://schemas.microsoft.com/office/drawing/2014/main" id="{9129C855-B57E-DC6E-C4E7-8B5A53BD61B6}"/>
                  </a:ext>
                </a:extLst>
              </p:cNvPr>
              <p:cNvSpPr txBox="1">
                <a:spLocks noRot="1" noChangeAspect="1" noMove="1" noResize="1" noEditPoints="1" noAdjustHandles="1" noChangeArrowheads="1" noChangeShapeType="1" noTextEdit="1"/>
              </p:cNvSpPr>
              <p:nvPr/>
            </p:nvSpPr>
            <p:spPr>
              <a:xfrm>
                <a:off x="3918639" y="4666029"/>
                <a:ext cx="1000140" cy="646331"/>
              </a:xfrm>
              <a:prstGeom prst="rect">
                <a:avLst/>
              </a:prstGeom>
              <a:blipFill>
                <a:blip r:embed="rId11"/>
                <a:stretch>
                  <a:fillRect/>
                </a:stretch>
              </a:blipFill>
              <a:ln w="1905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3B7D0C52-C361-F4A4-9DD3-B7EB6BEBD088}"/>
                  </a:ext>
                </a:extLst>
              </p:cNvPr>
              <p:cNvSpPr txBox="1"/>
              <p:nvPr/>
            </p:nvSpPr>
            <p:spPr>
              <a:xfrm>
                <a:off x="5041423" y="4660286"/>
                <a:ext cx="1550173" cy="584775"/>
              </a:xfrm>
              <a:prstGeom prst="rect">
                <a:avLst/>
              </a:prstGeom>
              <a:noFill/>
              <a:ln w="19050">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𝟓</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𝟑</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𝟓</m:t>
                      </m:r>
                    </m:oMath>
                  </m:oMathPara>
                </a14:m>
                <a:endParaRPr lang="es-ES" sz="1600" b="1" dirty="0"/>
              </a:p>
              <a:p>
                <a:pPr algn="ctr"/>
                <a:r>
                  <a:rPr lang="es-ES" sz="1600" b="1" dirty="0"/>
                  <a:t>= 0,65</a:t>
                </a:r>
              </a:p>
            </p:txBody>
          </p:sp>
        </mc:Choice>
        <mc:Fallback xmlns="">
          <p:sp>
            <p:nvSpPr>
              <p:cNvPr id="9" name="CuadroTexto 8">
                <a:extLst>
                  <a:ext uri="{FF2B5EF4-FFF2-40B4-BE49-F238E27FC236}">
                    <a16:creationId xmlns:a16="http://schemas.microsoft.com/office/drawing/2014/main" id="{3B7D0C52-C361-F4A4-9DD3-B7EB6BEBD088}"/>
                  </a:ext>
                </a:extLst>
              </p:cNvPr>
              <p:cNvSpPr txBox="1">
                <a:spLocks noRot="1" noChangeAspect="1" noMove="1" noResize="1" noEditPoints="1" noAdjustHandles="1" noChangeArrowheads="1" noChangeShapeType="1" noTextEdit="1"/>
              </p:cNvSpPr>
              <p:nvPr/>
            </p:nvSpPr>
            <p:spPr>
              <a:xfrm>
                <a:off x="5041423" y="4660286"/>
                <a:ext cx="1550173" cy="584775"/>
              </a:xfrm>
              <a:prstGeom prst="rect">
                <a:avLst/>
              </a:prstGeom>
              <a:blipFill>
                <a:blip r:embed="rId12"/>
                <a:stretch>
                  <a:fillRect b="-10101"/>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CF8B975-929C-3E0B-A554-52F5D1A4EB81}"/>
                  </a:ext>
                </a:extLst>
              </p:cNvPr>
              <p:cNvSpPr txBox="1"/>
              <p:nvPr/>
            </p:nvSpPr>
            <p:spPr>
              <a:xfrm>
                <a:off x="6714240" y="4666029"/>
                <a:ext cx="2015123" cy="646331"/>
              </a:xfrm>
              <a:prstGeom prst="rect">
                <a:avLst/>
              </a:prstGeom>
              <a:noFill/>
              <a:ln w="19050">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𝟓</m:t>
                      </m:r>
                      <m:r>
                        <a:rPr lang="es-ES" b="1" i="1" dirty="0" smtClean="0">
                          <a:latin typeface="Cambria Math" panose="02040503050406030204" pitchFamily="18" charset="0"/>
                        </a:rPr>
                        <m:t>+</m:t>
                      </m:r>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𝟑</m:t>
                      </m:r>
                      <m:r>
                        <a:rPr lang="es-ES" b="1" i="1" dirty="0" smtClean="0">
                          <a:latin typeface="Cambria Math" panose="02040503050406030204" pitchFamily="18" charset="0"/>
                        </a:rPr>
                        <m:t>·</m:t>
                      </m:r>
                      <m:r>
                        <a:rPr lang="es-ES" b="1" i="1" dirty="0" smtClean="0">
                          <a:latin typeface="Cambria Math" panose="02040503050406030204" pitchFamily="18" charset="0"/>
                        </a:rPr>
                        <m:t>𝟗</m:t>
                      </m:r>
                    </m:oMath>
                  </m:oMathPara>
                </a14:m>
                <a:endParaRPr lang="es-ES" b="1" dirty="0"/>
              </a:p>
              <a:p>
                <a:pPr algn="ctr"/>
                <a:r>
                  <a:rPr lang="es-ES" b="1" dirty="0"/>
                  <a:t>= 3,2</a:t>
                </a:r>
              </a:p>
            </p:txBody>
          </p:sp>
        </mc:Choice>
        <mc:Fallback xmlns="">
          <p:sp>
            <p:nvSpPr>
              <p:cNvPr id="10" name="CuadroTexto 9">
                <a:extLst>
                  <a:ext uri="{FF2B5EF4-FFF2-40B4-BE49-F238E27FC236}">
                    <a16:creationId xmlns:a16="http://schemas.microsoft.com/office/drawing/2014/main" id="{3CF8B975-929C-3E0B-A554-52F5D1A4EB81}"/>
                  </a:ext>
                </a:extLst>
              </p:cNvPr>
              <p:cNvSpPr txBox="1">
                <a:spLocks noRot="1" noChangeAspect="1" noMove="1" noResize="1" noEditPoints="1" noAdjustHandles="1" noChangeArrowheads="1" noChangeShapeType="1" noTextEdit="1"/>
              </p:cNvSpPr>
              <p:nvPr/>
            </p:nvSpPr>
            <p:spPr>
              <a:xfrm>
                <a:off x="6714240" y="4666029"/>
                <a:ext cx="2015123" cy="646331"/>
              </a:xfrm>
              <a:prstGeom prst="rect">
                <a:avLst/>
              </a:prstGeom>
              <a:blipFill>
                <a:blip r:embed="rId13"/>
                <a:stretch>
                  <a:fillRect b="-11927"/>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617D421-504E-BC04-DED3-EB0F3DA01A52}"/>
                  </a:ext>
                </a:extLst>
              </p:cNvPr>
              <p:cNvSpPr txBox="1"/>
              <p:nvPr/>
            </p:nvSpPr>
            <p:spPr>
              <a:xfrm>
                <a:off x="8841816" y="4647817"/>
                <a:ext cx="1550173" cy="615553"/>
              </a:xfrm>
              <a:prstGeom prst="rect">
                <a:avLst/>
              </a:prstGeom>
              <a:noFill/>
              <a:ln w="19050">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𝟓</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𝟑</m:t>
                      </m:r>
                      <m:r>
                        <a:rPr lang="es-ES" sz="1600" b="1" i="1" dirty="0" smtClean="0">
                          <a:latin typeface="Cambria Math" panose="02040503050406030204" pitchFamily="18" charset="0"/>
                        </a:rPr>
                        <m:t>·</m:t>
                      </m:r>
                      <m:r>
                        <a:rPr lang="es-ES" sz="1600" b="1" i="1" dirty="0" smtClean="0">
                          <a:latin typeface="Cambria Math" panose="02040503050406030204" pitchFamily="18" charset="0"/>
                        </a:rPr>
                        <m:t>𝟏</m:t>
                      </m:r>
                      <m:r>
                        <a:rPr lang="es-ES" sz="1600" b="1" i="1" dirty="0" smtClean="0">
                          <a:latin typeface="Cambria Math" panose="02040503050406030204" pitchFamily="18" charset="0"/>
                        </a:rPr>
                        <m:t>,</m:t>
                      </m:r>
                      <m:r>
                        <a:rPr lang="es-ES" sz="1600" b="1" i="1" dirty="0" smtClean="0">
                          <a:latin typeface="Cambria Math" panose="02040503050406030204" pitchFamily="18" charset="0"/>
                        </a:rPr>
                        <m:t>𝟓</m:t>
                      </m:r>
                    </m:oMath>
                  </m:oMathPara>
                </a14:m>
                <a:endParaRPr lang="es-ES" b="1" dirty="0"/>
              </a:p>
              <a:p>
                <a:pPr algn="ctr"/>
                <a:r>
                  <a:rPr lang="es-ES" b="1" dirty="0"/>
                  <a:t>= 0,95</a:t>
                </a:r>
              </a:p>
            </p:txBody>
          </p:sp>
        </mc:Choice>
        <mc:Fallback xmlns="">
          <p:sp>
            <p:nvSpPr>
              <p:cNvPr id="12" name="CuadroTexto 11">
                <a:extLst>
                  <a:ext uri="{FF2B5EF4-FFF2-40B4-BE49-F238E27FC236}">
                    <a16:creationId xmlns:a16="http://schemas.microsoft.com/office/drawing/2014/main" id="{4617D421-504E-BC04-DED3-EB0F3DA01A52}"/>
                  </a:ext>
                </a:extLst>
              </p:cNvPr>
              <p:cNvSpPr txBox="1">
                <a:spLocks noRot="1" noChangeAspect="1" noMove="1" noResize="1" noEditPoints="1" noAdjustHandles="1" noChangeArrowheads="1" noChangeShapeType="1" noTextEdit="1"/>
              </p:cNvSpPr>
              <p:nvPr/>
            </p:nvSpPr>
            <p:spPr>
              <a:xfrm>
                <a:off x="8841816" y="4647817"/>
                <a:ext cx="1550173" cy="615553"/>
              </a:xfrm>
              <a:prstGeom prst="rect">
                <a:avLst/>
              </a:prstGeom>
              <a:blipFill>
                <a:blip r:embed="rId14"/>
                <a:stretch>
                  <a:fillRect b="-12500"/>
                </a:stretch>
              </a:blipFill>
              <a:ln w="19050">
                <a:solidFill>
                  <a:schemeClr val="tx1"/>
                </a:solidFill>
              </a:ln>
            </p:spPr>
            <p:txBody>
              <a:bodyPr/>
              <a:lstStyle/>
              <a:p>
                <a:r>
                  <a:rPr lang="es-ES">
                    <a:noFill/>
                  </a:rPr>
                  <a:t> </a:t>
                </a:r>
              </a:p>
            </p:txBody>
          </p:sp>
        </mc:Fallback>
      </mc:AlternateContent>
      <p:cxnSp>
        <p:nvCxnSpPr>
          <p:cNvPr id="14" name="Conector recto 13">
            <a:extLst>
              <a:ext uri="{FF2B5EF4-FFF2-40B4-BE49-F238E27FC236}">
                <a16:creationId xmlns:a16="http://schemas.microsoft.com/office/drawing/2014/main" id="{060A0EB7-E6E7-DDB6-F918-30299E38B22A}"/>
              </a:ext>
            </a:extLst>
          </p:cNvPr>
          <p:cNvCxnSpPr>
            <a:cxnSpLocks/>
          </p:cNvCxnSpPr>
          <p:nvPr/>
        </p:nvCxnSpPr>
        <p:spPr>
          <a:xfrm>
            <a:off x="708909" y="5906278"/>
            <a:ext cx="5071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A23DB49B-9894-B281-3A6C-627DF6C63F37}"/>
              </a:ext>
            </a:extLst>
          </p:cNvPr>
          <p:cNvCxnSpPr>
            <a:cxnSpLocks/>
          </p:cNvCxnSpPr>
          <p:nvPr/>
        </p:nvCxnSpPr>
        <p:spPr>
          <a:xfrm>
            <a:off x="1209953" y="5266833"/>
            <a:ext cx="128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6E950E80-8A5C-5B0E-9CFB-6132F740A2A0}"/>
              </a:ext>
            </a:extLst>
          </p:cNvPr>
          <p:cNvCxnSpPr>
            <a:cxnSpLocks/>
          </p:cNvCxnSpPr>
          <p:nvPr/>
        </p:nvCxnSpPr>
        <p:spPr>
          <a:xfrm>
            <a:off x="2497495" y="5704115"/>
            <a:ext cx="11974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F3AF8B15-18F8-1AC1-C3DC-5C60BB35765B}"/>
                  </a:ext>
                </a:extLst>
              </p:cNvPr>
              <p:cNvSpPr txBox="1"/>
              <p:nvPr/>
            </p:nvSpPr>
            <p:spPr>
              <a:xfrm>
                <a:off x="3918638" y="5437512"/>
                <a:ext cx="1079073"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𝑵𝒖𝒆𝒗𝒐𝒔</m:t>
                      </m:r>
                    </m:oMath>
                  </m:oMathPara>
                </a14:m>
                <a:endParaRPr lang="es-ES" b="1" dirty="0"/>
              </a:p>
              <a:p>
                <a:r>
                  <a:rPr lang="es-ES" b="1" dirty="0"/>
                  <a:t>Residuos</a:t>
                </a:r>
              </a:p>
            </p:txBody>
          </p:sp>
        </mc:Choice>
        <mc:Fallback xmlns="">
          <p:sp>
            <p:nvSpPr>
              <p:cNvPr id="30" name="CuadroTexto 29">
                <a:extLst>
                  <a:ext uri="{FF2B5EF4-FFF2-40B4-BE49-F238E27FC236}">
                    <a16:creationId xmlns:a16="http://schemas.microsoft.com/office/drawing/2014/main" id="{F3AF8B15-18F8-1AC1-C3DC-5C60BB35765B}"/>
                  </a:ext>
                </a:extLst>
              </p:cNvPr>
              <p:cNvSpPr txBox="1">
                <a:spLocks noRot="1" noChangeAspect="1" noMove="1" noResize="1" noEditPoints="1" noAdjustHandles="1" noChangeArrowheads="1" noChangeShapeType="1" noTextEdit="1"/>
              </p:cNvSpPr>
              <p:nvPr/>
            </p:nvSpPr>
            <p:spPr>
              <a:xfrm>
                <a:off x="3918638" y="5437512"/>
                <a:ext cx="1079073" cy="646331"/>
              </a:xfrm>
              <a:prstGeom prst="rect">
                <a:avLst/>
              </a:prstGeom>
              <a:blipFill>
                <a:blip r:embed="rId15"/>
                <a:stretch>
                  <a:fillRect l="-5085" b="-14151"/>
                </a:stretch>
              </a:blipFill>
              <a:ln w="1905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EF6C50DB-C8EB-9920-F8A7-C9C7685957EF}"/>
                  </a:ext>
                </a:extLst>
              </p:cNvPr>
              <p:cNvSpPr txBox="1"/>
              <p:nvPr/>
            </p:nvSpPr>
            <p:spPr>
              <a:xfrm>
                <a:off x="5060196" y="5572275"/>
                <a:ext cx="1550173" cy="338554"/>
              </a:xfrm>
              <a:prstGeom prst="rect">
                <a:avLst/>
              </a:prstGeom>
              <a:noFill/>
              <a:ln w="19050">
                <a:solidFill>
                  <a:schemeClr val="tx1"/>
                </a:solidFill>
              </a:ln>
            </p:spPr>
            <p:txBody>
              <a:bodyPr wrap="square" rtlCol="0">
                <a:spAutoFit/>
              </a:bodyPr>
              <a:lstStyle/>
              <a:p>
                <a:pPr algn="ctr"/>
                <a14:m>
                  <m:oMath xmlns:m="http://schemas.openxmlformats.org/officeDocument/2006/math">
                    <m:r>
                      <a:rPr lang="es-ES" sz="1600" b="1" i="1" dirty="0" smtClean="0">
                        <a:latin typeface="Cambria Math" panose="02040503050406030204" pitchFamily="18" charset="0"/>
                      </a:rPr>
                      <m:t>𝟏</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𝟔𝟓</m:t>
                    </m:r>
                  </m:oMath>
                </a14:m>
                <a:r>
                  <a:rPr lang="es-ES" sz="1600" b="1" dirty="0"/>
                  <a:t>= 0,35</a:t>
                </a:r>
              </a:p>
            </p:txBody>
          </p:sp>
        </mc:Choice>
        <mc:Fallback xmlns="">
          <p:sp>
            <p:nvSpPr>
              <p:cNvPr id="37" name="CuadroTexto 36">
                <a:extLst>
                  <a:ext uri="{FF2B5EF4-FFF2-40B4-BE49-F238E27FC236}">
                    <a16:creationId xmlns:a16="http://schemas.microsoft.com/office/drawing/2014/main" id="{EF6C50DB-C8EB-9920-F8A7-C9C7685957EF}"/>
                  </a:ext>
                </a:extLst>
              </p:cNvPr>
              <p:cNvSpPr txBox="1">
                <a:spLocks noRot="1" noChangeAspect="1" noMove="1" noResize="1" noEditPoints="1" noAdjustHandles="1" noChangeArrowheads="1" noChangeShapeType="1" noTextEdit="1"/>
              </p:cNvSpPr>
              <p:nvPr/>
            </p:nvSpPr>
            <p:spPr>
              <a:xfrm>
                <a:off x="5060196" y="5572275"/>
                <a:ext cx="1550173" cy="338554"/>
              </a:xfrm>
              <a:prstGeom prst="rect">
                <a:avLst/>
              </a:prstGeom>
              <a:blipFill>
                <a:blip r:embed="rId16"/>
                <a:stretch>
                  <a:fillRect t="-3390" b="-16949"/>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94E53745-047D-D584-1A97-3C62FA89BD52}"/>
                  </a:ext>
                </a:extLst>
              </p:cNvPr>
              <p:cNvSpPr txBox="1"/>
              <p:nvPr/>
            </p:nvSpPr>
            <p:spPr>
              <a:xfrm>
                <a:off x="6714240" y="5437512"/>
                <a:ext cx="2015123" cy="646331"/>
              </a:xfrm>
              <a:prstGeom prst="rect">
                <a:avLst/>
              </a:prstGeom>
              <a:noFill/>
              <a:ln w="19050">
                <a:solidFill>
                  <a:schemeClr val="tx1"/>
                </a:solidFill>
              </a:ln>
            </p:spPr>
            <p:txBody>
              <a:bodyPr wrap="square" rtlCol="0">
                <a:spAutoFit/>
              </a:bodyPr>
              <a:lstStyle/>
              <a:p>
                <a:pPr algn="ctr"/>
                <a14:m>
                  <m:oMath xmlns:m="http://schemas.openxmlformats.org/officeDocument/2006/math">
                    <m:r>
                      <a:rPr lang="es-ES" b="1" i="1" dirty="0" smtClean="0">
                        <a:latin typeface="Cambria Math" panose="02040503050406030204" pitchFamily="18" charset="0"/>
                      </a:rPr>
                      <m:t>𝟗</m:t>
                    </m:r>
                    <m:r>
                      <a:rPr lang="es-ES" b="1" i="1" dirty="0" smtClean="0">
                        <a:latin typeface="Cambria Math" panose="02040503050406030204" pitchFamily="18" charset="0"/>
                      </a:rPr>
                      <m:t>−</m:t>
                    </m:r>
                    <m:r>
                      <a:rPr lang="es-ES" b="1" i="1" dirty="0" smtClean="0">
                        <a:latin typeface="Cambria Math" panose="02040503050406030204" pitchFamily="18" charset="0"/>
                      </a:rPr>
                      <m:t>𝟑</m:t>
                    </m:r>
                    <m:r>
                      <a:rPr lang="es-ES" b="1" i="1" dirty="0" smtClean="0">
                        <a:latin typeface="Cambria Math" panose="02040503050406030204" pitchFamily="18" charset="0"/>
                      </a:rPr>
                      <m:t>,</m:t>
                    </m:r>
                    <m:r>
                      <a:rPr lang="es-ES" b="1" i="1" dirty="0" smtClean="0">
                        <a:latin typeface="Cambria Math" panose="02040503050406030204" pitchFamily="18" charset="0"/>
                      </a:rPr>
                      <m:t>𝟐</m:t>
                    </m:r>
                  </m:oMath>
                </a14:m>
                <a:r>
                  <a:rPr lang="es-ES" b="1" dirty="0"/>
                  <a:t>= 5,8</a:t>
                </a:r>
              </a:p>
              <a:p>
                <a:pPr algn="ctr"/>
                <a:r>
                  <a:rPr lang="es-ES" b="1" dirty="0"/>
                  <a:t>10-3,2=6,8</a:t>
                </a:r>
              </a:p>
            </p:txBody>
          </p:sp>
        </mc:Choice>
        <mc:Fallback xmlns="">
          <p:sp>
            <p:nvSpPr>
              <p:cNvPr id="38" name="CuadroTexto 37">
                <a:extLst>
                  <a:ext uri="{FF2B5EF4-FFF2-40B4-BE49-F238E27FC236}">
                    <a16:creationId xmlns:a16="http://schemas.microsoft.com/office/drawing/2014/main" id="{94E53745-047D-D584-1A97-3C62FA89BD52}"/>
                  </a:ext>
                </a:extLst>
              </p:cNvPr>
              <p:cNvSpPr txBox="1">
                <a:spLocks noRot="1" noChangeAspect="1" noMove="1" noResize="1" noEditPoints="1" noAdjustHandles="1" noChangeArrowheads="1" noChangeShapeType="1" noTextEdit="1"/>
              </p:cNvSpPr>
              <p:nvPr/>
            </p:nvSpPr>
            <p:spPr>
              <a:xfrm>
                <a:off x="6714240" y="5437512"/>
                <a:ext cx="2015123" cy="646331"/>
              </a:xfrm>
              <a:prstGeom prst="rect">
                <a:avLst/>
              </a:prstGeom>
              <a:blipFill>
                <a:blip r:embed="rId17"/>
                <a:stretch>
                  <a:fillRect t="-4587" b="-11927"/>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418916B7-B3C9-8BF4-4D26-436B2AEEA41E}"/>
                  </a:ext>
                </a:extLst>
              </p:cNvPr>
              <p:cNvSpPr txBox="1"/>
              <p:nvPr/>
            </p:nvSpPr>
            <p:spPr>
              <a:xfrm>
                <a:off x="8841816" y="5419300"/>
                <a:ext cx="1550173" cy="579133"/>
              </a:xfrm>
              <a:prstGeom prst="rect">
                <a:avLst/>
              </a:prstGeom>
              <a:noFill/>
              <a:ln w="19050">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b="1" i="1" dirty="0" smtClean="0">
                          <a:latin typeface="Cambria Math" panose="02040503050406030204" pitchFamily="18" charset="0"/>
                        </a:rPr>
                        <m:t>𝟐</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m:t>
                      </m:r>
                      <m:r>
                        <a:rPr lang="es-ES" sz="1600" b="1" i="1" dirty="0" smtClean="0">
                          <a:latin typeface="Cambria Math" panose="02040503050406030204" pitchFamily="18" charset="0"/>
                        </a:rPr>
                        <m:t>,</m:t>
                      </m:r>
                      <m:r>
                        <a:rPr lang="es-ES" sz="1600" b="1" i="1" dirty="0" smtClean="0">
                          <a:latin typeface="Cambria Math" panose="02040503050406030204" pitchFamily="18" charset="0"/>
                        </a:rPr>
                        <m:t>𝟗𝟓</m:t>
                      </m:r>
                      <m:r>
                        <a:rPr lang="es-ES" sz="1600" b="1" i="1" dirty="0" smtClean="0">
                          <a:latin typeface="Cambria Math" panose="02040503050406030204" pitchFamily="18" charset="0"/>
                        </a:rPr>
                        <m:t>=</m:t>
                      </m:r>
                      <m:r>
                        <a:rPr lang="es-ES" sz="1600" b="1" i="1" dirty="0" smtClean="0">
                          <a:latin typeface="Cambria Math" panose="02040503050406030204" pitchFamily="18" charset="0"/>
                        </a:rPr>
                        <m:t>𝟏</m:t>
                      </m:r>
                      <m:r>
                        <a:rPr lang="es-ES" sz="1600" b="1" i="1" dirty="0" smtClean="0">
                          <a:latin typeface="Cambria Math" panose="02040503050406030204" pitchFamily="18" charset="0"/>
                        </a:rPr>
                        <m:t>,</m:t>
                      </m:r>
                      <m:r>
                        <a:rPr lang="es-ES" sz="1600" b="1" i="1" dirty="0" smtClean="0">
                          <a:latin typeface="Cambria Math" panose="02040503050406030204" pitchFamily="18" charset="0"/>
                        </a:rPr>
                        <m:t>𝟎𝟓</m:t>
                      </m:r>
                    </m:oMath>
                  </m:oMathPara>
                </a14:m>
                <a:endParaRPr lang="es-ES" b="1" dirty="0"/>
              </a:p>
            </p:txBody>
          </p:sp>
        </mc:Choice>
        <mc:Fallback xmlns="">
          <p:sp>
            <p:nvSpPr>
              <p:cNvPr id="39" name="CuadroTexto 38">
                <a:extLst>
                  <a:ext uri="{FF2B5EF4-FFF2-40B4-BE49-F238E27FC236}">
                    <a16:creationId xmlns:a16="http://schemas.microsoft.com/office/drawing/2014/main" id="{418916B7-B3C9-8BF4-4D26-436B2AEEA41E}"/>
                  </a:ext>
                </a:extLst>
              </p:cNvPr>
              <p:cNvSpPr txBox="1">
                <a:spLocks noRot="1" noChangeAspect="1" noMove="1" noResize="1" noEditPoints="1" noAdjustHandles="1" noChangeArrowheads="1" noChangeShapeType="1" noTextEdit="1"/>
              </p:cNvSpPr>
              <p:nvPr/>
            </p:nvSpPr>
            <p:spPr>
              <a:xfrm>
                <a:off x="8841816" y="5419300"/>
                <a:ext cx="1550173" cy="579133"/>
              </a:xfrm>
              <a:prstGeom prst="rect">
                <a:avLst/>
              </a:prstGeom>
              <a:blipFill>
                <a:blip r:embed="rId18"/>
                <a:stretch>
                  <a:fillRect/>
                </a:stretch>
              </a:blipFill>
              <a:ln w="19050">
                <a:solidFill>
                  <a:schemeClr val="tx1"/>
                </a:solidFill>
              </a:ln>
            </p:spPr>
            <p:txBody>
              <a:bodyPr/>
              <a:lstStyle/>
              <a:p>
                <a:r>
                  <a:rPr lang="es-ES">
                    <a:noFill/>
                  </a:rPr>
                  <a:t> </a:t>
                </a:r>
              </a:p>
            </p:txBody>
          </p:sp>
        </mc:Fallback>
      </mc:AlternateContent>
      <p:graphicFrame>
        <p:nvGraphicFramePr>
          <p:cNvPr id="41" name="Tabla 40">
            <a:extLst>
              <a:ext uri="{FF2B5EF4-FFF2-40B4-BE49-F238E27FC236}">
                <a16:creationId xmlns:a16="http://schemas.microsoft.com/office/drawing/2014/main" id="{AEDB3C10-C5F8-C6B6-AAA4-B23F74177F45}"/>
              </a:ext>
            </a:extLst>
          </p:cNvPr>
          <p:cNvGraphicFramePr>
            <a:graphicFrameLocks noGrp="1"/>
          </p:cNvGraphicFramePr>
          <p:nvPr>
            <p:extLst>
              <p:ext uri="{D42A27DB-BD31-4B8C-83A1-F6EECF244321}">
                <p14:modId xmlns:p14="http://schemas.microsoft.com/office/powerpoint/2010/main" val="3089032536"/>
              </p:ext>
            </p:extLst>
          </p:nvPr>
        </p:nvGraphicFramePr>
        <p:xfrm>
          <a:off x="3069514" y="1936782"/>
          <a:ext cx="787400" cy="937260"/>
        </p:xfrm>
        <a:graphic>
          <a:graphicData uri="http://schemas.openxmlformats.org/drawingml/2006/table">
            <a:tbl>
              <a:tblPr/>
              <a:tblGrid>
                <a:gridCol w="787400">
                  <a:extLst>
                    <a:ext uri="{9D8B030D-6E8A-4147-A177-3AD203B41FA5}">
                      <a16:colId xmlns:a16="http://schemas.microsoft.com/office/drawing/2014/main" val="1904620177"/>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Residuos 2</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076912"/>
                  </a:ext>
                </a:extLst>
              </a:tr>
              <a:tr h="185420">
                <a:tc>
                  <a:txBody>
                    <a:bodyPr/>
                    <a:lstStyle/>
                    <a:p>
                      <a:pPr algn="ctr" fontAlgn="b"/>
                      <a:r>
                        <a:rPr lang="es-ES" sz="1100" b="0" i="0" u="none" strike="noStrike">
                          <a:solidFill>
                            <a:srgbClr val="000000"/>
                          </a:solidFill>
                          <a:effectLst/>
                          <a:latin typeface="Calibri" panose="020F0502020204030204" pitchFamily="34" charset="0"/>
                        </a:rPr>
                        <a:t>0,35</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89778972"/>
                  </a:ext>
                </a:extLst>
              </a:tr>
              <a:tr h="185420">
                <a:tc>
                  <a:txBody>
                    <a:bodyPr/>
                    <a:lstStyle/>
                    <a:p>
                      <a:pPr algn="ctr" fontAlgn="b"/>
                      <a:r>
                        <a:rPr lang="es-ES" sz="1100" b="0" i="0" u="none" strike="noStrike">
                          <a:solidFill>
                            <a:srgbClr val="000000"/>
                          </a:solidFill>
                          <a:effectLst/>
                          <a:latin typeface="Calibri" panose="020F0502020204030204" pitchFamily="34" charset="0"/>
                        </a:rPr>
                        <a:t>5,8</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17441128"/>
                  </a:ext>
                </a:extLst>
              </a:tr>
              <a:tr h="185420">
                <a:tc>
                  <a:txBody>
                    <a:bodyPr/>
                    <a:lstStyle/>
                    <a:p>
                      <a:pPr algn="ctr" fontAlgn="b"/>
                      <a:r>
                        <a:rPr lang="es-ES" sz="1100" b="0" i="0" u="none" strike="noStrike">
                          <a:solidFill>
                            <a:srgbClr val="000000"/>
                          </a:solidFill>
                          <a:effectLst/>
                          <a:latin typeface="Calibri" panose="020F0502020204030204" pitchFamily="34" charset="0"/>
                        </a:rPr>
                        <a:t>6,8</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92272243"/>
                  </a:ext>
                </a:extLst>
              </a:tr>
              <a:tr h="190500">
                <a:tc>
                  <a:txBody>
                    <a:bodyPr/>
                    <a:lstStyle/>
                    <a:p>
                      <a:pPr algn="ctr" fontAlgn="b"/>
                      <a:r>
                        <a:rPr lang="es-ES" sz="1100" b="0" i="0" u="none" strike="noStrike" dirty="0">
                          <a:solidFill>
                            <a:srgbClr val="000000"/>
                          </a:solidFill>
                          <a:effectLst/>
                          <a:latin typeface="Calibri" panose="020F0502020204030204" pitchFamily="34" charset="0"/>
                        </a:rPr>
                        <a:t>1,05</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65373"/>
                  </a:ext>
                </a:extLst>
              </a:tr>
            </a:tbl>
          </a:graphicData>
        </a:graphic>
      </p:graphicFrame>
    </p:spTree>
    <p:extLst>
      <p:ext uri="{BB962C8B-B14F-4D97-AF65-F5344CB8AC3E}">
        <p14:creationId xmlns:p14="http://schemas.microsoft.com/office/powerpoint/2010/main" val="206492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908180" y="661425"/>
            <a:ext cx="10375640" cy="1200329"/>
          </a:xfrm>
          <a:prstGeom prst="rect">
            <a:avLst/>
          </a:prstGeom>
          <a:noFill/>
        </p:spPr>
        <p:txBody>
          <a:bodyPr wrap="square" rtlCol="0">
            <a:spAutoFit/>
          </a:bodyPr>
          <a:lstStyle/>
          <a:p>
            <a:pPr algn="ctr"/>
            <a:r>
              <a:rPr lang="es-ES" b="1" dirty="0"/>
              <a:t>Con esto, el primer árbol ha sido terminado y se elabora el siguiente partiendo de los niveles de residuos nuevos.</a:t>
            </a:r>
          </a:p>
          <a:p>
            <a:pPr algn="ctr"/>
            <a:r>
              <a:rPr lang="es-ES" b="1" dirty="0"/>
              <a:t>De esta forma, las predicciones mejoran iterativamente hasta que la mejora es mínima o se alcanza el número de árboles señalado.</a:t>
            </a:r>
          </a:p>
        </p:txBody>
      </p:sp>
      <p:sp>
        <p:nvSpPr>
          <p:cNvPr id="13" name="CuadroTexto 12">
            <a:extLst>
              <a:ext uri="{FF2B5EF4-FFF2-40B4-BE49-F238E27FC236}">
                <a16:creationId xmlns:a16="http://schemas.microsoft.com/office/drawing/2014/main" id="{77F4AD8E-66DD-6E79-AC96-0D23A7DBA0DF}"/>
              </a:ext>
            </a:extLst>
          </p:cNvPr>
          <p:cNvSpPr txBox="1"/>
          <p:nvPr/>
        </p:nvSpPr>
        <p:spPr>
          <a:xfrm>
            <a:off x="5016448" y="2394497"/>
            <a:ext cx="1207382" cy="369332"/>
          </a:xfrm>
          <a:prstGeom prst="rect">
            <a:avLst/>
          </a:prstGeom>
          <a:noFill/>
          <a:ln w="28575">
            <a:solidFill>
              <a:schemeClr val="tx1"/>
            </a:solidFill>
          </a:ln>
        </p:spPr>
        <p:txBody>
          <a:bodyPr wrap="none" rtlCol="0">
            <a:spAutoFit/>
          </a:bodyPr>
          <a:lstStyle/>
          <a:p>
            <a:r>
              <a:rPr lang="es-ES" b="1" dirty="0">
                <a:solidFill>
                  <a:srgbClr val="FF0000"/>
                </a:solidFill>
              </a:rPr>
              <a:t>Dosis &lt; 1,5</a:t>
            </a:r>
          </a:p>
        </p:txBody>
      </p:sp>
      <p:sp>
        <p:nvSpPr>
          <p:cNvPr id="15" name="CuadroTexto 14">
            <a:extLst>
              <a:ext uri="{FF2B5EF4-FFF2-40B4-BE49-F238E27FC236}">
                <a16:creationId xmlns:a16="http://schemas.microsoft.com/office/drawing/2014/main" id="{C60B471C-D0B4-12E0-B516-F764FFF18464}"/>
              </a:ext>
            </a:extLst>
          </p:cNvPr>
          <p:cNvSpPr txBox="1"/>
          <p:nvPr/>
        </p:nvSpPr>
        <p:spPr>
          <a:xfrm>
            <a:off x="6503126" y="3069412"/>
            <a:ext cx="1031051" cy="369332"/>
          </a:xfrm>
          <a:prstGeom prst="rect">
            <a:avLst/>
          </a:prstGeom>
          <a:noFill/>
          <a:ln w="28575">
            <a:solidFill>
              <a:schemeClr val="tx1"/>
            </a:solidFill>
          </a:ln>
        </p:spPr>
        <p:txBody>
          <a:bodyPr wrap="none" rtlCol="0">
            <a:spAutoFit/>
          </a:bodyPr>
          <a:lstStyle/>
          <a:p>
            <a:r>
              <a:rPr lang="es-ES" b="1" dirty="0">
                <a:solidFill>
                  <a:srgbClr val="FF0000"/>
                </a:solidFill>
              </a:rPr>
              <a:t>Dosis &lt; 6</a:t>
            </a:r>
          </a:p>
        </p:txBody>
      </p:sp>
      <p:cxnSp>
        <p:nvCxnSpPr>
          <p:cNvPr id="21" name="Conector recto de flecha 20">
            <a:extLst>
              <a:ext uri="{FF2B5EF4-FFF2-40B4-BE49-F238E27FC236}">
                <a16:creationId xmlns:a16="http://schemas.microsoft.com/office/drawing/2014/main" id="{10F0A1A4-0CB9-5569-36BA-8D8FFC810176}"/>
              </a:ext>
            </a:extLst>
          </p:cNvPr>
          <p:cNvCxnSpPr/>
          <p:nvPr/>
        </p:nvCxnSpPr>
        <p:spPr>
          <a:xfrm>
            <a:off x="6148874" y="2763829"/>
            <a:ext cx="447869" cy="399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81F184E-FD6B-4DAB-78B1-AD26883A1C97}"/>
              </a:ext>
            </a:extLst>
          </p:cNvPr>
          <p:cNvCxnSpPr>
            <a:cxnSpLocks/>
          </p:cNvCxnSpPr>
          <p:nvPr/>
        </p:nvCxnSpPr>
        <p:spPr>
          <a:xfrm>
            <a:off x="7477571" y="3410393"/>
            <a:ext cx="410858" cy="545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00AA6047-F9CD-A74D-651C-A7782C0F3156}"/>
              </a:ext>
            </a:extLst>
          </p:cNvPr>
          <p:cNvCxnSpPr>
            <a:cxnSpLocks/>
          </p:cNvCxnSpPr>
          <p:nvPr/>
        </p:nvCxnSpPr>
        <p:spPr>
          <a:xfrm flipH="1">
            <a:off x="4260504" y="2673688"/>
            <a:ext cx="820947" cy="1282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DDED2E60-8EB3-83A0-2D8A-CC20C8EDFCF6}"/>
              </a:ext>
            </a:extLst>
          </p:cNvPr>
          <p:cNvCxnSpPr>
            <a:cxnSpLocks/>
          </p:cNvCxnSpPr>
          <p:nvPr/>
        </p:nvCxnSpPr>
        <p:spPr>
          <a:xfrm flipH="1">
            <a:off x="6107043" y="3438744"/>
            <a:ext cx="489700" cy="5174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939DEAEF-1DFA-6433-C9F2-9D80396E813D}"/>
              </a:ext>
            </a:extLst>
          </p:cNvPr>
          <p:cNvSpPr txBox="1"/>
          <p:nvPr/>
        </p:nvSpPr>
        <p:spPr>
          <a:xfrm>
            <a:off x="3147369" y="3889208"/>
            <a:ext cx="1676870" cy="1477328"/>
          </a:xfrm>
          <a:prstGeom prst="rect">
            <a:avLst/>
          </a:prstGeom>
          <a:noFill/>
          <a:ln>
            <a:solidFill>
              <a:schemeClr val="tx1"/>
            </a:solidFill>
          </a:ln>
        </p:spPr>
        <p:txBody>
          <a:bodyPr wrap="none" rtlCol="0">
            <a:spAutoFit/>
          </a:bodyPr>
          <a:lstStyle/>
          <a:p>
            <a:pPr algn="ctr"/>
            <a:r>
              <a:rPr lang="es-ES" b="1" i="1" dirty="0"/>
              <a:t>0,5</a:t>
            </a:r>
          </a:p>
          <a:p>
            <a:pPr algn="ctr"/>
            <a:r>
              <a:rPr lang="es-ES" b="1" i="1" dirty="0"/>
              <a:t>+0,3·0,5</a:t>
            </a:r>
          </a:p>
          <a:p>
            <a:pPr algn="ctr"/>
            <a:r>
              <a:rPr lang="es-ES" b="1" i="1" dirty="0"/>
              <a:t>+0,3·Residuos 3</a:t>
            </a:r>
          </a:p>
          <a:p>
            <a:pPr algn="ctr"/>
            <a:r>
              <a:rPr lang="es-ES" b="1" i="1" dirty="0"/>
              <a:t>+0,3·Residuos 4</a:t>
            </a:r>
          </a:p>
          <a:p>
            <a:pPr algn="ctr"/>
            <a:r>
              <a:rPr lang="es-ES" b="1" i="1" dirty="0"/>
              <a:t>+ …</a:t>
            </a:r>
          </a:p>
        </p:txBody>
      </p:sp>
      <p:sp>
        <p:nvSpPr>
          <p:cNvPr id="49" name="CuadroTexto 48">
            <a:extLst>
              <a:ext uri="{FF2B5EF4-FFF2-40B4-BE49-F238E27FC236}">
                <a16:creationId xmlns:a16="http://schemas.microsoft.com/office/drawing/2014/main" id="{623A1B85-08E9-A006-4AAC-83F896B3567B}"/>
              </a:ext>
            </a:extLst>
          </p:cNvPr>
          <p:cNvSpPr txBox="1"/>
          <p:nvPr/>
        </p:nvSpPr>
        <p:spPr>
          <a:xfrm>
            <a:off x="5069942" y="3885684"/>
            <a:ext cx="1676870" cy="1477328"/>
          </a:xfrm>
          <a:prstGeom prst="rect">
            <a:avLst/>
          </a:prstGeom>
          <a:noFill/>
          <a:ln>
            <a:solidFill>
              <a:schemeClr val="tx1"/>
            </a:solidFill>
          </a:ln>
        </p:spPr>
        <p:txBody>
          <a:bodyPr wrap="none" rtlCol="0">
            <a:spAutoFit/>
          </a:bodyPr>
          <a:lstStyle/>
          <a:p>
            <a:pPr algn="ctr"/>
            <a:r>
              <a:rPr lang="es-ES" b="1" i="1" dirty="0"/>
              <a:t>0,5</a:t>
            </a:r>
          </a:p>
          <a:p>
            <a:pPr algn="ctr"/>
            <a:r>
              <a:rPr lang="es-ES" b="1" i="1" dirty="0"/>
              <a:t>+0,3·9</a:t>
            </a:r>
          </a:p>
          <a:p>
            <a:pPr algn="ctr"/>
            <a:r>
              <a:rPr lang="es-ES" b="1" i="1" dirty="0"/>
              <a:t>+0,3·Residuos 3</a:t>
            </a:r>
          </a:p>
          <a:p>
            <a:pPr algn="ctr"/>
            <a:r>
              <a:rPr lang="es-ES" b="1" i="1" dirty="0"/>
              <a:t>+0,3·Residuos 4</a:t>
            </a:r>
          </a:p>
          <a:p>
            <a:pPr algn="ctr"/>
            <a:r>
              <a:rPr lang="es-ES" b="1" i="1" dirty="0"/>
              <a:t>+ …</a:t>
            </a:r>
          </a:p>
        </p:txBody>
      </p:sp>
      <p:sp>
        <p:nvSpPr>
          <p:cNvPr id="50" name="CuadroTexto 49">
            <a:extLst>
              <a:ext uri="{FF2B5EF4-FFF2-40B4-BE49-F238E27FC236}">
                <a16:creationId xmlns:a16="http://schemas.microsoft.com/office/drawing/2014/main" id="{AA798BC1-FF03-9837-A381-E836D4ABEC5D}"/>
              </a:ext>
            </a:extLst>
          </p:cNvPr>
          <p:cNvSpPr txBox="1"/>
          <p:nvPr/>
        </p:nvSpPr>
        <p:spPr>
          <a:xfrm>
            <a:off x="7087005" y="3885684"/>
            <a:ext cx="1676870" cy="1477328"/>
          </a:xfrm>
          <a:prstGeom prst="rect">
            <a:avLst/>
          </a:prstGeom>
          <a:noFill/>
          <a:ln>
            <a:solidFill>
              <a:schemeClr val="tx1"/>
            </a:solidFill>
          </a:ln>
        </p:spPr>
        <p:txBody>
          <a:bodyPr wrap="none" rtlCol="0">
            <a:spAutoFit/>
          </a:bodyPr>
          <a:lstStyle/>
          <a:p>
            <a:pPr algn="ctr"/>
            <a:r>
              <a:rPr lang="es-ES" b="1" i="1" dirty="0"/>
              <a:t>0,5</a:t>
            </a:r>
          </a:p>
          <a:p>
            <a:pPr algn="ctr"/>
            <a:r>
              <a:rPr lang="es-ES" b="1" i="1" dirty="0"/>
              <a:t>+0,3·0,95</a:t>
            </a:r>
          </a:p>
          <a:p>
            <a:pPr algn="ctr"/>
            <a:r>
              <a:rPr lang="es-ES" b="1" i="1" dirty="0"/>
              <a:t>+0,3·Residuos 3</a:t>
            </a:r>
          </a:p>
          <a:p>
            <a:pPr algn="ctr"/>
            <a:r>
              <a:rPr lang="es-ES" b="1" i="1" dirty="0"/>
              <a:t>+0,3·Residuos 4</a:t>
            </a:r>
          </a:p>
          <a:p>
            <a:pPr algn="ctr"/>
            <a:r>
              <a:rPr lang="es-ES" b="1" i="1" dirty="0"/>
              <a:t>+ …</a:t>
            </a:r>
          </a:p>
        </p:txBody>
      </p:sp>
    </p:spTree>
    <p:extLst>
      <p:ext uri="{BB962C8B-B14F-4D97-AF65-F5344CB8AC3E}">
        <p14:creationId xmlns:p14="http://schemas.microsoft.com/office/powerpoint/2010/main" val="118443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078973" y="223934"/>
            <a:ext cx="8034059" cy="461665"/>
          </a:xfrm>
          <a:prstGeom prst="rect">
            <a:avLst/>
          </a:prstGeom>
          <a:noFill/>
        </p:spPr>
        <p:txBody>
          <a:bodyPr wrap="none" rtlCol="0">
            <a:spAutoFit/>
          </a:bodyPr>
          <a:lstStyle/>
          <a:p>
            <a:pPr algn="ctr"/>
            <a:r>
              <a:rPr lang="es-ES" sz="2400" b="1" dirty="0"/>
              <a:t>CONSTRUCCIÓN DE ÁRBOLES DE CLASIFICACIÓN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908180" y="891620"/>
            <a:ext cx="10375640" cy="369332"/>
          </a:xfrm>
          <a:prstGeom prst="rect">
            <a:avLst/>
          </a:prstGeom>
          <a:noFill/>
        </p:spPr>
        <p:txBody>
          <a:bodyPr wrap="square" rtlCol="0">
            <a:spAutoFit/>
          </a:bodyPr>
          <a:lstStyle/>
          <a:p>
            <a:pPr algn="ctr"/>
            <a:r>
              <a:rPr lang="es-ES" b="1" dirty="0"/>
              <a:t>Los árboles de clasificación se construyen de manera semejante, pero utilizando fórmulas distintas:</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85644717-78C9-2285-C0A6-B758B7B72EB6}"/>
                  </a:ext>
                </a:extLst>
              </p:cNvPr>
              <p:cNvSpPr txBox="1"/>
              <p:nvPr/>
            </p:nvSpPr>
            <p:spPr>
              <a:xfrm>
                <a:off x="2765389" y="1956924"/>
                <a:ext cx="7347643" cy="620811"/>
              </a:xfrm>
              <a:prstGeom prst="rect">
                <a:avLst/>
              </a:prstGeom>
              <a:noFill/>
            </p:spPr>
            <p:txBody>
              <a:bodyPr wrap="square" rtlCol="0">
                <a:spAutoFit/>
              </a:bodyPr>
              <a:lstStyle/>
              <a:p>
                <a14:m>
                  <m:oMath xmlns:m="http://schemas.openxmlformats.org/officeDocument/2006/math">
                    <m:r>
                      <a:rPr lang="es-ES" sz="2000" b="1" i="1" smtClean="0">
                        <a:latin typeface="Cambria Math" panose="02040503050406030204" pitchFamily="18" charset="0"/>
                      </a:rPr>
                      <m:t>𝑺𝒊</m:t>
                    </m:r>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𝒎</m:t>
                        </m:r>
                      </m:e>
                      <m:sub>
                        <m:r>
                          <a:rPr lang="es-ES" sz="2000" b="1" i="1" smtClean="0">
                            <a:latin typeface="Cambria Math" panose="02040503050406030204" pitchFamily="18" charset="0"/>
                          </a:rPr>
                          <m:t>𝒔𝒄𝒐𝒓𝒆</m:t>
                        </m:r>
                      </m:sub>
                    </m:sSub>
                    <m:r>
                      <a:rPr lang="es-ES" sz="2000" b="1" i="1" smtClean="0">
                        <a:latin typeface="Cambria Math" panose="02040503050406030204" pitchFamily="18" charset="0"/>
                      </a:rPr>
                      <m:t>= </m:t>
                    </m:r>
                    <m:f>
                      <m:fPr>
                        <m:ctrlPr>
                          <a:rPr lang="es-ES" sz="2000" b="1" i="1" smtClean="0">
                            <a:latin typeface="Cambria Math" panose="02040503050406030204" pitchFamily="18" charset="0"/>
                          </a:rPr>
                        </m:ctrlPr>
                      </m:fPr>
                      <m:num>
                        <m:sSup>
                          <m:sSupPr>
                            <m:ctrlPr>
                              <a:rPr lang="es-ES" sz="2000" b="1" i="1" smtClean="0">
                                <a:latin typeface="Cambria Math" panose="02040503050406030204" pitchFamily="18" charset="0"/>
                              </a:rPr>
                            </m:ctrlPr>
                          </m:sSupPr>
                          <m:e>
                            <m:d>
                              <m:dPr>
                                <m:ctrlPr>
                                  <a:rPr lang="es-ES" sz="2000" b="1" i="1" smtClean="0">
                                    <a:latin typeface="Cambria Math" panose="02040503050406030204" pitchFamily="18" charset="0"/>
                                  </a:rPr>
                                </m:ctrlPr>
                              </m:dPr>
                              <m:e>
                                <m:r>
                                  <a:rPr lang="es-ES" sz="2000" b="1" i="1" smtClean="0">
                                    <a:latin typeface="Cambria Math" panose="02040503050406030204" pitchFamily="18" charset="0"/>
                                  </a:rPr>
                                  <m:t>𝑺𝒖𝒎𝒂</m:t>
                                </m:r>
                                <m:r>
                                  <a:rPr lang="es-ES" sz="2000" b="1" i="1" smtClean="0">
                                    <a:latin typeface="Cambria Math" panose="02040503050406030204" pitchFamily="18" charset="0"/>
                                  </a:rPr>
                                  <m:t> </m:t>
                                </m:r>
                                <m:r>
                                  <a:rPr lang="es-ES" sz="2000" b="1" i="1" smtClean="0">
                                    <a:latin typeface="Cambria Math" panose="02040503050406030204" pitchFamily="18" charset="0"/>
                                  </a:rPr>
                                  <m:t>𝒅𝒆</m:t>
                                </m:r>
                                <m:r>
                                  <a:rPr lang="es-ES" sz="2000" b="1" i="1" smtClean="0">
                                    <a:latin typeface="Cambria Math" panose="02040503050406030204" pitchFamily="18" charset="0"/>
                                  </a:rPr>
                                  <m:t> </m:t>
                                </m:r>
                                <m:r>
                                  <a:rPr lang="es-ES" sz="2000" b="1" i="1" smtClean="0">
                                    <a:latin typeface="Cambria Math" panose="02040503050406030204" pitchFamily="18" charset="0"/>
                                  </a:rPr>
                                  <m:t>𝑹𝒆𝒔𝒊𝒅𝒖𝒐𝒔</m:t>
                                </m:r>
                              </m:e>
                            </m:d>
                          </m:e>
                          <m:sup>
                            <m:r>
                              <a:rPr lang="es-ES" sz="2000" b="1" i="1" smtClean="0">
                                <a:latin typeface="Cambria Math" panose="02040503050406030204" pitchFamily="18" charset="0"/>
                              </a:rPr>
                              <m:t>𝟐</m:t>
                            </m:r>
                          </m:sup>
                        </m:sSup>
                      </m:num>
                      <m:den>
                        <m:r>
                          <a:rPr lang="es-ES" sz="2000" b="1" i="1" smtClean="0">
                            <a:latin typeface="Cambria Math" panose="02040503050406030204" pitchFamily="18" charset="0"/>
                          </a:rPr>
                          <m:t>𝑷𝒓𝒐𝒃𝒂𝒃𝒊𝒍𝒊𝒅𝒂𝒅</m:t>
                        </m:r>
                        <m:r>
                          <a:rPr lang="es-ES" sz="2000" b="1" i="1" smtClean="0">
                            <a:latin typeface="Cambria Math" panose="02040503050406030204" pitchFamily="18" charset="0"/>
                          </a:rPr>
                          <m:t> </m:t>
                        </m:r>
                        <m:r>
                          <a:rPr lang="es-ES" sz="2000" b="1" i="1" smtClean="0">
                            <a:latin typeface="Cambria Math" panose="02040503050406030204" pitchFamily="18" charset="0"/>
                          </a:rPr>
                          <m:t>𝒂𝒏𝒕𝒆𝒓𝒊𝒐𝒓</m:t>
                        </m:r>
                        <m:r>
                          <a:rPr lang="es-ES" sz="2000" b="1" i="1" smtClean="0">
                            <a:latin typeface="Cambria Math" panose="02040503050406030204" pitchFamily="18" charset="0"/>
                          </a:rPr>
                          <m:t>·</m:t>
                        </m:r>
                        <m:d>
                          <m:dPr>
                            <m:ctrlPr>
                              <a:rPr lang="es-ES" sz="2000" b="1" i="1" smtClean="0">
                                <a:latin typeface="Cambria Math" panose="02040503050406030204" pitchFamily="18" charset="0"/>
                              </a:rPr>
                            </m:ctrlPr>
                          </m:dPr>
                          <m:e>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𝒑𝒓𝒐𝒃𝒂𝒃𝒊𝒍𝒊𝒅𝒂𝒅</m:t>
                            </m:r>
                            <m:r>
                              <a:rPr lang="es-ES" sz="2000" b="1" i="1" smtClean="0">
                                <a:latin typeface="Cambria Math" panose="02040503050406030204" pitchFamily="18" charset="0"/>
                              </a:rPr>
                              <m:t> </m:t>
                            </m:r>
                            <m:r>
                              <a:rPr lang="es-ES" sz="2000" b="1" i="1" smtClean="0">
                                <a:latin typeface="Cambria Math" panose="02040503050406030204" pitchFamily="18" charset="0"/>
                              </a:rPr>
                              <m:t>𝒂𝒏𝒕𝒆𝒓𝒊𝒐𝒓</m:t>
                            </m:r>
                          </m:e>
                        </m:d>
                        <m:r>
                          <a:rPr lang="es-ES" sz="2000" b="1" i="1" smtClean="0">
                            <a:latin typeface="Cambria Math" panose="02040503050406030204" pitchFamily="18" charset="0"/>
                          </a:rPr>
                          <m:t>+</m:t>
                        </m:r>
                        <m:r>
                          <a:rPr lang="es-ES" sz="2000" b="1" i="1" smtClean="0">
                            <a:latin typeface="Cambria Math" panose="02040503050406030204" pitchFamily="18" charset="0"/>
                            <a:ea typeface="Cambria Math" panose="02040503050406030204" pitchFamily="18" charset="0"/>
                          </a:rPr>
                          <m:t>𝝀</m:t>
                        </m:r>
                        <m:r>
                          <a:rPr lang="es-ES" sz="2000" b="1" i="1" smtClean="0">
                            <a:latin typeface="Cambria Math" panose="02040503050406030204" pitchFamily="18" charset="0"/>
                          </a:rPr>
                          <m:t> </m:t>
                        </m:r>
                      </m:den>
                    </m:f>
                  </m:oMath>
                </a14:m>
                <a:r>
                  <a:rPr lang="es-ES" sz="2000" b="1" dirty="0"/>
                  <a:t> </a:t>
                </a:r>
              </a:p>
            </p:txBody>
          </p:sp>
        </mc:Choice>
        <mc:Fallback xmlns="">
          <p:sp>
            <p:nvSpPr>
              <p:cNvPr id="2" name="CuadroTexto 1">
                <a:extLst>
                  <a:ext uri="{FF2B5EF4-FFF2-40B4-BE49-F238E27FC236}">
                    <a16:creationId xmlns:a16="http://schemas.microsoft.com/office/drawing/2014/main" id="{85644717-78C9-2285-C0A6-B758B7B72EB6}"/>
                  </a:ext>
                </a:extLst>
              </p:cNvPr>
              <p:cNvSpPr txBox="1">
                <a:spLocks noRot="1" noChangeAspect="1" noMove="1" noResize="1" noEditPoints="1" noAdjustHandles="1" noChangeArrowheads="1" noChangeShapeType="1" noTextEdit="1"/>
              </p:cNvSpPr>
              <p:nvPr/>
            </p:nvSpPr>
            <p:spPr>
              <a:xfrm>
                <a:off x="2765389" y="1956924"/>
                <a:ext cx="7347643" cy="62081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5DA8330-C6DA-CD4A-8874-ACA851E92D30}"/>
                  </a:ext>
                </a:extLst>
              </p:cNvPr>
              <p:cNvSpPr txBox="1"/>
              <p:nvPr/>
            </p:nvSpPr>
            <p:spPr>
              <a:xfrm>
                <a:off x="2765388" y="2678492"/>
                <a:ext cx="7347643" cy="594137"/>
              </a:xfrm>
              <a:prstGeom prst="rect">
                <a:avLst/>
              </a:prstGeom>
              <a:noFill/>
            </p:spPr>
            <p:txBody>
              <a:bodyPr wrap="square" rtlCol="0">
                <a:spAutoFit/>
              </a:bodyPr>
              <a:lstStyle/>
              <a:p>
                <a:r>
                  <a:rPr lang="es-ES" sz="2000" b="1" dirty="0"/>
                  <a:t>Output </a:t>
                </a:r>
                <a14:m>
                  <m:oMath xmlns:m="http://schemas.openxmlformats.org/officeDocument/2006/math">
                    <m:r>
                      <a:rPr lang="es-ES" sz="2000" b="1" i="1" smtClean="0">
                        <a:latin typeface="Cambria Math" panose="02040503050406030204" pitchFamily="18" charset="0"/>
                      </a:rPr>
                      <m:t>= </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𝑺𝒖𝒎𝒂</m:t>
                        </m:r>
                        <m:r>
                          <a:rPr lang="es-ES" sz="2000" b="1" i="1" smtClean="0">
                            <a:latin typeface="Cambria Math" panose="02040503050406030204" pitchFamily="18" charset="0"/>
                          </a:rPr>
                          <m:t> </m:t>
                        </m:r>
                        <m:r>
                          <a:rPr lang="es-ES" sz="2000" b="1" i="1" smtClean="0">
                            <a:latin typeface="Cambria Math" panose="02040503050406030204" pitchFamily="18" charset="0"/>
                          </a:rPr>
                          <m:t>𝒅𝒆</m:t>
                        </m:r>
                        <m:r>
                          <a:rPr lang="es-ES" sz="2000" b="1" i="1" smtClean="0">
                            <a:latin typeface="Cambria Math" panose="02040503050406030204" pitchFamily="18" charset="0"/>
                          </a:rPr>
                          <m:t> </m:t>
                        </m:r>
                        <m:r>
                          <a:rPr lang="es-ES" sz="2000" b="1" i="1" smtClean="0">
                            <a:latin typeface="Cambria Math" panose="02040503050406030204" pitchFamily="18" charset="0"/>
                          </a:rPr>
                          <m:t>𝑹𝒆𝒔𝒊𝒅𝒖𝒐𝒔</m:t>
                        </m:r>
                      </m:num>
                      <m:den>
                        <m:r>
                          <a:rPr lang="es-ES" sz="2000" b="1" i="1" smtClean="0">
                            <a:latin typeface="Cambria Math" panose="02040503050406030204" pitchFamily="18" charset="0"/>
                          </a:rPr>
                          <m:t>𝑷𝒓𝒐𝒃𝒂𝒃𝒊𝒍𝒊𝒅𝒂𝒅</m:t>
                        </m:r>
                        <m:r>
                          <a:rPr lang="es-ES" sz="2000" b="1" i="1" smtClean="0">
                            <a:latin typeface="Cambria Math" panose="02040503050406030204" pitchFamily="18" charset="0"/>
                          </a:rPr>
                          <m:t> </m:t>
                        </m:r>
                        <m:r>
                          <a:rPr lang="es-ES" sz="2000" b="1" i="1" smtClean="0">
                            <a:latin typeface="Cambria Math" panose="02040503050406030204" pitchFamily="18" charset="0"/>
                          </a:rPr>
                          <m:t>𝒂𝒏𝒕𝒆𝒓𝒊𝒐𝒓</m:t>
                        </m:r>
                        <m:r>
                          <a:rPr lang="es-ES" sz="2000" b="1" i="1" smtClean="0">
                            <a:latin typeface="Cambria Math" panose="02040503050406030204" pitchFamily="18" charset="0"/>
                          </a:rPr>
                          <m:t>·</m:t>
                        </m:r>
                        <m:d>
                          <m:dPr>
                            <m:ctrlPr>
                              <a:rPr lang="es-ES" sz="2000" b="1" i="1" smtClean="0">
                                <a:latin typeface="Cambria Math" panose="02040503050406030204" pitchFamily="18" charset="0"/>
                              </a:rPr>
                            </m:ctrlPr>
                          </m:dPr>
                          <m:e>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𝒑𝒓𝒐𝒃𝒂𝒃𝒊𝒍𝒊𝒅𝒂𝒅</m:t>
                            </m:r>
                            <m:r>
                              <a:rPr lang="es-ES" sz="2000" b="1" i="1" smtClean="0">
                                <a:latin typeface="Cambria Math" panose="02040503050406030204" pitchFamily="18" charset="0"/>
                              </a:rPr>
                              <m:t> </m:t>
                            </m:r>
                            <m:r>
                              <a:rPr lang="es-ES" sz="2000" b="1" i="1" smtClean="0">
                                <a:latin typeface="Cambria Math" panose="02040503050406030204" pitchFamily="18" charset="0"/>
                              </a:rPr>
                              <m:t>𝒂𝒏𝒕𝒆𝒓𝒊𝒐𝒓</m:t>
                            </m:r>
                          </m:e>
                        </m:d>
                        <m:r>
                          <a:rPr lang="es-ES" sz="2000" b="1" i="1" smtClean="0">
                            <a:latin typeface="Cambria Math" panose="02040503050406030204" pitchFamily="18" charset="0"/>
                          </a:rPr>
                          <m:t>+</m:t>
                        </m:r>
                        <m:r>
                          <a:rPr lang="es-ES" sz="2000" b="1" i="1" smtClean="0">
                            <a:latin typeface="Cambria Math" panose="02040503050406030204" pitchFamily="18" charset="0"/>
                            <a:ea typeface="Cambria Math" panose="02040503050406030204" pitchFamily="18" charset="0"/>
                          </a:rPr>
                          <m:t>𝝀</m:t>
                        </m:r>
                        <m:r>
                          <a:rPr lang="es-ES" sz="2000" b="1" i="1" smtClean="0">
                            <a:latin typeface="Cambria Math" panose="02040503050406030204" pitchFamily="18" charset="0"/>
                          </a:rPr>
                          <m:t> </m:t>
                        </m:r>
                      </m:den>
                    </m:f>
                  </m:oMath>
                </a14:m>
                <a:r>
                  <a:rPr lang="es-ES" sz="2000" b="1" dirty="0"/>
                  <a:t> </a:t>
                </a:r>
              </a:p>
            </p:txBody>
          </p:sp>
        </mc:Choice>
        <mc:Fallback xmlns="">
          <p:sp>
            <p:nvSpPr>
              <p:cNvPr id="3" name="CuadroTexto 2">
                <a:extLst>
                  <a:ext uri="{FF2B5EF4-FFF2-40B4-BE49-F238E27FC236}">
                    <a16:creationId xmlns:a16="http://schemas.microsoft.com/office/drawing/2014/main" id="{75DA8330-C6DA-CD4A-8874-ACA851E92D30}"/>
                  </a:ext>
                </a:extLst>
              </p:cNvPr>
              <p:cNvSpPr txBox="1">
                <a:spLocks noRot="1" noChangeAspect="1" noMove="1" noResize="1" noEditPoints="1" noAdjustHandles="1" noChangeArrowheads="1" noChangeShapeType="1" noTextEdit="1"/>
              </p:cNvSpPr>
              <p:nvPr/>
            </p:nvSpPr>
            <p:spPr>
              <a:xfrm>
                <a:off x="2765388" y="2678492"/>
                <a:ext cx="7347643" cy="594137"/>
              </a:xfrm>
              <a:prstGeom prst="rect">
                <a:avLst/>
              </a:prstGeom>
              <a:blipFill>
                <a:blip r:embed="rId3"/>
                <a:stretch>
                  <a:fillRect l="-91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3E21325-B780-324A-64CB-30D55971E05D}"/>
                  </a:ext>
                </a:extLst>
              </p:cNvPr>
              <p:cNvSpPr txBox="1"/>
              <p:nvPr/>
            </p:nvSpPr>
            <p:spPr>
              <a:xfrm>
                <a:off x="3882792" y="3508382"/>
                <a:ext cx="5112834" cy="636585"/>
              </a:xfrm>
              <a:prstGeom prst="rect">
                <a:avLst/>
              </a:prstGeom>
              <a:noFill/>
            </p:spPr>
            <p:txBody>
              <a:bodyPr wrap="square" rtlCol="0">
                <a:spAutoFit/>
              </a:bodyPr>
              <a:lstStyle/>
              <a:p>
                <a:r>
                  <a:rPr lang="es-ES" sz="2000" b="1" dirty="0"/>
                  <a:t>Nuevas ‘</a:t>
                </a:r>
                <a:r>
                  <a:rPr lang="es-ES" sz="2000" b="1" dirty="0" err="1"/>
                  <a:t>Odds</a:t>
                </a:r>
                <a:r>
                  <a:rPr lang="es-ES" sz="2000" b="1" dirty="0"/>
                  <a:t>’ </a:t>
                </a:r>
                <a14:m>
                  <m:oMath xmlns:m="http://schemas.openxmlformats.org/officeDocument/2006/math">
                    <m:r>
                      <a:rPr lang="es-ES" sz="2000" b="1" i="1" smtClean="0">
                        <a:latin typeface="Cambria Math" panose="02040503050406030204" pitchFamily="18" charset="0"/>
                      </a:rPr>
                      <m:t>=</m:t>
                    </m:r>
                    <m:r>
                      <a:rPr lang="es-ES" sz="2000" b="1" i="1" smtClean="0">
                        <a:latin typeface="Cambria Math" panose="02040503050406030204" pitchFamily="18" charset="0"/>
                      </a:rPr>
                      <m:t>𝒍𝒐𝒈</m:t>
                    </m:r>
                    <m:d>
                      <m:dPr>
                        <m:ctrlPr>
                          <a:rPr lang="es-ES" sz="2000" b="1" i="1" smtClean="0">
                            <a:latin typeface="Cambria Math" panose="02040503050406030204" pitchFamily="18" charset="0"/>
                          </a:rPr>
                        </m:ctrlPr>
                      </m:dPr>
                      <m:e>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𝒑</m:t>
                            </m:r>
                          </m:num>
                          <m:den>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𝒑</m:t>
                            </m:r>
                          </m:den>
                        </m:f>
                      </m:e>
                    </m:d>
                    <m:r>
                      <a:rPr lang="es-ES" sz="2000" b="1" i="1" smtClean="0">
                        <a:latin typeface="Cambria Math" panose="02040503050406030204" pitchFamily="18" charset="0"/>
                        <a:ea typeface="Cambria Math" panose="02040503050406030204" pitchFamily="18" charset="0"/>
                      </a:rPr>
                      <m:t>+</m:t>
                    </m:r>
                    <m:r>
                      <a:rPr lang="es-ES" sz="2000" b="1" i="1" smtClean="0">
                        <a:latin typeface="Cambria Math" panose="02040503050406030204" pitchFamily="18" charset="0"/>
                        <a:ea typeface="Cambria Math" panose="02040503050406030204" pitchFamily="18" charset="0"/>
                      </a:rPr>
                      <m:t>𝒆𝒕𝒂</m:t>
                    </m:r>
                    <m:r>
                      <a:rPr lang="es-ES" sz="2000" b="1" i="1" smtClean="0">
                        <a:latin typeface="Cambria Math" panose="02040503050406030204" pitchFamily="18" charset="0"/>
                        <a:ea typeface="Cambria Math" panose="02040503050406030204" pitchFamily="18" charset="0"/>
                      </a:rPr>
                      <m:t>·</m:t>
                    </m:r>
                    <m:r>
                      <a:rPr lang="es-ES" sz="2000" b="1" i="1" smtClean="0">
                        <a:latin typeface="Cambria Math" panose="02040503050406030204" pitchFamily="18" charset="0"/>
                        <a:ea typeface="Cambria Math" panose="02040503050406030204" pitchFamily="18" charset="0"/>
                      </a:rPr>
                      <m:t>𝑶𝒖𝒕𝒑𝒖𝒕</m:t>
                    </m:r>
                  </m:oMath>
                </a14:m>
                <a:r>
                  <a:rPr lang="es-ES" sz="2000" b="1" dirty="0"/>
                  <a:t> </a:t>
                </a:r>
              </a:p>
            </p:txBody>
          </p:sp>
        </mc:Choice>
        <mc:Fallback xmlns="">
          <p:sp>
            <p:nvSpPr>
              <p:cNvPr id="5" name="CuadroTexto 4">
                <a:extLst>
                  <a:ext uri="{FF2B5EF4-FFF2-40B4-BE49-F238E27FC236}">
                    <a16:creationId xmlns:a16="http://schemas.microsoft.com/office/drawing/2014/main" id="{D3E21325-B780-324A-64CB-30D55971E05D}"/>
                  </a:ext>
                </a:extLst>
              </p:cNvPr>
              <p:cNvSpPr txBox="1">
                <a:spLocks noRot="1" noChangeAspect="1" noMove="1" noResize="1" noEditPoints="1" noAdjustHandles="1" noChangeArrowheads="1" noChangeShapeType="1" noTextEdit="1"/>
              </p:cNvSpPr>
              <p:nvPr/>
            </p:nvSpPr>
            <p:spPr>
              <a:xfrm>
                <a:off x="3882792" y="3508382"/>
                <a:ext cx="5112834" cy="636585"/>
              </a:xfrm>
              <a:prstGeom prst="rect">
                <a:avLst/>
              </a:prstGeom>
              <a:blipFill>
                <a:blip r:embed="rId4"/>
                <a:stretch>
                  <a:fillRect l="-13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95E9895C-0021-310B-7E9B-841B973A0C3D}"/>
                  </a:ext>
                </a:extLst>
              </p:cNvPr>
              <p:cNvSpPr txBox="1"/>
              <p:nvPr/>
            </p:nvSpPr>
            <p:spPr>
              <a:xfrm>
                <a:off x="2877014" y="4409172"/>
                <a:ext cx="7236017" cy="426463"/>
              </a:xfrm>
              <a:prstGeom prst="rect">
                <a:avLst/>
              </a:prstGeom>
              <a:noFill/>
            </p:spPr>
            <p:txBody>
              <a:bodyPr wrap="square" rtlCol="0">
                <a:spAutoFit/>
              </a:bodyPr>
              <a:lstStyle/>
              <a:p>
                <a:r>
                  <a:rPr lang="es-ES" sz="2000" b="1" dirty="0"/>
                  <a:t>Nuevas P</a:t>
                </a:r>
                <a14:m>
                  <m:oMath xmlns:m="http://schemas.openxmlformats.org/officeDocument/2006/math">
                    <m:r>
                      <a:rPr lang="es-ES" sz="2000" b="1" i="0" smtClean="0">
                        <a:latin typeface="Cambria Math" panose="02040503050406030204" pitchFamily="18" charset="0"/>
                      </a:rPr>
                      <m:t>𝐫𝐞𝐝𝐢𝐜𝐜𝐢𝐨𝐧𝐞𝐬</m:t>
                    </m:r>
                    <m:r>
                      <a:rPr lang="es-ES" sz="2000" b="1" i="1" smtClean="0">
                        <a:latin typeface="Cambria Math" panose="02040503050406030204" pitchFamily="18" charset="0"/>
                      </a:rPr>
                      <m:t>=</m:t>
                    </m:r>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𝒆</m:t>
                        </m:r>
                      </m:e>
                      <m:sup>
                        <m:r>
                          <a:rPr lang="es-ES" sz="2000" b="1" i="1" smtClean="0">
                            <a:latin typeface="Cambria Math" panose="02040503050406030204" pitchFamily="18" charset="0"/>
                          </a:rPr>
                          <m:t>𝒍𝒐𝒈</m:t>
                        </m:r>
                        <m:r>
                          <a:rPr lang="es-ES" sz="2000" b="1" i="1" smtClean="0">
                            <a:latin typeface="Cambria Math" panose="02040503050406030204" pitchFamily="18" charset="0"/>
                          </a:rPr>
                          <m:t>(</m:t>
                        </m:r>
                        <m:r>
                          <a:rPr lang="es-ES" sz="2000" b="1" i="1" smtClean="0">
                            <a:latin typeface="Cambria Math" panose="02040503050406030204" pitchFamily="18" charset="0"/>
                          </a:rPr>
                          <m:t>𝒐𝒅𝒅𝒔</m:t>
                        </m:r>
                        <m:r>
                          <a:rPr lang="es-ES" sz="2000" b="1" i="1" smtClean="0">
                            <a:latin typeface="Cambria Math" panose="02040503050406030204" pitchFamily="18" charset="0"/>
                          </a:rPr>
                          <m:t>)</m:t>
                        </m:r>
                      </m:sup>
                    </m:sSup>
                  </m:oMath>
                </a14:m>
                <a:r>
                  <a:rPr lang="es-ES" sz="2000" b="1" dirty="0"/>
                  <a:t>/ (1+ </a:t>
                </a:r>
                <a14:m>
                  <m:oMath xmlns:m="http://schemas.openxmlformats.org/officeDocument/2006/math">
                    <m:sSup>
                      <m:sSupPr>
                        <m:ctrlPr>
                          <a:rPr lang="es-ES" sz="2000" b="1" i="1">
                            <a:latin typeface="Cambria Math" panose="02040503050406030204" pitchFamily="18" charset="0"/>
                          </a:rPr>
                        </m:ctrlPr>
                      </m:sSupPr>
                      <m:e>
                        <m:r>
                          <a:rPr lang="es-ES" sz="2000" b="1" i="1">
                            <a:latin typeface="Cambria Math" panose="02040503050406030204" pitchFamily="18" charset="0"/>
                          </a:rPr>
                          <m:t>𝒆</m:t>
                        </m:r>
                      </m:e>
                      <m:sup>
                        <m:r>
                          <a:rPr lang="es-ES" sz="2000" b="1" i="1">
                            <a:latin typeface="Cambria Math" panose="02040503050406030204" pitchFamily="18" charset="0"/>
                          </a:rPr>
                          <m:t>𝒍𝒐𝒈</m:t>
                        </m:r>
                        <m:r>
                          <a:rPr lang="es-ES" sz="2000" b="1" i="1">
                            <a:latin typeface="Cambria Math" panose="02040503050406030204" pitchFamily="18" charset="0"/>
                          </a:rPr>
                          <m:t>(</m:t>
                        </m:r>
                        <m:r>
                          <a:rPr lang="es-ES" sz="2000" b="1" i="1">
                            <a:latin typeface="Cambria Math" panose="02040503050406030204" pitchFamily="18" charset="0"/>
                          </a:rPr>
                          <m:t>𝒐𝒅𝒅𝒔</m:t>
                        </m:r>
                        <m:r>
                          <a:rPr lang="es-ES" sz="2000" b="1" i="1">
                            <a:latin typeface="Cambria Math" panose="02040503050406030204" pitchFamily="18" charset="0"/>
                          </a:rPr>
                          <m:t>)</m:t>
                        </m:r>
                      </m:sup>
                    </m:sSup>
                    <m:r>
                      <a:rPr lang="es-ES" sz="2000" b="1" i="1" smtClean="0">
                        <a:latin typeface="Cambria Math" panose="02040503050406030204" pitchFamily="18" charset="0"/>
                      </a:rPr>
                      <m:t>)</m:t>
                    </m:r>
                  </m:oMath>
                </a14:m>
                <a:endParaRPr lang="es-ES" sz="2000" b="1" dirty="0"/>
              </a:p>
            </p:txBody>
          </p:sp>
        </mc:Choice>
        <mc:Fallback xmlns="">
          <p:sp>
            <p:nvSpPr>
              <p:cNvPr id="6" name="CuadroTexto 5">
                <a:extLst>
                  <a:ext uri="{FF2B5EF4-FFF2-40B4-BE49-F238E27FC236}">
                    <a16:creationId xmlns:a16="http://schemas.microsoft.com/office/drawing/2014/main" id="{95E9895C-0021-310B-7E9B-841B973A0C3D}"/>
                  </a:ext>
                </a:extLst>
              </p:cNvPr>
              <p:cNvSpPr txBox="1">
                <a:spLocks noRot="1" noChangeAspect="1" noMove="1" noResize="1" noEditPoints="1" noAdjustHandles="1" noChangeArrowheads="1" noChangeShapeType="1" noTextEdit="1"/>
              </p:cNvSpPr>
              <p:nvPr/>
            </p:nvSpPr>
            <p:spPr>
              <a:xfrm>
                <a:off x="2877014" y="4409172"/>
                <a:ext cx="7236017" cy="426463"/>
              </a:xfrm>
              <a:prstGeom prst="rect">
                <a:avLst/>
              </a:prstGeom>
              <a:blipFill>
                <a:blip r:embed="rId5"/>
                <a:stretch>
                  <a:fillRect l="-927" t="-4286" b="-21429"/>
                </a:stretch>
              </a:blipFill>
            </p:spPr>
            <p:txBody>
              <a:bodyPr/>
              <a:lstStyle/>
              <a:p>
                <a:r>
                  <a:rPr lang="es-ES">
                    <a:noFill/>
                  </a:rPr>
                  <a:t> </a:t>
                </a:r>
              </a:p>
            </p:txBody>
          </p:sp>
        </mc:Fallback>
      </mc:AlternateContent>
    </p:spTree>
    <p:extLst>
      <p:ext uri="{BB962C8B-B14F-4D97-AF65-F5344CB8AC3E}">
        <p14:creationId xmlns:p14="http://schemas.microsoft.com/office/powerpoint/2010/main" val="64395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D48EBBCC-B54A-2864-800A-1616719FB6B6}"/>
                  </a:ext>
                </a:extLst>
              </p:cNvPr>
              <p:cNvSpPr txBox="1"/>
              <p:nvPr/>
            </p:nvSpPr>
            <p:spPr>
              <a:xfrm>
                <a:off x="4844141" y="2248487"/>
                <a:ext cx="7065413" cy="2321789"/>
              </a:xfrm>
              <a:prstGeom prst="rect">
                <a:avLst/>
              </a:prstGeom>
              <a:noFill/>
            </p:spPr>
            <p:txBody>
              <a:bodyPr wrap="square" rtlCol="0">
                <a:spAutoFit/>
              </a:bodyPr>
              <a:lstStyle/>
              <a:p>
                <a:r>
                  <a:rPr lang="es-ES" b="1" dirty="0"/>
                  <a:t>XGBOOST siempre establece una predicción inicial de 0,5 (línea roja).</a:t>
                </a:r>
              </a:p>
              <a:p>
                <a:endParaRPr lang="es-ES" b="1" dirty="0"/>
              </a:p>
              <a:p>
                <a:endParaRPr lang="es-ES" dirty="0"/>
              </a:p>
              <a:p>
                <a:endParaRPr lang="es-ES" dirty="0"/>
              </a:p>
              <a:p>
                <a:r>
                  <a:rPr lang="es-ES" dirty="0"/>
                  <a:t>A continuación, calcula el </a:t>
                </a:r>
                <a:r>
                  <a:rPr lang="es-ES" b="1" dirty="0" err="1"/>
                  <a:t>Similarity</a:t>
                </a:r>
                <a:r>
                  <a:rPr lang="es-ES" b="1" dirty="0"/>
                  <a:t> Score </a:t>
                </a:r>
                <a:r>
                  <a:rPr lang="es-ES" dirty="0"/>
                  <a:t>mediante la fórmula:</a:t>
                </a:r>
              </a:p>
              <a:p>
                <a:endParaRPr lang="es-ES"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𝑺𝒊</m:t>
                      </m:r>
                      <m:sSub>
                        <m:sSubPr>
                          <m:ctrlPr>
                            <a:rPr lang="es-ES" b="1" i="1" smtClean="0">
                              <a:latin typeface="Cambria Math" panose="02040503050406030204" pitchFamily="18" charset="0"/>
                            </a:rPr>
                          </m:ctrlPr>
                        </m:sSubPr>
                        <m:e>
                          <m:r>
                            <a:rPr lang="es-ES" b="1" i="1" smtClean="0">
                              <a:latin typeface="Cambria Math" panose="02040503050406030204" pitchFamily="18" charset="0"/>
                            </a:rPr>
                            <m:t>𝒎</m:t>
                          </m:r>
                        </m:e>
                        <m:sub>
                          <m:r>
                            <a:rPr lang="es-ES" b="1" i="1" smtClean="0">
                              <a:latin typeface="Cambria Math" panose="02040503050406030204" pitchFamily="18" charset="0"/>
                            </a:rPr>
                            <m:t>𝒔𝒄𝒐𝒓𝒆</m:t>
                          </m:r>
                        </m:sub>
                      </m:sSub>
                      <m:r>
                        <a:rPr lang="es-ES" b="1" i="1" smtClean="0">
                          <a:latin typeface="Cambria Math" panose="02040503050406030204" pitchFamily="18" charset="0"/>
                        </a:rPr>
                        <m:t>= </m:t>
                      </m:r>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𝑺𝒖𝒎𝒂</m:t>
                                  </m:r>
                                  <m:r>
                                    <a:rPr lang="es-ES" b="1" i="1" smtClean="0">
                                      <a:latin typeface="Cambria Math" panose="02040503050406030204" pitchFamily="18" charset="0"/>
                                    </a:rPr>
                                    <m:t>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𝒓𝒆𝒔𝒊𝒅𝒖𝒐𝒔</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𝒏</m:t>
                          </m:r>
                          <m:r>
                            <a:rPr lang="es-ES" b="1" i="1" smtClean="0">
                              <a:latin typeface="Cambria Math" panose="02040503050406030204" pitchFamily="18" charset="0"/>
                            </a:rPr>
                            <m:t>º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𝒎𝒖𝒆𝒔𝒕𝒓𝒂𝒔</m:t>
                          </m:r>
                          <m:r>
                            <a:rPr lang="es-ES" b="1" i="1" smtClean="0">
                              <a:latin typeface="Cambria Math" panose="02040503050406030204" pitchFamily="18" charset="0"/>
                            </a:rPr>
                            <m:t>+ </m:t>
                          </m:r>
                          <m:r>
                            <a:rPr lang="es-ES" b="1" i="1" smtClean="0">
                              <a:latin typeface="Cambria Math" panose="02040503050406030204" pitchFamily="18" charset="0"/>
                              <a:ea typeface="Cambria Math" panose="02040503050406030204" pitchFamily="18" charset="0"/>
                            </a:rPr>
                            <m:t>𝝀</m:t>
                          </m:r>
                        </m:den>
                      </m:f>
                    </m:oMath>
                  </m:oMathPara>
                </a14:m>
                <a:endParaRPr lang="es-ES" b="1" dirty="0"/>
              </a:p>
            </p:txBody>
          </p:sp>
        </mc:Choice>
        <mc:Fallback>
          <p:sp>
            <p:nvSpPr>
              <p:cNvPr id="7" name="CuadroTexto 6">
                <a:extLst>
                  <a:ext uri="{FF2B5EF4-FFF2-40B4-BE49-F238E27FC236}">
                    <a16:creationId xmlns:a16="http://schemas.microsoft.com/office/drawing/2014/main" id="{D48EBBCC-B54A-2864-800A-1616719FB6B6}"/>
                  </a:ext>
                </a:extLst>
              </p:cNvPr>
              <p:cNvSpPr txBox="1">
                <a:spLocks noRot="1" noChangeAspect="1" noMove="1" noResize="1" noEditPoints="1" noAdjustHandles="1" noChangeArrowheads="1" noChangeShapeType="1" noTextEdit="1"/>
              </p:cNvSpPr>
              <p:nvPr/>
            </p:nvSpPr>
            <p:spPr>
              <a:xfrm>
                <a:off x="4844141" y="2248487"/>
                <a:ext cx="7065413" cy="2321789"/>
              </a:xfrm>
              <a:prstGeom prst="rect">
                <a:avLst/>
              </a:prstGeom>
              <a:blipFill>
                <a:blip r:embed="rId2"/>
                <a:stretch>
                  <a:fillRect l="-777" t="-1575"/>
                </a:stretch>
              </a:blipFill>
            </p:spPr>
            <p:txBody>
              <a:bodyPr/>
              <a:lstStyle/>
              <a:p>
                <a:r>
                  <a:rPr lang="es-ES">
                    <a:noFill/>
                  </a:rPr>
                  <a:t> </a:t>
                </a:r>
              </a:p>
            </p:txBody>
          </p:sp>
        </mc:Fallback>
      </mc:AlternateContent>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extLst>
              <p:ext uri="{D42A27DB-BD31-4B8C-83A1-F6EECF244321}">
                <p14:modId xmlns:p14="http://schemas.microsoft.com/office/powerpoint/2010/main" val="3510898905"/>
              </p:ext>
            </p:extLst>
          </p:nvPr>
        </p:nvGraphicFramePr>
        <p:xfrm>
          <a:off x="1362270" y="945768"/>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631759" y="2324612"/>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extLst>
                <p:ext uri="{D42A27DB-BD31-4B8C-83A1-F6EECF244321}">
                  <p14:modId xmlns:p14="http://schemas.microsoft.com/office/powerpoint/2010/main" val="1184953851"/>
                </p:ext>
              </p:extLst>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3"/>
            </a:graphicData>
          </a:graphic>
        </p:graphicFrame>
      </p:grpSp>
      <p:sp>
        <p:nvSpPr>
          <p:cNvPr id="12" name="CuadroTexto 11">
            <a:extLst>
              <a:ext uri="{FF2B5EF4-FFF2-40B4-BE49-F238E27FC236}">
                <a16:creationId xmlns:a16="http://schemas.microsoft.com/office/drawing/2014/main" id="{3ADABC3C-DB47-9F8A-415C-242CAE926A35}"/>
              </a:ext>
            </a:extLst>
          </p:cNvPr>
          <p:cNvSpPr txBox="1"/>
          <p:nvPr/>
        </p:nvSpPr>
        <p:spPr>
          <a:xfrm>
            <a:off x="4494828" y="4865734"/>
            <a:ext cx="7065413" cy="923330"/>
          </a:xfrm>
          <a:prstGeom prst="rect">
            <a:avLst/>
          </a:prstGeom>
          <a:noFill/>
        </p:spPr>
        <p:txBody>
          <a:bodyPr wrap="square" rtlCol="0">
            <a:spAutoFit/>
          </a:bodyPr>
          <a:lstStyle/>
          <a:p>
            <a:r>
              <a:rPr lang="es-ES" b="1" dirty="0"/>
              <a:t>El parámetro Lambda es un factor de regularización (por defecto en 0) que sirve para suavizar el crecimiento de los árboles. Por ahora lo ignoraremos.</a:t>
            </a:r>
          </a:p>
        </p:txBody>
      </p:sp>
    </p:spTree>
    <p:extLst>
      <p:ext uri="{BB962C8B-B14F-4D97-AF65-F5344CB8AC3E}">
        <p14:creationId xmlns:p14="http://schemas.microsoft.com/office/powerpoint/2010/main" val="247341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48EBBCC-B54A-2864-800A-1616719FB6B6}"/>
                  </a:ext>
                </a:extLst>
              </p:cNvPr>
              <p:cNvSpPr txBox="1"/>
              <p:nvPr/>
            </p:nvSpPr>
            <p:spPr>
              <a:xfrm>
                <a:off x="2818836" y="898208"/>
                <a:ext cx="7065413" cy="1213794"/>
              </a:xfrm>
              <a:prstGeom prst="rect">
                <a:avLst/>
              </a:prstGeom>
              <a:noFill/>
            </p:spPr>
            <p:txBody>
              <a:bodyPr wrap="square" rtlCol="0">
                <a:spAutoFit/>
              </a:bodyPr>
              <a:lstStyle/>
              <a:p>
                <a:r>
                  <a:rPr lang="es-ES" dirty="0"/>
                  <a:t>Por lo tanto, el </a:t>
                </a:r>
                <a:r>
                  <a:rPr lang="es-ES" b="1" dirty="0" err="1"/>
                  <a:t>Similarity</a:t>
                </a:r>
                <a:r>
                  <a:rPr lang="es-ES" b="1" dirty="0"/>
                  <a:t> Score </a:t>
                </a:r>
                <a:r>
                  <a:rPr lang="es-ES" dirty="0"/>
                  <a:t>es:</a:t>
                </a:r>
              </a:p>
              <a:p>
                <a:endParaRPr lang="es-ES" dirty="0"/>
              </a:p>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𝑺𝒊</m:t>
                      </m:r>
                      <m:sSub>
                        <m:sSubPr>
                          <m:ctrlPr>
                            <a:rPr lang="es-ES" b="1" i="1" smtClean="0">
                              <a:latin typeface="Cambria Math" panose="02040503050406030204" pitchFamily="18" charset="0"/>
                            </a:rPr>
                          </m:ctrlPr>
                        </m:sSubPr>
                        <m:e>
                          <m:r>
                            <a:rPr lang="es-ES" b="1" i="1" smtClean="0">
                              <a:latin typeface="Cambria Math" panose="02040503050406030204" pitchFamily="18" charset="0"/>
                            </a:rPr>
                            <m:t>𝒎</m:t>
                          </m:r>
                        </m:e>
                        <m:sub>
                          <m:r>
                            <a:rPr lang="es-ES" b="1" i="1" smtClean="0">
                              <a:latin typeface="Cambria Math" panose="02040503050406030204" pitchFamily="18" charset="0"/>
                            </a:rPr>
                            <m:t>𝒔𝒄𝒐𝒓𝒆</m:t>
                          </m:r>
                        </m:sub>
                      </m:sSub>
                      <m:r>
                        <a:rPr lang="es-ES" b="1" i="1" smtClean="0">
                          <a:latin typeface="Cambria Math" panose="02040503050406030204" pitchFamily="18" charset="0"/>
                        </a:rPr>
                        <m:t>= </m:t>
                      </m:r>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𝑺𝒖𝒎𝒂</m:t>
                                  </m:r>
                                  <m:r>
                                    <a:rPr lang="es-ES" b="1" i="1" smtClean="0">
                                      <a:latin typeface="Cambria Math" panose="02040503050406030204" pitchFamily="18" charset="0"/>
                                    </a:rPr>
                                    <m:t>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𝒓𝒆𝒔𝒊𝒅𝒖𝒐𝒔</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𝒏</m:t>
                          </m:r>
                          <m:r>
                            <a:rPr lang="es-ES" b="1" i="1" smtClean="0">
                              <a:latin typeface="Cambria Math" panose="02040503050406030204" pitchFamily="18" charset="0"/>
                            </a:rPr>
                            <m:t>º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𝒎𝒖𝒆𝒔𝒕𝒓𝒂𝒔</m:t>
                          </m:r>
                          <m:r>
                            <a:rPr lang="es-ES" b="1" i="1" smtClean="0">
                              <a:latin typeface="Cambria Math" panose="02040503050406030204" pitchFamily="18" charset="0"/>
                            </a:rPr>
                            <m:t>+ </m:t>
                          </m:r>
                          <m:r>
                            <a:rPr lang="es-ES" b="1" i="1" smtClean="0">
                              <a:latin typeface="Cambria Math" panose="02040503050406030204" pitchFamily="18" charset="0"/>
                              <a:ea typeface="Cambria Math" panose="02040503050406030204" pitchFamily="18" charset="0"/>
                            </a:rPr>
                            <m:t>𝝀</m:t>
                          </m:r>
                        </m:den>
                      </m:f>
                    </m:oMath>
                  </m:oMathPara>
                </a14:m>
                <a:endParaRPr lang="es-ES" b="1" dirty="0"/>
              </a:p>
            </p:txBody>
          </p:sp>
        </mc:Choice>
        <mc:Fallback xmlns="">
          <p:sp>
            <p:nvSpPr>
              <p:cNvPr id="7" name="CuadroTexto 6">
                <a:extLst>
                  <a:ext uri="{FF2B5EF4-FFF2-40B4-BE49-F238E27FC236}">
                    <a16:creationId xmlns:a16="http://schemas.microsoft.com/office/drawing/2014/main" id="{D48EBBCC-B54A-2864-800A-1616719FB6B6}"/>
                  </a:ext>
                </a:extLst>
              </p:cNvPr>
              <p:cNvSpPr txBox="1">
                <a:spLocks noRot="1" noChangeAspect="1" noMove="1" noResize="1" noEditPoints="1" noAdjustHandles="1" noChangeArrowheads="1" noChangeShapeType="1" noTextEdit="1"/>
              </p:cNvSpPr>
              <p:nvPr/>
            </p:nvSpPr>
            <p:spPr>
              <a:xfrm>
                <a:off x="2818836" y="898208"/>
                <a:ext cx="7065413" cy="1213794"/>
              </a:xfrm>
              <a:prstGeom prst="rect">
                <a:avLst/>
              </a:prstGeom>
              <a:blipFill>
                <a:blip r:embed="rId2"/>
                <a:stretch>
                  <a:fillRect l="-690" t="-2513"/>
                </a:stretch>
              </a:blipFill>
            </p:spPr>
            <p:txBody>
              <a:bodyPr/>
              <a:lstStyle/>
              <a:p>
                <a:r>
                  <a:rPr lang="es-ES">
                    <a:noFill/>
                  </a:rPr>
                  <a:t> </a:t>
                </a:r>
              </a:p>
            </p:txBody>
          </p:sp>
        </mc:Fallback>
      </mc:AlternateContent>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extLst>
              <p:ext uri="{D42A27DB-BD31-4B8C-83A1-F6EECF244321}">
                <p14:modId xmlns:p14="http://schemas.microsoft.com/office/powerpoint/2010/main" val="940784776"/>
              </p:ext>
            </p:extLst>
          </p:nvPr>
        </p:nvGraphicFramePr>
        <p:xfrm>
          <a:off x="988831"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416940"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extLst>
              <p:ext uri="{D42A27DB-BD31-4B8C-83A1-F6EECF244321}">
                <p14:modId xmlns:p14="http://schemas.microsoft.com/office/powerpoint/2010/main" val="2367317180"/>
              </p:ext>
            </p:extLst>
          </p:nvPr>
        </p:nvGraphicFramePr>
        <p:xfrm>
          <a:off x="988831"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6F43C45-0778-5225-4588-5AEB8DD3A0DC}"/>
                  </a:ext>
                </a:extLst>
              </p:cNvPr>
              <p:cNvSpPr txBox="1"/>
              <p:nvPr/>
            </p:nvSpPr>
            <p:spPr>
              <a:xfrm>
                <a:off x="5580408" y="3523858"/>
                <a:ext cx="3781621" cy="533800"/>
              </a:xfrm>
              <a:prstGeom prst="rect">
                <a:avLst/>
              </a:prstGeom>
              <a:noFill/>
            </p:spPr>
            <p:txBody>
              <a:bodyPr wrap="square" rtlCol="0">
                <a:spAutoFit/>
              </a:bodyPr>
              <a:lstStyle/>
              <a:p>
                <a14:m>
                  <m:oMath xmlns:m="http://schemas.openxmlformats.org/officeDocument/2006/math">
                    <m:r>
                      <a:rPr lang="es-ES" b="1" i="1" smtClean="0">
                        <a:latin typeface="Cambria Math" panose="02040503050406030204" pitchFamily="18" charset="0"/>
                      </a:rPr>
                      <m:t>𝑺𝒊</m:t>
                    </m:r>
                    <m:sSub>
                      <m:sSubPr>
                        <m:ctrlPr>
                          <a:rPr lang="es-ES" b="1" i="1" smtClean="0">
                            <a:latin typeface="Cambria Math" panose="02040503050406030204" pitchFamily="18" charset="0"/>
                          </a:rPr>
                        </m:ctrlPr>
                      </m:sSubPr>
                      <m:e>
                        <m:r>
                          <a:rPr lang="es-ES" b="1" i="1" smtClean="0">
                            <a:latin typeface="Cambria Math" panose="02040503050406030204" pitchFamily="18" charset="0"/>
                          </a:rPr>
                          <m:t>𝒎</m:t>
                        </m:r>
                      </m:e>
                      <m:sub>
                        <m:r>
                          <a:rPr lang="es-ES" b="1" i="1" smtClean="0">
                            <a:latin typeface="Cambria Math" panose="02040503050406030204" pitchFamily="18" charset="0"/>
                          </a:rPr>
                          <m:t>𝒔𝒄𝒐𝒓𝒆</m:t>
                        </m:r>
                      </m:sub>
                    </m:sSub>
                    <m:r>
                      <a:rPr lang="es-ES" b="1" i="1" smtClean="0">
                        <a:latin typeface="Cambria Math" panose="02040503050406030204" pitchFamily="18" charset="0"/>
                      </a:rPr>
                      <m:t>= </m:t>
                    </m:r>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𝟒</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100</a:t>
                </a:r>
              </a:p>
            </p:txBody>
          </p:sp>
        </mc:Choice>
        <mc:Fallback xmlns="">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5580408" y="3523858"/>
                <a:ext cx="3781621" cy="533800"/>
              </a:xfrm>
              <a:prstGeom prst="rect">
                <a:avLst/>
              </a:prstGeom>
              <a:blipFill>
                <a:blip r:embed="rId4"/>
                <a:stretch>
                  <a:fillRect b="-6818"/>
                </a:stretch>
              </a:blipFill>
            </p:spPr>
            <p:txBody>
              <a:bodyPr/>
              <a:lstStyle/>
              <a:p>
                <a:r>
                  <a:rPr lang="es-ES">
                    <a:noFill/>
                  </a:rPr>
                  <a:t> </a:t>
                </a:r>
              </a:p>
            </p:txBody>
          </p:sp>
        </mc:Fallback>
      </mc:AlternateContent>
      <p:cxnSp>
        <p:nvCxnSpPr>
          <p:cNvPr id="10" name="Conector recto de flecha 9">
            <a:extLst>
              <a:ext uri="{FF2B5EF4-FFF2-40B4-BE49-F238E27FC236}">
                <a16:creationId xmlns:a16="http://schemas.microsoft.com/office/drawing/2014/main" id="{53B920F8-A988-ABC0-CA27-1AA6B5FCF28F}"/>
              </a:ext>
            </a:extLst>
          </p:cNvPr>
          <p:cNvCxnSpPr/>
          <p:nvPr/>
        </p:nvCxnSpPr>
        <p:spPr>
          <a:xfrm>
            <a:off x="3275045" y="2324611"/>
            <a:ext cx="3900196" cy="12023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4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2563631" y="783161"/>
            <a:ext cx="7065413" cy="646331"/>
          </a:xfrm>
          <a:prstGeom prst="rect">
            <a:avLst/>
          </a:prstGeom>
          <a:noFill/>
        </p:spPr>
        <p:txBody>
          <a:bodyPr wrap="square" rtlCol="0">
            <a:spAutoFit/>
          </a:bodyPr>
          <a:lstStyle/>
          <a:p>
            <a:r>
              <a:rPr lang="es-ES" dirty="0"/>
              <a:t>Este </a:t>
            </a:r>
            <a:r>
              <a:rPr lang="es-ES" dirty="0" err="1"/>
              <a:t>similarity</a:t>
            </a:r>
            <a:r>
              <a:rPr lang="es-ES" dirty="0"/>
              <a:t> Score será nuestra primera hoja del árbol creado:</a:t>
            </a:r>
          </a:p>
          <a:p>
            <a:r>
              <a:rPr lang="es-ES" dirty="0"/>
              <a:t>De este árbol seleccionamos el punto intermedio entre 2 datos (1 y 2)</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988831"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416940"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988831"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6F43C45-0778-5225-4588-5AEB8DD3A0DC}"/>
                  </a:ext>
                </a:extLst>
              </p:cNvPr>
              <p:cNvSpPr txBox="1"/>
              <p:nvPr/>
            </p:nvSpPr>
            <p:spPr>
              <a:xfrm>
                <a:off x="6463848" y="1744527"/>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𝟒</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100</a:t>
                </a:r>
              </a:p>
            </p:txBody>
          </p:sp>
        </mc:Choice>
        <mc:Fallback xmlns="">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6463848" y="1744527"/>
                <a:ext cx="2362201" cy="533800"/>
              </a:xfrm>
              <a:prstGeom prst="rect">
                <a:avLst/>
              </a:prstGeom>
              <a:blipFill>
                <a:blip r:embed="rId3"/>
                <a:stretch>
                  <a:fillRect b="-4396"/>
                </a:stretch>
              </a:blipFill>
              <a:ln w="19050">
                <a:solidFill>
                  <a:schemeClr val="tx1"/>
                </a:solidFill>
              </a:ln>
            </p:spPr>
            <p:txBody>
              <a:bodyPr/>
              <a:lstStyle/>
              <a:p>
                <a:r>
                  <a:rPr lang="es-ES">
                    <a:noFill/>
                  </a:rPr>
                  <a:t> </a:t>
                </a:r>
              </a:p>
            </p:txBody>
          </p:sp>
        </mc:Fallback>
      </mc:AlternateContent>
      <p:cxnSp>
        <p:nvCxnSpPr>
          <p:cNvPr id="13" name="Conector recto 12">
            <a:extLst>
              <a:ext uri="{FF2B5EF4-FFF2-40B4-BE49-F238E27FC236}">
                <a16:creationId xmlns:a16="http://schemas.microsoft.com/office/drawing/2014/main" id="{B906AE90-6737-CC41-602F-121CEE79AE52}"/>
              </a:ext>
            </a:extLst>
          </p:cNvPr>
          <p:cNvCxnSpPr/>
          <p:nvPr/>
        </p:nvCxnSpPr>
        <p:spPr>
          <a:xfrm flipV="1">
            <a:off x="1446245" y="3284376"/>
            <a:ext cx="0" cy="2706307"/>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975555E7-C1FB-C788-E8DD-C0A9B1FF8B06}"/>
              </a:ext>
            </a:extLst>
          </p:cNvPr>
          <p:cNvSpPr txBox="1"/>
          <p:nvPr/>
        </p:nvSpPr>
        <p:spPr>
          <a:xfrm>
            <a:off x="7041257" y="2351086"/>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A4DCC60B-3755-FF23-14A9-D899595E50F6}"/>
                  </a:ext>
                </a:extLst>
              </p:cNvPr>
              <p:cNvSpPr txBox="1"/>
              <p:nvPr/>
            </p:nvSpPr>
            <p:spPr>
              <a:xfrm>
                <a:off x="5946638" y="2904744"/>
                <a:ext cx="1373574"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0,25</a:t>
                </a:r>
              </a:p>
            </p:txBody>
          </p:sp>
        </mc:Choice>
        <mc:Fallback xmlns="">
          <p:sp>
            <p:nvSpPr>
              <p:cNvPr id="15" name="CuadroTexto 14">
                <a:extLst>
                  <a:ext uri="{FF2B5EF4-FFF2-40B4-BE49-F238E27FC236}">
                    <a16:creationId xmlns:a16="http://schemas.microsoft.com/office/drawing/2014/main" id="{A4DCC60B-3755-FF23-14A9-D899595E50F6}"/>
                  </a:ext>
                </a:extLst>
              </p:cNvPr>
              <p:cNvSpPr txBox="1">
                <a:spLocks noRot="1" noChangeAspect="1" noMove="1" noResize="1" noEditPoints="1" noAdjustHandles="1" noChangeArrowheads="1" noChangeShapeType="1" noTextEdit="1"/>
              </p:cNvSpPr>
              <p:nvPr/>
            </p:nvSpPr>
            <p:spPr>
              <a:xfrm>
                <a:off x="5946638" y="2904744"/>
                <a:ext cx="1373574" cy="533800"/>
              </a:xfrm>
              <a:prstGeom prst="rect">
                <a:avLst/>
              </a:prstGeom>
              <a:blipFill>
                <a:blip r:embed="rId4"/>
                <a:stretch>
                  <a:fillRect b="-4444"/>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EE93046-3CC2-2333-1389-98195924F93D}"/>
                  </a:ext>
                </a:extLst>
              </p:cNvPr>
              <p:cNvSpPr txBox="1"/>
              <p:nvPr/>
            </p:nvSpPr>
            <p:spPr>
              <a:xfrm>
                <a:off x="7730125" y="2904744"/>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126,75</a:t>
                </a:r>
              </a:p>
            </p:txBody>
          </p:sp>
        </mc:Choice>
        <mc:Fallback xmlns="">
          <p:sp>
            <p:nvSpPr>
              <p:cNvPr id="16" name="CuadroTexto 15">
                <a:extLst>
                  <a:ext uri="{FF2B5EF4-FFF2-40B4-BE49-F238E27FC236}">
                    <a16:creationId xmlns:a16="http://schemas.microsoft.com/office/drawing/2014/main" id="{7EE93046-3CC2-2333-1389-98195924F93D}"/>
                  </a:ext>
                </a:extLst>
              </p:cNvPr>
              <p:cNvSpPr txBox="1">
                <a:spLocks noRot="1" noChangeAspect="1" noMove="1" noResize="1" noEditPoints="1" noAdjustHandles="1" noChangeArrowheads="1" noChangeShapeType="1" noTextEdit="1"/>
              </p:cNvSpPr>
              <p:nvPr/>
            </p:nvSpPr>
            <p:spPr>
              <a:xfrm>
                <a:off x="7730125" y="2904744"/>
                <a:ext cx="2362201" cy="533800"/>
              </a:xfrm>
              <a:prstGeom prst="rect">
                <a:avLst/>
              </a:prstGeom>
              <a:blipFill>
                <a:blip r:embed="rId5"/>
                <a:stretch>
                  <a:fillRect b="-4444"/>
                </a:stretch>
              </a:blipFill>
              <a:ln w="19050">
                <a:solidFill>
                  <a:schemeClr val="tx1"/>
                </a:solidFill>
              </a:ln>
            </p:spPr>
            <p:txBody>
              <a:bodyPr/>
              <a:lstStyle/>
              <a:p>
                <a:r>
                  <a:rPr lang="es-ES">
                    <a:noFill/>
                  </a:rPr>
                  <a:t> </a:t>
                </a:r>
              </a:p>
            </p:txBody>
          </p:sp>
        </mc:Fallback>
      </mc:AlternateContent>
      <p:cxnSp>
        <p:nvCxnSpPr>
          <p:cNvPr id="18" name="Conector recto de flecha 17">
            <a:extLst>
              <a:ext uri="{FF2B5EF4-FFF2-40B4-BE49-F238E27FC236}">
                <a16:creationId xmlns:a16="http://schemas.microsoft.com/office/drawing/2014/main" id="{70F0D542-7972-13E3-1EB2-D45B5506EF15}"/>
              </a:ext>
            </a:extLst>
          </p:cNvPr>
          <p:cNvCxnSpPr/>
          <p:nvPr/>
        </p:nvCxnSpPr>
        <p:spPr>
          <a:xfrm flipH="1">
            <a:off x="7098629" y="2650439"/>
            <a:ext cx="278955" cy="302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D09937A2-9094-F659-ACE6-7F5B06FE040E}"/>
              </a:ext>
            </a:extLst>
          </p:cNvPr>
          <p:cNvCxnSpPr>
            <a:cxnSpLocks/>
          </p:cNvCxnSpPr>
          <p:nvPr/>
        </p:nvCxnSpPr>
        <p:spPr>
          <a:xfrm>
            <a:off x="7828657" y="2696221"/>
            <a:ext cx="288976" cy="2569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701A05D0-1F00-D039-4D59-0773E490FFC2}"/>
              </a:ext>
            </a:extLst>
          </p:cNvPr>
          <p:cNvSpPr txBox="1"/>
          <p:nvPr/>
        </p:nvSpPr>
        <p:spPr>
          <a:xfrm>
            <a:off x="4460734" y="3814417"/>
            <a:ext cx="7065413" cy="646331"/>
          </a:xfrm>
          <a:prstGeom prst="rect">
            <a:avLst/>
          </a:prstGeom>
          <a:noFill/>
        </p:spPr>
        <p:txBody>
          <a:bodyPr wrap="square" rtlCol="0">
            <a:spAutoFit/>
          </a:bodyPr>
          <a:lstStyle/>
          <a:p>
            <a:r>
              <a:rPr lang="es-ES" dirty="0"/>
              <a:t>Una vez hecho esto, definimos la </a:t>
            </a:r>
            <a:r>
              <a:rPr lang="es-ES" b="1" dirty="0"/>
              <a:t>Ganancia (GAIN) </a:t>
            </a:r>
            <a:r>
              <a:rPr lang="es-ES" dirty="0"/>
              <a:t>como el incremento de </a:t>
            </a:r>
            <a:r>
              <a:rPr lang="es-ES" dirty="0" err="1"/>
              <a:t>similarity</a:t>
            </a:r>
            <a:r>
              <a:rPr lang="es-ES" dirty="0"/>
              <a:t> score de las ramas sobre la raíz:</a:t>
            </a:r>
            <a:endParaRPr lang="es-ES" b="1" dirty="0"/>
          </a:p>
        </p:txBody>
      </p: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DF8DFF2B-E59B-D56F-7259-36C74F599288}"/>
                  </a:ext>
                </a:extLst>
              </p:cNvPr>
              <p:cNvSpPr txBox="1"/>
              <p:nvPr/>
            </p:nvSpPr>
            <p:spPr>
              <a:xfrm>
                <a:off x="5635690" y="4639573"/>
                <a:ext cx="5029200" cy="369332"/>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𝑮𝑨𝑰𝑵</m:t>
                      </m:r>
                      <m:r>
                        <a:rPr lang="es-ES" b="1" i="1" smtClean="0">
                          <a:latin typeface="Cambria Math" panose="02040503050406030204" pitchFamily="18" charset="0"/>
                        </a:rPr>
                        <m:t>=</m:t>
                      </m:r>
                      <m:r>
                        <a:rPr lang="es-ES" b="1" i="1" smtClean="0">
                          <a:latin typeface="Cambria Math" panose="02040503050406030204" pitchFamily="18" charset="0"/>
                        </a:rPr>
                        <m:t>𝑹𝒂𝒎𝒂</m:t>
                      </m:r>
                      <m:r>
                        <a:rPr lang="es-ES" b="1" i="1" smtClean="0">
                          <a:latin typeface="Cambria Math" panose="02040503050406030204" pitchFamily="18" charset="0"/>
                        </a:rPr>
                        <m:t> </m:t>
                      </m:r>
                      <m:r>
                        <a:rPr lang="es-ES" b="1" i="1" smtClean="0">
                          <a:latin typeface="Cambria Math" panose="02040503050406030204" pitchFamily="18" charset="0"/>
                        </a:rPr>
                        <m:t>𝑰𝒛𝒒</m:t>
                      </m:r>
                      <m:r>
                        <a:rPr lang="es-ES" b="1" i="1" smtClean="0">
                          <a:latin typeface="Cambria Math" panose="02040503050406030204" pitchFamily="18" charset="0"/>
                        </a:rPr>
                        <m:t>+</m:t>
                      </m:r>
                      <m:r>
                        <a:rPr lang="es-ES" b="1" i="1" smtClean="0">
                          <a:latin typeface="Cambria Math" panose="02040503050406030204" pitchFamily="18" charset="0"/>
                        </a:rPr>
                        <m:t>𝑹𝒂𝒎𝒂</m:t>
                      </m:r>
                      <m:r>
                        <a:rPr lang="es-ES" b="1" i="1" smtClean="0">
                          <a:latin typeface="Cambria Math" panose="02040503050406030204" pitchFamily="18" charset="0"/>
                        </a:rPr>
                        <m:t> </m:t>
                      </m:r>
                      <m:r>
                        <a:rPr lang="es-ES" b="1" i="1" smtClean="0">
                          <a:latin typeface="Cambria Math" panose="02040503050406030204" pitchFamily="18" charset="0"/>
                        </a:rPr>
                        <m:t>𝑫𝒆𝒓</m:t>
                      </m:r>
                      <m:r>
                        <a:rPr lang="es-ES" b="1" i="1" smtClean="0">
                          <a:latin typeface="Cambria Math" panose="02040503050406030204" pitchFamily="18" charset="0"/>
                        </a:rPr>
                        <m:t> −</m:t>
                      </m:r>
                      <m:r>
                        <a:rPr lang="es-ES" b="1" i="1" smtClean="0">
                          <a:latin typeface="Cambria Math" panose="02040503050406030204" pitchFamily="18" charset="0"/>
                        </a:rPr>
                        <m:t>𝑹𝒂</m:t>
                      </m:r>
                      <m:r>
                        <a:rPr lang="es-ES" b="1" i="1" smtClean="0">
                          <a:latin typeface="Cambria Math" panose="02040503050406030204" pitchFamily="18" charset="0"/>
                        </a:rPr>
                        <m:t>í</m:t>
                      </m:r>
                      <m:r>
                        <a:rPr lang="es-ES" b="1" i="1" smtClean="0">
                          <a:latin typeface="Cambria Math" panose="02040503050406030204" pitchFamily="18" charset="0"/>
                        </a:rPr>
                        <m:t>𝒛</m:t>
                      </m:r>
                    </m:oMath>
                  </m:oMathPara>
                </a14:m>
                <a:endParaRPr lang="es-ES" b="1" dirty="0"/>
              </a:p>
            </p:txBody>
          </p:sp>
        </mc:Choice>
        <mc:Fallback xmlns="">
          <p:sp>
            <p:nvSpPr>
              <p:cNvPr id="24" name="CuadroTexto 23">
                <a:extLst>
                  <a:ext uri="{FF2B5EF4-FFF2-40B4-BE49-F238E27FC236}">
                    <a16:creationId xmlns:a16="http://schemas.microsoft.com/office/drawing/2014/main" id="{DF8DFF2B-E59B-D56F-7259-36C74F599288}"/>
                  </a:ext>
                </a:extLst>
              </p:cNvPr>
              <p:cNvSpPr txBox="1">
                <a:spLocks noRot="1" noChangeAspect="1" noMove="1" noResize="1" noEditPoints="1" noAdjustHandles="1" noChangeArrowheads="1" noChangeShapeType="1" noTextEdit="1"/>
              </p:cNvSpPr>
              <p:nvPr/>
            </p:nvSpPr>
            <p:spPr>
              <a:xfrm>
                <a:off x="5635690" y="4639573"/>
                <a:ext cx="5029200" cy="369332"/>
              </a:xfrm>
              <a:prstGeom prst="rect">
                <a:avLst/>
              </a:prstGeom>
              <a:blipFill>
                <a:blip r:embed="rId6"/>
                <a:stretch>
                  <a:fillRect b="-11475"/>
                </a:stretch>
              </a:blipFill>
              <a:ln w="1905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C872FCFF-E17B-F9B7-D7C4-C54139696BFD}"/>
                  </a:ext>
                </a:extLst>
              </p:cNvPr>
              <p:cNvSpPr txBox="1"/>
              <p:nvPr/>
            </p:nvSpPr>
            <p:spPr>
              <a:xfrm>
                <a:off x="6162870" y="5181524"/>
                <a:ext cx="5029200" cy="369332"/>
              </a:xfrm>
              <a:prstGeom prst="rect">
                <a:avLst/>
              </a:prstGeom>
              <a:noFill/>
              <a:ln w="19050">
                <a:noFill/>
              </a:ln>
            </p:spPr>
            <p:txBody>
              <a:bodyPr wrap="square" rtlCol="0">
                <a:spAutoFit/>
              </a:bodyPr>
              <a:lstStyle/>
              <a:p>
                <a14:m>
                  <m:oMath xmlns:m="http://schemas.openxmlformats.org/officeDocument/2006/math">
                    <m:r>
                      <a:rPr lang="es-ES" b="1" i="1" smtClean="0">
                        <a:latin typeface="Cambria Math" panose="02040503050406030204" pitchFamily="18" charset="0"/>
                      </a:rPr>
                      <m:t>𝑮𝑨𝑰𝑵</m:t>
                    </m:r>
                    <m:r>
                      <a:rPr lang="es-ES" b="1" i="1" smtClean="0">
                        <a:latin typeface="Cambria Math" panose="02040503050406030204" pitchFamily="18" charset="0"/>
                      </a:rPr>
                      <m:t>=</m:t>
                    </m:r>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𝟐𝟓</m:t>
                    </m:r>
                    <m:r>
                      <a:rPr lang="es-ES" b="1" i="1" smtClean="0">
                        <a:latin typeface="Cambria Math" panose="02040503050406030204" pitchFamily="18" charset="0"/>
                      </a:rPr>
                      <m:t>+</m:t>
                    </m:r>
                    <m:r>
                      <a:rPr lang="es-ES" b="1" i="1" smtClean="0">
                        <a:latin typeface="Cambria Math" panose="02040503050406030204" pitchFamily="18" charset="0"/>
                      </a:rPr>
                      <m:t>𝟏𝟐𝟔</m:t>
                    </m:r>
                    <m:r>
                      <a:rPr lang="es-ES" b="1" i="1" smtClean="0">
                        <a:latin typeface="Cambria Math" panose="02040503050406030204" pitchFamily="18" charset="0"/>
                      </a:rPr>
                      <m:t>,</m:t>
                    </m:r>
                    <m:r>
                      <a:rPr lang="es-ES" b="1" i="1" smtClean="0">
                        <a:latin typeface="Cambria Math" panose="02040503050406030204" pitchFamily="18" charset="0"/>
                      </a:rPr>
                      <m:t>𝟕𝟓</m:t>
                    </m:r>
                    <m:r>
                      <a:rPr lang="es-ES" b="1" i="1" smtClean="0">
                        <a:latin typeface="Cambria Math" panose="02040503050406030204" pitchFamily="18" charset="0"/>
                      </a:rPr>
                      <m:t> −</m:t>
                    </m:r>
                  </m:oMath>
                </a14:m>
                <a:r>
                  <a:rPr lang="es-ES" b="1" dirty="0"/>
                  <a:t>100 = 27</a:t>
                </a:r>
              </a:p>
            </p:txBody>
          </p:sp>
        </mc:Choice>
        <mc:Fallback xmlns="">
          <p:sp>
            <p:nvSpPr>
              <p:cNvPr id="25" name="CuadroTexto 24">
                <a:extLst>
                  <a:ext uri="{FF2B5EF4-FFF2-40B4-BE49-F238E27FC236}">
                    <a16:creationId xmlns:a16="http://schemas.microsoft.com/office/drawing/2014/main" id="{C872FCFF-E17B-F9B7-D7C4-C54139696BFD}"/>
                  </a:ext>
                </a:extLst>
              </p:cNvPr>
              <p:cNvSpPr txBox="1">
                <a:spLocks noRot="1" noChangeAspect="1" noMove="1" noResize="1" noEditPoints="1" noAdjustHandles="1" noChangeArrowheads="1" noChangeShapeType="1" noTextEdit="1"/>
              </p:cNvSpPr>
              <p:nvPr/>
            </p:nvSpPr>
            <p:spPr>
              <a:xfrm>
                <a:off x="6162870" y="5181524"/>
                <a:ext cx="5029200" cy="369332"/>
              </a:xfrm>
              <a:prstGeom prst="rect">
                <a:avLst/>
              </a:prstGeom>
              <a:blipFill>
                <a:blip r:embed="rId7"/>
                <a:stretch>
                  <a:fillRect t="-9836" b="-24590"/>
                </a:stretch>
              </a:blipFill>
              <a:ln w="19050">
                <a:noFill/>
              </a:ln>
            </p:spPr>
            <p:txBody>
              <a:bodyPr/>
              <a:lstStyle/>
              <a:p>
                <a:r>
                  <a:rPr lang="es-ES">
                    <a:noFill/>
                  </a:rPr>
                  <a:t> </a:t>
                </a:r>
              </a:p>
            </p:txBody>
          </p:sp>
        </mc:Fallback>
      </mc:AlternateContent>
    </p:spTree>
    <p:extLst>
      <p:ext uri="{BB962C8B-B14F-4D97-AF65-F5344CB8AC3E}">
        <p14:creationId xmlns:p14="http://schemas.microsoft.com/office/powerpoint/2010/main" val="348712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2563631" y="783161"/>
            <a:ext cx="7065413" cy="646331"/>
          </a:xfrm>
          <a:prstGeom prst="rect">
            <a:avLst/>
          </a:prstGeom>
          <a:noFill/>
        </p:spPr>
        <p:txBody>
          <a:bodyPr wrap="square" rtlCol="0">
            <a:spAutoFit/>
          </a:bodyPr>
          <a:lstStyle/>
          <a:p>
            <a:r>
              <a:rPr lang="es-ES" dirty="0"/>
              <a:t>Sin embargo, podríamos haber cogido cualquier otro punto de separación entre los datos. Debemos calcular todas las alternativas:</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988831"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416940"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988831"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6F43C45-0778-5225-4588-5AEB8DD3A0DC}"/>
                  </a:ext>
                </a:extLst>
              </p:cNvPr>
              <p:cNvSpPr txBox="1"/>
              <p:nvPr/>
            </p:nvSpPr>
            <p:spPr>
              <a:xfrm>
                <a:off x="6698312" y="1919995"/>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𝟒</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100</a:t>
                </a:r>
              </a:p>
            </p:txBody>
          </p:sp>
        </mc:Choice>
        <mc:Fallback xmlns="">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6698312" y="1919995"/>
                <a:ext cx="2362201" cy="533800"/>
              </a:xfrm>
              <a:prstGeom prst="rect">
                <a:avLst/>
              </a:prstGeom>
              <a:blipFill>
                <a:blip r:embed="rId3"/>
                <a:stretch>
                  <a:fillRect b="-4396"/>
                </a:stretch>
              </a:blipFill>
              <a:ln w="19050">
                <a:solidFill>
                  <a:schemeClr val="tx1"/>
                </a:solidFill>
              </a:ln>
            </p:spPr>
            <p:txBody>
              <a:bodyPr/>
              <a:lstStyle/>
              <a:p>
                <a:r>
                  <a:rPr lang="es-ES">
                    <a:noFill/>
                  </a:rPr>
                  <a:t> </a:t>
                </a:r>
              </a:p>
            </p:txBody>
          </p:sp>
        </mc:Fallback>
      </mc:AlternateContent>
      <p:cxnSp>
        <p:nvCxnSpPr>
          <p:cNvPr id="13" name="Conector recto 12">
            <a:extLst>
              <a:ext uri="{FF2B5EF4-FFF2-40B4-BE49-F238E27FC236}">
                <a16:creationId xmlns:a16="http://schemas.microsoft.com/office/drawing/2014/main" id="{B906AE90-6737-CC41-602F-121CEE79AE52}"/>
              </a:ext>
            </a:extLst>
          </p:cNvPr>
          <p:cNvCxnSpPr/>
          <p:nvPr/>
        </p:nvCxnSpPr>
        <p:spPr>
          <a:xfrm flipV="1">
            <a:off x="1446245" y="3284376"/>
            <a:ext cx="0" cy="2706307"/>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975555E7-C1FB-C788-E8DD-C0A9B1FF8B06}"/>
              </a:ext>
            </a:extLst>
          </p:cNvPr>
          <p:cNvSpPr txBox="1"/>
          <p:nvPr/>
        </p:nvSpPr>
        <p:spPr>
          <a:xfrm>
            <a:off x="4826650" y="3053159"/>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A4DCC60B-3755-FF23-14A9-D899595E50F6}"/>
                  </a:ext>
                </a:extLst>
              </p:cNvPr>
              <p:cNvSpPr txBox="1"/>
              <p:nvPr/>
            </p:nvSpPr>
            <p:spPr>
              <a:xfrm>
                <a:off x="6095925" y="3637232"/>
                <a:ext cx="1635679"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40,5</a:t>
                </a:r>
              </a:p>
            </p:txBody>
          </p:sp>
        </mc:Choice>
        <mc:Fallback xmlns="">
          <p:sp>
            <p:nvSpPr>
              <p:cNvPr id="15" name="CuadroTexto 14">
                <a:extLst>
                  <a:ext uri="{FF2B5EF4-FFF2-40B4-BE49-F238E27FC236}">
                    <a16:creationId xmlns:a16="http://schemas.microsoft.com/office/drawing/2014/main" id="{A4DCC60B-3755-FF23-14A9-D899595E50F6}"/>
                  </a:ext>
                </a:extLst>
              </p:cNvPr>
              <p:cNvSpPr txBox="1">
                <a:spLocks noRot="1" noChangeAspect="1" noMove="1" noResize="1" noEditPoints="1" noAdjustHandles="1" noChangeArrowheads="1" noChangeShapeType="1" noTextEdit="1"/>
              </p:cNvSpPr>
              <p:nvPr/>
            </p:nvSpPr>
            <p:spPr>
              <a:xfrm>
                <a:off x="6095925" y="3637232"/>
                <a:ext cx="1635679" cy="533800"/>
              </a:xfrm>
              <a:prstGeom prst="rect">
                <a:avLst/>
              </a:prstGeom>
              <a:blipFill>
                <a:blip r:embed="rId4"/>
                <a:stretch>
                  <a:fillRect r="-1845"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EE93046-3CC2-2333-1389-98195924F93D}"/>
                  </a:ext>
                </a:extLst>
              </p:cNvPr>
              <p:cNvSpPr txBox="1"/>
              <p:nvPr/>
            </p:nvSpPr>
            <p:spPr>
              <a:xfrm>
                <a:off x="7879413" y="3637232"/>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60,5</a:t>
                </a:r>
              </a:p>
            </p:txBody>
          </p:sp>
        </mc:Choice>
        <mc:Fallback xmlns="">
          <p:sp>
            <p:nvSpPr>
              <p:cNvPr id="16" name="CuadroTexto 15">
                <a:extLst>
                  <a:ext uri="{FF2B5EF4-FFF2-40B4-BE49-F238E27FC236}">
                    <a16:creationId xmlns:a16="http://schemas.microsoft.com/office/drawing/2014/main" id="{7EE93046-3CC2-2333-1389-98195924F93D}"/>
                  </a:ext>
                </a:extLst>
              </p:cNvPr>
              <p:cNvSpPr txBox="1">
                <a:spLocks noRot="1" noChangeAspect="1" noMove="1" noResize="1" noEditPoints="1" noAdjustHandles="1" noChangeArrowheads="1" noChangeShapeType="1" noTextEdit="1"/>
              </p:cNvSpPr>
              <p:nvPr/>
            </p:nvSpPr>
            <p:spPr>
              <a:xfrm>
                <a:off x="7879413" y="3637232"/>
                <a:ext cx="2362201" cy="533800"/>
              </a:xfrm>
              <a:prstGeom prst="rect">
                <a:avLst/>
              </a:prstGeom>
              <a:blipFill>
                <a:blip r:embed="rId5"/>
                <a:stretch>
                  <a:fillRect b="-5556"/>
                </a:stretch>
              </a:blipFill>
              <a:ln w="19050">
                <a:solidFill>
                  <a:schemeClr val="tx1"/>
                </a:solidFill>
              </a:ln>
            </p:spPr>
            <p:txBody>
              <a:bodyPr/>
              <a:lstStyle/>
              <a:p>
                <a:r>
                  <a:rPr lang="es-ES">
                    <a:noFill/>
                  </a:rPr>
                  <a:t> </a:t>
                </a:r>
              </a:p>
            </p:txBody>
          </p:sp>
        </mc:Fallback>
      </mc:AlternateContent>
      <p:sp>
        <p:nvSpPr>
          <p:cNvPr id="17" name="CuadroTexto 16">
            <a:extLst>
              <a:ext uri="{FF2B5EF4-FFF2-40B4-BE49-F238E27FC236}">
                <a16:creationId xmlns:a16="http://schemas.microsoft.com/office/drawing/2014/main" id="{E967F04E-7B66-9AE4-4E58-BF063C58C519}"/>
              </a:ext>
            </a:extLst>
          </p:cNvPr>
          <p:cNvSpPr txBox="1"/>
          <p:nvPr/>
        </p:nvSpPr>
        <p:spPr>
          <a:xfrm>
            <a:off x="4145688" y="3046447"/>
            <a:ext cx="718458" cy="369332"/>
          </a:xfrm>
          <a:prstGeom prst="rect">
            <a:avLst/>
          </a:prstGeom>
          <a:noFill/>
        </p:spPr>
        <p:txBody>
          <a:bodyPr wrap="square" rtlCol="0">
            <a:spAutoFit/>
          </a:bodyPr>
          <a:lstStyle/>
          <a:p>
            <a:pPr algn="ctr"/>
            <a:r>
              <a:rPr lang="es-ES" b="1" dirty="0"/>
              <a:t>Alt 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5D2632FE-36A9-06BE-1274-1EA9DE782366}"/>
                  </a:ext>
                </a:extLst>
              </p:cNvPr>
              <p:cNvSpPr txBox="1"/>
              <p:nvPr/>
            </p:nvSpPr>
            <p:spPr>
              <a:xfrm>
                <a:off x="6095926" y="2972415"/>
                <a:ext cx="1373574"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0,25</a:t>
                </a:r>
              </a:p>
            </p:txBody>
          </p:sp>
        </mc:Choice>
        <mc:Fallback xmlns="">
          <p:sp>
            <p:nvSpPr>
              <p:cNvPr id="20" name="CuadroTexto 19">
                <a:extLst>
                  <a:ext uri="{FF2B5EF4-FFF2-40B4-BE49-F238E27FC236}">
                    <a16:creationId xmlns:a16="http://schemas.microsoft.com/office/drawing/2014/main" id="{5D2632FE-36A9-06BE-1274-1EA9DE782366}"/>
                  </a:ext>
                </a:extLst>
              </p:cNvPr>
              <p:cNvSpPr txBox="1">
                <a:spLocks noRot="1" noChangeAspect="1" noMove="1" noResize="1" noEditPoints="1" noAdjustHandles="1" noChangeArrowheads="1" noChangeShapeType="1" noTextEdit="1"/>
              </p:cNvSpPr>
              <p:nvPr/>
            </p:nvSpPr>
            <p:spPr>
              <a:xfrm>
                <a:off x="6095926" y="2972415"/>
                <a:ext cx="1373574" cy="533800"/>
              </a:xfrm>
              <a:prstGeom prst="rect">
                <a:avLst/>
              </a:prstGeom>
              <a:blipFill>
                <a:blip r:embed="rId6"/>
                <a:stretch>
                  <a:fillRect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48514AD3-C8AC-470C-83E5-8BBF42C52A78}"/>
                  </a:ext>
                </a:extLst>
              </p:cNvPr>
              <p:cNvSpPr txBox="1"/>
              <p:nvPr/>
            </p:nvSpPr>
            <p:spPr>
              <a:xfrm>
                <a:off x="7879413" y="2972415"/>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126,75</a:t>
                </a:r>
              </a:p>
            </p:txBody>
          </p:sp>
        </mc:Choice>
        <mc:Fallback xmlns="">
          <p:sp>
            <p:nvSpPr>
              <p:cNvPr id="21" name="CuadroTexto 20">
                <a:extLst>
                  <a:ext uri="{FF2B5EF4-FFF2-40B4-BE49-F238E27FC236}">
                    <a16:creationId xmlns:a16="http://schemas.microsoft.com/office/drawing/2014/main" id="{48514AD3-C8AC-470C-83E5-8BBF42C52A78}"/>
                  </a:ext>
                </a:extLst>
              </p:cNvPr>
              <p:cNvSpPr txBox="1">
                <a:spLocks noRot="1" noChangeAspect="1" noMove="1" noResize="1" noEditPoints="1" noAdjustHandles="1" noChangeArrowheads="1" noChangeShapeType="1" noTextEdit="1"/>
              </p:cNvSpPr>
              <p:nvPr/>
            </p:nvSpPr>
            <p:spPr>
              <a:xfrm>
                <a:off x="7879413" y="2972415"/>
                <a:ext cx="2362201" cy="533800"/>
              </a:xfrm>
              <a:prstGeom prst="rect">
                <a:avLst/>
              </a:prstGeom>
              <a:blipFill>
                <a:blip r:embed="rId7"/>
                <a:stretch>
                  <a:fillRect b="-5556"/>
                </a:stretch>
              </a:blipFill>
              <a:ln w="19050">
                <a:solidFill>
                  <a:schemeClr val="tx1"/>
                </a:solidFill>
              </a:ln>
            </p:spPr>
            <p:txBody>
              <a:bodyPr/>
              <a:lstStyle/>
              <a:p>
                <a:r>
                  <a:rPr lang="es-ES">
                    <a:noFill/>
                  </a:rPr>
                  <a:t> </a:t>
                </a:r>
              </a:p>
            </p:txBody>
          </p:sp>
        </mc:Fallback>
      </mc:AlternateContent>
      <p:sp>
        <p:nvSpPr>
          <p:cNvPr id="22" name="CuadroTexto 21">
            <a:extLst>
              <a:ext uri="{FF2B5EF4-FFF2-40B4-BE49-F238E27FC236}">
                <a16:creationId xmlns:a16="http://schemas.microsoft.com/office/drawing/2014/main" id="{AF07AC0E-B33A-A9AE-E332-5E46E863A92C}"/>
              </a:ext>
            </a:extLst>
          </p:cNvPr>
          <p:cNvSpPr txBox="1"/>
          <p:nvPr/>
        </p:nvSpPr>
        <p:spPr>
          <a:xfrm>
            <a:off x="4145688" y="3683282"/>
            <a:ext cx="718458" cy="369332"/>
          </a:xfrm>
          <a:prstGeom prst="rect">
            <a:avLst/>
          </a:prstGeom>
          <a:noFill/>
        </p:spPr>
        <p:txBody>
          <a:bodyPr wrap="square" rtlCol="0">
            <a:spAutoFit/>
          </a:bodyPr>
          <a:lstStyle/>
          <a:p>
            <a:pPr algn="ctr"/>
            <a:r>
              <a:rPr lang="es-ES" b="1" dirty="0"/>
              <a:t>Alt 1</a:t>
            </a:r>
          </a:p>
        </p:txBody>
      </p: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13DF6F5F-C6AE-3360-7BBF-1300D6213B35}"/>
                  </a:ext>
                </a:extLst>
              </p:cNvPr>
              <p:cNvSpPr txBox="1"/>
              <p:nvPr/>
            </p:nvSpPr>
            <p:spPr>
              <a:xfrm>
                <a:off x="6095925" y="4302050"/>
                <a:ext cx="23020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114,08</a:t>
                </a:r>
              </a:p>
            </p:txBody>
          </p:sp>
        </mc:Choice>
        <mc:Fallback xmlns="">
          <p:sp>
            <p:nvSpPr>
              <p:cNvPr id="26" name="CuadroTexto 25">
                <a:extLst>
                  <a:ext uri="{FF2B5EF4-FFF2-40B4-BE49-F238E27FC236}">
                    <a16:creationId xmlns:a16="http://schemas.microsoft.com/office/drawing/2014/main" id="{13DF6F5F-C6AE-3360-7BBF-1300D6213B35}"/>
                  </a:ext>
                </a:extLst>
              </p:cNvPr>
              <p:cNvSpPr txBox="1">
                <a:spLocks noRot="1" noChangeAspect="1" noMove="1" noResize="1" noEditPoints="1" noAdjustHandles="1" noChangeArrowheads="1" noChangeShapeType="1" noTextEdit="1"/>
              </p:cNvSpPr>
              <p:nvPr/>
            </p:nvSpPr>
            <p:spPr>
              <a:xfrm>
                <a:off x="6095925" y="4302050"/>
                <a:ext cx="2302001" cy="533800"/>
              </a:xfrm>
              <a:prstGeom prst="rect">
                <a:avLst/>
              </a:prstGeom>
              <a:blipFill>
                <a:blip r:embed="rId8"/>
                <a:stretch>
                  <a:fillRect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5444BD4A-2D18-F38B-372D-40059CF969A5}"/>
                  </a:ext>
                </a:extLst>
              </p:cNvPr>
              <p:cNvSpPr txBox="1"/>
              <p:nvPr/>
            </p:nvSpPr>
            <p:spPr>
              <a:xfrm>
                <a:off x="8605936" y="4302050"/>
                <a:ext cx="1635678"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2,25</a:t>
                </a:r>
              </a:p>
            </p:txBody>
          </p:sp>
        </mc:Choice>
        <mc:Fallback xmlns="">
          <p:sp>
            <p:nvSpPr>
              <p:cNvPr id="27" name="CuadroTexto 26">
                <a:extLst>
                  <a:ext uri="{FF2B5EF4-FFF2-40B4-BE49-F238E27FC236}">
                    <a16:creationId xmlns:a16="http://schemas.microsoft.com/office/drawing/2014/main" id="{5444BD4A-2D18-F38B-372D-40059CF969A5}"/>
                  </a:ext>
                </a:extLst>
              </p:cNvPr>
              <p:cNvSpPr txBox="1">
                <a:spLocks noRot="1" noChangeAspect="1" noMove="1" noResize="1" noEditPoints="1" noAdjustHandles="1" noChangeArrowheads="1" noChangeShapeType="1" noTextEdit="1"/>
              </p:cNvSpPr>
              <p:nvPr/>
            </p:nvSpPr>
            <p:spPr>
              <a:xfrm>
                <a:off x="8605936" y="4302050"/>
                <a:ext cx="1635678" cy="533800"/>
              </a:xfrm>
              <a:prstGeom prst="rect">
                <a:avLst/>
              </a:prstGeom>
              <a:blipFill>
                <a:blip r:embed="rId9"/>
                <a:stretch>
                  <a:fillRect b="-5556"/>
                </a:stretch>
              </a:blipFill>
              <a:ln w="19050">
                <a:solidFill>
                  <a:schemeClr val="tx1"/>
                </a:solidFill>
              </a:ln>
            </p:spPr>
            <p:txBody>
              <a:bodyPr/>
              <a:lstStyle/>
              <a:p>
                <a:r>
                  <a:rPr lang="es-ES">
                    <a:noFill/>
                  </a:rPr>
                  <a:t> </a:t>
                </a:r>
              </a:p>
            </p:txBody>
          </p:sp>
        </mc:Fallback>
      </mc:AlternateContent>
      <p:sp>
        <p:nvSpPr>
          <p:cNvPr id="28" name="CuadroTexto 27">
            <a:extLst>
              <a:ext uri="{FF2B5EF4-FFF2-40B4-BE49-F238E27FC236}">
                <a16:creationId xmlns:a16="http://schemas.microsoft.com/office/drawing/2014/main" id="{6B95F7C2-89C7-54CF-0315-04E20DE8CD3A}"/>
              </a:ext>
            </a:extLst>
          </p:cNvPr>
          <p:cNvSpPr txBox="1"/>
          <p:nvPr/>
        </p:nvSpPr>
        <p:spPr>
          <a:xfrm>
            <a:off x="4145688" y="4350445"/>
            <a:ext cx="718458" cy="369332"/>
          </a:xfrm>
          <a:prstGeom prst="rect">
            <a:avLst/>
          </a:prstGeom>
          <a:noFill/>
        </p:spPr>
        <p:txBody>
          <a:bodyPr wrap="square" rtlCol="0">
            <a:spAutoFit/>
          </a:bodyPr>
          <a:lstStyle/>
          <a:p>
            <a:pPr algn="ctr"/>
            <a:r>
              <a:rPr lang="es-ES" b="1" dirty="0"/>
              <a:t>Alt 2</a:t>
            </a:r>
          </a:p>
        </p:txBody>
      </p:sp>
      <p:sp>
        <p:nvSpPr>
          <p:cNvPr id="29" name="CuadroTexto 28">
            <a:extLst>
              <a:ext uri="{FF2B5EF4-FFF2-40B4-BE49-F238E27FC236}">
                <a16:creationId xmlns:a16="http://schemas.microsoft.com/office/drawing/2014/main" id="{BCA43D96-99FD-5EC0-4965-878CB287DAF5}"/>
              </a:ext>
            </a:extLst>
          </p:cNvPr>
          <p:cNvSpPr txBox="1"/>
          <p:nvPr/>
        </p:nvSpPr>
        <p:spPr>
          <a:xfrm>
            <a:off x="10503719" y="2496834"/>
            <a:ext cx="718458" cy="369332"/>
          </a:xfrm>
          <a:prstGeom prst="rect">
            <a:avLst/>
          </a:prstGeom>
          <a:noFill/>
        </p:spPr>
        <p:txBody>
          <a:bodyPr wrap="square" rtlCol="0">
            <a:spAutoFit/>
          </a:bodyPr>
          <a:lstStyle/>
          <a:p>
            <a:pPr algn="ctr"/>
            <a:r>
              <a:rPr lang="es-ES" b="1" dirty="0"/>
              <a:t>GAIN</a:t>
            </a:r>
          </a:p>
        </p:txBody>
      </p:sp>
      <p:sp>
        <p:nvSpPr>
          <p:cNvPr id="30" name="CuadroTexto 29">
            <a:extLst>
              <a:ext uri="{FF2B5EF4-FFF2-40B4-BE49-F238E27FC236}">
                <a16:creationId xmlns:a16="http://schemas.microsoft.com/office/drawing/2014/main" id="{6D18FF82-1826-6A27-F82B-7C68E6D96B91}"/>
              </a:ext>
            </a:extLst>
          </p:cNvPr>
          <p:cNvSpPr txBox="1"/>
          <p:nvPr/>
        </p:nvSpPr>
        <p:spPr>
          <a:xfrm>
            <a:off x="10503719" y="3046447"/>
            <a:ext cx="718458" cy="369332"/>
          </a:xfrm>
          <a:prstGeom prst="rect">
            <a:avLst/>
          </a:prstGeom>
          <a:noFill/>
        </p:spPr>
        <p:txBody>
          <a:bodyPr wrap="square" rtlCol="0">
            <a:spAutoFit/>
          </a:bodyPr>
          <a:lstStyle/>
          <a:p>
            <a:pPr algn="ctr"/>
            <a:r>
              <a:rPr lang="es-ES" b="1" dirty="0"/>
              <a:t>27</a:t>
            </a:r>
          </a:p>
        </p:txBody>
      </p:sp>
      <p:sp>
        <p:nvSpPr>
          <p:cNvPr id="31" name="CuadroTexto 30">
            <a:extLst>
              <a:ext uri="{FF2B5EF4-FFF2-40B4-BE49-F238E27FC236}">
                <a16:creationId xmlns:a16="http://schemas.microsoft.com/office/drawing/2014/main" id="{26B78EB1-C236-8209-B99C-497CBB53C6DB}"/>
              </a:ext>
            </a:extLst>
          </p:cNvPr>
          <p:cNvSpPr txBox="1"/>
          <p:nvPr/>
        </p:nvSpPr>
        <p:spPr>
          <a:xfrm>
            <a:off x="10503719" y="3683282"/>
            <a:ext cx="718458" cy="369332"/>
          </a:xfrm>
          <a:prstGeom prst="rect">
            <a:avLst/>
          </a:prstGeom>
          <a:noFill/>
        </p:spPr>
        <p:txBody>
          <a:bodyPr wrap="square" rtlCol="0">
            <a:spAutoFit/>
          </a:bodyPr>
          <a:lstStyle/>
          <a:p>
            <a:pPr algn="ctr"/>
            <a:r>
              <a:rPr lang="es-ES" b="1" dirty="0"/>
              <a:t>1</a:t>
            </a:r>
          </a:p>
        </p:txBody>
      </p:sp>
      <p:sp>
        <p:nvSpPr>
          <p:cNvPr id="32" name="CuadroTexto 31">
            <a:extLst>
              <a:ext uri="{FF2B5EF4-FFF2-40B4-BE49-F238E27FC236}">
                <a16:creationId xmlns:a16="http://schemas.microsoft.com/office/drawing/2014/main" id="{30B4FD7C-F84E-891B-0DB9-63591778E2F4}"/>
              </a:ext>
            </a:extLst>
          </p:cNvPr>
          <p:cNvSpPr txBox="1"/>
          <p:nvPr/>
        </p:nvSpPr>
        <p:spPr>
          <a:xfrm>
            <a:off x="10501169" y="4350445"/>
            <a:ext cx="718458" cy="369332"/>
          </a:xfrm>
          <a:prstGeom prst="rect">
            <a:avLst/>
          </a:prstGeom>
          <a:noFill/>
        </p:spPr>
        <p:txBody>
          <a:bodyPr wrap="square" rtlCol="0">
            <a:spAutoFit/>
          </a:bodyPr>
          <a:lstStyle/>
          <a:p>
            <a:pPr algn="ctr"/>
            <a:r>
              <a:rPr lang="es-ES" b="1" dirty="0"/>
              <a:t>16,33</a:t>
            </a:r>
          </a:p>
        </p:txBody>
      </p:sp>
      <p:cxnSp>
        <p:nvCxnSpPr>
          <p:cNvPr id="33" name="Conector recto 32">
            <a:extLst>
              <a:ext uri="{FF2B5EF4-FFF2-40B4-BE49-F238E27FC236}">
                <a16:creationId xmlns:a16="http://schemas.microsoft.com/office/drawing/2014/main" id="{600439F2-6524-DB99-4402-963B8C1CC085}"/>
              </a:ext>
            </a:extLst>
          </p:cNvPr>
          <p:cNvCxnSpPr/>
          <p:nvPr/>
        </p:nvCxnSpPr>
        <p:spPr>
          <a:xfrm flipV="1">
            <a:off x="1915891"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777417"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0D66088C-E6ED-D351-F9A8-E16CDB7EF2F5}"/>
              </a:ext>
            </a:extLst>
          </p:cNvPr>
          <p:cNvSpPr txBox="1"/>
          <p:nvPr/>
        </p:nvSpPr>
        <p:spPr>
          <a:xfrm>
            <a:off x="4814639" y="3689994"/>
            <a:ext cx="1031051" cy="369332"/>
          </a:xfrm>
          <a:prstGeom prst="rect">
            <a:avLst/>
          </a:prstGeom>
          <a:noFill/>
        </p:spPr>
        <p:txBody>
          <a:bodyPr wrap="none" rtlCol="0">
            <a:spAutoFit/>
          </a:bodyPr>
          <a:lstStyle/>
          <a:p>
            <a:r>
              <a:rPr lang="es-ES" b="1" dirty="0">
                <a:solidFill>
                  <a:srgbClr val="FF0000"/>
                </a:solidFill>
              </a:rPr>
              <a:t>Dosis &lt; 3</a:t>
            </a:r>
          </a:p>
        </p:txBody>
      </p:sp>
      <p:sp>
        <p:nvSpPr>
          <p:cNvPr id="36" name="CuadroTexto 35">
            <a:extLst>
              <a:ext uri="{FF2B5EF4-FFF2-40B4-BE49-F238E27FC236}">
                <a16:creationId xmlns:a16="http://schemas.microsoft.com/office/drawing/2014/main" id="{5DFD5BEE-412B-DC53-7737-8AAEC9887544}"/>
              </a:ext>
            </a:extLst>
          </p:cNvPr>
          <p:cNvSpPr txBox="1"/>
          <p:nvPr/>
        </p:nvSpPr>
        <p:spPr>
          <a:xfrm>
            <a:off x="4840126" y="4357157"/>
            <a:ext cx="1031051" cy="369332"/>
          </a:xfrm>
          <a:prstGeom prst="rect">
            <a:avLst/>
          </a:prstGeom>
          <a:noFill/>
        </p:spPr>
        <p:txBody>
          <a:bodyPr wrap="none" rtlCol="0">
            <a:spAutoFit/>
          </a:bodyPr>
          <a:lstStyle/>
          <a:p>
            <a:r>
              <a:rPr lang="es-ES" b="1" dirty="0">
                <a:solidFill>
                  <a:srgbClr val="FF0000"/>
                </a:solidFill>
              </a:rPr>
              <a:t>Dosis &lt; 6</a:t>
            </a:r>
          </a:p>
        </p:txBody>
      </p:sp>
    </p:spTree>
    <p:extLst>
      <p:ext uri="{BB962C8B-B14F-4D97-AF65-F5344CB8AC3E}">
        <p14:creationId xmlns:p14="http://schemas.microsoft.com/office/powerpoint/2010/main" val="3114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2136710" y="783161"/>
            <a:ext cx="7921689" cy="369332"/>
          </a:xfrm>
          <a:prstGeom prst="rect">
            <a:avLst/>
          </a:prstGeom>
          <a:noFill/>
        </p:spPr>
        <p:txBody>
          <a:bodyPr wrap="square" rtlCol="0">
            <a:spAutoFit/>
          </a:bodyPr>
          <a:lstStyle/>
          <a:p>
            <a:pPr algn="ctr"/>
            <a:r>
              <a:rPr lang="es-ES" b="1" dirty="0"/>
              <a:t>La alternativa con el mayor GAIN es la que conformará el primer nivel del árbol</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988831"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416940"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988831"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6F43C45-0778-5225-4588-5AEB8DD3A0DC}"/>
                  </a:ext>
                </a:extLst>
              </p:cNvPr>
              <p:cNvSpPr txBox="1"/>
              <p:nvPr/>
            </p:nvSpPr>
            <p:spPr>
              <a:xfrm>
                <a:off x="6698312" y="1919995"/>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𝟒</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100</a:t>
                </a:r>
              </a:p>
            </p:txBody>
          </p:sp>
        </mc:Choice>
        <mc:Fallback xmlns="">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6698312" y="1919995"/>
                <a:ext cx="2362201" cy="533800"/>
              </a:xfrm>
              <a:prstGeom prst="rect">
                <a:avLst/>
              </a:prstGeom>
              <a:blipFill>
                <a:blip r:embed="rId3"/>
                <a:stretch>
                  <a:fillRect b="-4396"/>
                </a:stretch>
              </a:blipFill>
              <a:ln w="19050">
                <a:solidFill>
                  <a:schemeClr val="tx1"/>
                </a:solidFill>
              </a:ln>
            </p:spPr>
            <p:txBody>
              <a:bodyPr/>
              <a:lstStyle/>
              <a:p>
                <a:r>
                  <a:rPr lang="es-ES">
                    <a:noFill/>
                  </a:rPr>
                  <a:t> </a:t>
                </a:r>
              </a:p>
            </p:txBody>
          </p:sp>
        </mc:Fallback>
      </mc:AlternateContent>
      <p:cxnSp>
        <p:nvCxnSpPr>
          <p:cNvPr id="13" name="Conector recto 12">
            <a:extLst>
              <a:ext uri="{FF2B5EF4-FFF2-40B4-BE49-F238E27FC236}">
                <a16:creationId xmlns:a16="http://schemas.microsoft.com/office/drawing/2014/main" id="{B906AE90-6737-CC41-602F-121CEE79AE52}"/>
              </a:ext>
            </a:extLst>
          </p:cNvPr>
          <p:cNvCxnSpPr/>
          <p:nvPr/>
        </p:nvCxnSpPr>
        <p:spPr>
          <a:xfrm flipV="1">
            <a:off x="1446245" y="3284376"/>
            <a:ext cx="0" cy="2706307"/>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975555E7-C1FB-C788-E8DD-C0A9B1FF8B06}"/>
              </a:ext>
            </a:extLst>
          </p:cNvPr>
          <p:cNvSpPr txBox="1"/>
          <p:nvPr/>
        </p:nvSpPr>
        <p:spPr>
          <a:xfrm>
            <a:off x="4826650" y="3053159"/>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A4DCC60B-3755-FF23-14A9-D899595E50F6}"/>
                  </a:ext>
                </a:extLst>
              </p:cNvPr>
              <p:cNvSpPr txBox="1"/>
              <p:nvPr/>
            </p:nvSpPr>
            <p:spPr>
              <a:xfrm>
                <a:off x="6095925" y="3637232"/>
                <a:ext cx="1635679"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40,5</a:t>
                </a:r>
              </a:p>
            </p:txBody>
          </p:sp>
        </mc:Choice>
        <mc:Fallback xmlns="">
          <p:sp>
            <p:nvSpPr>
              <p:cNvPr id="15" name="CuadroTexto 14">
                <a:extLst>
                  <a:ext uri="{FF2B5EF4-FFF2-40B4-BE49-F238E27FC236}">
                    <a16:creationId xmlns:a16="http://schemas.microsoft.com/office/drawing/2014/main" id="{A4DCC60B-3755-FF23-14A9-D899595E50F6}"/>
                  </a:ext>
                </a:extLst>
              </p:cNvPr>
              <p:cNvSpPr txBox="1">
                <a:spLocks noRot="1" noChangeAspect="1" noMove="1" noResize="1" noEditPoints="1" noAdjustHandles="1" noChangeArrowheads="1" noChangeShapeType="1" noTextEdit="1"/>
              </p:cNvSpPr>
              <p:nvPr/>
            </p:nvSpPr>
            <p:spPr>
              <a:xfrm>
                <a:off x="6095925" y="3637232"/>
                <a:ext cx="1635679" cy="533800"/>
              </a:xfrm>
              <a:prstGeom prst="rect">
                <a:avLst/>
              </a:prstGeom>
              <a:blipFill>
                <a:blip r:embed="rId4"/>
                <a:stretch>
                  <a:fillRect r="-1845"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EE93046-3CC2-2333-1389-98195924F93D}"/>
                  </a:ext>
                </a:extLst>
              </p:cNvPr>
              <p:cNvSpPr txBox="1"/>
              <p:nvPr/>
            </p:nvSpPr>
            <p:spPr>
              <a:xfrm>
                <a:off x="7879413" y="3637232"/>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60,5</a:t>
                </a:r>
              </a:p>
            </p:txBody>
          </p:sp>
        </mc:Choice>
        <mc:Fallback xmlns="">
          <p:sp>
            <p:nvSpPr>
              <p:cNvPr id="16" name="CuadroTexto 15">
                <a:extLst>
                  <a:ext uri="{FF2B5EF4-FFF2-40B4-BE49-F238E27FC236}">
                    <a16:creationId xmlns:a16="http://schemas.microsoft.com/office/drawing/2014/main" id="{7EE93046-3CC2-2333-1389-98195924F93D}"/>
                  </a:ext>
                </a:extLst>
              </p:cNvPr>
              <p:cNvSpPr txBox="1">
                <a:spLocks noRot="1" noChangeAspect="1" noMove="1" noResize="1" noEditPoints="1" noAdjustHandles="1" noChangeArrowheads="1" noChangeShapeType="1" noTextEdit="1"/>
              </p:cNvSpPr>
              <p:nvPr/>
            </p:nvSpPr>
            <p:spPr>
              <a:xfrm>
                <a:off x="7879413" y="3637232"/>
                <a:ext cx="2362201" cy="533800"/>
              </a:xfrm>
              <a:prstGeom prst="rect">
                <a:avLst/>
              </a:prstGeom>
              <a:blipFill>
                <a:blip r:embed="rId5"/>
                <a:stretch>
                  <a:fillRect b="-5556"/>
                </a:stretch>
              </a:blipFill>
              <a:ln w="19050">
                <a:solidFill>
                  <a:schemeClr val="tx1"/>
                </a:solidFill>
              </a:ln>
            </p:spPr>
            <p:txBody>
              <a:bodyPr/>
              <a:lstStyle/>
              <a:p>
                <a:r>
                  <a:rPr lang="es-ES">
                    <a:noFill/>
                  </a:rPr>
                  <a:t> </a:t>
                </a:r>
              </a:p>
            </p:txBody>
          </p:sp>
        </mc:Fallback>
      </mc:AlternateContent>
      <p:sp>
        <p:nvSpPr>
          <p:cNvPr id="17" name="CuadroTexto 16">
            <a:extLst>
              <a:ext uri="{FF2B5EF4-FFF2-40B4-BE49-F238E27FC236}">
                <a16:creationId xmlns:a16="http://schemas.microsoft.com/office/drawing/2014/main" id="{E967F04E-7B66-9AE4-4E58-BF063C58C519}"/>
              </a:ext>
            </a:extLst>
          </p:cNvPr>
          <p:cNvSpPr txBox="1"/>
          <p:nvPr/>
        </p:nvSpPr>
        <p:spPr>
          <a:xfrm>
            <a:off x="4145688" y="3046447"/>
            <a:ext cx="718458" cy="369332"/>
          </a:xfrm>
          <a:prstGeom prst="rect">
            <a:avLst/>
          </a:prstGeom>
          <a:noFill/>
        </p:spPr>
        <p:txBody>
          <a:bodyPr wrap="square" rtlCol="0">
            <a:spAutoFit/>
          </a:bodyPr>
          <a:lstStyle/>
          <a:p>
            <a:pPr algn="ctr"/>
            <a:r>
              <a:rPr lang="es-ES" b="1" dirty="0"/>
              <a:t>Alt 0</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5D2632FE-36A9-06BE-1274-1EA9DE782366}"/>
                  </a:ext>
                </a:extLst>
              </p:cNvPr>
              <p:cNvSpPr txBox="1"/>
              <p:nvPr/>
            </p:nvSpPr>
            <p:spPr>
              <a:xfrm>
                <a:off x="6095926" y="2972415"/>
                <a:ext cx="1373574"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0,25</a:t>
                </a:r>
              </a:p>
            </p:txBody>
          </p:sp>
        </mc:Choice>
        <mc:Fallback xmlns="">
          <p:sp>
            <p:nvSpPr>
              <p:cNvPr id="20" name="CuadroTexto 19">
                <a:extLst>
                  <a:ext uri="{FF2B5EF4-FFF2-40B4-BE49-F238E27FC236}">
                    <a16:creationId xmlns:a16="http://schemas.microsoft.com/office/drawing/2014/main" id="{5D2632FE-36A9-06BE-1274-1EA9DE782366}"/>
                  </a:ext>
                </a:extLst>
              </p:cNvPr>
              <p:cNvSpPr txBox="1">
                <a:spLocks noRot="1" noChangeAspect="1" noMove="1" noResize="1" noEditPoints="1" noAdjustHandles="1" noChangeArrowheads="1" noChangeShapeType="1" noTextEdit="1"/>
              </p:cNvSpPr>
              <p:nvPr/>
            </p:nvSpPr>
            <p:spPr>
              <a:xfrm>
                <a:off x="6095926" y="2972415"/>
                <a:ext cx="1373574" cy="533800"/>
              </a:xfrm>
              <a:prstGeom prst="rect">
                <a:avLst/>
              </a:prstGeom>
              <a:blipFill>
                <a:blip r:embed="rId6"/>
                <a:stretch>
                  <a:fillRect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48514AD3-C8AC-470C-83E5-8BBF42C52A78}"/>
                  </a:ext>
                </a:extLst>
              </p:cNvPr>
              <p:cNvSpPr txBox="1"/>
              <p:nvPr/>
            </p:nvSpPr>
            <p:spPr>
              <a:xfrm>
                <a:off x="7879413" y="2972415"/>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126,75</a:t>
                </a:r>
              </a:p>
            </p:txBody>
          </p:sp>
        </mc:Choice>
        <mc:Fallback xmlns="">
          <p:sp>
            <p:nvSpPr>
              <p:cNvPr id="21" name="CuadroTexto 20">
                <a:extLst>
                  <a:ext uri="{FF2B5EF4-FFF2-40B4-BE49-F238E27FC236}">
                    <a16:creationId xmlns:a16="http://schemas.microsoft.com/office/drawing/2014/main" id="{48514AD3-C8AC-470C-83E5-8BBF42C52A78}"/>
                  </a:ext>
                </a:extLst>
              </p:cNvPr>
              <p:cNvSpPr txBox="1">
                <a:spLocks noRot="1" noChangeAspect="1" noMove="1" noResize="1" noEditPoints="1" noAdjustHandles="1" noChangeArrowheads="1" noChangeShapeType="1" noTextEdit="1"/>
              </p:cNvSpPr>
              <p:nvPr/>
            </p:nvSpPr>
            <p:spPr>
              <a:xfrm>
                <a:off x="7879413" y="2972415"/>
                <a:ext cx="2362201" cy="533800"/>
              </a:xfrm>
              <a:prstGeom prst="rect">
                <a:avLst/>
              </a:prstGeom>
              <a:blipFill>
                <a:blip r:embed="rId7"/>
                <a:stretch>
                  <a:fillRect b="-5556"/>
                </a:stretch>
              </a:blipFill>
              <a:ln w="19050">
                <a:solidFill>
                  <a:schemeClr val="tx1"/>
                </a:solidFill>
              </a:ln>
            </p:spPr>
            <p:txBody>
              <a:bodyPr/>
              <a:lstStyle/>
              <a:p>
                <a:r>
                  <a:rPr lang="es-ES">
                    <a:noFill/>
                  </a:rPr>
                  <a:t> </a:t>
                </a:r>
              </a:p>
            </p:txBody>
          </p:sp>
        </mc:Fallback>
      </mc:AlternateContent>
      <p:sp>
        <p:nvSpPr>
          <p:cNvPr id="22" name="CuadroTexto 21">
            <a:extLst>
              <a:ext uri="{FF2B5EF4-FFF2-40B4-BE49-F238E27FC236}">
                <a16:creationId xmlns:a16="http://schemas.microsoft.com/office/drawing/2014/main" id="{AF07AC0E-B33A-A9AE-E332-5E46E863A92C}"/>
              </a:ext>
            </a:extLst>
          </p:cNvPr>
          <p:cNvSpPr txBox="1"/>
          <p:nvPr/>
        </p:nvSpPr>
        <p:spPr>
          <a:xfrm>
            <a:off x="4145688" y="3683282"/>
            <a:ext cx="718458" cy="369332"/>
          </a:xfrm>
          <a:prstGeom prst="rect">
            <a:avLst/>
          </a:prstGeom>
          <a:noFill/>
        </p:spPr>
        <p:txBody>
          <a:bodyPr wrap="square" rtlCol="0">
            <a:spAutoFit/>
          </a:bodyPr>
          <a:lstStyle/>
          <a:p>
            <a:pPr algn="ctr"/>
            <a:r>
              <a:rPr lang="es-ES" b="1" dirty="0"/>
              <a:t>Alt 1</a:t>
            </a:r>
          </a:p>
        </p:txBody>
      </p: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13DF6F5F-C6AE-3360-7BBF-1300D6213B35}"/>
                  </a:ext>
                </a:extLst>
              </p:cNvPr>
              <p:cNvSpPr txBox="1"/>
              <p:nvPr/>
            </p:nvSpPr>
            <p:spPr>
              <a:xfrm>
                <a:off x="6095925" y="4302050"/>
                <a:ext cx="23020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114,08</a:t>
                </a:r>
              </a:p>
            </p:txBody>
          </p:sp>
        </mc:Choice>
        <mc:Fallback xmlns="">
          <p:sp>
            <p:nvSpPr>
              <p:cNvPr id="26" name="CuadroTexto 25">
                <a:extLst>
                  <a:ext uri="{FF2B5EF4-FFF2-40B4-BE49-F238E27FC236}">
                    <a16:creationId xmlns:a16="http://schemas.microsoft.com/office/drawing/2014/main" id="{13DF6F5F-C6AE-3360-7BBF-1300D6213B35}"/>
                  </a:ext>
                </a:extLst>
              </p:cNvPr>
              <p:cNvSpPr txBox="1">
                <a:spLocks noRot="1" noChangeAspect="1" noMove="1" noResize="1" noEditPoints="1" noAdjustHandles="1" noChangeArrowheads="1" noChangeShapeType="1" noTextEdit="1"/>
              </p:cNvSpPr>
              <p:nvPr/>
            </p:nvSpPr>
            <p:spPr>
              <a:xfrm>
                <a:off x="6095925" y="4302050"/>
                <a:ext cx="2302001" cy="533800"/>
              </a:xfrm>
              <a:prstGeom prst="rect">
                <a:avLst/>
              </a:prstGeom>
              <a:blipFill>
                <a:blip r:embed="rId8"/>
                <a:stretch>
                  <a:fillRect b="-5556"/>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5444BD4A-2D18-F38B-372D-40059CF969A5}"/>
                  </a:ext>
                </a:extLst>
              </p:cNvPr>
              <p:cNvSpPr txBox="1"/>
              <p:nvPr/>
            </p:nvSpPr>
            <p:spPr>
              <a:xfrm>
                <a:off x="8605936" y="4302050"/>
                <a:ext cx="1635678"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2,25</a:t>
                </a:r>
              </a:p>
            </p:txBody>
          </p:sp>
        </mc:Choice>
        <mc:Fallback xmlns="">
          <p:sp>
            <p:nvSpPr>
              <p:cNvPr id="27" name="CuadroTexto 26">
                <a:extLst>
                  <a:ext uri="{FF2B5EF4-FFF2-40B4-BE49-F238E27FC236}">
                    <a16:creationId xmlns:a16="http://schemas.microsoft.com/office/drawing/2014/main" id="{5444BD4A-2D18-F38B-372D-40059CF969A5}"/>
                  </a:ext>
                </a:extLst>
              </p:cNvPr>
              <p:cNvSpPr txBox="1">
                <a:spLocks noRot="1" noChangeAspect="1" noMove="1" noResize="1" noEditPoints="1" noAdjustHandles="1" noChangeArrowheads="1" noChangeShapeType="1" noTextEdit="1"/>
              </p:cNvSpPr>
              <p:nvPr/>
            </p:nvSpPr>
            <p:spPr>
              <a:xfrm>
                <a:off x="8605936" y="4302050"/>
                <a:ext cx="1635678" cy="533800"/>
              </a:xfrm>
              <a:prstGeom prst="rect">
                <a:avLst/>
              </a:prstGeom>
              <a:blipFill>
                <a:blip r:embed="rId9"/>
                <a:stretch>
                  <a:fillRect b="-5556"/>
                </a:stretch>
              </a:blipFill>
              <a:ln w="19050">
                <a:solidFill>
                  <a:schemeClr val="tx1"/>
                </a:solidFill>
              </a:ln>
            </p:spPr>
            <p:txBody>
              <a:bodyPr/>
              <a:lstStyle/>
              <a:p>
                <a:r>
                  <a:rPr lang="es-ES">
                    <a:noFill/>
                  </a:rPr>
                  <a:t> </a:t>
                </a:r>
              </a:p>
            </p:txBody>
          </p:sp>
        </mc:Fallback>
      </mc:AlternateContent>
      <p:sp>
        <p:nvSpPr>
          <p:cNvPr id="28" name="CuadroTexto 27">
            <a:extLst>
              <a:ext uri="{FF2B5EF4-FFF2-40B4-BE49-F238E27FC236}">
                <a16:creationId xmlns:a16="http://schemas.microsoft.com/office/drawing/2014/main" id="{6B95F7C2-89C7-54CF-0315-04E20DE8CD3A}"/>
              </a:ext>
            </a:extLst>
          </p:cNvPr>
          <p:cNvSpPr txBox="1"/>
          <p:nvPr/>
        </p:nvSpPr>
        <p:spPr>
          <a:xfrm>
            <a:off x="4145688" y="4350445"/>
            <a:ext cx="718458" cy="369332"/>
          </a:xfrm>
          <a:prstGeom prst="rect">
            <a:avLst/>
          </a:prstGeom>
          <a:noFill/>
        </p:spPr>
        <p:txBody>
          <a:bodyPr wrap="square" rtlCol="0">
            <a:spAutoFit/>
          </a:bodyPr>
          <a:lstStyle/>
          <a:p>
            <a:pPr algn="ctr"/>
            <a:r>
              <a:rPr lang="es-ES" b="1" dirty="0"/>
              <a:t>Alt 2</a:t>
            </a:r>
          </a:p>
        </p:txBody>
      </p:sp>
      <p:sp>
        <p:nvSpPr>
          <p:cNvPr id="29" name="CuadroTexto 28">
            <a:extLst>
              <a:ext uri="{FF2B5EF4-FFF2-40B4-BE49-F238E27FC236}">
                <a16:creationId xmlns:a16="http://schemas.microsoft.com/office/drawing/2014/main" id="{BCA43D96-99FD-5EC0-4965-878CB287DAF5}"/>
              </a:ext>
            </a:extLst>
          </p:cNvPr>
          <p:cNvSpPr txBox="1"/>
          <p:nvPr/>
        </p:nvSpPr>
        <p:spPr>
          <a:xfrm>
            <a:off x="10503719" y="2496834"/>
            <a:ext cx="718458" cy="369332"/>
          </a:xfrm>
          <a:prstGeom prst="rect">
            <a:avLst/>
          </a:prstGeom>
          <a:noFill/>
        </p:spPr>
        <p:txBody>
          <a:bodyPr wrap="square" rtlCol="0">
            <a:spAutoFit/>
          </a:bodyPr>
          <a:lstStyle/>
          <a:p>
            <a:pPr algn="ctr"/>
            <a:r>
              <a:rPr lang="es-ES" b="1" dirty="0"/>
              <a:t>GAIN</a:t>
            </a:r>
          </a:p>
        </p:txBody>
      </p:sp>
      <p:sp>
        <p:nvSpPr>
          <p:cNvPr id="30" name="CuadroTexto 29">
            <a:extLst>
              <a:ext uri="{FF2B5EF4-FFF2-40B4-BE49-F238E27FC236}">
                <a16:creationId xmlns:a16="http://schemas.microsoft.com/office/drawing/2014/main" id="{6D18FF82-1826-6A27-F82B-7C68E6D96B91}"/>
              </a:ext>
            </a:extLst>
          </p:cNvPr>
          <p:cNvSpPr txBox="1"/>
          <p:nvPr/>
        </p:nvSpPr>
        <p:spPr>
          <a:xfrm>
            <a:off x="10503719" y="3046447"/>
            <a:ext cx="718458" cy="369332"/>
          </a:xfrm>
          <a:prstGeom prst="rect">
            <a:avLst/>
          </a:prstGeom>
          <a:noFill/>
        </p:spPr>
        <p:txBody>
          <a:bodyPr wrap="square" rtlCol="0">
            <a:spAutoFit/>
          </a:bodyPr>
          <a:lstStyle/>
          <a:p>
            <a:pPr algn="ctr"/>
            <a:r>
              <a:rPr lang="es-ES" b="1" dirty="0"/>
              <a:t>27</a:t>
            </a:r>
          </a:p>
        </p:txBody>
      </p:sp>
      <p:sp>
        <p:nvSpPr>
          <p:cNvPr id="31" name="CuadroTexto 30">
            <a:extLst>
              <a:ext uri="{FF2B5EF4-FFF2-40B4-BE49-F238E27FC236}">
                <a16:creationId xmlns:a16="http://schemas.microsoft.com/office/drawing/2014/main" id="{26B78EB1-C236-8209-B99C-497CBB53C6DB}"/>
              </a:ext>
            </a:extLst>
          </p:cNvPr>
          <p:cNvSpPr txBox="1"/>
          <p:nvPr/>
        </p:nvSpPr>
        <p:spPr>
          <a:xfrm>
            <a:off x="10503719" y="3683282"/>
            <a:ext cx="718458" cy="369332"/>
          </a:xfrm>
          <a:prstGeom prst="rect">
            <a:avLst/>
          </a:prstGeom>
          <a:noFill/>
        </p:spPr>
        <p:txBody>
          <a:bodyPr wrap="square" rtlCol="0">
            <a:spAutoFit/>
          </a:bodyPr>
          <a:lstStyle/>
          <a:p>
            <a:pPr algn="ctr"/>
            <a:r>
              <a:rPr lang="es-ES" b="1" dirty="0"/>
              <a:t>1</a:t>
            </a:r>
          </a:p>
        </p:txBody>
      </p:sp>
      <p:sp>
        <p:nvSpPr>
          <p:cNvPr id="32" name="CuadroTexto 31">
            <a:extLst>
              <a:ext uri="{FF2B5EF4-FFF2-40B4-BE49-F238E27FC236}">
                <a16:creationId xmlns:a16="http://schemas.microsoft.com/office/drawing/2014/main" id="{30B4FD7C-F84E-891B-0DB9-63591778E2F4}"/>
              </a:ext>
            </a:extLst>
          </p:cNvPr>
          <p:cNvSpPr txBox="1"/>
          <p:nvPr/>
        </p:nvSpPr>
        <p:spPr>
          <a:xfrm>
            <a:off x="10501169" y="4350445"/>
            <a:ext cx="718458" cy="369332"/>
          </a:xfrm>
          <a:prstGeom prst="rect">
            <a:avLst/>
          </a:prstGeom>
          <a:noFill/>
        </p:spPr>
        <p:txBody>
          <a:bodyPr wrap="square" rtlCol="0">
            <a:spAutoFit/>
          </a:bodyPr>
          <a:lstStyle/>
          <a:p>
            <a:pPr algn="ctr"/>
            <a:r>
              <a:rPr lang="es-ES" b="1" dirty="0"/>
              <a:t>16,33</a:t>
            </a:r>
          </a:p>
        </p:txBody>
      </p:sp>
      <p:cxnSp>
        <p:nvCxnSpPr>
          <p:cNvPr id="33" name="Conector recto 32">
            <a:extLst>
              <a:ext uri="{FF2B5EF4-FFF2-40B4-BE49-F238E27FC236}">
                <a16:creationId xmlns:a16="http://schemas.microsoft.com/office/drawing/2014/main" id="{600439F2-6524-DB99-4402-963B8C1CC085}"/>
              </a:ext>
            </a:extLst>
          </p:cNvPr>
          <p:cNvCxnSpPr/>
          <p:nvPr/>
        </p:nvCxnSpPr>
        <p:spPr>
          <a:xfrm flipV="1">
            <a:off x="1915891"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777417"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0D66088C-E6ED-D351-F9A8-E16CDB7EF2F5}"/>
              </a:ext>
            </a:extLst>
          </p:cNvPr>
          <p:cNvSpPr txBox="1"/>
          <p:nvPr/>
        </p:nvSpPr>
        <p:spPr>
          <a:xfrm>
            <a:off x="4814639" y="3689994"/>
            <a:ext cx="1031051" cy="369332"/>
          </a:xfrm>
          <a:prstGeom prst="rect">
            <a:avLst/>
          </a:prstGeom>
          <a:noFill/>
        </p:spPr>
        <p:txBody>
          <a:bodyPr wrap="none" rtlCol="0">
            <a:spAutoFit/>
          </a:bodyPr>
          <a:lstStyle/>
          <a:p>
            <a:r>
              <a:rPr lang="es-ES" b="1" dirty="0">
                <a:solidFill>
                  <a:srgbClr val="FF0000"/>
                </a:solidFill>
              </a:rPr>
              <a:t>Dosis &lt; 3</a:t>
            </a:r>
          </a:p>
        </p:txBody>
      </p:sp>
      <p:sp>
        <p:nvSpPr>
          <p:cNvPr id="36" name="CuadroTexto 35">
            <a:extLst>
              <a:ext uri="{FF2B5EF4-FFF2-40B4-BE49-F238E27FC236}">
                <a16:creationId xmlns:a16="http://schemas.microsoft.com/office/drawing/2014/main" id="{5DFD5BEE-412B-DC53-7737-8AAEC9887544}"/>
              </a:ext>
            </a:extLst>
          </p:cNvPr>
          <p:cNvSpPr txBox="1"/>
          <p:nvPr/>
        </p:nvSpPr>
        <p:spPr>
          <a:xfrm>
            <a:off x="4840126" y="4357157"/>
            <a:ext cx="1031051" cy="369332"/>
          </a:xfrm>
          <a:prstGeom prst="rect">
            <a:avLst/>
          </a:prstGeom>
          <a:noFill/>
        </p:spPr>
        <p:txBody>
          <a:bodyPr wrap="none" rtlCol="0">
            <a:spAutoFit/>
          </a:bodyPr>
          <a:lstStyle/>
          <a:p>
            <a:r>
              <a:rPr lang="es-ES" b="1" dirty="0">
                <a:solidFill>
                  <a:srgbClr val="FF0000"/>
                </a:solidFill>
              </a:rPr>
              <a:t>Dosis &lt; 6</a:t>
            </a:r>
          </a:p>
        </p:txBody>
      </p:sp>
      <p:sp>
        <p:nvSpPr>
          <p:cNvPr id="9" name="Rectángulo 8">
            <a:extLst>
              <a:ext uri="{FF2B5EF4-FFF2-40B4-BE49-F238E27FC236}">
                <a16:creationId xmlns:a16="http://schemas.microsoft.com/office/drawing/2014/main" id="{A5619F48-59F7-88D2-C430-8E53B0CF9B63}"/>
              </a:ext>
            </a:extLst>
          </p:cNvPr>
          <p:cNvSpPr/>
          <p:nvPr/>
        </p:nvSpPr>
        <p:spPr>
          <a:xfrm>
            <a:off x="4145688" y="2866166"/>
            <a:ext cx="7153683" cy="719146"/>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8007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2136710" y="783161"/>
            <a:ext cx="7921689" cy="369332"/>
          </a:xfrm>
          <a:prstGeom prst="rect">
            <a:avLst/>
          </a:prstGeom>
          <a:noFill/>
        </p:spPr>
        <p:txBody>
          <a:bodyPr wrap="square" rtlCol="0">
            <a:spAutoFit/>
          </a:bodyPr>
          <a:lstStyle/>
          <a:p>
            <a:pPr algn="ctr"/>
            <a:r>
              <a:rPr lang="es-ES" b="1" dirty="0"/>
              <a:t>Y construimos sucesivas ramas de idéntica manera</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extLst>
              <p:ext uri="{D42A27DB-BD31-4B8C-83A1-F6EECF244321}">
                <p14:modId xmlns:p14="http://schemas.microsoft.com/office/powerpoint/2010/main" val="3039026403"/>
              </p:ext>
            </p:extLst>
          </p:nvPr>
        </p:nvGraphicFramePr>
        <p:xfrm>
          <a:off x="708909"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137018"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extLst>
              <p:ext uri="{D42A27DB-BD31-4B8C-83A1-F6EECF244321}">
                <p14:modId xmlns:p14="http://schemas.microsoft.com/office/powerpoint/2010/main" val="3842258753"/>
              </p:ext>
            </p:extLst>
          </p:nvPr>
        </p:nvGraphicFramePr>
        <p:xfrm>
          <a:off x="708909"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56F43C45-0778-5225-4588-5AEB8DD3A0DC}"/>
                  </a:ext>
                </a:extLst>
              </p:cNvPr>
              <p:cNvSpPr txBox="1"/>
              <p:nvPr/>
            </p:nvSpPr>
            <p:spPr>
              <a:xfrm>
                <a:off x="6483703" y="1115697"/>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𝟒</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100</a:t>
                </a:r>
              </a:p>
            </p:txBody>
          </p:sp>
        </mc:Choice>
        <mc:Fallback>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6483703" y="1115697"/>
                <a:ext cx="2362201" cy="533800"/>
              </a:xfrm>
              <a:prstGeom prst="rect">
                <a:avLst/>
              </a:prstGeom>
              <a:blipFill>
                <a:blip r:embed="rId3"/>
                <a:stretch>
                  <a:fillRect b="-4396"/>
                </a:stretch>
              </a:blipFill>
              <a:ln w="19050">
                <a:solidFill>
                  <a:schemeClr val="tx1"/>
                </a:solidFill>
              </a:ln>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975555E7-C1FB-C788-E8DD-C0A9B1FF8B06}"/>
              </a:ext>
            </a:extLst>
          </p:cNvPr>
          <p:cNvSpPr txBox="1"/>
          <p:nvPr/>
        </p:nvSpPr>
        <p:spPr>
          <a:xfrm>
            <a:off x="4612041" y="2127558"/>
            <a:ext cx="1207382" cy="369332"/>
          </a:xfrm>
          <a:prstGeom prst="rect">
            <a:avLst/>
          </a:prstGeom>
          <a:noFill/>
        </p:spPr>
        <p:txBody>
          <a:bodyPr wrap="none" rtlCol="0">
            <a:spAutoFit/>
          </a:bodyPr>
          <a:lstStyle/>
          <a:p>
            <a:r>
              <a:rPr lang="es-ES" b="1" dirty="0">
                <a:solidFill>
                  <a:srgbClr val="FF0000"/>
                </a:solidFill>
              </a:rPr>
              <a:t>Dosis &lt; 1,5</a:t>
            </a:r>
          </a:p>
        </p:txBody>
      </p:sp>
      <p:sp>
        <p:nvSpPr>
          <p:cNvPr id="17" name="CuadroTexto 16">
            <a:extLst>
              <a:ext uri="{FF2B5EF4-FFF2-40B4-BE49-F238E27FC236}">
                <a16:creationId xmlns:a16="http://schemas.microsoft.com/office/drawing/2014/main" id="{E967F04E-7B66-9AE4-4E58-BF063C58C519}"/>
              </a:ext>
            </a:extLst>
          </p:cNvPr>
          <p:cNvSpPr txBox="1"/>
          <p:nvPr/>
        </p:nvSpPr>
        <p:spPr>
          <a:xfrm>
            <a:off x="3931079" y="2120846"/>
            <a:ext cx="718458" cy="369332"/>
          </a:xfrm>
          <a:prstGeom prst="rect">
            <a:avLst/>
          </a:prstGeom>
          <a:noFill/>
        </p:spPr>
        <p:txBody>
          <a:bodyPr wrap="square" rtlCol="0">
            <a:spAutoFit/>
          </a:bodyPr>
          <a:lstStyle/>
          <a:p>
            <a:pPr algn="ctr"/>
            <a:r>
              <a:rPr lang="es-ES" b="1" dirty="0"/>
              <a:t>Alt 0</a:t>
            </a:r>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5D2632FE-36A9-06BE-1274-1EA9DE782366}"/>
                  </a:ext>
                </a:extLst>
              </p:cNvPr>
              <p:cNvSpPr txBox="1"/>
              <p:nvPr/>
            </p:nvSpPr>
            <p:spPr>
              <a:xfrm>
                <a:off x="5881317" y="2046814"/>
                <a:ext cx="1373574"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0,25</a:t>
                </a:r>
              </a:p>
            </p:txBody>
          </p:sp>
        </mc:Choice>
        <mc:Fallback>
          <p:sp>
            <p:nvSpPr>
              <p:cNvPr id="20" name="CuadroTexto 19">
                <a:extLst>
                  <a:ext uri="{FF2B5EF4-FFF2-40B4-BE49-F238E27FC236}">
                    <a16:creationId xmlns:a16="http://schemas.microsoft.com/office/drawing/2014/main" id="{5D2632FE-36A9-06BE-1274-1EA9DE782366}"/>
                  </a:ext>
                </a:extLst>
              </p:cNvPr>
              <p:cNvSpPr txBox="1">
                <a:spLocks noRot="1" noChangeAspect="1" noMove="1" noResize="1" noEditPoints="1" noAdjustHandles="1" noChangeArrowheads="1" noChangeShapeType="1" noTextEdit="1"/>
              </p:cNvSpPr>
              <p:nvPr/>
            </p:nvSpPr>
            <p:spPr>
              <a:xfrm>
                <a:off x="5881317" y="2046814"/>
                <a:ext cx="1373574" cy="533800"/>
              </a:xfrm>
              <a:prstGeom prst="rect">
                <a:avLst/>
              </a:prstGeom>
              <a:blipFill>
                <a:blip r:embed="rId4"/>
                <a:stretch>
                  <a:fillRect b="-5556"/>
                </a:stretch>
              </a:blipFill>
              <a:ln w="19050">
                <a:solidFill>
                  <a:schemeClr val="tx1"/>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48514AD3-C8AC-470C-83E5-8BBF42C52A78}"/>
                  </a:ext>
                </a:extLst>
              </p:cNvPr>
              <p:cNvSpPr txBox="1"/>
              <p:nvPr/>
            </p:nvSpPr>
            <p:spPr>
              <a:xfrm>
                <a:off x="7664804" y="2046814"/>
                <a:ext cx="2362201"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𝟑</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126,75</a:t>
                </a:r>
              </a:p>
            </p:txBody>
          </p:sp>
        </mc:Choice>
        <mc:Fallback>
          <p:sp>
            <p:nvSpPr>
              <p:cNvPr id="21" name="CuadroTexto 20">
                <a:extLst>
                  <a:ext uri="{FF2B5EF4-FFF2-40B4-BE49-F238E27FC236}">
                    <a16:creationId xmlns:a16="http://schemas.microsoft.com/office/drawing/2014/main" id="{48514AD3-C8AC-470C-83E5-8BBF42C52A78}"/>
                  </a:ext>
                </a:extLst>
              </p:cNvPr>
              <p:cNvSpPr txBox="1">
                <a:spLocks noRot="1" noChangeAspect="1" noMove="1" noResize="1" noEditPoints="1" noAdjustHandles="1" noChangeArrowheads="1" noChangeShapeType="1" noTextEdit="1"/>
              </p:cNvSpPr>
              <p:nvPr/>
            </p:nvSpPr>
            <p:spPr>
              <a:xfrm>
                <a:off x="7664804" y="2046814"/>
                <a:ext cx="2362201" cy="533800"/>
              </a:xfrm>
              <a:prstGeom prst="rect">
                <a:avLst/>
              </a:prstGeom>
              <a:blipFill>
                <a:blip r:embed="rId5"/>
                <a:stretch>
                  <a:fillRect b="-5556"/>
                </a:stretch>
              </a:blipFill>
              <a:ln w="19050">
                <a:solidFill>
                  <a:schemeClr val="tx1"/>
                </a:solidFill>
              </a:ln>
            </p:spPr>
            <p:txBody>
              <a:bodyPr/>
              <a:lstStyle/>
              <a:p>
                <a:r>
                  <a:rPr lang="es-ES">
                    <a:noFill/>
                  </a:rPr>
                  <a:t> </a:t>
                </a:r>
              </a:p>
            </p:txBody>
          </p:sp>
        </mc:Fallback>
      </mc:AlternateContent>
      <p:sp>
        <p:nvSpPr>
          <p:cNvPr id="29" name="CuadroTexto 28">
            <a:extLst>
              <a:ext uri="{FF2B5EF4-FFF2-40B4-BE49-F238E27FC236}">
                <a16:creationId xmlns:a16="http://schemas.microsoft.com/office/drawing/2014/main" id="{BCA43D96-99FD-5EC0-4965-878CB287DAF5}"/>
              </a:ext>
            </a:extLst>
          </p:cNvPr>
          <p:cNvSpPr txBox="1"/>
          <p:nvPr/>
        </p:nvSpPr>
        <p:spPr>
          <a:xfrm>
            <a:off x="10289110" y="1571233"/>
            <a:ext cx="718458" cy="369332"/>
          </a:xfrm>
          <a:prstGeom prst="rect">
            <a:avLst/>
          </a:prstGeom>
          <a:noFill/>
        </p:spPr>
        <p:txBody>
          <a:bodyPr wrap="square" rtlCol="0">
            <a:spAutoFit/>
          </a:bodyPr>
          <a:lstStyle/>
          <a:p>
            <a:pPr algn="ctr"/>
            <a:r>
              <a:rPr lang="es-ES" b="1" dirty="0"/>
              <a:t>GAIN</a:t>
            </a:r>
          </a:p>
        </p:txBody>
      </p:sp>
      <p:sp>
        <p:nvSpPr>
          <p:cNvPr id="30" name="CuadroTexto 29">
            <a:extLst>
              <a:ext uri="{FF2B5EF4-FFF2-40B4-BE49-F238E27FC236}">
                <a16:creationId xmlns:a16="http://schemas.microsoft.com/office/drawing/2014/main" id="{6D18FF82-1826-6A27-F82B-7C68E6D96B91}"/>
              </a:ext>
            </a:extLst>
          </p:cNvPr>
          <p:cNvSpPr txBox="1"/>
          <p:nvPr/>
        </p:nvSpPr>
        <p:spPr>
          <a:xfrm>
            <a:off x="10289110" y="2120846"/>
            <a:ext cx="718458" cy="369332"/>
          </a:xfrm>
          <a:prstGeom prst="rect">
            <a:avLst/>
          </a:prstGeom>
          <a:noFill/>
        </p:spPr>
        <p:txBody>
          <a:bodyPr wrap="square" rtlCol="0">
            <a:spAutoFit/>
          </a:bodyPr>
          <a:lstStyle/>
          <a:p>
            <a:pPr algn="ctr"/>
            <a:r>
              <a:rPr lang="es-ES" b="1" dirty="0"/>
              <a:t>27</a:t>
            </a:r>
          </a:p>
        </p:txBody>
      </p:sp>
      <p:cxnSp>
        <p:nvCxnSpPr>
          <p:cNvPr id="33" name="Conector recto 32">
            <a:extLst>
              <a:ext uri="{FF2B5EF4-FFF2-40B4-BE49-F238E27FC236}">
                <a16:creationId xmlns:a16="http://schemas.microsoft.com/office/drawing/2014/main" id="{600439F2-6524-DB99-4402-963B8C1CC085}"/>
              </a:ext>
            </a:extLst>
          </p:cNvPr>
          <p:cNvCxnSpPr/>
          <p:nvPr/>
        </p:nvCxnSpPr>
        <p:spPr>
          <a:xfrm flipV="1">
            <a:off x="1635969"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497495"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A5619F48-59F7-88D2-C430-8E53B0CF9B63}"/>
              </a:ext>
            </a:extLst>
          </p:cNvPr>
          <p:cNvSpPr/>
          <p:nvPr/>
        </p:nvSpPr>
        <p:spPr>
          <a:xfrm>
            <a:off x="3931079" y="1940565"/>
            <a:ext cx="7153683" cy="719146"/>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F65B41DD-9CBA-EBFC-2FB9-AA085E4076F9}"/>
              </a:ext>
            </a:extLst>
          </p:cNvPr>
          <p:cNvCxnSpPr>
            <a:cxnSpLocks/>
          </p:cNvCxnSpPr>
          <p:nvPr/>
        </p:nvCxnSpPr>
        <p:spPr>
          <a:xfrm flipH="1">
            <a:off x="6884020" y="1571233"/>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FAA201-D8C6-3D29-3F51-C778FE8C1A73}"/>
              </a:ext>
            </a:extLst>
          </p:cNvPr>
          <p:cNvCxnSpPr>
            <a:cxnSpLocks/>
          </p:cNvCxnSpPr>
          <p:nvPr/>
        </p:nvCxnSpPr>
        <p:spPr>
          <a:xfrm>
            <a:off x="7884362" y="1571233"/>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9181F037-9BDD-B317-76BC-D50DC5B2794E}"/>
              </a:ext>
            </a:extLst>
          </p:cNvPr>
          <p:cNvSpPr txBox="1"/>
          <p:nvPr/>
        </p:nvSpPr>
        <p:spPr>
          <a:xfrm>
            <a:off x="3808029" y="2788975"/>
            <a:ext cx="1683016" cy="1200329"/>
          </a:xfrm>
          <a:prstGeom prst="rect">
            <a:avLst/>
          </a:prstGeom>
          <a:noFill/>
        </p:spPr>
        <p:txBody>
          <a:bodyPr wrap="square" rtlCol="0">
            <a:spAutoFit/>
          </a:bodyPr>
          <a:lstStyle/>
          <a:p>
            <a:pPr algn="ctr"/>
            <a:r>
              <a:rPr lang="es-ES" b="1" dirty="0"/>
              <a:t>Repetimos el proceso con las ramas con más de 1 opción</a:t>
            </a:r>
          </a:p>
        </p:txBody>
      </p:sp>
      <p:sp>
        <p:nvSpPr>
          <p:cNvPr id="25" name="CuadroTexto 24">
            <a:extLst>
              <a:ext uri="{FF2B5EF4-FFF2-40B4-BE49-F238E27FC236}">
                <a16:creationId xmlns:a16="http://schemas.microsoft.com/office/drawing/2014/main" id="{40A632CA-82AC-D77F-3F14-394D34FCAC9C}"/>
              </a:ext>
            </a:extLst>
          </p:cNvPr>
          <p:cNvSpPr txBox="1"/>
          <p:nvPr/>
        </p:nvSpPr>
        <p:spPr>
          <a:xfrm>
            <a:off x="6185873" y="2862243"/>
            <a:ext cx="1031051" cy="369332"/>
          </a:xfrm>
          <a:prstGeom prst="rect">
            <a:avLst/>
          </a:prstGeom>
          <a:noFill/>
        </p:spPr>
        <p:txBody>
          <a:bodyPr wrap="none" rtlCol="0">
            <a:spAutoFit/>
          </a:bodyPr>
          <a:lstStyle/>
          <a:p>
            <a:r>
              <a:rPr lang="es-ES" b="1" dirty="0">
                <a:solidFill>
                  <a:srgbClr val="FF0000"/>
                </a:solidFill>
              </a:rPr>
              <a:t>Dosis &lt; 3</a:t>
            </a:r>
          </a:p>
        </p:txBody>
      </p:sp>
      <mc:AlternateContent xmlns:mc="http://schemas.openxmlformats.org/markup-compatibility/2006">
        <mc:Choice xmlns:a14="http://schemas.microsoft.com/office/drawing/2010/main" Requires="a14">
          <p:sp>
            <p:nvSpPr>
              <p:cNvPr id="37" name="CuadroTexto 36">
                <a:extLst>
                  <a:ext uri="{FF2B5EF4-FFF2-40B4-BE49-F238E27FC236}">
                    <a16:creationId xmlns:a16="http://schemas.microsoft.com/office/drawing/2014/main" id="{FE6D598F-7854-567A-EF02-CD4D01230118}"/>
                  </a:ext>
                </a:extLst>
              </p:cNvPr>
              <p:cNvSpPr txBox="1"/>
              <p:nvPr/>
            </p:nvSpPr>
            <p:spPr>
              <a:xfrm>
                <a:off x="7306996" y="3446316"/>
                <a:ext cx="1635679"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162</a:t>
                </a:r>
              </a:p>
            </p:txBody>
          </p:sp>
        </mc:Choice>
        <mc:Fallback>
          <p:sp>
            <p:nvSpPr>
              <p:cNvPr id="37" name="CuadroTexto 36">
                <a:extLst>
                  <a:ext uri="{FF2B5EF4-FFF2-40B4-BE49-F238E27FC236}">
                    <a16:creationId xmlns:a16="http://schemas.microsoft.com/office/drawing/2014/main" id="{FE6D598F-7854-567A-EF02-CD4D01230118}"/>
                  </a:ext>
                </a:extLst>
              </p:cNvPr>
              <p:cNvSpPr txBox="1">
                <a:spLocks noRot="1" noChangeAspect="1" noMove="1" noResize="1" noEditPoints="1" noAdjustHandles="1" noChangeArrowheads="1" noChangeShapeType="1" noTextEdit="1"/>
              </p:cNvSpPr>
              <p:nvPr/>
            </p:nvSpPr>
            <p:spPr>
              <a:xfrm>
                <a:off x="7306996" y="3446316"/>
                <a:ext cx="1635679" cy="533800"/>
              </a:xfrm>
              <a:prstGeom prst="rect">
                <a:avLst/>
              </a:prstGeom>
              <a:blipFill>
                <a:blip r:embed="rId6"/>
                <a:stretch>
                  <a:fillRect b="-4396"/>
                </a:stretch>
              </a:blipFill>
              <a:ln w="19050">
                <a:solidFill>
                  <a:schemeClr val="tx1"/>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8" name="CuadroTexto 37">
                <a:extLst>
                  <a:ext uri="{FF2B5EF4-FFF2-40B4-BE49-F238E27FC236}">
                    <a16:creationId xmlns:a16="http://schemas.microsoft.com/office/drawing/2014/main" id="{E50F5B3E-5273-35D0-E8FC-17DC8BFDB137}"/>
                  </a:ext>
                </a:extLst>
              </p:cNvPr>
              <p:cNvSpPr txBox="1"/>
              <p:nvPr/>
            </p:nvSpPr>
            <p:spPr>
              <a:xfrm>
                <a:off x="9044758" y="3432840"/>
                <a:ext cx="1332944"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2,25</a:t>
                </a:r>
              </a:p>
            </p:txBody>
          </p:sp>
        </mc:Choice>
        <mc:Fallback>
          <p:sp>
            <p:nvSpPr>
              <p:cNvPr id="38" name="CuadroTexto 37">
                <a:extLst>
                  <a:ext uri="{FF2B5EF4-FFF2-40B4-BE49-F238E27FC236}">
                    <a16:creationId xmlns:a16="http://schemas.microsoft.com/office/drawing/2014/main" id="{E50F5B3E-5273-35D0-E8FC-17DC8BFDB137}"/>
                  </a:ext>
                </a:extLst>
              </p:cNvPr>
              <p:cNvSpPr txBox="1">
                <a:spLocks noRot="1" noChangeAspect="1" noMove="1" noResize="1" noEditPoints="1" noAdjustHandles="1" noChangeArrowheads="1" noChangeShapeType="1" noTextEdit="1"/>
              </p:cNvSpPr>
              <p:nvPr/>
            </p:nvSpPr>
            <p:spPr>
              <a:xfrm>
                <a:off x="9044758" y="3432840"/>
                <a:ext cx="1332944" cy="533800"/>
              </a:xfrm>
              <a:prstGeom prst="rect">
                <a:avLst/>
              </a:prstGeom>
              <a:blipFill>
                <a:blip r:embed="rId7"/>
                <a:stretch>
                  <a:fillRect b="-4396"/>
                </a:stretch>
              </a:blipFill>
              <a:ln w="19050">
                <a:solidFill>
                  <a:schemeClr val="tx1"/>
                </a:solidFill>
              </a:ln>
            </p:spPr>
            <p:txBody>
              <a:bodyPr/>
              <a:lstStyle/>
              <a:p>
                <a:r>
                  <a:rPr lang="es-ES">
                    <a:noFill/>
                  </a:rPr>
                  <a:t> </a:t>
                </a:r>
              </a:p>
            </p:txBody>
          </p:sp>
        </mc:Fallback>
      </mc:AlternateContent>
      <p:sp>
        <p:nvSpPr>
          <p:cNvPr id="39" name="CuadroTexto 38">
            <a:extLst>
              <a:ext uri="{FF2B5EF4-FFF2-40B4-BE49-F238E27FC236}">
                <a16:creationId xmlns:a16="http://schemas.microsoft.com/office/drawing/2014/main" id="{A40E5EF5-E2E5-D047-42C6-331394CBCC03}"/>
              </a:ext>
            </a:extLst>
          </p:cNvPr>
          <p:cNvSpPr txBox="1"/>
          <p:nvPr/>
        </p:nvSpPr>
        <p:spPr>
          <a:xfrm>
            <a:off x="5504911" y="2855531"/>
            <a:ext cx="718458" cy="369332"/>
          </a:xfrm>
          <a:prstGeom prst="rect">
            <a:avLst/>
          </a:prstGeom>
          <a:noFill/>
        </p:spPr>
        <p:txBody>
          <a:bodyPr wrap="square" rtlCol="0">
            <a:spAutoFit/>
          </a:bodyPr>
          <a:lstStyle/>
          <a:p>
            <a:pPr algn="ctr"/>
            <a:r>
              <a:rPr lang="es-ES" b="1" dirty="0"/>
              <a:t>Alt 0</a:t>
            </a:r>
          </a:p>
        </p:txBody>
      </p:sp>
      <mc:AlternateContent xmlns:mc="http://schemas.openxmlformats.org/markup-compatibility/2006">
        <mc:Choice xmlns:a14="http://schemas.microsoft.com/office/drawing/2010/main" Requires="a14">
          <p:sp>
            <p:nvSpPr>
              <p:cNvPr id="40" name="CuadroTexto 39">
                <a:extLst>
                  <a:ext uri="{FF2B5EF4-FFF2-40B4-BE49-F238E27FC236}">
                    <a16:creationId xmlns:a16="http://schemas.microsoft.com/office/drawing/2014/main" id="{25026E2D-D4B1-6176-F684-73AE210CEDAC}"/>
                  </a:ext>
                </a:extLst>
              </p:cNvPr>
              <p:cNvSpPr txBox="1"/>
              <p:nvPr/>
            </p:nvSpPr>
            <p:spPr>
              <a:xfrm>
                <a:off x="7306997" y="2781499"/>
                <a:ext cx="1407796"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72,25</a:t>
                </a:r>
              </a:p>
            </p:txBody>
          </p:sp>
        </mc:Choice>
        <mc:Fallback>
          <p:sp>
            <p:nvSpPr>
              <p:cNvPr id="40" name="CuadroTexto 39">
                <a:extLst>
                  <a:ext uri="{FF2B5EF4-FFF2-40B4-BE49-F238E27FC236}">
                    <a16:creationId xmlns:a16="http://schemas.microsoft.com/office/drawing/2014/main" id="{25026E2D-D4B1-6176-F684-73AE210CEDAC}"/>
                  </a:ext>
                </a:extLst>
              </p:cNvPr>
              <p:cNvSpPr txBox="1">
                <a:spLocks noRot="1" noChangeAspect="1" noMove="1" noResize="1" noEditPoints="1" noAdjustHandles="1" noChangeArrowheads="1" noChangeShapeType="1" noTextEdit="1"/>
              </p:cNvSpPr>
              <p:nvPr/>
            </p:nvSpPr>
            <p:spPr>
              <a:xfrm>
                <a:off x="7306997" y="2781499"/>
                <a:ext cx="1407796" cy="533800"/>
              </a:xfrm>
              <a:prstGeom prst="rect">
                <a:avLst/>
              </a:prstGeom>
              <a:blipFill>
                <a:blip r:embed="rId8"/>
                <a:stretch>
                  <a:fillRect r="-1282" b="-4396"/>
                </a:stretch>
              </a:blipFill>
              <a:ln w="19050">
                <a:solidFill>
                  <a:schemeClr val="tx1"/>
                </a:solid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41" name="CuadroTexto 40">
                <a:extLst>
                  <a:ext uri="{FF2B5EF4-FFF2-40B4-BE49-F238E27FC236}">
                    <a16:creationId xmlns:a16="http://schemas.microsoft.com/office/drawing/2014/main" id="{CBF99F54-9B18-065C-A373-FDE72D072C9D}"/>
                  </a:ext>
                </a:extLst>
              </p:cNvPr>
              <p:cNvSpPr txBox="1"/>
              <p:nvPr/>
            </p:nvSpPr>
            <p:spPr>
              <a:xfrm>
                <a:off x="8804867" y="2773297"/>
                <a:ext cx="1635680" cy="533800"/>
              </a:xfrm>
              <a:prstGeom prst="rect">
                <a:avLst/>
              </a:prstGeom>
              <a:noFill/>
              <a:ln w="19050">
                <a:solidFill>
                  <a:schemeClr val="tx1"/>
                </a:solidFill>
              </a:ln>
            </p:spPr>
            <p:txBody>
              <a:bodyPr wrap="square" rtlCol="0">
                <a:spAutoFit/>
              </a:bodyPr>
              <a:lstStyle/>
              <a:p>
                <a14:m>
                  <m:oMath xmlns:m="http://schemas.openxmlformats.org/officeDocument/2006/math">
                    <m:f>
                      <m:fPr>
                        <m:ctrlPr>
                          <a:rPr lang="es-ES" b="1" i="1" smtClean="0">
                            <a:latin typeface="Cambria Math" panose="02040503050406030204" pitchFamily="18" charset="0"/>
                          </a:rPr>
                        </m:ctrlPr>
                      </m:fPr>
                      <m:num>
                        <m:sSup>
                          <m:sSupPr>
                            <m:ctrlPr>
                              <a:rPr lang="es-ES" b="1" i="1" smtClean="0">
                                <a:latin typeface="Cambria Math" panose="02040503050406030204" pitchFamily="18" charset="0"/>
                              </a:rPr>
                            </m:ctrlPr>
                          </m:sSupPr>
                          <m:e>
                            <m:d>
                              <m:dPr>
                                <m:ctrlPr>
                                  <a:rPr lang="es-ES" b="1" i="1" smtClean="0">
                                    <a:latin typeface="Cambria Math" panose="02040503050406030204" pitchFamily="18" charset="0"/>
                                  </a:rPr>
                                </m:ctrlPr>
                              </m:dPr>
                              <m:e>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e>
                            </m:d>
                          </m:e>
                          <m:sup>
                            <m:r>
                              <a:rPr lang="es-ES" b="1" i="1" smtClean="0">
                                <a:latin typeface="Cambria Math" panose="02040503050406030204" pitchFamily="18" charset="0"/>
                              </a:rPr>
                              <m:t>𝟐</m:t>
                            </m:r>
                          </m:sup>
                        </m:sSup>
                      </m:num>
                      <m:den>
                        <m:r>
                          <a:rPr lang="es-ES" b="1" i="1" smtClean="0">
                            <a:latin typeface="Cambria Math" panose="02040503050406030204" pitchFamily="18" charset="0"/>
                          </a:rPr>
                          <m:t>𝟐</m:t>
                        </m:r>
                        <m:r>
                          <a:rPr lang="es-ES" b="1" i="1" smtClean="0">
                            <a:latin typeface="Cambria Math" panose="02040503050406030204" pitchFamily="18" charset="0"/>
                          </a:rPr>
                          <m:t>+</m:t>
                        </m:r>
                        <m:r>
                          <a:rPr lang="es-ES" b="1" i="1" smtClean="0">
                            <a:latin typeface="Cambria Math" panose="02040503050406030204" pitchFamily="18" charset="0"/>
                          </a:rPr>
                          <m:t>𝟎</m:t>
                        </m:r>
                      </m:den>
                    </m:f>
                  </m:oMath>
                </a14:m>
                <a:r>
                  <a:rPr lang="es-ES" b="1" dirty="0"/>
                  <a:t> = 60,5</a:t>
                </a:r>
              </a:p>
            </p:txBody>
          </p:sp>
        </mc:Choice>
        <mc:Fallback>
          <p:sp>
            <p:nvSpPr>
              <p:cNvPr id="41" name="CuadroTexto 40">
                <a:extLst>
                  <a:ext uri="{FF2B5EF4-FFF2-40B4-BE49-F238E27FC236}">
                    <a16:creationId xmlns:a16="http://schemas.microsoft.com/office/drawing/2014/main" id="{CBF99F54-9B18-065C-A373-FDE72D072C9D}"/>
                  </a:ext>
                </a:extLst>
              </p:cNvPr>
              <p:cNvSpPr txBox="1">
                <a:spLocks noRot="1" noChangeAspect="1" noMove="1" noResize="1" noEditPoints="1" noAdjustHandles="1" noChangeArrowheads="1" noChangeShapeType="1" noTextEdit="1"/>
              </p:cNvSpPr>
              <p:nvPr/>
            </p:nvSpPr>
            <p:spPr>
              <a:xfrm>
                <a:off x="8804867" y="2773297"/>
                <a:ext cx="1635680" cy="533800"/>
              </a:xfrm>
              <a:prstGeom prst="rect">
                <a:avLst/>
              </a:prstGeom>
              <a:blipFill>
                <a:blip r:embed="rId9"/>
                <a:stretch>
                  <a:fillRect r="-1838" b="-4396"/>
                </a:stretch>
              </a:blipFill>
              <a:ln w="19050">
                <a:solidFill>
                  <a:schemeClr val="tx1"/>
                </a:solidFill>
              </a:ln>
            </p:spPr>
            <p:txBody>
              <a:bodyPr/>
              <a:lstStyle/>
              <a:p>
                <a:r>
                  <a:rPr lang="es-ES">
                    <a:noFill/>
                  </a:rPr>
                  <a:t> </a:t>
                </a:r>
              </a:p>
            </p:txBody>
          </p:sp>
        </mc:Fallback>
      </mc:AlternateContent>
      <p:sp>
        <p:nvSpPr>
          <p:cNvPr id="42" name="CuadroTexto 41">
            <a:extLst>
              <a:ext uri="{FF2B5EF4-FFF2-40B4-BE49-F238E27FC236}">
                <a16:creationId xmlns:a16="http://schemas.microsoft.com/office/drawing/2014/main" id="{936D628F-DA63-F26A-0EB4-983B9FEFDC50}"/>
              </a:ext>
            </a:extLst>
          </p:cNvPr>
          <p:cNvSpPr txBox="1"/>
          <p:nvPr/>
        </p:nvSpPr>
        <p:spPr>
          <a:xfrm>
            <a:off x="5504911" y="3492366"/>
            <a:ext cx="718458" cy="369332"/>
          </a:xfrm>
          <a:prstGeom prst="rect">
            <a:avLst/>
          </a:prstGeom>
          <a:noFill/>
        </p:spPr>
        <p:txBody>
          <a:bodyPr wrap="square" rtlCol="0">
            <a:spAutoFit/>
          </a:bodyPr>
          <a:lstStyle/>
          <a:p>
            <a:pPr algn="ctr"/>
            <a:r>
              <a:rPr lang="es-ES" b="1" dirty="0"/>
              <a:t>Alt 1</a:t>
            </a:r>
          </a:p>
        </p:txBody>
      </p:sp>
      <p:sp>
        <p:nvSpPr>
          <p:cNvPr id="43" name="CuadroTexto 42">
            <a:extLst>
              <a:ext uri="{FF2B5EF4-FFF2-40B4-BE49-F238E27FC236}">
                <a16:creationId xmlns:a16="http://schemas.microsoft.com/office/drawing/2014/main" id="{A99E8ACD-E79F-D425-0D2F-1303040FD0A6}"/>
              </a:ext>
            </a:extLst>
          </p:cNvPr>
          <p:cNvSpPr txBox="1"/>
          <p:nvPr/>
        </p:nvSpPr>
        <p:spPr>
          <a:xfrm>
            <a:off x="10459034" y="2805035"/>
            <a:ext cx="923558" cy="369332"/>
          </a:xfrm>
          <a:prstGeom prst="rect">
            <a:avLst/>
          </a:prstGeom>
          <a:noFill/>
        </p:spPr>
        <p:txBody>
          <a:bodyPr wrap="square" rtlCol="0">
            <a:spAutoFit/>
          </a:bodyPr>
          <a:lstStyle/>
          <a:p>
            <a:pPr algn="ctr"/>
            <a:r>
              <a:rPr lang="es-ES" b="1" dirty="0"/>
              <a:t>105,75</a:t>
            </a:r>
          </a:p>
        </p:txBody>
      </p:sp>
      <p:sp>
        <p:nvSpPr>
          <p:cNvPr id="44" name="CuadroTexto 43">
            <a:extLst>
              <a:ext uri="{FF2B5EF4-FFF2-40B4-BE49-F238E27FC236}">
                <a16:creationId xmlns:a16="http://schemas.microsoft.com/office/drawing/2014/main" id="{671FFD4B-928A-FAD2-6E45-86CDB71A9AAE}"/>
              </a:ext>
            </a:extLst>
          </p:cNvPr>
          <p:cNvSpPr txBox="1"/>
          <p:nvPr/>
        </p:nvSpPr>
        <p:spPr>
          <a:xfrm>
            <a:off x="10479784" y="3484999"/>
            <a:ext cx="902807" cy="369332"/>
          </a:xfrm>
          <a:prstGeom prst="rect">
            <a:avLst/>
          </a:prstGeom>
          <a:noFill/>
        </p:spPr>
        <p:txBody>
          <a:bodyPr wrap="square" rtlCol="0">
            <a:spAutoFit/>
          </a:bodyPr>
          <a:lstStyle/>
          <a:p>
            <a:pPr algn="ctr"/>
            <a:r>
              <a:rPr lang="es-ES" b="1" dirty="0"/>
              <a:t>137,25</a:t>
            </a:r>
          </a:p>
        </p:txBody>
      </p:sp>
      <p:sp>
        <p:nvSpPr>
          <p:cNvPr id="45" name="CuadroTexto 44">
            <a:extLst>
              <a:ext uri="{FF2B5EF4-FFF2-40B4-BE49-F238E27FC236}">
                <a16:creationId xmlns:a16="http://schemas.microsoft.com/office/drawing/2014/main" id="{84524E13-F59F-B2C8-CD7C-979A47D43167}"/>
              </a:ext>
            </a:extLst>
          </p:cNvPr>
          <p:cNvSpPr txBox="1"/>
          <p:nvPr/>
        </p:nvSpPr>
        <p:spPr>
          <a:xfrm>
            <a:off x="6173862" y="3499078"/>
            <a:ext cx="1031051" cy="369332"/>
          </a:xfrm>
          <a:prstGeom prst="rect">
            <a:avLst/>
          </a:prstGeom>
          <a:noFill/>
        </p:spPr>
        <p:txBody>
          <a:bodyPr wrap="none" rtlCol="0">
            <a:spAutoFit/>
          </a:bodyPr>
          <a:lstStyle/>
          <a:p>
            <a:r>
              <a:rPr lang="es-ES" b="1" dirty="0">
                <a:solidFill>
                  <a:srgbClr val="FF0000"/>
                </a:solidFill>
              </a:rPr>
              <a:t>Dosis &lt; 6</a:t>
            </a:r>
          </a:p>
        </p:txBody>
      </p:sp>
      <p:sp>
        <p:nvSpPr>
          <p:cNvPr id="46" name="Rectángulo 45">
            <a:extLst>
              <a:ext uri="{FF2B5EF4-FFF2-40B4-BE49-F238E27FC236}">
                <a16:creationId xmlns:a16="http://schemas.microsoft.com/office/drawing/2014/main" id="{E298C1BC-F061-D69F-DA52-6EB4A09880FD}"/>
              </a:ext>
            </a:extLst>
          </p:cNvPr>
          <p:cNvSpPr/>
          <p:nvPr/>
        </p:nvSpPr>
        <p:spPr>
          <a:xfrm>
            <a:off x="5492086" y="3353643"/>
            <a:ext cx="5890506" cy="719146"/>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CuadroTexto 46">
            <a:extLst>
              <a:ext uri="{FF2B5EF4-FFF2-40B4-BE49-F238E27FC236}">
                <a16:creationId xmlns:a16="http://schemas.microsoft.com/office/drawing/2014/main" id="{B947558C-ED5E-28B6-F00A-E9720DD252CA}"/>
              </a:ext>
            </a:extLst>
          </p:cNvPr>
          <p:cNvSpPr txBox="1"/>
          <p:nvPr/>
        </p:nvSpPr>
        <p:spPr>
          <a:xfrm>
            <a:off x="4290308" y="4453411"/>
            <a:ext cx="7015611" cy="1754326"/>
          </a:xfrm>
          <a:prstGeom prst="rect">
            <a:avLst/>
          </a:prstGeom>
          <a:noFill/>
          <a:ln w="28575">
            <a:solidFill>
              <a:srgbClr val="FF0000"/>
            </a:solidFill>
          </a:ln>
        </p:spPr>
        <p:txBody>
          <a:bodyPr wrap="square" rtlCol="0">
            <a:spAutoFit/>
          </a:bodyPr>
          <a:lstStyle/>
          <a:p>
            <a:pPr algn="ctr"/>
            <a:r>
              <a:rPr lang="es-ES" b="1" dirty="0"/>
              <a:t>Nota: Por defecto el número de niveles de profundidad del árbol está definido por el parámetro ‘</a:t>
            </a:r>
            <a:r>
              <a:rPr lang="es-ES" b="1" i="1" dirty="0" err="1"/>
              <a:t>max_depth</a:t>
            </a:r>
            <a:r>
              <a:rPr lang="es-ES" b="1" dirty="0"/>
              <a:t>’ con un valor por defecto de 6.</a:t>
            </a:r>
          </a:p>
          <a:p>
            <a:pPr algn="ctr"/>
            <a:r>
              <a:rPr lang="es-ES" b="1" dirty="0"/>
              <a:t>En estos ejemplos lo limitamos a 2 niveles.</a:t>
            </a:r>
          </a:p>
          <a:p>
            <a:pPr algn="ctr"/>
            <a:r>
              <a:rPr lang="es-ES" b="1" dirty="0"/>
              <a:t>Nótese cómo el parámetro Lambda altera (reduce) los </a:t>
            </a:r>
            <a:r>
              <a:rPr lang="es-ES" b="1" dirty="0" err="1"/>
              <a:t>gains</a:t>
            </a:r>
            <a:r>
              <a:rPr lang="es-ES" b="1" dirty="0"/>
              <a:t>.</a:t>
            </a:r>
          </a:p>
          <a:p>
            <a:pPr algn="ctr"/>
            <a:r>
              <a:rPr lang="es-ES" b="1" dirty="0"/>
              <a:t>Además, existen metodologías para ‘podar’ los árboles en función de si han generado suficiente </a:t>
            </a:r>
            <a:r>
              <a:rPr lang="es-ES" b="1" dirty="0" err="1"/>
              <a:t>Gain</a:t>
            </a:r>
            <a:r>
              <a:rPr lang="es-ES" b="1" dirty="0"/>
              <a:t> </a:t>
            </a:r>
            <a:r>
              <a:rPr lang="es-ES" b="1"/>
              <a:t>(Gamma).</a:t>
            </a:r>
            <a:endParaRPr lang="es-ES" b="1" dirty="0"/>
          </a:p>
        </p:txBody>
      </p:sp>
    </p:spTree>
    <p:extLst>
      <p:ext uri="{BB962C8B-B14F-4D97-AF65-F5344CB8AC3E}">
        <p14:creationId xmlns:p14="http://schemas.microsoft.com/office/powerpoint/2010/main" val="68907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p:sp>
        <p:nvSpPr>
          <p:cNvPr id="7" name="CuadroTexto 6">
            <a:extLst>
              <a:ext uri="{FF2B5EF4-FFF2-40B4-BE49-F238E27FC236}">
                <a16:creationId xmlns:a16="http://schemas.microsoft.com/office/drawing/2014/main" id="{D48EBBCC-B54A-2864-800A-1616719FB6B6}"/>
              </a:ext>
            </a:extLst>
          </p:cNvPr>
          <p:cNvSpPr txBox="1"/>
          <p:nvPr/>
        </p:nvSpPr>
        <p:spPr>
          <a:xfrm>
            <a:off x="2136710" y="783161"/>
            <a:ext cx="7921689" cy="369332"/>
          </a:xfrm>
          <a:prstGeom prst="rect">
            <a:avLst/>
          </a:prstGeom>
          <a:noFill/>
        </p:spPr>
        <p:txBody>
          <a:bodyPr wrap="square" rtlCol="0">
            <a:spAutoFit/>
          </a:bodyPr>
          <a:lstStyle/>
          <a:p>
            <a:pPr algn="ctr"/>
            <a:r>
              <a:rPr lang="es-ES" b="1" dirty="0"/>
              <a:t>Por lo tanto, el árbol queda de la siguiente forma:</a:t>
            </a:r>
          </a:p>
        </p:txBody>
      </p:sp>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708909"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137018"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708909"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6F43C45-0778-5225-4588-5AEB8DD3A0DC}"/>
                  </a:ext>
                </a:extLst>
              </p:cNvPr>
              <p:cNvSpPr txBox="1"/>
              <p:nvPr/>
            </p:nvSpPr>
            <p:spPr>
              <a:xfrm>
                <a:off x="4914898" y="2768473"/>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𝟏𝟎</m:t>
                      </m:r>
                      <m:r>
                        <a:rPr lang="es-ES" b="1" i="1" smtClean="0">
                          <a:latin typeface="Cambria Math" panose="02040503050406030204" pitchFamily="18" charset="0"/>
                        </a:rPr>
                        <m:t>,</m:t>
                      </m:r>
                      <m:r>
                        <a:rPr lang="es-ES" b="1" i="1" smtClean="0">
                          <a:latin typeface="Cambria Math" panose="02040503050406030204" pitchFamily="18" charset="0"/>
                        </a:rPr>
                        <m:t>𝟐</m:t>
                      </m:r>
                    </m:oMath>
                  </m:oMathPara>
                </a14:m>
                <a:endParaRPr lang="es-ES" b="1" dirty="0"/>
              </a:p>
            </p:txBody>
          </p:sp>
        </mc:Choice>
        <mc:Fallback xmlns="">
          <p:sp>
            <p:nvSpPr>
              <p:cNvPr id="6" name="CuadroTexto 5">
                <a:extLst>
                  <a:ext uri="{FF2B5EF4-FFF2-40B4-BE49-F238E27FC236}">
                    <a16:creationId xmlns:a16="http://schemas.microsoft.com/office/drawing/2014/main" id="{56F43C45-0778-5225-4588-5AEB8DD3A0DC}"/>
                  </a:ext>
                </a:extLst>
              </p:cNvPr>
              <p:cNvSpPr txBox="1">
                <a:spLocks noRot="1" noChangeAspect="1" noMove="1" noResize="1" noEditPoints="1" noAdjustHandles="1" noChangeArrowheads="1" noChangeShapeType="1" noTextEdit="1"/>
              </p:cNvSpPr>
              <p:nvPr/>
            </p:nvSpPr>
            <p:spPr>
              <a:xfrm>
                <a:off x="4914898" y="2768473"/>
                <a:ext cx="2362201" cy="369332"/>
              </a:xfrm>
              <a:prstGeom prst="rect">
                <a:avLst/>
              </a:prstGeom>
              <a:blipFill>
                <a:blip r:embed="rId3"/>
                <a:stretch>
                  <a:fillRect/>
                </a:stretch>
              </a:blipFill>
              <a:ln w="19050">
                <a:solidFill>
                  <a:schemeClr val="tx1"/>
                </a:solidFill>
              </a:ln>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975555E7-C1FB-C788-E8DD-C0A9B1FF8B06}"/>
              </a:ext>
            </a:extLst>
          </p:cNvPr>
          <p:cNvSpPr txBox="1"/>
          <p:nvPr/>
        </p:nvSpPr>
        <p:spPr>
          <a:xfrm>
            <a:off x="5382162" y="3204209"/>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5D2632FE-36A9-06BE-1274-1EA9DE782366}"/>
                  </a:ext>
                </a:extLst>
              </p:cNvPr>
              <p:cNvSpPr txBox="1"/>
              <p:nvPr/>
            </p:nvSpPr>
            <p:spPr>
              <a:xfrm>
                <a:off x="4766680" y="3699590"/>
                <a:ext cx="802433"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oMath>
                  </m:oMathPara>
                </a14:m>
                <a:endParaRPr lang="es-ES" b="1" dirty="0"/>
              </a:p>
            </p:txBody>
          </p:sp>
        </mc:Choice>
        <mc:Fallback xmlns="">
          <p:sp>
            <p:nvSpPr>
              <p:cNvPr id="20" name="CuadroTexto 19">
                <a:extLst>
                  <a:ext uri="{FF2B5EF4-FFF2-40B4-BE49-F238E27FC236}">
                    <a16:creationId xmlns:a16="http://schemas.microsoft.com/office/drawing/2014/main" id="{5D2632FE-36A9-06BE-1274-1EA9DE782366}"/>
                  </a:ext>
                </a:extLst>
              </p:cNvPr>
              <p:cNvSpPr txBox="1">
                <a:spLocks noRot="1" noChangeAspect="1" noMove="1" noResize="1" noEditPoints="1" noAdjustHandles="1" noChangeArrowheads="1" noChangeShapeType="1" noTextEdit="1"/>
              </p:cNvSpPr>
              <p:nvPr/>
            </p:nvSpPr>
            <p:spPr>
              <a:xfrm>
                <a:off x="4766680" y="3699590"/>
                <a:ext cx="802433" cy="369332"/>
              </a:xfrm>
              <a:prstGeom prst="rect">
                <a:avLst/>
              </a:prstGeom>
              <a:blipFill>
                <a:blip r:embed="rId4"/>
                <a:stretch>
                  <a:fillRect/>
                </a:stretch>
              </a:blipFill>
              <a:ln w="19050">
                <a:solidFill>
                  <a:schemeClr val="tx1"/>
                </a:solidFill>
              </a:ln>
            </p:spPr>
            <p:txBody>
              <a:bodyPr/>
              <a:lstStyle/>
              <a:p>
                <a:r>
                  <a:rPr lang="es-ES">
                    <a:noFill/>
                  </a:rPr>
                  <a:t> </a:t>
                </a:r>
              </a:p>
            </p:txBody>
          </p:sp>
        </mc:Fallback>
      </mc:AlternateContent>
      <p:sp>
        <p:nvSpPr>
          <p:cNvPr id="21" name="CuadroTexto 20">
            <a:extLst>
              <a:ext uri="{FF2B5EF4-FFF2-40B4-BE49-F238E27FC236}">
                <a16:creationId xmlns:a16="http://schemas.microsoft.com/office/drawing/2014/main" id="{48514AD3-C8AC-470C-83E5-8BBF42C52A78}"/>
              </a:ext>
            </a:extLst>
          </p:cNvPr>
          <p:cNvSpPr txBox="1"/>
          <p:nvPr/>
        </p:nvSpPr>
        <p:spPr>
          <a:xfrm>
            <a:off x="6536784" y="3699590"/>
            <a:ext cx="837086" cy="369332"/>
          </a:xfrm>
          <a:prstGeom prst="rect">
            <a:avLst/>
          </a:prstGeom>
          <a:noFill/>
          <a:ln w="19050">
            <a:solidFill>
              <a:schemeClr val="tx1"/>
            </a:solidFill>
          </a:ln>
        </p:spPr>
        <p:txBody>
          <a:bodyPr wrap="square" rtlCol="0">
            <a:spAutoFit/>
          </a:bodyPr>
          <a:lstStyle/>
          <a:p>
            <a:r>
              <a:rPr lang="es-ES" b="1" dirty="0"/>
              <a:t>9,10,2</a:t>
            </a:r>
          </a:p>
        </p:txBody>
      </p:sp>
      <p:cxnSp>
        <p:nvCxnSpPr>
          <p:cNvPr id="33" name="Conector recto 32">
            <a:extLst>
              <a:ext uri="{FF2B5EF4-FFF2-40B4-BE49-F238E27FC236}">
                <a16:creationId xmlns:a16="http://schemas.microsoft.com/office/drawing/2014/main" id="{600439F2-6524-DB99-4402-963B8C1CC085}"/>
              </a:ext>
            </a:extLst>
          </p:cNvPr>
          <p:cNvCxnSpPr/>
          <p:nvPr/>
        </p:nvCxnSpPr>
        <p:spPr>
          <a:xfrm flipV="1">
            <a:off x="1216091"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497495"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F65B41DD-9CBA-EBFC-2FB9-AA085E4076F9}"/>
              </a:ext>
            </a:extLst>
          </p:cNvPr>
          <p:cNvCxnSpPr>
            <a:cxnSpLocks/>
          </p:cNvCxnSpPr>
          <p:nvPr/>
        </p:nvCxnSpPr>
        <p:spPr>
          <a:xfrm flipH="1">
            <a:off x="5149523" y="3076466"/>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FAA201-D8C6-3D29-3F51-C778FE8C1A73}"/>
              </a:ext>
            </a:extLst>
          </p:cNvPr>
          <p:cNvCxnSpPr>
            <a:cxnSpLocks/>
          </p:cNvCxnSpPr>
          <p:nvPr/>
        </p:nvCxnSpPr>
        <p:spPr>
          <a:xfrm>
            <a:off x="6536784" y="3121917"/>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FE6D598F-7854-567A-EF02-CD4D01230118}"/>
                  </a:ext>
                </a:extLst>
              </p:cNvPr>
              <p:cNvSpPr txBox="1"/>
              <p:nvPr/>
            </p:nvSpPr>
            <p:spPr>
              <a:xfrm>
                <a:off x="5985853" y="4518571"/>
                <a:ext cx="901022"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𝟏𝟎</m:t>
                      </m:r>
                    </m:oMath>
                  </m:oMathPara>
                </a14:m>
                <a:endParaRPr lang="es-ES" b="1" dirty="0"/>
              </a:p>
            </p:txBody>
          </p:sp>
        </mc:Choice>
        <mc:Fallback xmlns="">
          <p:sp>
            <p:nvSpPr>
              <p:cNvPr id="37" name="CuadroTexto 36">
                <a:extLst>
                  <a:ext uri="{FF2B5EF4-FFF2-40B4-BE49-F238E27FC236}">
                    <a16:creationId xmlns:a16="http://schemas.microsoft.com/office/drawing/2014/main" id="{FE6D598F-7854-567A-EF02-CD4D01230118}"/>
                  </a:ext>
                </a:extLst>
              </p:cNvPr>
              <p:cNvSpPr txBox="1">
                <a:spLocks noRot="1" noChangeAspect="1" noMove="1" noResize="1" noEditPoints="1" noAdjustHandles="1" noChangeArrowheads="1" noChangeShapeType="1" noTextEdit="1"/>
              </p:cNvSpPr>
              <p:nvPr/>
            </p:nvSpPr>
            <p:spPr>
              <a:xfrm>
                <a:off x="5985853" y="4518571"/>
                <a:ext cx="901022" cy="369332"/>
              </a:xfrm>
              <a:prstGeom prst="rect">
                <a:avLst/>
              </a:prstGeom>
              <a:blipFill>
                <a:blip r:embed="rId5"/>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E50F5B3E-5273-35D0-E8FC-17DC8BFDB137}"/>
                  </a:ext>
                </a:extLst>
              </p:cNvPr>
              <p:cNvSpPr txBox="1"/>
              <p:nvPr/>
            </p:nvSpPr>
            <p:spPr>
              <a:xfrm>
                <a:off x="7164646" y="4504658"/>
                <a:ext cx="683197"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𝟐</m:t>
                      </m:r>
                    </m:oMath>
                  </m:oMathPara>
                </a14:m>
                <a:endParaRPr lang="es-ES" b="1" dirty="0"/>
              </a:p>
            </p:txBody>
          </p:sp>
        </mc:Choice>
        <mc:Fallback xmlns="">
          <p:sp>
            <p:nvSpPr>
              <p:cNvPr id="38" name="CuadroTexto 37">
                <a:extLst>
                  <a:ext uri="{FF2B5EF4-FFF2-40B4-BE49-F238E27FC236}">
                    <a16:creationId xmlns:a16="http://schemas.microsoft.com/office/drawing/2014/main" id="{E50F5B3E-5273-35D0-E8FC-17DC8BFDB137}"/>
                  </a:ext>
                </a:extLst>
              </p:cNvPr>
              <p:cNvSpPr txBox="1">
                <a:spLocks noRot="1" noChangeAspect="1" noMove="1" noResize="1" noEditPoints="1" noAdjustHandles="1" noChangeArrowheads="1" noChangeShapeType="1" noTextEdit="1"/>
              </p:cNvSpPr>
              <p:nvPr/>
            </p:nvSpPr>
            <p:spPr>
              <a:xfrm>
                <a:off x="7164646" y="4504658"/>
                <a:ext cx="683197" cy="369332"/>
              </a:xfrm>
              <a:prstGeom prst="rect">
                <a:avLst/>
              </a:prstGeom>
              <a:blipFill>
                <a:blip r:embed="rId6"/>
                <a:stretch>
                  <a:fillRect/>
                </a:stretch>
              </a:blipFill>
              <a:ln w="19050">
                <a:solidFill>
                  <a:schemeClr val="tx1"/>
                </a:solidFill>
              </a:ln>
            </p:spPr>
            <p:txBody>
              <a:bodyPr/>
              <a:lstStyle/>
              <a:p>
                <a:r>
                  <a:rPr lang="es-ES">
                    <a:noFill/>
                  </a:rPr>
                  <a:t> </a:t>
                </a:r>
              </a:p>
            </p:txBody>
          </p:sp>
        </mc:Fallback>
      </mc:AlternateContent>
      <p:sp>
        <p:nvSpPr>
          <p:cNvPr id="45" name="CuadroTexto 44">
            <a:extLst>
              <a:ext uri="{FF2B5EF4-FFF2-40B4-BE49-F238E27FC236}">
                <a16:creationId xmlns:a16="http://schemas.microsoft.com/office/drawing/2014/main" id="{84524E13-F59F-B2C8-CD7C-979A47D43167}"/>
              </a:ext>
            </a:extLst>
          </p:cNvPr>
          <p:cNvSpPr txBox="1"/>
          <p:nvPr/>
        </p:nvSpPr>
        <p:spPr>
          <a:xfrm>
            <a:off x="6442637" y="4108526"/>
            <a:ext cx="1031051" cy="369332"/>
          </a:xfrm>
          <a:prstGeom prst="rect">
            <a:avLst/>
          </a:prstGeom>
          <a:noFill/>
        </p:spPr>
        <p:txBody>
          <a:bodyPr wrap="none" rtlCol="0">
            <a:spAutoFit/>
          </a:bodyPr>
          <a:lstStyle/>
          <a:p>
            <a:r>
              <a:rPr lang="es-ES" b="1" dirty="0">
                <a:solidFill>
                  <a:srgbClr val="FF0000"/>
                </a:solidFill>
              </a:rPr>
              <a:t>Dosis &lt; 6</a:t>
            </a:r>
          </a:p>
        </p:txBody>
      </p:sp>
      <p:cxnSp>
        <p:nvCxnSpPr>
          <p:cNvPr id="12" name="Conector recto de flecha 11">
            <a:extLst>
              <a:ext uri="{FF2B5EF4-FFF2-40B4-BE49-F238E27FC236}">
                <a16:creationId xmlns:a16="http://schemas.microsoft.com/office/drawing/2014/main" id="{39EA4665-C79D-0BF5-DF25-D915CCB58CF4}"/>
              </a:ext>
            </a:extLst>
          </p:cNvPr>
          <p:cNvCxnSpPr>
            <a:cxnSpLocks/>
          </p:cNvCxnSpPr>
          <p:nvPr/>
        </p:nvCxnSpPr>
        <p:spPr>
          <a:xfrm>
            <a:off x="7288575" y="3968958"/>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DD4F0111-F24D-2E21-AF25-E39FCA0366B0}"/>
              </a:ext>
            </a:extLst>
          </p:cNvPr>
          <p:cNvCxnSpPr>
            <a:cxnSpLocks/>
          </p:cNvCxnSpPr>
          <p:nvPr/>
        </p:nvCxnSpPr>
        <p:spPr>
          <a:xfrm flipH="1">
            <a:off x="6369951" y="4012164"/>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893F747-BAD5-2A56-C54F-1BC4ACA2CA82}"/>
                  </a:ext>
                </a:extLst>
              </p:cNvPr>
              <p:cNvSpPr txBox="1"/>
              <p:nvPr/>
            </p:nvSpPr>
            <p:spPr>
              <a:xfrm>
                <a:off x="4914898" y="2266454"/>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𝑽𝑨𝑳𝑶𝑹𝑬𝑺</m:t>
                      </m:r>
                    </m:oMath>
                  </m:oMathPara>
                </a14:m>
                <a:endParaRPr lang="es-ES" b="1" dirty="0"/>
              </a:p>
            </p:txBody>
          </p:sp>
        </mc:Choice>
        <mc:Fallback xmlns="">
          <p:sp>
            <p:nvSpPr>
              <p:cNvPr id="15" name="CuadroTexto 14">
                <a:extLst>
                  <a:ext uri="{FF2B5EF4-FFF2-40B4-BE49-F238E27FC236}">
                    <a16:creationId xmlns:a16="http://schemas.microsoft.com/office/drawing/2014/main" id="{0893F747-BAD5-2A56-C54F-1BC4ACA2CA82}"/>
                  </a:ext>
                </a:extLst>
              </p:cNvPr>
              <p:cNvSpPr txBox="1">
                <a:spLocks noRot="1" noChangeAspect="1" noMove="1" noResize="1" noEditPoints="1" noAdjustHandles="1" noChangeArrowheads="1" noChangeShapeType="1" noTextEdit="1"/>
              </p:cNvSpPr>
              <p:nvPr/>
            </p:nvSpPr>
            <p:spPr>
              <a:xfrm>
                <a:off x="4914898" y="2266454"/>
                <a:ext cx="2362201" cy="369332"/>
              </a:xfrm>
              <a:prstGeom prst="rect">
                <a:avLst/>
              </a:prstGeom>
              <a:blipFill>
                <a:blip r:embed="rId7"/>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AA95F128-55CE-1368-567A-2639FA9EB82F}"/>
                  </a:ext>
                </a:extLst>
              </p:cNvPr>
              <p:cNvSpPr txBox="1"/>
              <p:nvPr/>
            </p:nvSpPr>
            <p:spPr>
              <a:xfrm>
                <a:off x="8416988" y="2299497"/>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𝑹𝑬𝑺𝑰𝑫𝑼𝑶𝑺</m:t>
                      </m:r>
                    </m:oMath>
                  </m:oMathPara>
                </a14:m>
                <a:endParaRPr lang="es-ES" b="1" dirty="0"/>
              </a:p>
            </p:txBody>
          </p:sp>
        </mc:Choice>
        <mc:Fallback xmlns="">
          <p:sp>
            <p:nvSpPr>
              <p:cNvPr id="16" name="CuadroTexto 15">
                <a:extLst>
                  <a:ext uri="{FF2B5EF4-FFF2-40B4-BE49-F238E27FC236}">
                    <a16:creationId xmlns:a16="http://schemas.microsoft.com/office/drawing/2014/main" id="{AA95F128-55CE-1368-567A-2639FA9EB82F}"/>
                  </a:ext>
                </a:extLst>
              </p:cNvPr>
              <p:cNvSpPr txBox="1">
                <a:spLocks noRot="1" noChangeAspect="1" noMove="1" noResize="1" noEditPoints="1" noAdjustHandles="1" noChangeArrowheads="1" noChangeShapeType="1" noTextEdit="1"/>
              </p:cNvSpPr>
              <p:nvPr/>
            </p:nvSpPr>
            <p:spPr>
              <a:xfrm>
                <a:off x="8416988" y="2299497"/>
                <a:ext cx="2362201" cy="369332"/>
              </a:xfrm>
              <a:prstGeom prst="rect">
                <a:avLst/>
              </a:prstGeom>
              <a:blipFill>
                <a:blip r:embed="rId8"/>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80740705-8D03-4A11-B017-FECB2C1F6213}"/>
                  </a:ext>
                </a:extLst>
              </p:cNvPr>
              <p:cNvSpPr txBox="1"/>
              <p:nvPr/>
            </p:nvSpPr>
            <p:spPr>
              <a:xfrm>
                <a:off x="8416988" y="2752585"/>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19" name="CuadroTexto 18">
                <a:extLst>
                  <a:ext uri="{FF2B5EF4-FFF2-40B4-BE49-F238E27FC236}">
                    <a16:creationId xmlns:a16="http://schemas.microsoft.com/office/drawing/2014/main" id="{80740705-8D03-4A11-B017-FECB2C1F6213}"/>
                  </a:ext>
                </a:extLst>
              </p:cNvPr>
              <p:cNvSpPr txBox="1">
                <a:spLocks noRot="1" noChangeAspect="1" noMove="1" noResize="1" noEditPoints="1" noAdjustHandles="1" noChangeArrowheads="1" noChangeShapeType="1" noTextEdit="1"/>
              </p:cNvSpPr>
              <p:nvPr/>
            </p:nvSpPr>
            <p:spPr>
              <a:xfrm>
                <a:off x="8416988" y="2752585"/>
                <a:ext cx="2362201" cy="369332"/>
              </a:xfrm>
              <a:prstGeom prst="rect">
                <a:avLst/>
              </a:prstGeom>
              <a:blipFill>
                <a:blip r:embed="rId9"/>
                <a:stretch>
                  <a:fillRect/>
                </a:stretch>
              </a:blipFill>
              <a:ln w="19050">
                <a:solidFill>
                  <a:schemeClr val="tx1"/>
                </a:solidFill>
              </a:ln>
            </p:spPr>
            <p:txBody>
              <a:bodyPr/>
              <a:lstStyle/>
              <a:p>
                <a:r>
                  <a:rPr lang="es-ES">
                    <a:noFill/>
                  </a:rPr>
                  <a:t> </a:t>
                </a:r>
              </a:p>
            </p:txBody>
          </p:sp>
        </mc:Fallback>
      </mc:AlternateContent>
      <p:sp>
        <p:nvSpPr>
          <p:cNvPr id="22" name="CuadroTexto 21">
            <a:extLst>
              <a:ext uri="{FF2B5EF4-FFF2-40B4-BE49-F238E27FC236}">
                <a16:creationId xmlns:a16="http://schemas.microsoft.com/office/drawing/2014/main" id="{F1F24C8F-6321-74AA-E433-14DE44F2E8E0}"/>
              </a:ext>
            </a:extLst>
          </p:cNvPr>
          <p:cNvSpPr txBox="1"/>
          <p:nvPr/>
        </p:nvSpPr>
        <p:spPr>
          <a:xfrm>
            <a:off x="8884252" y="3188321"/>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E7FC601-F57A-E4C1-BE08-BAF933CE369A}"/>
                  </a:ext>
                </a:extLst>
              </p:cNvPr>
              <p:cNvSpPr txBox="1"/>
              <p:nvPr/>
            </p:nvSpPr>
            <p:spPr>
              <a:xfrm>
                <a:off x="8268770" y="3683702"/>
                <a:ext cx="802433"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23" name="CuadroTexto 22">
                <a:extLst>
                  <a:ext uri="{FF2B5EF4-FFF2-40B4-BE49-F238E27FC236}">
                    <a16:creationId xmlns:a16="http://schemas.microsoft.com/office/drawing/2014/main" id="{AE7FC601-F57A-E4C1-BE08-BAF933CE369A}"/>
                  </a:ext>
                </a:extLst>
              </p:cNvPr>
              <p:cNvSpPr txBox="1">
                <a:spLocks noRot="1" noChangeAspect="1" noMove="1" noResize="1" noEditPoints="1" noAdjustHandles="1" noChangeArrowheads="1" noChangeShapeType="1" noTextEdit="1"/>
              </p:cNvSpPr>
              <p:nvPr/>
            </p:nvSpPr>
            <p:spPr>
              <a:xfrm>
                <a:off x="8268770" y="3683702"/>
                <a:ext cx="802433" cy="369332"/>
              </a:xfrm>
              <a:prstGeom prst="rect">
                <a:avLst/>
              </a:prstGeom>
              <a:blipFill>
                <a:blip r:embed="rId10"/>
                <a:stretch>
                  <a:fillRect/>
                </a:stretch>
              </a:blipFill>
              <a:ln w="19050">
                <a:solidFill>
                  <a:schemeClr val="tx1"/>
                </a:solidFill>
              </a:ln>
            </p:spPr>
            <p:txBody>
              <a:bodyPr/>
              <a:lstStyle/>
              <a:p>
                <a:r>
                  <a:rPr lang="es-ES">
                    <a:noFill/>
                  </a:rPr>
                  <a:t> </a:t>
                </a:r>
              </a:p>
            </p:txBody>
          </p:sp>
        </mc:Fallback>
      </mc:AlternateContent>
      <p:sp>
        <p:nvSpPr>
          <p:cNvPr id="26" name="CuadroTexto 25">
            <a:extLst>
              <a:ext uri="{FF2B5EF4-FFF2-40B4-BE49-F238E27FC236}">
                <a16:creationId xmlns:a16="http://schemas.microsoft.com/office/drawing/2014/main" id="{47B9D34D-5BF5-9189-E86C-F0AE2BE30BB1}"/>
              </a:ext>
            </a:extLst>
          </p:cNvPr>
          <p:cNvSpPr txBox="1"/>
          <p:nvPr/>
        </p:nvSpPr>
        <p:spPr>
          <a:xfrm>
            <a:off x="9784357" y="3683702"/>
            <a:ext cx="1210582" cy="369332"/>
          </a:xfrm>
          <a:prstGeom prst="rect">
            <a:avLst/>
          </a:prstGeom>
          <a:noFill/>
          <a:ln w="19050">
            <a:solidFill>
              <a:schemeClr val="tx1"/>
            </a:solidFill>
          </a:ln>
        </p:spPr>
        <p:txBody>
          <a:bodyPr wrap="square" rtlCol="0">
            <a:spAutoFit/>
          </a:bodyPr>
          <a:lstStyle/>
          <a:p>
            <a:r>
              <a:rPr lang="es-ES" b="1" dirty="0"/>
              <a:t>8,5;9,5;1,5</a:t>
            </a:r>
          </a:p>
        </p:txBody>
      </p:sp>
      <p:cxnSp>
        <p:nvCxnSpPr>
          <p:cNvPr id="27" name="Conector recto de flecha 26">
            <a:extLst>
              <a:ext uri="{FF2B5EF4-FFF2-40B4-BE49-F238E27FC236}">
                <a16:creationId xmlns:a16="http://schemas.microsoft.com/office/drawing/2014/main" id="{DEA27E83-12F3-EB90-43DB-5E3154A24702}"/>
              </a:ext>
            </a:extLst>
          </p:cNvPr>
          <p:cNvCxnSpPr>
            <a:cxnSpLocks/>
          </p:cNvCxnSpPr>
          <p:nvPr/>
        </p:nvCxnSpPr>
        <p:spPr>
          <a:xfrm flipH="1">
            <a:off x="8651613" y="3060578"/>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0601FD05-89CD-CCAB-07FE-0B910EE8396F}"/>
              </a:ext>
            </a:extLst>
          </p:cNvPr>
          <p:cNvCxnSpPr>
            <a:cxnSpLocks/>
          </p:cNvCxnSpPr>
          <p:nvPr/>
        </p:nvCxnSpPr>
        <p:spPr>
          <a:xfrm>
            <a:off x="10038874" y="3106029"/>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CB14C29C-61E0-48B1-ADC6-E166E8E4250D}"/>
                  </a:ext>
                </a:extLst>
              </p:cNvPr>
              <p:cNvSpPr txBox="1"/>
              <p:nvPr/>
            </p:nvSpPr>
            <p:spPr>
              <a:xfrm>
                <a:off x="9333845" y="4523845"/>
                <a:ext cx="103105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oMath>
                  </m:oMathPara>
                </a14:m>
                <a:endParaRPr lang="es-ES" b="1" dirty="0"/>
              </a:p>
            </p:txBody>
          </p:sp>
        </mc:Choice>
        <mc:Fallback xmlns="">
          <p:sp>
            <p:nvSpPr>
              <p:cNvPr id="31" name="CuadroTexto 30">
                <a:extLst>
                  <a:ext uri="{FF2B5EF4-FFF2-40B4-BE49-F238E27FC236}">
                    <a16:creationId xmlns:a16="http://schemas.microsoft.com/office/drawing/2014/main" id="{CB14C29C-61E0-48B1-ADC6-E166E8E4250D}"/>
                  </a:ext>
                </a:extLst>
              </p:cNvPr>
              <p:cNvSpPr txBox="1">
                <a:spLocks noRot="1" noChangeAspect="1" noMove="1" noResize="1" noEditPoints="1" noAdjustHandles="1" noChangeArrowheads="1" noChangeShapeType="1" noTextEdit="1"/>
              </p:cNvSpPr>
              <p:nvPr/>
            </p:nvSpPr>
            <p:spPr>
              <a:xfrm>
                <a:off x="9333845" y="4523845"/>
                <a:ext cx="1031051" cy="369332"/>
              </a:xfrm>
              <a:prstGeom prst="rect">
                <a:avLst/>
              </a:prstGeom>
              <a:blipFill>
                <a:blip r:embed="rId11"/>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5102DBFD-B193-4631-0FFB-39904FA61415}"/>
                  </a:ext>
                </a:extLst>
              </p:cNvPr>
              <p:cNvSpPr txBox="1"/>
              <p:nvPr/>
            </p:nvSpPr>
            <p:spPr>
              <a:xfrm>
                <a:off x="10666736" y="4488770"/>
                <a:ext cx="683197"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32" name="CuadroTexto 31">
                <a:extLst>
                  <a:ext uri="{FF2B5EF4-FFF2-40B4-BE49-F238E27FC236}">
                    <a16:creationId xmlns:a16="http://schemas.microsoft.com/office/drawing/2014/main" id="{5102DBFD-B193-4631-0FFB-39904FA61415}"/>
                  </a:ext>
                </a:extLst>
              </p:cNvPr>
              <p:cNvSpPr txBox="1">
                <a:spLocks noRot="1" noChangeAspect="1" noMove="1" noResize="1" noEditPoints="1" noAdjustHandles="1" noChangeArrowheads="1" noChangeShapeType="1" noTextEdit="1"/>
              </p:cNvSpPr>
              <p:nvPr/>
            </p:nvSpPr>
            <p:spPr>
              <a:xfrm>
                <a:off x="10666736" y="4488770"/>
                <a:ext cx="683197" cy="369332"/>
              </a:xfrm>
              <a:prstGeom prst="rect">
                <a:avLst/>
              </a:prstGeom>
              <a:blipFill>
                <a:blip r:embed="rId12"/>
                <a:stretch>
                  <a:fillRect/>
                </a:stretch>
              </a:blipFill>
              <a:ln w="19050">
                <a:solidFill>
                  <a:schemeClr val="tx1"/>
                </a:solidFill>
              </a:ln>
            </p:spPr>
            <p:txBody>
              <a:bodyPr/>
              <a:lstStyle/>
              <a:p>
                <a:r>
                  <a:rPr lang="es-ES">
                    <a:noFill/>
                  </a:rPr>
                  <a:t> </a:t>
                </a:r>
              </a:p>
            </p:txBody>
          </p:sp>
        </mc:Fallback>
      </mc:AlternateContent>
      <p:sp>
        <p:nvSpPr>
          <p:cNvPr id="35" name="CuadroTexto 34">
            <a:extLst>
              <a:ext uri="{FF2B5EF4-FFF2-40B4-BE49-F238E27FC236}">
                <a16:creationId xmlns:a16="http://schemas.microsoft.com/office/drawing/2014/main" id="{A18E584A-60C5-47C2-924D-BFDE4AF4AADF}"/>
              </a:ext>
            </a:extLst>
          </p:cNvPr>
          <p:cNvSpPr txBox="1"/>
          <p:nvPr/>
        </p:nvSpPr>
        <p:spPr>
          <a:xfrm>
            <a:off x="9944727" y="4092638"/>
            <a:ext cx="1031051" cy="369332"/>
          </a:xfrm>
          <a:prstGeom prst="rect">
            <a:avLst/>
          </a:prstGeom>
          <a:noFill/>
        </p:spPr>
        <p:txBody>
          <a:bodyPr wrap="none" rtlCol="0">
            <a:spAutoFit/>
          </a:bodyPr>
          <a:lstStyle/>
          <a:p>
            <a:r>
              <a:rPr lang="es-ES" b="1" dirty="0">
                <a:solidFill>
                  <a:srgbClr val="FF0000"/>
                </a:solidFill>
              </a:rPr>
              <a:t>Dosis &lt; 6</a:t>
            </a:r>
          </a:p>
        </p:txBody>
      </p:sp>
      <p:cxnSp>
        <p:nvCxnSpPr>
          <p:cNvPr id="36" name="Conector recto de flecha 35">
            <a:extLst>
              <a:ext uri="{FF2B5EF4-FFF2-40B4-BE49-F238E27FC236}">
                <a16:creationId xmlns:a16="http://schemas.microsoft.com/office/drawing/2014/main" id="{7678C067-8B25-F1EA-A5AF-8329260E918F}"/>
              </a:ext>
            </a:extLst>
          </p:cNvPr>
          <p:cNvCxnSpPr>
            <a:cxnSpLocks/>
          </p:cNvCxnSpPr>
          <p:nvPr/>
        </p:nvCxnSpPr>
        <p:spPr>
          <a:xfrm>
            <a:off x="10790665" y="3953070"/>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5A40D8F1-4700-C949-3307-E626A5834223}"/>
              </a:ext>
            </a:extLst>
          </p:cNvPr>
          <p:cNvCxnSpPr>
            <a:cxnSpLocks/>
          </p:cNvCxnSpPr>
          <p:nvPr/>
        </p:nvCxnSpPr>
        <p:spPr>
          <a:xfrm flipH="1">
            <a:off x="9872041" y="3996276"/>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23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D1677D9-02DA-551F-FE28-86204FBA04E2}"/>
              </a:ext>
            </a:extLst>
          </p:cNvPr>
          <p:cNvSpPr txBox="1"/>
          <p:nvPr/>
        </p:nvSpPr>
        <p:spPr>
          <a:xfrm>
            <a:off x="2307751" y="223934"/>
            <a:ext cx="7576498" cy="461665"/>
          </a:xfrm>
          <a:prstGeom prst="rect">
            <a:avLst/>
          </a:prstGeom>
          <a:noFill/>
        </p:spPr>
        <p:txBody>
          <a:bodyPr wrap="none" rtlCol="0">
            <a:spAutoFit/>
          </a:bodyPr>
          <a:lstStyle/>
          <a:p>
            <a:pPr algn="ctr"/>
            <a:r>
              <a:rPr lang="es-ES" sz="2400" b="1" dirty="0"/>
              <a:t>CONSTRUCCIÓN DE ÁRBOLES DE REGRESIÓN EN XGBOOST</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48EBBCC-B54A-2864-800A-1616719FB6B6}"/>
                  </a:ext>
                </a:extLst>
              </p:cNvPr>
              <p:cNvSpPr txBox="1"/>
              <p:nvPr/>
            </p:nvSpPr>
            <p:spPr>
              <a:xfrm>
                <a:off x="2136710" y="783161"/>
                <a:ext cx="7921689" cy="785536"/>
              </a:xfrm>
              <a:prstGeom prst="rect">
                <a:avLst/>
              </a:prstGeom>
              <a:noFill/>
            </p:spPr>
            <p:txBody>
              <a:bodyPr wrap="square" rtlCol="0">
                <a:spAutoFit/>
              </a:bodyPr>
              <a:lstStyle/>
              <a:p>
                <a:pPr algn="ctr"/>
                <a:r>
                  <a:rPr lang="es-ES" b="1" dirty="0"/>
                  <a:t>Ahora calculamos el OUPUT de cada rama final</a:t>
                </a:r>
              </a:p>
              <a:p>
                <a:pPr algn="ctr"/>
                <a:r>
                  <a:rPr lang="es-ES" b="1" dirty="0"/>
                  <a:t>El OUTPUT se calcula como </a:t>
                </a:r>
                <a14:m>
                  <m:oMath xmlns:m="http://schemas.openxmlformats.org/officeDocument/2006/math">
                    <m:f>
                      <m:fPr>
                        <m:ctrlPr>
                          <a:rPr lang="es-ES" b="1" i="1" smtClean="0">
                            <a:latin typeface="Cambria Math" panose="02040503050406030204" pitchFamily="18" charset="0"/>
                          </a:rPr>
                        </m:ctrlPr>
                      </m:fPr>
                      <m:num>
                        <m:r>
                          <a:rPr lang="es-ES" b="1" i="1" smtClean="0">
                            <a:latin typeface="Cambria Math" panose="02040503050406030204" pitchFamily="18" charset="0"/>
                          </a:rPr>
                          <m:t>𝑺𝒖𝒎𝒂</m:t>
                        </m:r>
                        <m:r>
                          <a:rPr lang="es-ES" b="1" i="1" smtClean="0">
                            <a:latin typeface="Cambria Math" panose="02040503050406030204" pitchFamily="18" charset="0"/>
                          </a:rPr>
                          <m:t>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𝒓𝒆𝒔𝒊𝒅𝒖𝒐𝒔</m:t>
                        </m:r>
                      </m:num>
                      <m:den>
                        <m:r>
                          <a:rPr lang="es-ES" b="1" i="1" smtClean="0">
                            <a:latin typeface="Cambria Math" panose="02040503050406030204" pitchFamily="18" charset="0"/>
                          </a:rPr>
                          <m:t>𝒏</m:t>
                        </m:r>
                        <m:r>
                          <a:rPr lang="es-ES" b="1" i="1" smtClean="0">
                            <a:latin typeface="Cambria Math" panose="02040503050406030204" pitchFamily="18" charset="0"/>
                          </a:rPr>
                          <m:t>º </m:t>
                        </m:r>
                        <m:r>
                          <a:rPr lang="es-ES" b="1" i="1" smtClean="0">
                            <a:latin typeface="Cambria Math" panose="02040503050406030204" pitchFamily="18" charset="0"/>
                          </a:rPr>
                          <m:t>𝒅𝒆</m:t>
                        </m:r>
                        <m:r>
                          <a:rPr lang="es-ES" b="1" i="1" smtClean="0">
                            <a:latin typeface="Cambria Math" panose="02040503050406030204" pitchFamily="18" charset="0"/>
                          </a:rPr>
                          <m:t> </m:t>
                        </m:r>
                        <m:r>
                          <a:rPr lang="es-ES" b="1" i="1" smtClean="0">
                            <a:latin typeface="Cambria Math" panose="02040503050406030204" pitchFamily="18" charset="0"/>
                          </a:rPr>
                          <m:t>𝒆𝒍𝒆𝒎𝒆𝒏𝒕𝒐𝒔</m:t>
                        </m:r>
                        <m:r>
                          <a:rPr lang="es-ES" b="1" i="1" smtClean="0">
                            <a:latin typeface="Cambria Math" panose="02040503050406030204" pitchFamily="18" charset="0"/>
                          </a:rPr>
                          <m:t>+</m:t>
                        </m:r>
                        <m:r>
                          <a:rPr lang="es-ES" b="1" i="1" smtClean="0">
                            <a:latin typeface="Cambria Math" panose="02040503050406030204" pitchFamily="18" charset="0"/>
                            <a:ea typeface="Cambria Math" panose="02040503050406030204" pitchFamily="18" charset="0"/>
                          </a:rPr>
                          <m:t>𝝀</m:t>
                        </m:r>
                      </m:den>
                    </m:f>
                  </m:oMath>
                </a14:m>
                <a:endParaRPr lang="es-ES" b="1" dirty="0"/>
              </a:p>
            </p:txBody>
          </p:sp>
        </mc:Choice>
        <mc:Fallback xmlns="">
          <p:sp>
            <p:nvSpPr>
              <p:cNvPr id="7" name="CuadroTexto 6">
                <a:extLst>
                  <a:ext uri="{FF2B5EF4-FFF2-40B4-BE49-F238E27FC236}">
                    <a16:creationId xmlns:a16="http://schemas.microsoft.com/office/drawing/2014/main" id="{D48EBBCC-B54A-2864-800A-1616719FB6B6}"/>
                  </a:ext>
                </a:extLst>
              </p:cNvPr>
              <p:cNvSpPr txBox="1">
                <a:spLocks noRot="1" noChangeAspect="1" noMove="1" noResize="1" noEditPoints="1" noAdjustHandles="1" noChangeArrowheads="1" noChangeShapeType="1" noTextEdit="1"/>
              </p:cNvSpPr>
              <p:nvPr/>
            </p:nvSpPr>
            <p:spPr>
              <a:xfrm>
                <a:off x="2136710" y="783161"/>
                <a:ext cx="7921689" cy="785536"/>
              </a:xfrm>
              <a:prstGeom prst="rect">
                <a:avLst/>
              </a:prstGeom>
              <a:blipFill>
                <a:blip r:embed="rId2"/>
                <a:stretch>
                  <a:fillRect t="-3876" b="-3101"/>
                </a:stretch>
              </a:blipFill>
            </p:spPr>
            <p:txBody>
              <a:bodyPr/>
              <a:lstStyle/>
              <a:p>
                <a:r>
                  <a:rPr lang="es-ES">
                    <a:noFill/>
                  </a:rPr>
                  <a:t> </a:t>
                </a:r>
              </a:p>
            </p:txBody>
          </p:sp>
        </mc:Fallback>
      </mc:AlternateContent>
      <p:graphicFrame>
        <p:nvGraphicFramePr>
          <p:cNvPr id="2" name="Tabla 1">
            <a:extLst>
              <a:ext uri="{FF2B5EF4-FFF2-40B4-BE49-F238E27FC236}">
                <a16:creationId xmlns:a16="http://schemas.microsoft.com/office/drawing/2014/main" id="{E2950399-2416-C217-E22C-FD3D175C3293}"/>
              </a:ext>
            </a:extLst>
          </p:cNvPr>
          <p:cNvGraphicFramePr>
            <a:graphicFrameLocks noGrp="1"/>
          </p:cNvGraphicFramePr>
          <p:nvPr/>
        </p:nvGraphicFramePr>
        <p:xfrm>
          <a:off x="708909" y="1936782"/>
          <a:ext cx="1574800" cy="937260"/>
        </p:xfrm>
        <a:graphic>
          <a:graphicData uri="http://schemas.openxmlformats.org/drawingml/2006/table">
            <a:tbl>
              <a:tblPr/>
              <a:tblGrid>
                <a:gridCol w="787400">
                  <a:extLst>
                    <a:ext uri="{9D8B030D-6E8A-4147-A177-3AD203B41FA5}">
                      <a16:colId xmlns:a16="http://schemas.microsoft.com/office/drawing/2014/main" val="689798835"/>
                    </a:ext>
                  </a:extLst>
                </a:gridCol>
                <a:gridCol w="787400">
                  <a:extLst>
                    <a:ext uri="{9D8B030D-6E8A-4147-A177-3AD203B41FA5}">
                      <a16:colId xmlns:a16="http://schemas.microsoft.com/office/drawing/2014/main" val="410430221"/>
                    </a:ext>
                  </a:extLst>
                </a:gridCol>
              </a:tblGrid>
              <a:tr h="190500">
                <a:tc>
                  <a:txBody>
                    <a:bodyPr/>
                    <a:lstStyle/>
                    <a:p>
                      <a:pPr algn="ctr" fontAlgn="b"/>
                      <a:r>
                        <a:rPr lang="es-ES" sz="1100" b="1" i="0" u="none" strike="noStrike" dirty="0">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dirty="0">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688675"/>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1783058"/>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69437380"/>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6614104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590926"/>
                  </a:ext>
                </a:extLst>
              </a:tr>
            </a:tbl>
          </a:graphicData>
        </a:graphic>
      </p:graphicFrame>
      <p:grpSp>
        <p:nvGrpSpPr>
          <p:cNvPr id="11" name="Grupo 10">
            <a:extLst>
              <a:ext uri="{FF2B5EF4-FFF2-40B4-BE49-F238E27FC236}">
                <a16:creationId xmlns:a16="http://schemas.microsoft.com/office/drawing/2014/main" id="{FD42212A-AC87-73A8-09E5-9B9B6251C827}"/>
              </a:ext>
            </a:extLst>
          </p:cNvPr>
          <p:cNvGrpSpPr/>
          <p:nvPr/>
        </p:nvGrpSpPr>
        <p:grpSpPr>
          <a:xfrm>
            <a:off x="137018" y="2953139"/>
            <a:ext cx="3781621" cy="3680927"/>
            <a:chOff x="631759" y="2324612"/>
            <a:chExt cx="3781621" cy="3680927"/>
          </a:xfrm>
        </p:grpSpPr>
        <p:cxnSp>
          <p:nvCxnSpPr>
            <p:cNvPr id="3" name="Conector recto 2">
              <a:extLst>
                <a:ext uri="{FF2B5EF4-FFF2-40B4-BE49-F238E27FC236}">
                  <a16:creationId xmlns:a16="http://schemas.microsoft.com/office/drawing/2014/main" id="{D8A2A597-CE9C-9608-F4F3-2F5928360DD1}"/>
                </a:ext>
              </a:extLst>
            </p:cNvPr>
            <p:cNvCxnSpPr>
              <a:cxnSpLocks/>
            </p:cNvCxnSpPr>
            <p:nvPr/>
          </p:nvCxnSpPr>
          <p:spPr>
            <a:xfrm>
              <a:off x="1203650" y="5365103"/>
              <a:ext cx="2892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8" name="Gráfico 7">
              <a:extLst>
                <a:ext uri="{FF2B5EF4-FFF2-40B4-BE49-F238E27FC236}">
                  <a16:creationId xmlns:a16="http://schemas.microsoft.com/office/drawing/2014/main" id="{ED2BCAAD-4C4B-2641-69D2-B7B53ECFE252}"/>
                </a:ext>
              </a:extLst>
            </p:cNvPr>
            <p:cNvGraphicFramePr>
              <a:graphicFrameLocks/>
            </p:cNvGraphicFramePr>
            <p:nvPr/>
          </p:nvGraphicFramePr>
          <p:xfrm>
            <a:off x="631759" y="2324612"/>
            <a:ext cx="3781621" cy="3680927"/>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5" name="Tabla 4">
            <a:extLst>
              <a:ext uri="{FF2B5EF4-FFF2-40B4-BE49-F238E27FC236}">
                <a16:creationId xmlns:a16="http://schemas.microsoft.com/office/drawing/2014/main" id="{9D962AE3-85D0-CB12-EB58-8E438FDA0AE8}"/>
              </a:ext>
            </a:extLst>
          </p:cNvPr>
          <p:cNvGraphicFramePr>
            <a:graphicFrameLocks noGrp="1"/>
          </p:cNvGraphicFramePr>
          <p:nvPr/>
        </p:nvGraphicFramePr>
        <p:xfrm>
          <a:off x="708909" y="1936782"/>
          <a:ext cx="2362200" cy="937260"/>
        </p:xfrm>
        <a:graphic>
          <a:graphicData uri="http://schemas.openxmlformats.org/drawingml/2006/table">
            <a:tbl>
              <a:tblPr/>
              <a:tblGrid>
                <a:gridCol w="787400">
                  <a:extLst>
                    <a:ext uri="{9D8B030D-6E8A-4147-A177-3AD203B41FA5}">
                      <a16:colId xmlns:a16="http://schemas.microsoft.com/office/drawing/2014/main" val="468720908"/>
                    </a:ext>
                  </a:extLst>
                </a:gridCol>
                <a:gridCol w="787400">
                  <a:extLst>
                    <a:ext uri="{9D8B030D-6E8A-4147-A177-3AD203B41FA5}">
                      <a16:colId xmlns:a16="http://schemas.microsoft.com/office/drawing/2014/main" val="1291528823"/>
                    </a:ext>
                  </a:extLst>
                </a:gridCol>
                <a:gridCol w="787400">
                  <a:extLst>
                    <a:ext uri="{9D8B030D-6E8A-4147-A177-3AD203B41FA5}">
                      <a16:colId xmlns:a16="http://schemas.microsoft.com/office/drawing/2014/main" val="4187522205"/>
                    </a:ext>
                  </a:extLst>
                </a:gridCol>
              </a:tblGrid>
              <a:tr h="190500">
                <a:tc>
                  <a:txBody>
                    <a:bodyPr/>
                    <a:lstStyle/>
                    <a:p>
                      <a:pPr algn="ctr" fontAlgn="b"/>
                      <a:r>
                        <a:rPr lang="es-ES" sz="1100" b="1" i="0" u="none" strike="noStrike">
                          <a:solidFill>
                            <a:srgbClr val="000000"/>
                          </a:solidFill>
                          <a:effectLst/>
                          <a:latin typeface="Calibri" panose="020F0502020204030204" pitchFamily="34" charset="0"/>
                        </a:rPr>
                        <a:t>Dosis</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Eficiencia</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panose="020F0502020204030204" pitchFamily="34" charset="0"/>
                        </a:rPr>
                        <a:t>Residuos</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707598"/>
                  </a:ext>
                </a:extLst>
              </a:tr>
              <a:tr h="185420">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1</a:t>
                      </a:r>
                    </a:p>
                  </a:txBody>
                  <a:tcPr marL="5443" marR="5443" marT="5443"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s-ES" sz="1100" b="0" i="0" u="none" strike="noStrike">
                          <a:solidFill>
                            <a:srgbClr val="000000"/>
                          </a:solidFill>
                          <a:effectLst/>
                          <a:latin typeface="Calibri" panose="020F0502020204030204" pitchFamily="34" charset="0"/>
                        </a:rPr>
                        <a:t>0,5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3255734"/>
                  </a:ext>
                </a:extLst>
              </a:tr>
              <a:tr h="185420">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8,5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57290989"/>
                  </a:ext>
                </a:extLst>
              </a:tr>
              <a:tr h="185420">
                <a:tc>
                  <a:txBody>
                    <a:bodyPr/>
                    <a:lstStyle/>
                    <a:p>
                      <a:pPr algn="ctr" fontAlgn="b"/>
                      <a:r>
                        <a:rPr lang="es-ES" sz="1100" b="0" i="0" u="none" strike="noStrike">
                          <a:solidFill>
                            <a:srgbClr val="000000"/>
                          </a:solidFill>
                          <a:effectLst/>
                          <a:latin typeface="Calibri" panose="020F0502020204030204" pitchFamily="34" charset="0"/>
                        </a:rPr>
                        <a:t>4</a:t>
                      </a:r>
                    </a:p>
                  </a:txBody>
                  <a:tcPr marL="5443" marR="5443" marT="5443"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10</a:t>
                      </a:r>
                    </a:p>
                  </a:txBody>
                  <a:tcPr marL="5443" marR="5443" marT="5443"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s-ES" sz="1100" b="0" i="0" u="none" strike="noStrike">
                          <a:solidFill>
                            <a:srgbClr val="000000"/>
                          </a:solidFill>
                          <a:effectLst/>
                          <a:latin typeface="Calibri" panose="020F0502020204030204" pitchFamily="34" charset="0"/>
                        </a:rPr>
                        <a:t>9,5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66974584"/>
                  </a:ext>
                </a:extLst>
              </a:tr>
              <a:tr h="190500">
                <a:tc>
                  <a:txBody>
                    <a:bodyPr/>
                    <a:lstStyle/>
                    <a:p>
                      <a:pPr algn="ctr" fontAlgn="b"/>
                      <a:r>
                        <a:rPr lang="es-ES" sz="1100" b="0" i="0" u="none" strike="noStrike">
                          <a:solidFill>
                            <a:srgbClr val="000000"/>
                          </a:solidFill>
                          <a:effectLst/>
                          <a:latin typeface="Calibri" panose="020F0502020204030204" pitchFamily="34" charset="0"/>
                        </a:rPr>
                        <a:t>8</a:t>
                      </a:r>
                    </a:p>
                  </a:txBody>
                  <a:tcPr marL="5443" marR="5443" marT="5443"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effectLst/>
                          <a:latin typeface="Calibri" panose="020F0502020204030204" pitchFamily="34" charset="0"/>
                        </a:rPr>
                        <a:t>2</a:t>
                      </a:r>
                    </a:p>
                  </a:txBody>
                  <a:tcPr marL="5443" marR="5443" marT="544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dirty="0">
                          <a:solidFill>
                            <a:srgbClr val="000000"/>
                          </a:solidFill>
                          <a:effectLst/>
                          <a:latin typeface="Calibri" panose="020F0502020204030204" pitchFamily="34" charset="0"/>
                        </a:rPr>
                        <a:t>1,5</a:t>
                      </a:r>
                    </a:p>
                  </a:txBody>
                  <a:tcPr marL="5443" marR="5443" marT="544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589774"/>
                  </a:ext>
                </a:extLst>
              </a:tr>
            </a:tbl>
          </a:graphicData>
        </a:graphic>
      </p:graphicFrame>
      <p:cxnSp>
        <p:nvCxnSpPr>
          <p:cNvPr id="33" name="Conector recto 32">
            <a:extLst>
              <a:ext uri="{FF2B5EF4-FFF2-40B4-BE49-F238E27FC236}">
                <a16:creationId xmlns:a16="http://schemas.microsoft.com/office/drawing/2014/main" id="{600439F2-6524-DB99-4402-963B8C1CC085}"/>
              </a:ext>
            </a:extLst>
          </p:cNvPr>
          <p:cNvCxnSpPr/>
          <p:nvPr/>
        </p:nvCxnSpPr>
        <p:spPr>
          <a:xfrm flipV="1">
            <a:off x="1216091"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78BF8FB6-D786-2A0A-38AE-42092CE4E744}"/>
              </a:ext>
            </a:extLst>
          </p:cNvPr>
          <p:cNvCxnSpPr/>
          <p:nvPr/>
        </p:nvCxnSpPr>
        <p:spPr>
          <a:xfrm flipV="1">
            <a:off x="2497495" y="3296811"/>
            <a:ext cx="0" cy="2706307"/>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AA95F128-55CE-1368-567A-2639FA9EB82F}"/>
                  </a:ext>
                </a:extLst>
              </p:cNvPr>
              <p:cNvSpPr txBox="1"/>
              <p:nvPr/>
            </p:nvSpPr>
            <p:spPr>
              <a:xfrm>
                <a:off x="5343330" y="4793602"/>
                <a:ext cx="3867539" cy="369332"/>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𝑶𝒖𝒕𝒑𝒖𝒕𝒔</m:t>
                      </m:r>
                    </m:oMath>
                  </m:oMathPara>
                </a14:m>
                <a:endParaRPr lang="es-ES" b="1" dirty="0"/>
              </a:p>
            </p:txBody>
          </p:sp>
        </mc:Choice>
        <mc:Fallback xmlns="">
          <p:sp>
            <p:nvSpPr>
              <p:cNvPr id="16" name="CuadroTexto 15">
                <a:extLst>
                  <a:ext uri="{FF2B5EF4-FFF2-40B4-BE49-F238E27FC236}">
                    <a16:creationId xmlns:a16="http://schemas.microsoft.com/office/drawing/2014/main" id="{AA95F128-55CE-1368-567A-2639FA9EB82F}"/>
                  </a:ext>
                </a:extLst>
              </p:cNvPr>
              <p:cNvSpPr txBox="1">
                <a:spLocks noRot="1" noChangeAspect="1" noMove="1" noResize="1" noEditPoints="1" noAdjustHandles="1" noChangeArrowheads="1" noChangeShapeType="1" noTextEdit="1"/>
              </p:cNvSpPr>
              <p:nvPr/>
            </p:nvSpPr>
            <p:spPr>
              <a:xfrm>
                <a:off x="5343330" y="4793602"/>
                <a:ext cx="3867539" cy="369332"/>
              </a:xfrm>
              <a:prstGeom prst="rect">
                <a:avLst/>
              </a:prstGeom>
              <a:blipFill>
                <a:blip r:embed="rId4"/>
                <a:stretch>
                  <a:fillRect b="-11475"/>
                </a:stretch>
              </a:blipFill>
              <a:ln w="19050">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80740705-8D03-4A11-B017-FECB2C1F6213}"/>
                  </a:ext>
                </a:extLst>
              </p:cNvPr>
              <p:cNvSpPr txBox="1"/>
              <p:nvPr/>
            </p:nvSpPr>
            <p:spPr>
              <a:xfrm>
                <a:off x="6096000" y="2481997"/>
                <a:ext cx="236220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19" name="CuadroTexto 18">
                <a:extLst>
                  <a:ext uri="{FF2B5EF4-FFF2-40B4-BE49-F238E27FC236}">
                    <a16:creationId xmlns:a16="http://schemas.microsoft.com/office/drawing/2014/main" id="{80740705-8D03-4A11-B017-FECB2C1F6213}"/>
                  </a:ext>
                </a:extLst>
              </p:cNvPr>
              <p:cNvSpPr txBox="1">
                <a:spLocks noRot="1" noChangeAspect="1" noMove="1" noResize="1" noEditPoints="1" noAdjustHandles="1" noChangeArrowheads="1" noChangeShapeType="1" noTextEdit="1"/>
              </p:cNvSpPr>
              <p:nvPr/>
            </p:nvSpPr>
            <p:spPr>
              <a:xfrm>
                <a:off x="6096000" y="2481997"/>
                <a:ext cx="2362201" cy="369332"/>
              </a:xfrm>
              <a:prstGeom prst="rect">
                <a:avLst/>
              </a:prstGeom>
              <a:blipFill>
                <a:blip r:embed="rId5"/>
                <a:stretch>
                  <a:fillRect/>
                </a:stretch>
              </a:blipFill>
              <a:ln w="19050">
                <a:solidFill>
                  <a:schemeClr val="tx1"/>
                </a:solidFill>
              </a:ln>
            </p:spPr>
            <p:txBody>
              <a:bodyPr/>
              <a:lstStyle/>
              <a:p>
                <a:r>
                  <a:rPr lang="es-ES">
                    <a:noFill/>
                  </a:rPr>
                  <a:t> </a:t>
                </a:r>
              </a:p>
            </p:txBody>
          </p:sp>
        </mc:Fallback>
      </mc:AlternateContent>
      <p:sp>
        <p:nvSpPr>
          <p:cNvPr id="22" name="CuadroTexto 21">
            <a:extLst>
              <a:ext uri="{FF2B5EF4-FFF2-40B4-BE49-F238E27FC236}">
                <a16:creationId xmlns:a16="http://schemas.microsoft.com/office/drawing/2014/main" id="{F1F24C8F-6321-74AA-E433-14DE44F2E8E0}"/>
              </a:ext>
            </a:extLst>
          </p:cNvPr>
          <p:cNvSpPr txBox="1"/>
          <p:nvPr/>
        </p:nvSpPr>
        <p:spPr>
          <a:xfrm>
            <a:off x="6563264" y="2917733"/>
            <a:ext cx="1207382" cy="369332"/>
          </a:xfrm>
          <a:prstGeom prst="rect">
            <a:avLst/>
          </a:prstGeom>
          <a:noFill/>
        </p:spPr>
        <p:txBody>
          <a:bodyPr wrap="none" rtlCol="0">
            <a:spAutoFit/>
          </a:bodyPr>
          <a:lstStyle/>
          <a:p>
            <a:r>
              <a:rPr lang="es-ES" b="1" dirty="0">
                <a:solidFill>
                  <a:srgbClr val="FF0000"/>
                </a:solidFill>
              </a:rPr>
              <a:t>Dosis &lt; 1,5</a:t>
            </a: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E7FC601-F57A-E4C1-BE08-BAF933CE369A}"/>
                  </a:ext>
                </a:extLst>
              </p:cNvPr>
              <p:cNvSpPr txBox="1"/>
              <p:nvPr/>
            </p:nvSpPr>
            <p:spPr>
              <a:xfrm>
                <a:off x="5947782" y="3413114"/>
                <a:ext cx="802433"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23" name="CuadroTexto 22">
                <a:extLst>
                  <a:ext uri="{FF2B5EF4-FFF2-40B4-BE49-F238E27FC236}">
                    <a16:creationId xmlns:a16="http://schemas.microsoft.com/office/drawing/2014/main" id="{AE7FC601-F57A-E4C1-BE08-BAF933CE369A}"/>
                  </a:ext>
                </a:extLst>
              </p:cNvPr>
              <p:cNvSpPr txBox="1">
                <a:spLocks noRot="1" noChangeAspect="1" noMove="1" noResize="1" noEditPoints="1" noAdjustHandles="1" noChangeArrowheads="1" noChangeShapeType="1" noTextEdit="1"/>
              </p:cNvSpPr>
              <p:nvPr/>
            </p:nvSpPr>
            <p:spPr>
              <a:xfrm>
                <a:off x="5947782" y="3413114"/>
                <a:ext cx="802433" cy="369332"/>
              </a:xfrm>
              <a:prstGeom prst="rect">
                <a:avLst/>
              </a:prstGeom>
              <a:blipFill>
                <a:blip r:embed="rId6"/>
                <a:stretch>
                  <a:fillRect/>
                </a:stretch>
              </a:blipFill>
              <a:ln w="19050">
                <a:solidFill>
                  <a:schemeClr val="tx1"/>
                </a:solidFill>
              </a:ln>
            </p:spPr>
            <p:txBody>
              <a:bodyPr/>
              <a:lstStyle/>
              <a:p>
                <a:r>
                  <a:rPr lang="es-ES">
                    <a:noFill/>
                  </a:rPr>
                  <a:t> </a:t>
                </a:r>
              </a:p>
            </p:txBody>
          </p:sp>
        </mc:Fallback>
      </mc:AlternateContent>
      <p:sp>
        <p:nvSpPr>
          <p:cNvPr id="26" name="CuadroTexto 25">
            <a:extLst>
              <a:ext uri="{FF2B5EF4-FFF2-40B4-BE49-F238E27FC236}">
                <a16:creationId xmlns:a16="http://schemas.microsoft.com/office/drawing/2014/main" id="{47B9D34D-5BF5-9189-E86C-F0AE2BE30BB1}"/>
              </a:ext>
            </a:extLst>
          </p:cNvPr>
          <p:cNvSpPr txBox="1"/>
          <p:nvPr/>
        </p:nvSpPr>
        <p:spPr>
          <a:xfrm>
            <a:off x="7463369" y="3413114"/>
            <a:ext cx="1210582" cy="369332"/>
          </a:xfrm>
          <a:prstGeom prst="rect">
            <a:avLst/>
          </a:prstGeom>
          <a:noFill/>
          <a:ln w="19050">
            <a:solidFill>
              <a:schemeClr val="tx1"/>
            </a:solidFill>
          </a:ln>
        </p:spPr>
        <p:txBody>
          <a:bodyPr wrap="square" rtlCol="0">
            <a:spAutoFit/>
          </a:bodyPr>
          <a:lstStyle/>
          <a:p>
            <a:r>
              <a:rPr lang="es-ES" b="1" dirty="0"/>
              <a:t>8,5;9,5;1,5</a:t>
            </a:r>
          </a:p>
        </p:txBody>
      </p:sp>
      <p:cxnSp>
        <p:nvCxnSpPr>
          <p:cNvPr id="27" name="Conector recto de flecha 26">
            <a:extLst>
              <a:ext uri="{FF2B5EF4-FFF2-40B4-BE49-F238E27FC236}">
                <a16:creationId xmlns:a16="http://schemas.microsoft.com/office/drawing/2014/main" id="{DEA27E83-12F3-EB90-43DB-5E3154A24702}"/>
              </a:ext>
            </a:extLst>
          </p:cNvPr>
          <p:cNvCxnSpPr>
            <a:cxnSpLocks/>
          </p:cNvCxnSpPr>
          <p:nvPr/>
        </p:nvCxnSpPr>
        <p:spPr>
          <a:xfrm flipH="1">
            <a:off x="6330625" y="2789990"/>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0601FD05-89CD-CCAB-07FE-0B910EE8396F}"/>
              </a:ext>
            </a:extLst>
          </p:cNvPr>
          <p:cNvCxnSpPr>
            <a:cxnSpLocks/>
          </p:cNvCxnSpPr>
          <p:nvPr/>
        </p:nvCxnSpPr>
        <p:spPr>
          <a:xfrm>
            <a:off x="7717886" y="2835441"/>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CB14C29C-61E0-48B1-ADC6-E166E8E4250D}"/>
                  </a:ext>
                </a:extLst>
              </p:cNvPr>
              <p:cNvSpPr txBox="1"/>
              <p:nvPr/>
            </p:nvSpPr>
            <p:spPr>
              <a:xfrm>
                <a:off x="7012857" y="4253257"/>
                <a:ext cx="1031051"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m:t>
                      </m:r>
                      <m:r>
                        <a:rPr lang="es-ES" b="1" i="1" smtClean="0">
                          <a:latin typeface="Cambria Math" panose="02040503050406030204" pitchFamily="18" charset="0"/>
                        </a:rPr>
                        <m:t>𝟗</m:t>
                      </m:r>
                      <m:r>
                        <a:rPr lang="es-ES" b="1" i="1" smtClean="0">
                          <a:latin typeface="Cambria Math" panose="02040503050406030204" pitchFamily="18" charset="0"/>
                        </a:rPr>
                        <m:t>,</m:t>
                      </m:r>
                      <m:r>
                        <a:rPr lang="es-ES" b="1" i="1" smtClean="0">
                          <a:latin typeface="Cambria Math" panose="02040503050406030204" pitchFamily="18" charset="0"/>
                        </a:rPr>
                        <m:t>𝟓</m:t>
                      </m:r>
                      <m:r>
                        <a:rPr lang="es-ES" b="1" i="1" smtClean="0">
                          <a:latin typeface="Cambria Math" panose="02040503050406030204" pitchFamily="18" charset="0"/>
                        </a:rPr>
                        <m:t> </m:t>
                      </m:r>
                    </m:oMath>
                  </m:oMathPara>
                </a14:m>
                <a:endParaRPr lang="es-ES" b="1" dirty="0"/>
              </a:p>
            </p:txBody>
          </p:sp>
        </mc:Choice>
        <mc:Fallback xmlns="">
          <p:sp>
            <p:nvSpPr>
              <p:cNvPr id="31" name="CuadroTexto 30">
                <a:extLst>
                  <a:ext uri="{FF2B5EF4-FFF2-40B4-BE49-F238E27FC236}">
                    <a16:creationId xmlns:a16="http://schemas.microsoft.com/office/drawing/2014/main" id="{CB14C29C-61E0-48B1-ADC6-E166E8E4250D}"/>
                  </a:ext>
                </a:extLst>
              </p:cNvPr>
              <p:cNvSpPr txBox="1">
                <a:spLocks noRot="1" noChangeAspect="1" noMove="1" noResize="1" noEditPoints="1" noAdjustHandles="1" noChangeArrowheads="1" noChangeShapeType="1" noTextEdit="1"/>
              </p:cNvSpPr>
              <p:nvPr/>
            </p:nvSpPr>
            <p:spPr>
              <a:xfrm>
                <a:off x="7012857" y="4253257"/>
                <a:ext cx="1031051" cy="369332"/>
              </a:xfrm>
              <a:prstGeom prst="rect">
                <a:avLst/>
              </a:prstGeom>
              <a:blipFill>
                <a:blip r:embed="rId7"/>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5102DBFD-B193-4631-0FFB-39904FA61415}"/>
                  </a:ext>
                </a:extLst>
              </p:cNvPr>
              <p:cNvSpPr txBox="1"/>
              <p:nvPr/>
            </p:nvSpPr>
            <p:spPr>
              <a:xfrm>
                <a:off x="8345748" y="4218182"/>
                <a:ext cx="683197" cy="369332"/>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𝟓</m:t>
                      </m:r>
                    </m:oMath>
                  </m:oMathPara>
                </a14:m>
                <a:endParaRPr lang="es-ES" b="1" dirty="0"/>
              </a:p>
            </p:txBody>
          </p:sp>
        </mc:Choice>
        <mc:Fallback xmlns="">
          <p:sp>
            <p:nvSpPr>
              <p:cNvPr id="32" name="CuadroTexto 31">
                <a:extLst>
                  <a:ext uri="{FF2B5EF4-FFF2-40B4-BE49-F238E27FC236}">
                    <a16:creationId xmlns:a16="http://schemas.microsoft.com/office/drawing/2014/main" id="{5102DBFD-B193-4631-0FFB-39904FA61415}"/>
                  </a:ext>
                </a:extLst>
              </p:cNvPr>
              <p:cNvSpPr txBox="1">
                <a:spLocks noRot="1" noChangeAspect="1" noMove="1" noResize="1" noEditPoints="1" noAdjustHandles="1" noChangeArrowheads="1" noChangeShapeType="1" noTextEdit="1"/>
              </p:cNvSpPr>
              <p:nvPr/>
            </p:nvSpPr>
            <p:spPr>
              <a:xfrm>
                <a:off x="8345748" y="4218182"/>
                <a:ext cx="683197" cy="369332"/>
              </a:xfrm>
              <a:prstGeom prst="rect">
                <a:avLst/>
              </a:prstGeom>
              <a:blipFill>
                <a:blip r:embed="rId8"/>
                <a:stretch>
                  <a:fillRect/>
                </a:stretch>
              </a:blipFill>
              <a:ln w="19050">
                <a:solidFill>
                  <a:schemeClr val="tx1"/>
                </a:solidFill>
              </a:ln>
            </p:spPr>
            <p:txBody>
              <a:bodyPr/>
              <a:lstStyle/>
              <a:p>
                <a:r>
                  <a:rPr lang="es-ES">
                    <a:noFill/>
                  </a:rPr>
                  <a:t> </a:t>
                </a:r>
              </a:p>
            </p:txBody>
          </p:sp>
        </mc:Fallback>
      </mc:AlternateContent>
      <p:sp>
        <p:nvSpPr>
          <p:cNvPr id="35" name="CuadroTexto 34">
            <a:extLst>
              <a:ext uri="{FF2B5EF4-FFF2-40B4-BE49-F238E27FC236}">
                <a16:creationId xmlns:a16="http://schemas.microsoft.com/office/drawing/2014/main" id="{A18E584A-60C5-47C2-924D-BFDE4AF4AADF}"/>
              </a:ext>
            </a:extLst>
          </p:cNvPr>
          <p:cNvSpPr txBox="1"/>
          <p:nvPr/>
        </p:nvSpPr>
        <p:spPr>
          <a:xfrm>
            <a:off x="7623739" y="3822050"/>
            <a:ext cx="1031051" cy="369332"/>
          </a:xfrm>
          <a:prstGeom prst="rect">
            <a:avLst/>
          </a:prstGeom>
          <a:noFill/>
        </p:spPr>
        <p:txBody>
          <a:bodyPr wrap="none" rtlCol="0">
            <a:spAutoFit/>
          </a:bodyPr>
          <a:lstStyle/>
          <a:p>
            <a:r>
              <a:rPr lang="es-ES" b="1" dirty="0">
                <a:solidFill>
                  <a:srgbClr val="FF0000"/>
                </a:solidFill>
              </a:rPr>
              <a:t>Dosis &lt; 6</a:t>
            </a:r>
          </a:p>
        </p:txBody>
      </p:sp>
      <p:cxnSp>
        <p:nvCxnSpPr>
          <p:cNvPr id="36" name="Conector recto de flecha 35">
            <a:extLst>
              <a:ext uri="{FF2B5EF4-FFF2-40B4-BE49-F238E27FC236}">
                <a16:creationId xmlns:a16="http://schemas.microsoft.com/office/drawing/2014/main" id="{7678C067-8B25-F1EA-A5AF-8329260E918F}"/>
              </a:ext>
            </a:extLst>
          </p:cNvPr>
          <p:cNvCxnSpPr>
            <a:cxnSpLocks/>
          </p:cNvCxnSpPr>
          <p:nvPr/>
        </p:nvCxnSpPr>
        <p:spPr>
          <a:xfrm>
            <a:off x="8469677" y="3682482"/>
            <a:ext cx="279919" cy="549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5A40D8F1-4700-C949-3307-E626A5834223}"/>
              </a:ext>
            </a:extLst>
          </p:cNvPr>
          <p:cNvCxnSpPr>
            <a:cxnSpLocks/>
          </p:cNvCxnSpPr>
          <p:nvPr/>
        </p:nvCxnSpPr>
        <p:spPr>
          <a:xfrm flipH="1">
            <a:off x="7551053" y="3725688"/>
            <a:ext cx="207240" cy="5776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46A42910-B8A5-0FCC-918C-BA2FB40C6E53}"/>
                  </a:ext>
                </a:extLst>
              </p:cNvPr>
              <p:cNvSpPr txBox="1"/>
              <p:nvPr/>
            </p:nvSpPr>
            <p:spPr>
              <a:xfrm>
                <a:off x="4657808" y="5113271"/>
                <a:ext cx="155017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𝟏</m:t>
                          </m:r>
                        </m:den>
                      </m:f>
                      <m:r>
                        <a:rPr lang="es-ES" b="1" i="1" dirty="0" smtClean="0">
                          <a:latin typeface="Cambria Math" panose="02040503050406030204" pitchFamily="18" charset="0"/>
                        </a:rPr>
                        <m:t>=</m:t>
                      </m:r>
                      <m:r>
                        <a:rPr lang="es-ES" b="1" i="1" dirty="0" smtClean="0">
                          <a:latin typeface="Cambria Math" panose="02040503050406030204" pitchFamily="18" charset="0"/>
                        </a:rPr>
                        <m:t>𝟎</m:t>
                      </m:r>
                      <m:r>
                        <a:rPr lang="es-ES" b="1" i="1" dirty="0" smtClean="0">
                          <a:latin typeface="Cambria Math" panose="02040503050406030204" pitchFamily="18" charset="0"/>
                        </a:rPr>
                        <m:t>,</m:t>
                      </m:r>
                      <m:r>
                        <a:rPr lang="es-ES" b="1" i="1" dirty="0" smtClean="0">
                          <a:latin typeface="Cambria Math" panose="02040503050406030204" pitchFamily="18" charset="0"/>
                        </a:rPr>
                        <m:t>𝟓</m:t>
                      </m:r>
                    </m:oMath>
                  </m:oMathPara>
                </a14:m>
                <a:endParaRPr lang="es-ES" b="1" dirty="0"/>
              </a:p>
            </p:txBody>
          </p:sp>
        </mc:Choice>
        <mc:Fallback xmlns="">
          <p:sp>
            <p:nvSpPr>
              <p:cNvPr id="24" name="CuadroTexto 23">
                <a:extLst>
                  <a:ext uri="{FF2B5EF4-FFF2-40B4-BE49-F238E27FC236}">
                    <a16:creationId xmlns:a16="http://schemas.microsoft.com/office/drawing/2014/main" id="{46A42910-B8A5-0FCC-918C-BA2FB40C6E53}"/>
                  </a:ext>
                </a:extLst>
              </p:cNvPr>
              <p:cNvSpPr txBox="1">
                <a:spLocks noRot="1" noChangeAspect="1" noMove="1" noResize="1" noEditPoints="1" noAdjustHandles="1" noChangeArrowheads="1" noChangeShapeType="1" noTextEdit="1"/>
              </p:cNvSpPr>
              <p:nvPr/>
            </p:nvSpPr>
            <p:spPr>
              <a:xfrm>
                <a:off x="4657808" y="5113271"/>
                <a:ext cx="1550173" cy="616515"/>
              </a:xfrm>
              <a:prstGeom prst="rect">
                <a:avLst/>
              </a:prstGeom>
              <a:blipFill>
                <a:blip r:embed="rId9"/>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7B4E22C4-B1AA-2267-C11E-275099A29258}"/>
                  </a:ext>
                </a:extLst>
              </p:cNvPr>
              <p:cNvSpPr txBox="1"/>
              <p:nvPr/>
            </p:nvSpPr>
            <p:spPr>
              <a:xfrm>
                <a:off x="6330625" y="5131482"/>
                <a:ext cx="201512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𝟖</m:t>
                          </m:r>
                          <m:r>
                            <a:rPr lang="es-ES" b="1" i="1" dirty="0" smtClean="0">
                              <a:latin typeface="Cambria Math" panose="02040503050406030204" pitchFamily="18" charset="0"/>
                            </a:rPr>
                            <m:t>,</m:t>
                          </m:r>
                          <m:r>
                            <a:rPr lang="es-ES" b="1" i="1" dirty="0" smtClean="0">
                              <a:latin typeface="Cambria Math" panose="02040503050406030204" pitchFamily="18" charset="0"/>
                            </a:rPr>
                            <m:t>𝟓</m:t>
                          </m:r>
                          <m:r>
                            <a:rPr lang="es-ES" b="1" i="1" dirty="0" smtClean="0">
                              <a:latin typeface="Cambria Math" panose="02040503050406030204" pitchFamily="18" charset="0"/>
                            </a:rPr>
                            <m:t>+</m:t>
                          </m:r>
                          <m:r>
                            <a:rPr lang="es-ES" b="1" i="1" dirty="0" smtClean="0">
                              <a:latin typeface="Cambria Math" panose="02040503050406030204" pitchFamily="18" charset="0"/>
                            </a:rPr>
                            <m:t>𝟗</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𝟐</m:t>
                          </m:r>
                        </m:den>
                      </m:f>
                      <m:r>
                        <a:rPr lang="es-ES" b="1" i="1" dirty="0" smtClean="0">
                          <a:latin typeface="Cambria Math" panose="02040503050406030204" pitchFamily="18" charset="0"/>
                        </a:rPr>
                        <m:t>=</m:t>
                      </m:r>
                      <m:r>
                        <a:rPr lang="es-ES" b="1" i="1" dirty="0" smtClean="0">
                          <a:latin typeface="Cambria Math" panose="02040503050406030204" pitchFamily="18" charset="0"/>
                        </a:rPr>
                        <m:t>𝟗</m:t>
                      </m:r>
                    </m:oMath>
                  </m:oMathPara>
                </a14:m>
                <a:endParaRPr lang="es-ES" b="1" dirty="0"/>
              </a:p>
            </p:txBody>
          </p:sp>
        </mc:Choice>
        <mc:Fallback xmlns="">
          <p:sp>
            <p:nvSpPr>
              <p:cNvPr id="25" name="CuadroTexto 24">
                <a:extLst>
                  <a:ext uri="{FF2B5EF4-FFF2-40B4-BE49-F238E27FC236}">
                    <a16:creationId xmlns:a16="http://schemas.microsoft.com/office/drawing/2014/main" id="{7B4E22C4-B1AA-2267-C11E-275099A29258}"/>
                  </a:ext>
                </a:extLst>
              </p:cNvPr>
              <p:cNvSpPr txBox="1">
                <a:spLocks noRot="1" noChangeAspect="1" noMove="1" noResize="1" noEditPoints="1" noAdjustHandles="1" noChangeArrowheads="1" noChangeShapeType="1" noTextEdit="1"/>
              </p:cNvSpPr>
              <p:nvPr/>
            </p:nvSpPr>
            <p:spPr>
              <a:xfrm>
                <a:off x="6330625" y="5131482"/>
                <a:ext cx="2015123" cy="616515"/>
              </a:xfrm>
              <a:prstGeom prst="rect">
                <a:avLst/>
              </a:prstGeom>
              <a:blipFill>
                <a:blip r:embed="rId10"/>
                <a:stretch>
                  <a:fillRect/>
                </a:stretch>
              </a:blipFill>
              <a:ln w="19050">
                <a:solidFill>
                  <a:schemeClr val="tx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76502363-1F1E-416A-62BD-40B1E554C3A9}"/>
                  </a:ext>
                </a:extLst>
              </p:cNvPr>
              <p:cNvSpPr txBox="1"/>
              <p:nvPr/>
            </p:nvSpPr>
            <p:spPr>
              <a:xfrm>
                <a:off x="8458201" y="5113270"/>
                <a:ext cx="1550173" cy="616515"/>
              </a:xfrm>
              <a:prstGeom prst="rect">
                <a:avLst/>
              </a:prstGeom>
              <a:no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b="1" i="1" dirty="0" smtClean="0">
                              <a:latin typeface="Cambria Math" panose="02040503050406030204" pitchFamily="18" charset="0"/>
                            </a:rPr>
                          </m:ctrlPr>
                        </m:fPr>
                        <m:num>
                          <m:r>
                            <a:rPr lang="es-ES" b="1" i="1" dirty="0" smtClean="0">
                              <a:latin typeface="Cambria Math" panose="02040503050406030204" pitchFamily="18" charset="0"/>
                            </a:rPr>
                            <m:t>𝟏</m:t>
                          </m:r>
                          <m:r>
                            <a:rPr lang="es-ES" b="1" i="1" dirty="0" smtClean="0">
                              <a:latin typeface="Cambria Math" panose="02040503050406030204" pitchFamily="18" charset="0"/>
                            </a:rPr>
                            <m:t>,</m:t>
                          </m:r>
                          <m:r>
                            <a:rPr lang="es-ES" b="1" i="1" dirty="0" smtClean="0">
                              <a:latin typeface="Cambria Math" panose="02040503050406030204" pitchFamily="18" charset="0"/>
                            </a:rPr>
                            <m:t>𝟓</m:t>
                          </m:r>
                        </m:num>
                        <m:den>
                          <m:r>
                            <a:rPr lang="es-ES" b="1" i="1" dirty="0" smtClean="0">
                              <a:latin typeface="Cambria Math" panose="02040503050406030204" pitchFamily="18" charset="0"/>
                            </a:rPr>
                            <m:t>𝟏</m:t>
                          </m:r>
                        </m:den>
                      </m:f>
                      <m:r>
                        <a:rPr lang="es-ES" b="1" i="1" dirty="0" smtClean="0">
                          <a:latin typeface="Cambria Math" panose="02040503050406030204" pitchFamily="18" charset="0"/>
                        </a:rPr>
                        <m:t>=</m:t>
                      </m:r>
                      <m:r>
                        <a:rPr lang="es-ES" b="1" i="1" dirty="0" smtClean="0">
                          <a:latin typeface="Cambria Math" panose="02040503050406030204" pitchFamily="18" charset="0"/>
                        </a:rPr>
                        <m:t>𝟏</m:t>
                      </m:r>
                      <m:r>
                        <a:rPr lang="es-ES" b="1" i="1" dirty="0" smtClean="0">
                          <a:latin typeface="Cambria Math" panose="02040503050406030204" pitchFamily="18" charset="0"/>
                        </a:rPr>
                        <m:t>,</m:t>
                      </m:r>
                      <m:r>
                        <a:rPr lang="es-ES" b="1" i="1" dirty="0" smtClean="0">
                          <a:latin typeface="Cambria Math" panose="02040503050406030204" pitchFamily="18" charset="0"/>
                        </a:rPr>
                        <m:t>𝟓</m:t>
                      </m:r>
                    </m:oMath>
                  </m:oMathPara>
                </a14:m>
                <a:endParaRPr lang="es-ES" b="1" dirty="0"/>
              </a:p>
            </p:txBody>
          </p:sp>
        </mc:Choice>
        <mc:Fallback xmlns="">
          <p:sp>
            <p:nvSpPr>
              <p:cNvPr id="29" name="CuadroTexto 28">
                <a:extLst>
                  <a:ext uri="{FF2B5EF4-FFF2-40B4-BE49-F238E27FC236}">
                    <a16:creationId xmlns:a16="http://schemas.microsoft.com/office/drawing/2014/main" id="{76502363-1F1E-416A-62BD-40B1E554C3A9}"/>
                  </a:ext>
                </a:extLst>
              </p:cNvPr>
              <p:cNvSpPr txBox="1">
                <a:spLocks noRot="1" noChangeAspect="1" noMove="1" noResize="1" noEditPoints="1" noAdjustHandles="1" noChangeArrowheads="1" noChangeShapeType="1" noTextEdit="1"/>
              </p:cNvSpPr>
              <p:nvPr/>
            </p:nvSpPr>
            <p:spPr>
              <a:xfrm>
                <a:off x="8458201" y="5113270"/>
                <a:ext cx="1550173" cy="616515"/>
              </a:xfrm>
              <a:prstGeom prst="rect">
                <a:avLst/>
              </a:prstGeom>
              <a:blipFill>
                <a:blip r:embed="rId11"/>
                <a:stretch>
                  <a:fillRect/>
                </a:stretch>
              </a:blipFill>
              <a:ln w="19050">
                <a:solidFill>
                  <a:schemeClr val="tx1"/>
                </a:solidFill>
              </a:ln>
            </p:spPr>
            <p:txBody>
              <a:bodyPr/>
              <a:lstStyle/>
              <a:p>
                <a:r>
                  <a:rPr lang="es-ES">
                    <a:noFill/>
                  </a:rPr>
                  <a:t> </a:t>
                </a:r>
              </a:p>
            </p:txBody>
          </p:sp>
        </mc:Fallback>
      </mc:AlternateContent>
    </p:spTree>
    <p:extLst>
      <p:ext uri="{BB962C8B-B14F-4D97-AF65-F5344CB8AC3E}">
        <p14:creationId xmlns:p14="http://schemas.microsoft.com/office/powerpoint/2010/main" val="7396109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1198</Words>
  <Application>Microsoft Office PowerPoint</Application>
  <PresentationFormat>Panorámica</PresentationFormat>
  <Paragraphs>419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 Fajardo Calvache</dc:creator>
  <cp:lastModifiedBy>Guillermo Fajardo Calvache</cp:lastModifiedBy>
  <cp:revision>3</cp:revision>
  <dcterms:created xsi:type="dcterms:W3CDTF">2023-09-04T16:03:39Z</dcterms:created>
  <dcterms:modified xsi:type="dcterms:W3CDTF">2023-09-05T12:49:04Z</dcterms:modified>
</cp:coreProperties>
</file>