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Total rentals </a:t>
            </a:r>
            <a:r>
              <a:rPr lang="en-US" dirty="0"/>
              <a:t>(</a:t>
            </a:r>
            <a:r>
              <a:rPr lang="en-US" sz="1600" dirty="0"/>
              <a:t>n=16031</a:t>
            </a:r>
            <a:r>
              <a:rPr lang="en-US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rentals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FA4-4E9E-B77E-E351506109F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FA4-4E9E-B77E-E351506109F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50000"/>
                      <a:satMod val="300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FA4-4E9E-B77E-E351506109F2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50000"/>
                      <a:satMod val="300000"/>
                    </a:schemeClr>
                  </a:gs>
                  <a:gs pos="35000">
                    <a:schemeClr val="accent4">
                      <a:tint val="37000"/>
                      <a:satMod val="300000"/>
                    </a:schemeClr>
                  </a:gs>
                  <a:gs pos="100000">
                    <a:schemeClr val="accent4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FA4-4E9E-B77E-E351506109F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Family_friendly</c:v>
                </c:pt>
                <c:pt idx="1">
                  <c:v>Not_Family_friendly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5917</c:v>
                </c:pt>
                <c:pt idx="1">
                  <c:v>10114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D3-4A1F-9DE5-E91E165D35F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Total</a:t>
            </a:r>
            <a:r>
              <a:rPr lang="en-US" sz="1600" baseline="0" dirty="0"/>
              <a:t> monthly sales (</a:t>
            </a:r>
            <a:r>
              <a:rPr lang="en-US" sz="1400" baseline="0" dirty="0"/>
              <a:t>US dollars</a:t>
            </a:r>
            <a:r>
              <a:rPr lang="en-US" sz="1600" baseline="0" dirty="0"/>
              <a:t>)</a:t>
            </a:r>
            <a:endParaRPr lang="es-EC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Store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February</c:v>
                </c:pt>
                <c:pt idx="1">
                  <c:v>March</c:v>
                </c:pt>
                <c:pt idx="2">
                  <c:v>April</c:v>
                </c:pt>
                <c:pt idx="3">
                  <c:v>May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4160.84</c:v>
                </c:pt>
                <c:pt idx="1">
                  <c:v>15937.67</c:v>
                </c:pt>
                <c:pt idx="2">
                  <c:v>30018.03</c:v>
                </c:pt>
                <c:pt idx="3">
                  <c:v>30252.12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AD-4362-BBE9-EC7EFB4F4A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Store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February</c:v>
                </c:pt>
                <c:pt idx="1">
                  <c:v>March</c:v>
                </c:pt>
                <c:pt idx="2">
                  <c:v>April</c:v>
                </c:pt>
                <c:pt idx="3">
                  <c:v>May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4191</c:v>
                </c:pt>
                <c:pt idx="1">
                  <c:v>16300.73</c:v>
                </c:pt>
                <c:pt idx="2">
                  <c:v>30779.83</c:v>
                </c:pt>
                <c:pt idx="3">
                  <c:v>31059.919999999998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AD-4362-BBE9-EC7EFB4F4A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9845344"/>
        <c:axId val="749842720"/>
      </c:lineChart>
      <c:catAx>
        <c:axId val="749845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749842720"/>
        <c:crosses val="autoZero"/>
        <c:auto val="1"/>
        <c:lblAlgn val="ctr"/>
        <c:lblOffset val="100"/>
        <c:noMultiLvlLbl val="0"/>
      </c:catAx>
      <c:valAx>
        <c:axId val="74984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749845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0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Average</a:t>
            </a:r>
            <a:r>
              <a:rPr lang="en-US" sz="2000" baseline="0" dirty="0"/>
              <a:t> rental time (days)</a:t>
            </a:r>
            <a:endParaRPr lang="es-EC" sz="2000" dirty="0"/>
          </a:p>
        </c:rich>
      </c:tx>
      <c:layout>
        <c:manualLayout>
          <c:xMode val="edge"/>
          <c:yMode val="edge"/>
          <c:x val="0.12571846089612587"/>
          <c:y val="6.02262039313010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0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family</c:v>
                </c:pt>
                <c:pt idx="1">
                  <c:v>non_family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4.4800000000000004</c:v>
                </c:pt>
                <c:pt idx="1">
                  <c:v>4.53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5-45D8-AAE6-901053B5F5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family</c:v>
                </c:pt>
                <c:pt idx="1">
                  <c:v>non_family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4.82</c:v>
                </c:pt>
                <c:pt idx="1">
                  <c:v>4.59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85-45D8-AAE6-901053B5F54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762743936"/>
        <c:axId val="762741968"/>
      </c:barChart>
      <c:catAx>
        <c:axId val="762743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762741968"/>
        <c:crosses val="autoZero"/>
        <c:auto val="1"/>
        <c:lblAlgn val="ctr"/>
        <c:lblOffset val="100"/>
        <c:noMultiLvlLbl val="0"/>
      </c:catAx>
      <c:valAx>
        <c:axId val="762741968"/>
        <c:scaling>
          <c:orientation val="minMax"/>
          <c:max val="1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62743936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Sheet1!$A$3:$A$78</cx:f>
        <cx:lvl ptCount="76" formatCode="General">
          <cx:pt idx="0">106.73</cx:pt>
          <cx:pt idx="1">73.829999999999998</cx:pt>
          <cx:pt idx="2">8.9600000000000009</cx:pt>
          <cx:pt idx="3">96.790000000000006</cx:pt>
          <cx:pt idx="4">64.819999999999993</cx:pt>
          <cx:pt idx="5">41.909999999999997</cx:pt>
          <cx:pt idx="6">102.75</cx:pt>
          <cx:pt idx="7">133.72</cx:pt>
          <cx:pt idx="8">13.960000000000001</cx:pt>
          <cx:pt idx="9">37.869999999999997</cx:pt>
          <cx:pt idx="10">52.890000000000001</cx:pt>
          <cx:pt idx="11">123.7</cx:pt>
          <cx:pt idx="12">94.769999999999996</cx:pt>
          <cx:pt idx="13">126.73</cx:pt>
          <cx:pt idx="14">33.909999999999997</cx:pt>
          <cx:pt idx="15">105.73</cx:pt>
          <cx:pt idx="16">24.93</cx:pt>
          <cx:pt idx="17">51.890000000000001</cx:pt>
          <cx:pt idx="18">89.799999999999997</cx:pt>
          <cx:pt idx="19">53.869999999999997</cx:pt>
          <cx:pt idx="20">81.810000000000002</cx:pt>
          <cx:pt idx="21">52.880000000000003</cx:pt>
          <cx:pt idx="22">64.829999999999998</cx:pt>
          <cx:pt idx="23">78.829999999999998</cx:pt>
          <cx:pt idx="24">2.9900000000000002</cx:pt>
          <cx:pt idx="25">116.75</cx:pt>
          <cx:pt idx="26">21.960000000000001</cx:pt>
          <cx:pt idx="27">45.899999999999999</cx:pt>
          <cx:pt idx="28">15.960000000000001</cx:pt>
          <cx:pt idx="29">0.98999999999999999</cx:pt>
          <cx:pt idx="30">98.760000000000005</cx:pt>
          <cx:pt idx="31">85.780000000000001</cx:pt>
          <cx:pt idx="32">15.949999999999999</cx:pt>
          <cx:pt idx="33">61.859999999999999</cx:pt>
          <cx:pt idx="34">53.869999999999997</cx:pt>
          <cx:pt idx="35">87.799999999999997</cx:pt>
          <cx:pt idx="36">100.75</cx:pt>
          <cx:pt idx="37">134.71000000000001</cx:pt>
          <cx:pt idx="38">34.909999999999997</cx:pt>
          <cx:pt idx="39">30.91</cx:pt>
          <cx:pt idx="40">91.780000000000001</cx:pt>
          <cx:pt idx="41">164.68000000000001</cx:pt>
          <cx:pt idx="42">92.760000000000005</cx:pt>
          <cx:pt idx="43">50.869999999999997</cx:pt>
          <cx:pt idx="44">57.840000000000003</cx:pt>
          <cx:pt idx="45">10.970000000000001</cx:pt>
          <cx:pt idx="46">45.880000000000003</cx:pt>
          <cx:pt idx="47">92.810000000000002</cx:pt>
          <cx:pt idx="48">91.799999999999997</cx:pt>
          <cx:pt idx="49">105.76000000000001</cx:pt>
          <cx:pt idx="50">23.940000000000001</cx:pt>
          <cx:pt idx="51">47.880000000000003</cx:pt>
          <cx:pt idx="52">57.829999999999998</cx:pt>
          <cx:pt idx="53">117.75</cx:pt>
          <cx:pt idx="54">101.76000000000001</cx:pt>
          <cx:pt idx="55">55.850000000000001</cx:pt>
          <cx:pt idx="56">83.819999999999993</cx:pt>
          <cx:pt idx="57">42.899999999999999</cx:pt>
          <cx:pt idx="58">15.949999999999999</cx:pt>
          <cx:pt idx="59">96.769999999999996</cx:pt>
          <cx:pt idx="60">21.93</cx:pt>
          <cx:pt idx="61">55.829999999999998</cx:pt>
          <cx:pt idx="62">85.760000000000005</cx:pt>
          <cx:pt idx="63">61.840000000000003</cx:pt>
          <cx:pt idx="64">118.78</cx:pt>
          <cx:pt idx="65">59.840000000000003</cx:pt>
          <cx:pt idx="66">86.75</cx:pt>
          <cx:pt idx="67">23.960000000000001</cx:pt>
          <cx:pt idx="68">129.72</cx:pt>
          <cx:pt idx="69">10.970000000000001</cx:pt>
          <cx:pt idx="70">84.75</cx:pt>
          <cx:pt idx="71">20.949999999999999</cx:pt>
          <cx:pt idx="72">19.960000000000001</cx:pt>
          <cx:pt idx="73">78.790000000000006</cx:pt>
          <cx:pt idx="74">60.82</cx:pt>
          <cx:pt idx="75">69.829999999999998</cx:pt>
        </cx:lvl>
      </cx:numDim>
    </cx:data>
  </cx:chartData>
  <cx:chart>
    <cx:plotArea>
      <cx:plotAreaRegion>
        <cx:series layoutId="clusteredColumn" uniqueId="{AF5495AA-D686-441B-B23C-E990CAAE8248}">
          <cx:tx>
            <cx:txData>
              <cx:f>Sheet1!$A$2</cx:f>
              <cx:v>94</cx:v>
            </cx:txData>
          </cx:tx>
          <cx:dataLabels pos="inEnd">
            <cx:visibility seriesName="0" categoryName="0" value="1"/>
          </cx:dataLabels>
          <cx:dataId val="0"/>
          <cx:layoutPr>
            <cx:binning intervalClosed="r"/>
          </cx:layoutPr>
        </cx:series>
      </cx:plotAreaRegion>
      <cx:axis id="0">
        <cx:catScaling gapWidth="0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900"/>
            </a:pPr>
            <a:endParaRPr lang="en-US" sz="9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Arial"/>
            </a:endParaRPr>
          </a:p>
        </cx:txPr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71">
  <cs:axisTitle>
    <cs:lnRef idx="0"/>
    <cs:fillRef idx="0"/>
    <cs:effectRef idx="0"/>
    <cs:fontRef idx="minor">
      <a:schemeClr val="lt1"/>
    </cs:fontRef>
    <cs:defRPr sz="1197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/>
    <cs:bodyPr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/>
  </cs:chartArea>
  <cs:dataLabel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  <a:ln w="9525"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/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lt1">
            <a:alpha val="2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/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/>
    <cs:bodyPr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995" b="1" cap="all" spc="100"/>
    <cs:bodyPr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lt1"/>
        </a:solidFill>
        <a:prstDash val="sysDash"/>
      </a:ln>
    </cs:spPr>
  </cs:trendline>
  <cs:trendlineLabel>
    <cs:lnRef idx="0"/>
    <cs:fillRef idx="0"/>
    <cs:effectRef idx="0"/>
    <cs:fontRef idx="minor">
      <a:schemeClr val="lt1"/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lt1"/>
    </cs:fontRef>
    <cs:defRPr sz="1197"/>
    <cs:bodyPr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Family friendly movies w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ere a 37%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of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Sakila’s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total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rental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orders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during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period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considered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Still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, non-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family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oriented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movies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took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largest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share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of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movie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rentals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at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Sakila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was the rental share </a:t>
            </a:r>
            <a:r>
              <a:rPr lang="es-EC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of</a:t>
            </a:r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family-friendly movies at Sakila?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D82A988-0124-47D7-BDD8-4488DCCED3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0249468"/>
              </p:ext>
            </p:extLst>
          </p:nvPr>
        </p:nvGraphicFramePr>
        <p:xfrm>
          <a:off x="366675" y="1362100"/>
          <a:ext cx="4457700" cy="3185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Total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rental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sales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were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very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similar at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both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stores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Initially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sales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tripled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from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February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March and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then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doubled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by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April.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There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was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no grow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from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April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May.</a:t>
            </a:r>
          </a:p>
        </p:txBody>
      </p:sp>
      <p:sp>
        <p:nvSpPr>
          <p:cNvPr id="62" name="Google Shape;62;p1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did monthly rental sales </a:t>
            </a:r>
            <a:r>
              <a:rPr lang="es-EC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grow per store (2017)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BEB7409A-8A60-4E11-AA7C-B4AB8CA74B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7143373"/>
              </p:ext>
            </p:extLst>
          </p:nvPr>
        </p:nvGraphicFramePr>
        <p:xfrm>
          <a:off x="344399" y="1418450"/>
          <a:ext cx="4752975" cy="2951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5198400" y="2173694"/>
            <a:ext cx="3591300" cy="1788707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4.5 days is the average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rental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time for 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family or non-family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oriented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movie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regardless of where it is rented.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What is the average rental time for family friendly movies in the US and International markets?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68755B3-3AFE-4594-BF4C-B839E8F236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6375367"/>
              </p:ext>
            </p:extLst>
          </p:nvPr>
        </p:nvGraphicFramePr>
        <p:xfrm>
          <a:off x="354300" y="1418450"/>
          <a:ext cx="4550700" cy="3163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s-EC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Most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of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Sakila’s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US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customers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spent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between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30 and 125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dollars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at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its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stores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average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rental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payment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is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approximately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50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dollars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very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few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customers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spent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more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than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 125 </a:t>
            </a:r>
            <a:r>
              <a:rPr lang="es-EC" dirty="0" err="1">
                <a:latin typeface="Open Sans"/>
                <a:ea typeface="Open Sans"/>
                <a:cs typeface="Open Sans"/>
                <a:sym typeface="Open Sans"/>
              </a:rPr>
              <a:t>dollars</a:t>
            </a:r>
            <a:r>
              <a:rPr lang="es-EC" dirty="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</a:t>
            </a:r>
            <a:r>
              <a:rPr lang="es-EC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C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does</a:t>
            </a:r>
            <a:r>
              <a:rPr lang="es-EC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C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rental</a:t>
            </a:r>
            <a:r>
              <a:rPr lang="es-EC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sales per </a:t>
            </a:r>
            <a:r>
              <a:rPr lang="es-EC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customer</a:t>
            </a:r>
            <a:r>
              <a:rPr lang="es-EC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look </a:t>
            </a:r>
            <a:r>
              <a:rPr lang="es-EC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like</a:t>
            </a:r>
            <a:r>
              <a:rPr lang="es-EC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in </a:t>
            </a:r>
            <a:r>
              <a:rPr lang="es-EC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es-EC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US?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35FB1157-0115-4755-B8F2-7DE94BD63B7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68724627"/>
                  </p:ext>
                </p:extLst>
              </p:nvPr>
            </p:nvGraphicFramePr>
            <p:xfrm>
              <a:off x="441750" y="1494662"/>
              <a:ext cx="4463250" cy="299638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35FB1157-0115-4755-B8F2-7DE94BD63B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1750" y="1494662"/>
                <a:ext cx="4463250" cy="2996388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B53FDC-5081-4AFD-9338-5C20E2F670C5}"/>
              </a:ext>
            </a:extLst>
          </p:cNvPr>
          <p:cNvSpPr txBox="1"/>
          <p:nvPr/>
        </p:nvSpPr>
        <p:spPr>
          <a:xfrm>
            <a:off x="552450" y="4491050"/>
            <a:ext cx="432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Rental payments (US dollars, Feb-May/2017)</a:t>
            </a:r>
            <a:endParaRPr lang="es-EC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5F513E-1B09-4DD2-809F-FBEA2DAEEC3F}"/>
              </a:ext>
            </a:extLst>
          </p:cNvPr>
          <p:cNvSpPr txBox="1"/>
          <p:nvPr/>
        </p:nvSpPr>
        <p:spPr>
          <a:xfrm>
            <a:off x="552450" y="1494662"/>
            <a:ext cx="2076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Number of customers</a:t>
            </a:r>
            <a:endParaRPr lang="es-EC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206</Words>
  <Application>Microsoft Office PowerPoint</Application>
  <PresentationFormat>On-screen Show (16:9)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  What was the rental share of family-friendly movies at Sakila?</vt:lpstr>
      <vt:lpstr>  How did monthly rental sales grow per store (2017)</vt:lpstr>
      <vt:lpstr>  What is the average rental time for family friendly movies in the US and International markets?</vt:lpstr>
      <vt:lpstr>How does rental sales per customer look like in the US?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Guillermo</dc:creator>
  <cp:lastModifiedBy>Guillermo</cp:lastModifiedBy>
  <cp:revision>17</cp:revision>
  <dcterms:modified xsi:type="dcterms:W3CDTF">2018-09-13T07:48:24Z</dcterms:modified>
</cp:coreProperties>
</file>