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58" r:id="rId8"/>
    <p:sldId id="260" r:id="rId9"/>
    <p:sldId id="264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95B5-C54B-4F69-8062-41456A80E4F4}" type="datetimeFigureOut">
              <a:rPr lang="es-ES" smtClean="0"/>
              <a:t>17/12/2021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0331-A3C2-4EB8-A8D9-F5BE8DB2EB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39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xtracto"/>
          <p:cNvSpPr/>
          <p:nvPr userDrawn="1"/>
        </p:nvSpPr>
        <p:spPr>
          <a:xfrm rot="8203745">
            <a:off x="6327992" y="5373034"/>
            <a:ext cx="4873730" cy="2224356"/>
          </a:xfrm>
          <a:prstGeom prst="flowChartExtract">
            <a:avLst/>
          </a:prstGeom>
          <a:solidFill>
            <a:srgbClr val="C00000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79" t="20610" r="11969" b="42538"/>
          <a:stretch/>
        </p:blipFill>
        <p:spPr bwMode="auto">
          <a:xfrm>
            <a:off x="17192" y="3011657"/>
            <a:ext cx="4450562" cy="38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31901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443608" y="378904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Visualización avanzada con </a:t>
            </a:r>
            <a:r>
              <a:rPr lang="es-ES" dirty="0" err="1"/>
              <a:t>Bokeh</a:t>
            </a:r>
            <a:r>
              <a:rPr lang="es-ES" dirty="0"/>
              <a:t>/</a:t>
            </a:r>
            <a:r>
              <a:rPr lang="es-ES" dirty="0" err="1"/>
              <a:t>Dash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Fecha y autor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14" y="7144"/>
            <a:ext cx="2555774" cy="190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Extracto"/>
          <p:cNvSpPr/>
          <p:nvPr userDrawn="1"/>
        </p:nvSpPr>
        <p:spPr>
          <a:xfrm rot="18860566">
            <a:off x="-2022488" y="-545752"/>
            <a:ext cx="4873730" cy="2136181"/>
          </a:xfrm>
          <a:prstGeom prst="flowChartExtra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1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1" b="8719"/>
          <a:stretch/>
        </p:blipFill>
        <p:spPr bwMode="auto">
          <a:xfrm>
            <a:off x="5076058" y="3330716"/>
            <a:ext cx="4067942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2751" y="476672"/>
            <a:ext cx="6851104" cy="1143000"/>
          </a:xfrm>
        </p:spPr>
        <p:txBody>
          <a:bodyPr>
            <a:normAutofit/>
          </a:bodyPr>
          <a:lstStyle>
            <a:lvl1pPr algn="l">
              <a:defRPr sz="24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8601" y="1610850"/>
            <a:ext cx="8229600" cy="4525963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3"/>
              </a:buBlip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 marL="1143000" indent="-228600">
              <a:buFont typeface="Leelawadee" panose="020B0502040204020203" pitchFamily="34" charset="-34"/>
              <a:buChar char="–"/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6"/>
          <a:stretch/>
        </p:blipFill>
        <p:spPr bwMode="auto">
          <a:xfrm>
            <a:off x="7524328" y="0"/>
            <a:ext cx="1593800" cy="10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7168-90B1-40A8-B719-A4D6E16A23EB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25" name="24 Conector recto"/>
          <p:cNvCxnSpPr/>
          <p:nvPr userDrawn="1"/>
        </p:nvCxnSpPr>
        <p:spPr>
          <a:xfrm>
            <a:off x="392751" y="1619672"/>
            <a:ext cx="65751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6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-315416"/>
            <a:ext cx="2744515" cy="28083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38220"/>
            <a:ext cx="2758675" cy="25972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2543"/>
            <a:ext cx="4449763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970138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0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3454318"/>
            <a:ext cx="7772400" cy="4320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7168-90B1-40A8-B719-A4D6E16A23EB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25026"/>
            <a:ext cx="2555774" cy="190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/>
          <p:nvPr userDrawn="1"/>
        </p:nvCxnSpPr>
        <p:spPr>
          <a:xfrm>
            <a:off x="827584" y="3429000"/>
            <a:ext cx="777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194F-445F-4EAC-BABF-BB1345C866F4}" type="datetimeFigureOut">
              <a:rPr lang="es-ES" smtClean="0"/>
              <a:t>17/12/2021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7168-90B1-40A8-B719-A4D6E16A23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14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58057"/>
          </a:xfrm>
        </p:spPr>
        <p:txBody>
          <a:bodyPr>
            <a:noAutofit/>
          </a:bodyPr>
          <a:lstStyle/>
          <a:p>
            <a:r>
              <a:rPr lang="es-ES" sz="4400" b="1" dirty="0">
                <a:effectLst/>
              </a:rPr>
              <a:t>Radar ODS</a:t>
            </a:r>
            <a:endParaRPr lang="es-ES" sz="4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568C2-A97F-4A64-859F-95298395919B}"/>
              </a:ext>
            </a:extLst>
          </p:cNvPr>
          <p:cNvSpPr txBox="1"/>
          <p:nvPr/>
        </p:nvSpPr>
        <p:spPr>
          <a:xfrm>
            <a:off x="539552" y="381890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C00000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Predicción de </a:t>
            </a:r>
            <a:r>
              <a:rPr lang="es-ES" sz="3600" dirty="0" err="1">
                <a:solidFill>
                  <a:srgbClr val="C00000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ODS’s</a:t>
            </a:r>
            <a:endParaRPr lang="es-ES" sz="3600" dirty="0">
              <a:solidFill>
                <a:srgbClr val="C00000"/>
              </a:solidFill>
              <a:latin typeface="Leelawadee" panose="020B0502040204020203" pitchFamily="34" charset="-34"/>
              <a:ea typeface="+mj-ea"/>
              <a:cs typeface="Leelawadee" panose="020B05020402040202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98FA2-3DAE-4C10-B925-55AC5289E690}"/>
              </a:ext>
            </a:extLst>
          </p:cNvPr>
          <p:cNvSpPr txBox="1"/>
          <p:nvPr/>
        </p:nvSpPr>
        <p:spPr>
          <a:xfrm>
            <a:off x="6660232" y="5576962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Autores:</a:t>
            </a:r>
          </a:p>
          <a:p>
            <a:r>
              <a:rPr lang="es-ES" sz="1600" dirty="0"/>
              <a:t>Guillermo Pueyo</a:t>
            </a:r>
          </a:p>
          <a:p>
            <a:r>
              <a:rPr lang="es-ES" sz="1600" dirty="0"/>
              <a:t>Josep Velasco</a:t>
            </a:r>
          </a:p>
        </p:txBody>
      </p:sp>
    </p:spTree>
    <p:extLst>
      <p:ext uri="{BB962C8B-B14F-4D97-AF65-F5344CB8AC3E}">
        <p14:creationId xmlns:p14="http://schemas.microsoft.com/office/powerpoint/2010/main" val="346222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Propuesta de Arquitectura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Amazon Web </a:t>
            </a:r>
            <a:r>
              <a:rPr lang="es-ES" sz="2800" dirty="0" err="1">
                <a:solidFill>
                  <a:srgbClr val="00B0F0"/>
                </a:solidFill>
              </a:rPr>
              <a:t>Service</a:t>
            </a:r>
            <a:r>
              <a:rPr lang="es-ES" sz="2800" dirty="0">
                <a:solidFill>
                  <a:srgbClr val="00B0F0"/>
                </a:solidFill>
              </a:rPr>
              <a:t> (AWS).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307673-172E-4BD9-9E0E-EA8636072A71}"/>
              </a:ext>
            </a:extLst>
          </p:cNvPr>
          <p:cNvSpPr txBox="1"/>
          <p:nvPr/>
        </p:nvSpPr>
        <p:spPr>
          <a:xfrm>
            <a:off x="1619672" y="274122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Servicio S3</a:t>
            </a:r>
          </a:p>
        </p:txBody>
      </p:sp>
      <p:pic>
        <p:nvPicPr>
          <p:cNvPr id="6" name="Imagen 5" descr="Un dibujo de una caja&#10;&#10;Descripción generada automáticamente con confianza baja">
            <a:extLst>
              <a:ext uri="{FF2B5EF4-FFF2-40B4-BE49-F238E27FC236}">
                <a16:creationId xmlns:a16="http://schemas.microsoft.com/office/drawing/2014/main" id="{024B8650-4E38-4C61-A7C0-0AB35948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8" y="2454513"/>
            <a:ext cx="1266825" cy="9048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C2B679-DB77-4A23-92D8-7B93D0EFC758}"/>
              </a:ext>
            </a:extLst>
          </p:cNvPr>
          <p:cNvSpPr txBox="1"/>
          <p:nvPr/>
        </p:nvSpPr>
        <p:spPr>
          <a:xfrm>
            <a:off x="467544" y="375495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Almacenamiento tablas generadas por la app.</a:t>
            </a:r>
          </a:p>
        </p:txBody>
      </p:sp>
    </p:spTree>
    <p:extLst>
      <p:ext uri="{BB962C8B-B14F-4D97-AF65-F5344CB8AC3E}">
        <p14:creationId xmlns:p14="http://schemas.microsoft.com/office/powerpoint/2010/main" val="331836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Propuesta de Arquitectura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Amazon Web </a:t>
            </a:r>
            <a:r>
              <a:rPr lang="es-ES" sz="2800" dirty="0" err="1">
                <a:solidFill>
                  <a:srgbClr val="00B0F0"/>
                </a:solidFill>
              </a:rPr>
              <a:t>Service</a:t>
            </a:r>
            <a:r>
              <a:rPr lang="es-ES" sz="2800" dirty="0">
                <a:solidFill>
                  <a:srgbClr val="00B0F0"/>
                </a:solidFill>
              </a:rPr>
              <a:t> (AWS).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307673-172E-4BD9-9E0E-EA8636072A71}"/>
              </a:ext>
            </a:extLst>
          </p:cNvPr>
          <p:cNvSpPr txBox="1"/>
          <p:nvPr/>
        </p:nvSpPr>
        <p:spPr>
          <a:xfrm>
            <a:off x="1835696" y="272754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Servicio Lambda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C2B679-DB77-4A23-92D8-7B93D0EFC758}"/>
              </a:ext>
            </a:extLst>
          </p:cNvPr>
          <p:cNvSpPr txBox="1"/>
          <p:nvPr/>
        </p:nvSpPr>
        <p:spPr>
          <a:xfrm>
            <a:off x="501013" y="395279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Aplicación del modelo de ML calculado. Inicio mediante evento.</a:t>
            </a: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F96FB4E3-67B8-412D-99CA-5BD5C85F9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6" y="2519977"/>
            <a:ext cx="1001311" cy="10013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A77C3C-146E-46A9-A65C-42279D08CACF}"/>
              </a:ext>
            </a:extLst>
          </p:cNvPr>
          <p:cNvSpPr txBox="1"/>
          <p:nvPr/>
        </p:nvSpPr>
        <p:spPr>
          <a:xfrm>
            <a:off x="462675" y="507270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Generación </a:t>
            </a:r>
            <a:r>
              <a:rPr lang="es-ES" sz="2400" dirty="0" err="1"/>
              <a:t>dataset</a:t>
            </a:r>
            <a:r>
              <a:rPr lang="es-ES" sz="2400" dirty="0"/>
              <a:t> con los ODS.</a:t>
            </a:r>
          </a:p>
        </p:txBody>
      </p:sp>
    </p:spTree>
    <p:extLst>
      <p:ext uri="{BB962C8B-B14F-4D97-AF65-F5344CB8AC3E}">
        <p14:creationId xmlns:p14="http://schemas.microsoft.com/office/powerpoint/2010/main" val="413146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Propuesta de Arquitectura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Amazon Web </a:t>
            </a:r>
            <a:r>
              <a:rPr lang="es-ES" sz="2800" dirty="0" err="1">
                <a:solidFill>
                  <a:srgbClr val="00B0F0"/>
                </a:solidFill>
              </a:rPr>
              <a:t>Service</a:t>
            </a:r>
            <a:r>
              <a:rPr lang="es-ES" sz="2800" dirty="0">
                <a:solidFill>
                  <a:srgbClr val="00B0F0"/>
                </a:solidFill>
              </a:rPr>
              <a:t> (AWS).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307673-172E-4BD9-9E0E-EA8636072A71}"/>
              </a:ext>
            </a:extLst>
          </p:cNvPr>
          <p:cNvSpPr txBox="1"/>
          <p:nvPr/>
        </p:nvSpPr>
        <p:spPr>
          <a:xfrm>
            <a:off x="1619672" y="274122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Servicio S3</a:t>
            </a:r>
          </a:p>
        </p:txBody>
      </p:sp>
      <p:pic>
        <p:nvPicPr>
          <p:cNvPr id="6" name="Imagen 5" descr="Un dibujo de una caja&#10;&#10;Descripción generada automáticamente con confianza baja">
            <a:extLst>
              <a:ext uri="{FF2B5EF4-FFF2-40B4-BE49-F238E27FC236}">
                <a16:creationId xmlns:a16="http://schemas.microsoft.com/office/drawing/2014/main" id="{024B8650-4E38-4C61-A7C0-0AB35948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8" y="2454513"/>
            <a:ext cx="1266825" cy="9048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C2B679-DB77-4A23-92D8-7B93D0EFC758}"/>
              </a:ext>
            </a:extLst>
          </p:cNvPr>
          <p:cNvSpPr txBox="1"/>
          <p:nvPr/>
        </p:nvSpPr>
        <p:spPr>
          <a:xfrm>
            <a:off x="467544" y="403540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Almacenamiento tablas generadas por la lambda con los ODS.</a:t>
            </a:r>
          </a:p>
        </p:txBody>
      </p:sp>
    </p:spTree>
    <p:extLst>
      <p:ext uri="{BB962C8B-B14F-4D97-AF65-F5344CB8AC3E}">
        <p14:creationId xmlns:p14="http://schemas.microsoft.com/office/powerpoint/2010/main" val="97651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Visualización de los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00B0F0"/>
                </a:solidFill>
              </a:rPr>
              <a:t>DashBoard</a:t>
            </a:r>
            <a:r>
              <a:rPr lang="es-ES" sz="2800" dirty="0">
                <a:solidFill>
                  <a:srgbClr val="00B0F0"/>
                </a:solidFill>
              </a:rPr>
              <a:t> con </a:t>
            </a:r>
            <a:r>
              <a:rPr lang="es-ES" sz="2800" dirty="0" err="1">
                <a:solidFill>
                  <a:srgbClr val="00B0F0"/>
                </a:solidFill>
              </a:rPr>
              <a:t>Power</a:t>
            </a:r>
            <a:r>
              <a:rPr lang="es-ES" sz="2800" dirty="0">
                <a:solidFill>
                  <a:srgbClr val="00B0F0"/>
                </a:solidFill>
              </a:rPr>
              <a:t> BI.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06572F-9C94-4AC5-8F7A-0DEA63703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16" b="36350"/>
          <a:stretch/>
        </p:blipFill>
        <p:spPr>
          <a:xfrm>
            <a:off x="641114" y="2296036"/>
            <a:ext cx="650396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307673-172E-4BD9-9E0E-EA8636072A71}"/>
              </a:ext>
            </a:extLst>
          </p:cNvPr>
          <p:cNvSpPr txBox="1"/>
          <p:nvPr/>
        </p:nvSpPr>
        <p:spPr>
          <a:xfrm>
            <a:off x="480999" y="218849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 algoritmo predice con cierta exactitud el tipo de ODS.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C2B679-DB77-4A23-92D8-7B93D0EFC758}"/>
              </a:ext>
            </a:extLst>
          </p:cNvPr>
          <p:cNvSpPr txBox="1"/>
          <p:nvPr/>
        </p:nvSpPr>
        <p:spPr>
          <a:xfrm>
            <a:off x="582351" y="3012567"/>
            <a:ext cx="62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Mejora del algoritmo con el paso del tiempo.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9E88B5-4DC9-4867-A468-B73F4C710875}"/>
              </a:ext>
            </a:extLst>
          </p:cNvPr>
          <p:cNvSpPr txBox="1"/>
          <p:nvPr/>
        </p:nvSpPr>
        <p:spPr>
          <a:xfrm>
            <a:off x="582351" y="393305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Posible propuesta de incorporación del servicio EC2 para la escalabilidad de cómputo</a:t>
            </a:r>
          </a:p>
        </p:txBody>
      </p:sp>
    </p:spTree>
    <p:extLst>
      <p:ext uri="{BB962C8B-B14F-4D97-AF65-F5344CB8AC3E}">
        <p14:creationId xmlns:p14="http://schemas.microsoft.com/office/powerpoint/2010/main" val="135278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¿Qué es un ODS?</a:t>
            </a:r>
          </a:p>
          <a:p>
            <a:r>
              <a:rPr lang="es-ES" sz="2000" dirty="0"/>
              <a:t>Un ODS es un objetivo de desarrollo sostenible. En 2015 la ONU estableció 17 objetivos de desarrollo sostenible (ODS) para erradicar la pobreza, proteger el planeta y asegurar la prosperidad para todos.</a:t>
            </a:r>
          </a:p>
        </p:txBody>
      </p:sp>
      <p:pic>
        <p:nvPicPr>
          <p:cNvPr id="1026" name="Picture 2" descr="Objetivos de Desarrollo Sostenible (ODS) | Static Page | Comisión Económica  para América Latina y el Caribe">
            <a:extLst>
              <a:ext uri="{FF2B5EF4-FFF2-40B4-BE49-F238E27FC236}">
                <a16:creationId xmlns:a16="http://schemas.microsoft.com/office/drawing/2014/main" id="{FA441A49-9949-4AAC-B9D5-BC157795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9475"/>
            <a:ext cx="5040560" cy="28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1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Colaboración</a:t>
            </a:r>
          </a:p>
          <a:p>
            <a:r>
              <a:rPr lang="es-ES" sz="2000" dirty="0"/>
              <a:t>Hemos colaborado con </a:t>
            </a:r>
            <a:r>
              <a:rPr lang="es-ES" sz="2000" dirty="0" err="1"/>
              <a:t>eAgora</a:t>
            </a:r>
            <a:r>
              <a:rPr lang="es-ES" sz="2000" dirty="0"/>
              <a:t>. Se trata de una App “municipal” donde se puedes conocer tu ayuntamiento, comercios, presupuestos participativos, participación ciudadana, locales y mucho más.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C76C-1761-4681-A375-27325DA6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57970"/>
            <a:ext cx="4248472" cy="32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Objetivo principal</a:t>
            </a:r>
          </a:p>
          <a:p>
            <a:r>
              <a:rPr lang="es-ES" sz="2000" dirty="0"/>
              <a:t>El objetivo principal del proyecto es predecir los ODS en función de las actividades que los ayuntamientos, comercios y personas propongan.</a:t>
            </a:r>
          </a:p>
          <a:p>
            <a:endParaRPr lang="es-ES" sz="2000" dirty="0"/>
          </a:p>
          <a:p>
            <a:r>
              <a:rPr lang="es-ES" sz="2800" dirty="0">
                <a:solidFill>
                  <a:srgbClr val="00B0F0"/>
                </a:solidFill>
              </a:rPr>
              <a:t>Cómo</a:t>
            </a:r>
          </a:p>
          <a:p>
            <a:r>
              <a:rPr lang="es-ES" sz="2000" dirty="0"/>
              <a:t>Mediante la asociación con la empresa </a:t>
            </a:r>
            <a:r>
              <a:rPr lang="es-ES" sz="2000" dirty="0" err="1"/>
              <a:t>eAgora</a:t>
            </a:r>
            <a:r>
              <a:rPr lang="es-ES" sz="2000" dirty="0"/>
              <a:t>, hacemos uso de su aplicación para conseguir el dato y hacer predicciones de </a:t>
            </a:r>
            <a:r>
              <a:rPr lang="es-ES" sz="2000" dirty="0" err="1"/>
              <a:t>ODS’s</a:t>
            </a:r>
            <a:r>
              <a:rPr lang="es-ES" sz="2000" dirty="0"/>
              <a:t>.</a:t>
            </a:r>
            <a:endParaRPr lang="es-E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Plan de trabajo</a:t>
            </a:r>
          </a:p>
          <a:p>
            <a:r>
              <a:rPr lang="es-ES" sz="2000" dirty="0"/>
              <a:t>En la siguiente tabla se expone el plan de trabajo. En la mayoría de las tareas se ha trabajo conjuntamente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385C9-95CE-43A2-81CD-09992CF1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12976"/>
            <a:ext cx="8581433" cy="30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Objetivos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Generar un </a:t>
            </a:r>
            <a:r>
              <a:rPr lang="es-ES" sz="2000" dirty="0" err="1"/>
              <a:t>dataset</a:t>
            </a:r>
            <a:r>
              <a:rPr lang="es-ES" sz="2000" dirty="0"/>
              <a:t> artificial a mano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Crear un modelo de predicción de </a:t>
            </a:r>
            <a:r>
              <a:rPr lang="es-ES" sz="2000" dirty="0" err="1"/>
              <a:t>ODS’s</a:t>
            </a:r>
            <a:r>
              <a:rPr lang="es-ES" sz="2000" dirty="0"/>
              <a:t> (castellano y catalán)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r>
              <a:rPr lang="es-ES" i="1" dirty="0"/>
              <a:t>         1. </a:t>
            </a:r>
            <a:r>
              <a:rPr lang="es-ES" i="1" dirty="0" err="1"/>
              <a:t>MLkNN</a:t>
            </a:r>
            <a:r>
              <a:rPr lang="es-ES" i="1" dirty="0"/>
              <a:t> – Vecinos más cercanos</a:t>
            </a:r>
          </a:p>
          <a:p>
            <a:r>
              <a:rPr lang="es-ES" i="1" dirty="0"/>
              <a:t>         2. Relevancia binaria con </a:t>
            </a:r>
            <a:r>
              <a:rPr lang="es-ES" i="1" dirty="0" err="1"/>
              <a:t>Naive</a:t>
            </a:r>
            <a:r>
              <a:rPr lang="es-ES" i="1" dirty="0"/>
              <a:t> – Bayes</a:t>
            </a:r>
          </a:p>
          <a:p>
            <a:r>
              <a:rPr lang="es-ES" i="1" dirty="0"/>
              <a:t>         3. </a:t>
            </a:r>
            <a:r>
              <a:rPr lang="es-ES" i="1" dirty="0" err="1"/>
              <a:t>Label</a:t>
            </a:r>
            <a:r>
              <a:rPr lang="es-ES" i="1" dirty="0"/>
              <a:t> </a:t>
            </a:r>
            <a:r>
              <a:rPr lang="es-ES" i="1" dirty="0" err="1"/>
              <a:t>Powerset</a:t>
            </a:r>
            <a:r>
              <a:rPr lang="es-ES" i="1" dirty="0"/>
              <a:t> con Regresión Logística</a:t>
            </a:r>
          </a:p>
          <a:p>
            <a:endParaRPr lang="es-ES" dirty="0"/>
          </a:p>
          <a:p>
            <a:pPr marL="342900" indent="-342900">
              <a:buFontTx/>
              <a:buChar char="-"/>
            </a:pPr>
            <a:r>
              <a:rPr lang="es-ES" sz="2000" dirty="0"/>
              <a:t>Conectar este modelo con la aplicación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Crear un prototipo de predicción</a:t>
            </a:r>
          </a:p>
        </p:txBody>
      </p:sp>
    </p:spTree>
    <p:extLst>
      <p:ext uri="{BB962C8B-B14F-4D97-AF65-F5344CB8AC3E}">
        <p14:creationId xmlns:p14="http://schemas.microsoft.com/office/powerpoint/2010/main" val="319647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Demo</a:t>
            </a:r>
          </a:p>
          <a:p>
            <a:r>
              <a:rPr lang="es-ES" sz="2000" dirty="0"/>
              <a:t>Se ha creado un prototipo de predicción de </a:t>
            </a:r>
            <a:r>
              <a:rPr lang="es-ES" sz="2000" dirty="0" err="1"/>
              <a:t>ODS’s</a:t>
            </a:r>
            <a:r>
              <a:rPr lang="es-ES" sz="2000" dirty="0"/>
              <a:t> para ilustrar el funcionamiento.</a:t>
            </a:r>
          </a:p>
          <a:p>
            <a:endParaRPr lang="es-ES" sz="2000" dirty="0"/>
          </a:p>
          <a:p>
            <a:r>
              <a:rPr lang="es-ES" sz="2000" dirty="0"/>
              <a:t>Se ha usado la herramienta de visualización </a:t>
            </a:r>
            <a:r>
              <a:rPr lang="es-ES" sz="2000" dirty="0" err="1"/>
              <a:t>Dash</a:t>
            </a:r>
            <a:r>
              <a:rPr lang="es-ES" sz="2000" dirty="0"/>
              <a:t> de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9341B-78DB-496C-8E59-D9A98AFF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645024"/>
            <a:ext cx="5830298" cy="29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71287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Retos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000" dirty="0"/>
              <a:t>Los </a:t>
            </a:r>
            <a:r>
              <a:rPr lang="es-ES" sz="2000" dirty="0" err="1"/>
              <a:t>datasets</a:t>
            </a:r>
            <a:endParaRPr lang="es-ES" sz="2000" dirty="0"/>
          </a:p>
          <a:p>
            <a:r>
              <a:rPr lang="es-ES" sz="2000" dirty="0"/>
              <a:t>         - </a:t>
            </a:r>
            <a:r>
              <a:rPr lang="es-ES" sz="2000" dirty="0" err="1"/>
              <a:t>Dataset</a:t>
            </a:r>
            <a:r>
              <a:rPr lang="es-ES" sz="2000" dirty="0"/>
              <a:t> compartido por la empresa</a:t>
            </a:r>
          </a:p>
          <a:p>
            <a:r>
              <a:rPr lang="es-ES" sz="2000" dirty="0"/>
              <a:t>         - </a:t>
            </a:r>
            <a:r>
              <a:rPr lang="es-ES" sz="2000" dirty="0" err="1"/>
              <a:t>Dataset</a:t>
            </a:r>
            <a:r>
              <a:rPr lang="es-ES" sz="2000" dirty="0"/>
              <a:t> artificial</a:t>
            </a:r>
          </a:p>
          <a:p>
            <a:endParaRPr lang="es-E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000" dirty="0"/>
              <a:t>El idioma</a:t>
            </a:r>
          </a:p>
          <a:p>
            <a:r>
              <a:rPr lang="es-ES" sz="2000" dirty="0"/>
              <a:t>         - Primera aproximación</a:t>
            </a:r>
          </a:p>
          <a:p>
            <a:r>
              <a:rPr lang="es-ES" sz="2000" dirty="0"/>
              <a:t>         - Solución final</a:t>
            </a:r>
          </a:p>
          <a:p>
            <a:endParaRPr lang="es-ES" sz="2000" dirty="0"/>
          </a:p>
          <a:p>
            <a:r>
              <a:rPr lang="es-ES" sz="2800" dirty="0">
                <a:solidFill>
                  <a:srgbClr val="00B0F0"/>
                </a:solidFill>
              </a:rPr>
              <a:t>Escalabilidad</a:t>
            </a:r>
          </a:p>
          <a:p>
            <a:r>
              <a:rPr lang="es-ES" sz="2000" dirty="0"/>
              <a:t>Con más tiempo y más datos, este proyecto se podría escalar a unos altos niveles mediante el uso de plataformas Cloud.</a:t>
            </a:r>
          </a:p>
          <a:p>
            <a:r>
              <a:rPr lang="es-ES" sz="2000" dirty="0"/>
              <a:t>En la memoria existe una propuesta para escalar este proyecto</a:t>
            </a:r>
          </a:p>
        </p:txBody>
      </p:sp>
    </p:spTree>
    <p:extLst>
      <p:ext uri="{BB962C8B-B14F-4D97-AF65-F5344CB8AC3E}">
        <p14:creationId xmlns:p14="http://schemas.microsoft.com/office/powerpoint/2010/main" val="43440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Resultados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Rendimiento del modelo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Dado el pequeño número de comentarios, nuestro modelo pudo llegar a predecir aproximadamente el 55% de </a:t>
            </a:r>
            <a:r>
              <a:rPr lang="es-ES" sz="2000" dirty="0" err="1"/>
              <a:t>dataset</a:t>
            </a:r>
            <a:r>
              <a:rPr lang="es-ES" sz="2000" dirty="0"/>
              <a:t> de entrenamiento.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En varias ocasiones, dada la baja probabilidad que arroja el modelo, el comentario no podrá ser etiquetado.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3883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00501992651DE4EB0DEA4B3D343D5F4" ma:contentTypeVersion="9" ma:contentTypeDescription="Crear nuevo documento." ma:contentTypeScope="" ma:versionID="443b479b0477292ebdf2372f3d293cbb">
  <xsd:schema xmlns:xsd="http://www.w3.org/2001/XMLSchema" xmlns:xs="http://www.w3.org/2001/XMLSchema" xmlns:p="http://schemas.microsoft.com/office/2006/metadata/properties" xmlns:ns2="29d32714-e227-4162-bbff-c68a3ee79e30" xmlns:ns3="2db78565-20bf-4bae-b234-0002247bb543" targetNamespace="http://schemas.microsoft.com/office/2006/metadata/properties" ma:root="true" ma:fieldsID="4237387832fd47831f2756b5f6285f6a" ns2:_="" ns3:_="">
    <xsd:import namespace="29d32714-e227-4162-bbff-c68a3ee79e30"/>
    <xsd:import namespace="2db78565-20bf-4bae-b234-0002247bb5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32714-e227-4162-bbff-c68a3ee79e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78565-20bf-4bae-b234-0002247bb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D1A96C-3DDD-4C4F-B2A9-0B5A5837B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32714-e227-4162-bbff-c68a3ee79e30"/>
    <ds:schemaRef ds:uri="2db78565-20bf-4bae-b234-0002247bb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D54BFF-B7D8-49C1-868C-F3348827C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3E900C-0221-4E2E-969D-F51CD71FAE77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29d32714-e227-4162-bbff-c68a3ee79e30"/>
    <ds:schemaRef ds:uri="http://schemas.openxmlformats.org/package/2006/metadata/core-properties"/>
    <ds:schemaRef ds:uri="http://purl.org/dc/terms/"/>
    <ds:schemaRef ds:uri="2db78565-20bf-4bae-b234-0002247bb54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201910-claustro-profesores</Template>
  <TotalTime>1784</TotalTime>
  <Words>466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Leelawadee</vt:lpstr>
      <vt:lpstr>Wingdings</vt:lpstr>
      <vt:lpstr>Tema de Office</vt:lpstr>
      <vt:lpstr>Radar ODS</vt:lpstr>
      <vt:lpstr>Introducción</vt:lpstr>
      <vt:lpstr>Proyecto</vt:lpstr>
      <vt:lpstr>Proyecto</vt:lpstr>
      <vt:lpstr>Proyecto</vt:lpstr>
      <vt:lpstr>Proyecto</vt:lpstr>
      <vt:lpstr>Proyecto</vt:lpstr>
      <vt:lpstr>Proyecto</vt:lpstr>
      <vt:lpstr>Resultados</vt:lpstr>
      <vt:lpstr>Propuesta de Arquitectura</vt:lpstr>
      <vt:lpstr>Propuesta de Arquitectura</vt:lpstr>
      <vt:lpstr>Propuesta de Arquitectura</vt:lpstr>
      <vt:lpstr>Visualización de los datos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Curso / Máster</dc:title>
  <dc:creator>father</dc:creator>
  <cp:lastModifiedBy>Guillermo Pueyo</cp:lastModifiedBy>
  <cp:revision>93</cp:revision>
  <dcterms:created xsi:type="dcterms:W3CDTF">2019-10-04T14:01:41Z</dcterms:created>
  <dcterms:modified xsi:type="dcterms:W3CDTF">2021-12-17T16:40:10Z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0x010100400501992651DE4EB0DEA4B3D343D5F4</vt:lpwstr>
  </property>
</Properties>
</file>