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39"/>
  </p:notesMasterIdLst>
  <p:sldIdLst>
    <p:sldId id="256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5" r:id="rId18"/>
    <p:sldId id="291" r:id="rId19"/>
    <p:sldId id="292" r:id="rId20"/>
    <p:sldId id="293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4" r:id="rId30"/>
    <p:sldId id="305" r:id="rId31"/>
    <p:sldId id="307" r:id="rId32"/>
    <p:sldId id="308" r:id="rId33"/>
    <p:sldId id="309" r:id="rId34"/>
    <p:sldId id="312" r:id="rId35"/>
    <p:sldId id="310" r:id="rId36"/>
    <p:sldId id="311" r:id="rId37"/>
    <p:sldId id="313" r:id="rId38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5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8D2AD-B7DC-4402-B9F1-B8CEC38C2224}" v="27" dt="2021-01-04T16:26:09.137"/>
    <p1510:client id="{5211823C-D0EB-49FF-883E-4743126B8DBB}" v="1" dt="2020-12-24T07:59:06.404"/>
    <p1510:client id="{5D3070D5-3D3D-4B79-8280-7C95D165547B}" v="1" dt="2021-01-04T08:39:16.650"/>
    <p1510:client id="{60D033DE-ED14-42C3-AD5D-0D6609DB746E}" v="4" dt="2020-12-23T09:57:35.336"/>
    <p1510:client id="{C4F8C40C-6D35-4DE3-A90D-B3C5DCB947CB}" v="23" dt="2021-01-07T10:13:46.584"/>
    <p1510:client id="{D605A4A2-C6B4-43D9-9E45-69506F328932}" v="4" dt="2021-01-04T09:07:58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 Farre Gutierrez" userId="S::esther.farre@barcelonactiva.cat::cd67903e-248c-4091-9d7e-aaa3e6f8711d" providerId="AD" clId="Web-{60D033DE-ED14-42C3-AD5D-0D6609DB746E}"/>
    <pc:docChg chg="delSld">
      <pc:chgData name="Esther Farre Gutierrez" userId="S::esther.farre@barcelonactiva.cat::cd67903e-248c-4091-9d7e-aaa3e6f8711d" providerId="AD" clId="Web-{60D033DE-ED14-42C3-AD5D-0D6609DB746E}" dt="2020-12-23T09:57:35.336" v="3"/>
      <pc:docMkLst>
        <pc:docMk/>
      </pc:docMkLst>
      <pc:sldChg chg="del">
        <pc:chgData name="Esther Farre Gutierrez" userId="S::esther.farre@barcelonactiva.cat::cd67903e-248c-4091-9d7e-aaa3e6f8711d" providerId="AD" clId="Web-{60D033DE-ED14-42C3-AD5D-0D6609DB746E}" dt="2020-12-23T09:57:29.774" v="0"/>
        <pc:sldMkLst>
          <pc:docMk/>
          <pc:sldMk cId="0" sldId="261"/>
        </pc:sldMkLst>
      </pc:sldChg>
      <pc:sldChg chg="del">
        <pc:chgData name="Esther Farre Gutierrez" userId="S::esther.farre@barcelonactiva.cat::cd67903e-248c-4091-9d7e-aaa3e6f8711d" providerId="AD" clId="Web-{60D033DE-ED14-42C3-AD5D-0D6609DB746E}" dt="2020-12-23T09:57:32.774" v="1"/>
        <pc:sldMkLst>
          <pc:docMk/>
          <pc:sldMk cId="0" sldId="262"/>
        </pc:sldMkLst>
      </pc:sldChg>
      <pc:sldChg chg="del">
        <pc:chgData name="Esther Farre Gutierrez" userId="S::esther.farre@barcelonactiva.cat::cd67903e-248c-4091-9d7e-aaa3e6f8711d" providerId="AD" clId="Web-{60D033DE-ED14-42C3-AD5D-0D6609DB746E}" dt="2020-12-23T09:57:34.196" v="2"/>
        <pc:sldMkLst>
          <pc:docMk/>
          <pc:sldMk cId="0" sldId="263"/>
        </pc:sldMkLst>
      </pc:sldChg>
      <pc:sldChg chg="del">
        <pc:chgData name="Esther Farre Gutierrez" userId="S::esther.farre@barcelonactiva.cat::cd67903e-248c-4091-9d7e-aaa3e6f8711d" providerId="AD" clId="Web-{60D033DE-ED14-42C3-AD5D-0D6609DB746E}" dt="2020-12-23T09:57:35.336" v="3"/>
        <pc:sldMkLst>
          <pc:docMk/>
          <pc:sldMk cId="0" sldId="264"/>
        </pc:sldMkLst>
      </pc:sldChg>
    </pc:docChg>
  </pc:docChgLst>
  <pc:docChgLst>
    <pc:chgData name="Marti Rodriguez Mestre" userId="S::marti.rodriguez@barcelonactiva.cat::a91a5c8e-8f8c-48e4-8cd7-521e17afef93" providerId="AD" clId="Web-{5211823C-D0EB-49FF-883E-4743126B8DBB}"/>
    <pc:docChg chg="delSld">
      <pc:chgData name="Marti Rodriguez Mestre" userId="S::marti.rodriguez@barcelonactiva.cat::a91a5c8e-8f8c-48e4-8cd7-521e17afef93" providerId="AD" clId="Web-{5211823C-D0EB-49FF-883E-4743126B8DBB}" dt="2020-12-24T07:59:06.404" v="0"/>
      <pc:docMkLst>
        <pc:docMk/>
      </pc:docMkLst>
      <pc:sldChg chg="del">
        <pc:chgData name="Marti Rodriguez Mestre" userId="S::marti.rodriguez@barcelonactiva.cat::a91a5c8e-8f8c-48e4-8cd7-521e17afef93" providerId="AD" clId="Web-{5211823C-D0EB-49FF-883E-4743126B8DBB}" dt="2020-12-24T07:59:06.404" v="0"/>
        <pc:sldMkLst>
          <pc:docMk/>
          <pc:sldMk cId="0" sldId="260"/>
        </pc:sldMkLst>
      </pc:sldChg>
    </pc:docChg>
  </pc:docChgLst>
  <pc:docChgLst>
    <pc:chgData name="Esther Farre Gutierrez" userId="S::esther.farre@barcelonactiva.cat::cd67903e-248c-4091-9d7e-aaa3e6f8711d" providerId="AD" clId="Web-{22D8D2AD-B7DC-4402-B9F1-B8CEC38C2224}"/>
    <pc:docChg chg="modSld">
      <pc:chgData name="Esther Farre Gutierrez" userId="S::esther.farre@barcelonactiva.cat::cd67903e-248c-4091-9d7e-aaa3e6f8711d" providerId="AD" clId="Web-{22D8D2AD-B7DC-4402-B9F1-B8CEC38C2224}" dt="2021-01-04T16:26:09.137" v="25"/>
      <pc:docMkLst>
        <pc:docMk/>
      </pc:docMkLst>
      <pc:sldChg chg="delSp modSp delAnim">
        <pc:chgData name="Esther Farre Gutierrez" userId="S::esther.farre@barcelonactiva.cat::cd67903e-248c-4091-9d7e-aaa3e6f8711d" providerId="AD" clId="Web-{22D8D2AD-B7DC-4402-B9F1-B8CEC38C2224}" dt="2021-01-04T16:26:09.137" v="25"/>
        <pc:sldMkLst>
          <pc:docMk/>
          <pc:sldMk cId="0" sldId="271"/>
        </pc:sldMkLst>
        <pc:spChg chg="mod">
          <ac:chgData name="Esther Farre Gutierrez" userId="S::esther.farre@barcelonactiva.cat::cd67903e-248c-4091-9d7e-aaa3e6f8711d" providerId="AD" clId="Web-{22D8D2AD-B7DC-4402-B9F1-B8CEC38C2224}" dt="2021-01-04T16:26:01.684" v="23" actId="20577"/>
          <ac:spMkLst>
            <pc:docMk/>
            <pc:sldMk cId="0" sldId="271"/>
            <ac:spMk id="884" creationId="{00000000-0000-0000-0000-000000000000}"/>
          </ac:spMkLst>
        </pc:spChg>
        <pc:spChg chg="del">
          <ac:chgData name="Esther Farre Gutierrez" userId="S::esther.farre@barcelonactiva.cat::cd67903e-248c-4091-9d7e-aaa3e6f8711d" providerId="AD" clId="Web-{22D8D2AD-B7DC-4402-B9F1-B8CEC38C2224}" dt="2021-01-04T16:26:09.137" v="25"/>
          <ac:spMkLst>
            <pc:docMk/>
            <pc:sldMk cId="0" sldId="271"/>
            <ac:spMk id="888" creationId="{00000000-0000-0000-0000-000000000000}"/>
          </ac:spMkLst>
        </pc:spChg>
      </pc:sldChg>
    </pc:docChg>
  </pc:docChgLst>
  <pc:docChgLst>
    <pc:chgData name="Esther Farre Gutierrez" userId="S::esther.farre@barcelonactiva.cat::cd67903e-248c-4091-9d7e-aaa3e6f8711d" providerId="AD" clId="Web-{C4F8C40C-6D35-4DE3-A90D-B3C5DCB947CB}"/>
    <pc:docChg chg="modSld">
      <pc:chgData name="Esther Farre Gutierrez" userId="S::esther.farre@barcelonactiva.cat::cd67903e-248c-4091-9d7e-aaa3e6f8711d" providerId="AD" clId="Web-{C4F8C40C-6D35-4DE3-A90D-B3C5DCB947CB}" dt="2021-01-07T10:13:46.240" v="21" actId="20577"/>
      <pc:docMkLst>
        <pc:docMk/>
      </pc:docMkLst>
      <pc:sldChg chg="modSp">
        <pc:chgData name="Esther Farre Gutierrez" userId="S::esther.farre@barcelonactiva.cat::cd67903e-248c-4091-9d7e-aaa3e6f8711d" providerId="AD" clId="Web-{C4F8C40C-6D35-4DE3-A90D-B3C5DCB947CB}" dt="2021-01-07T10:13:45.428" v="20" actId="20577"/>
        <pc:sldMkLst>
          <pc:docMk/>
          <pc:sldMk cId="0" sldId="271"/>
        </pc:sldMkLst>
        <pc:spChg chg="mod">
          <ac:chgData name="Esther Farre Gutierrez" userId="S::esther.farre@barcelonactiva.cat::cd67903e-248c-4091-9d7e-aaa3e6f8711d" providerId="AD" clId="Web-{C4F8C40C-6D35-4DE3-A90D-B3C5DCB947CB}" dt="2021-01-07T10:13:45.428" v="20" actId="20577"/>
          <ac:spMkLst>
            <pc:docMk/>
            <pc:sldMk cId="0" sldId="271"/>
            <ac:spMk id="884" creationId="{00000000-0000-0000-0000-000000000000}"/>
          </ac:spMkLst>
        </pc:spChg>
      </pc:sldChg>
    </pc:docChg>
  </pc:docChgLst>
  <pc:docChgLst>
    <pc:chgData name="Esther Farre Gutierrez" userId="S::esther.farre@barcelonactiva.cat::cd67903e-248c-4091-9d7e-aaa3e6f8711d" providerId="AD" clId="Web-{D605A4A2-C6B4-43D9-9E45-69506F328932}"/>
    <pc:docChg chg="modSld">
      <pc:chgData name="Esther Farre Gutierrez" userId="S::esther.farre@barcelonactiva.cat::cd67903e-248c-4091-9d7e-aaa3e6f8711d" providerId="AD" clId="Web-{D605A4A2-C6B4-43D9-9E45-69506F328932}" dt="2021-01-04T09:07:57.871" v="2" actId="20577"/>
      <pc:docMkLst>
        <pc:docMk/>
      </pc:docMkLst>
      <pc:sldChg chg="modSp">
        <pc:chgData name="Esther Farre Gutierrez" userId="S::esther.farre@barcelonactiva.cat::cd67903e-248c-4091-9d7e-aaa3e6f8711d" providerId="AD" clId="Web-{D605A4A2-C6B4-43D9-9E45-69506F328932}" dt="2021-01-04T09:07:57.042" v="0" actId="20577"/>
        <pc:sldMkLst>
          <pc:docMk/>
          <pc:sldMk cId="0" sldId="267"/>
        </pc:sldMkLst>
        <pc:spChg chg="mod">
          <ac:chgData name="Esther Farre Gutierrez" userId="S::esther.farre@barcelonactiva.cat::cd67903e-248c-4091-9d7e-aaa3e6f8711d" providerId="AD" clId="Web-{D605A4A2-C6B4-43D9-9E45-69506F328932}" dt="2021-01-04T09:07:57.042" v="0" actId="20577"/>
          <ac:spMkLst>
            <pc:docMk/>
            <pc:sldMk cId="0" sldId="267"/>
            <ac:spMk id="759" creationId="{00000000-0000-0000-0000-000000000000}"/>
          </ac:spMkLst>
        </pc:spChg>
      </pc:sldChg>
    </pc:docChg>
  </pc:docChgLst>
  <pc:docChgLst>
    <pc:chgData name="Esther Farre Gutierrez" userId="S::esther.farre@barcelonactiva.cat::cd67903e-248c-4091-9d7e-aaa3e6f8711d" providerId="AD" clId="Web-{5D3070D5-3D3D-4B79-8280-7C95D165547B}"/>
    <pc:docChg chg="modSld">
      <pc:chgData name="Esther Farre Gutierrez" userId="S::esther.farre@barcelonactiva.cat::cd67903e-248c-4091-9d7e-aaa3e6f8711d" providerId="AD" clId="Web-{5D3070D5-3D3D-4B79-8280-7C95D165547B}" dt="2021-01-04T08:39:16.650" v="0" actId="1076"/>
      <pc:docMkLst>
        <pc:docMk/>
      </pc:docMkLst>
      <pc:sldChg chg="modSp">
        <pc:chgData name="Esther Farre Gutierrez" userId="S::esther.farre@barcelonactiva.cat::cd67903e-248c-4091-9d7e-aaa3e6f8711d" providerId="AD" clId="Web-{5D3070D5-3D3D-4B79-8280-7C95D165547B}" dt="2021-01-04T08:39:16.650" v="0" actId="1076"/>
        <pc:sldMkLst>
          <pc:docMk/>
          <pc:sldMk cId="0" sldId="256"/>
        </pc:sldMkLst>
        <pc:spChg chg="mod">
          <ac:chgData name="Esther Farre Gutierrez" userId="S::esther.farre@barcelonactiva.cat::cd67903e-248c-4091-9d7e-aaa3e6f8711d" providerId="AD" clId="Web-{5D3070D5-3D3D-4B79-8280-7C95D165547B}" dt="2021-01-04T08:39:16.650" v="0" actId="1076"/>
          <ac:spMkLst>
            <pc:docMk/>
            <pc:sldMk cId="0" sldId="256"/>
            <ac:spMk id="5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EBC9-6BE8-4404-B38C-5CD396022C93}" type="datetimeFigureOut">
              <a:rPr lang="ca-ES" smtClean="0"/>
              <a:t>11/3/2021</a:t>
            </a:fld>
            <a:endParaRPr lang="ca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C8F4-4570-4761-974D-29E697922E56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3042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6056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13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1663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15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6178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16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6030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17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2937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18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0295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28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9034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5.svg"/><Relationship Id="rId7" Type="http://schemas.openxmlformats.org/officeDocument/2006/relationships/image" Target="../media/image63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10" Type="http://schemas.microsoft.com/office/2007/relationships/hdphoto" Target="../media/hdphoto1.wdp"/><Relationship Id="rId4" Type="http://schemas.openxmlformats.org/officeDocument/2006/relationships/image" Target="../media/image60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auriciogc.medium.com/javascript-class-es6-parte-v-cc16f1a0c4cb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www.w3schools.com/js/js_best_practices.as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egexone.com/" TargetMode="External"/><Relationship Id="rId4" Type="http://schemas.openxmlformats.org/officeDocument/2006/relationships/hyperlink" Target="https://developers.google.com/web/tools/chrome-devtools/javascript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java-tutorial-for-beginners-with-examples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8ABF1-9A8F-4CC8-A667-E34236EA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0" y="2544948"/>
            <a:ext cx="3773583" cy="2117664"/>
          </a:xfrm>
          <a:prstGeom prst="rect">
            <a:avLst/>
          </a:prstGeom>
        </p:spPr>
      </p:pic>
      <p:sp>
        <p:nvSpPr>
          <p:cNvPr id="560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"/>
          <p:cNvSpPr/>
          <p:nvPr/>
        </p:nvSpPr>
        <p:spPr>
          <a:xfrm>
            <a:off x="1402099" y="2606040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DejaVu Sans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DejaVu Sans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sp>
        <p:nvSpPr>
          <p:cNvPr id="569" name="CustomShape 10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417960" y="644400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571" name="Imatge 2"/>
          <p:cNvPicPr/>
          <p:nvPr/>
        </p:nvPicPr>
        <p:blipFill>
          <a:blip r:embed="rId4"/>
          <a:stretch/>
        </p:blipFill>
        <p:spPr>
          <a:xfrm>
            <a:off x="831060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572" name="Imatge 7"/>
          <p:cNvPicPr/>
          <p:nvPr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 err="1">
                <a:solidFill>
                  <a:srgbClr val="D50283"/>
                </a:solidFill>
                <a:latin typeface="Montserrat"/>
                <a:ea typeface="DejaVu Sans"/>
              </a:rPr>
              <a:t>Javascript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33239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a-ES" spc="-1" dirty="0" err="1">
                <a:solidFill>
                  <a:srgbClr val="333333"/>
                </a:solidFill>
                <a:latin typeface="Open Sans Regular"/>
              </a:rPr>
              <a:t>Javascript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 es un llenguatge de programació que permet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</a:rPr>
              <a:t>executar funcions complexes a pàgines web 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(p ex. animacions, mapes interactius, gràfics 2/3D etc...)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 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endParaRPr lang="ca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Pàgines web </a:t>
            </a:r>
            <a:r>
              <a:rPr lang="ca-ES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 HTML + CSS + JS</a:t>
            </a:r>
            <a:endParaRPr lang="ca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 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</a:t>
            </a:r>
            <a:r>
              <a:rPr lang="ca-ES" b="1" spc="-1" dirty="0">
                <a:solidFill>
                  <a:srgbClr val="333333"/>
                </a:solidFill>
                <a:latin typeface="Open Sans Regular"/>
              </a:rPr>
              <a:t>HTML: 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llenguatge de marques per estructurar i donar significat a la web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	HTML // HEAD // BODY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	&lt;H1&gt; / &lt;H2&gt; // &lt;P&gt;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</a:t>
            </a:r>
            <a:r>
              <a:rPr lang="ca-ES" b="1" spc="-1" dirty="0">
                <a:solidFill>
                  <a:srgbClr val="333333"/>
                </a:solidFill>
                <a:latin typeface="Open Sans Regular"/>
              </a:rPr>
              <a:t>CSS: 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llenguatge de regles d’estil per aplicar estil al nostre contingut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</a:rPr>
              <a:t>html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</a:t>
            </a:r>
            <a:r>
              <a:rPr lang="ca-ES" b="1" spc="-1" dirty="0">
                <a:solidFill>
                  <a:srgbClr val="333333"/>
                </a:solidFill>
                <a:latin typeface="Open Sans Regular"/>
              </a:rPr>
              <a:t>JS: 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llenguatge per controlar la lògica de certes parts de la web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8CCF1E84-6C09-417D-9F88-626493CB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626" y="5257799"/>
            <a:ext cx="934605" cy="1021361"/>
          </a:xfrm>
          <a:prstGeom prst="rect">
            <a:avLst/>
          </a:prstGeom>
        </p:spPr>
      </p:pic>
      <p:sp>
        <p:nvSpPr>
          <p:cNvPr id="16" name="CustomShape 3">
            <a:extLst>
              <a:ext uri="{FF2B5EF4-FFF2-40B4-BE49-F238E27FC236}">
                <a16:creationId xmlns:a16="http://schemas.microsoft.com/office/drawing/2014/main" id="{C9D9B345-D9F8-4E40-B186-E1A469B40C72}"/>
              </a:ext>
            </a:extLst>
          </p:cNvPr>
          <p:cNvSpPr/>
          <p:nvPr/>
        </p:nvSpPr>
        <p:spPr>
          <a:xfrm>
            <a:off x="9626231" y="6002161"/>
            <a:ext cx="1998353" cy="2769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exemples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898865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FA252D-25D5-47D1-A967-4B06926D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0" y="2052155"/>
            <a:ext cx="3751792" cy="30850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549861-0604-4460-A243-15849A64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65" y="301499"/>
            <a:ext cx="4362450" cy="295275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72EA48D-CF8B-413F-9BCA-5452D900C1F5}"/>
              </a:ext>
            </a:extLst>
          </p:cNvPr>
          <p:cNvCxnSpPr>
            <a:cxnSpLocks/>
          </p:cNvCxnSpPr>
          <p:nvPr/>
        </p:nvCxnSpPr>
        <p:spPr>
          <a:xfrm flipV="1">
            <a:off x="2177217" y="1708486"/>
            <a:ext cx="3261057" cy="9548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B894A1AD-C93E-4814-B926-951D74223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765" y="3982220"/>
            <a:ext cx="4442429" cy="2310063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F8DF9BD-E685-4C2A-93AC-F91D52432190}"/>
              </a:ext>
            </a:extLst>
          </p:cNvPr>
          <p:cNvCxnSpPr>
            <a:cxnSpLocks/>
          </p:cNvCxnSpPr>
          <p:nvPr/>
        </p:nvCxnSpPr>
        <p:spPr>
          <a:xfrm>
            <a:off x="1245607" y="3928310"/>
            <a:ext cx="4433298" cy="1552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2F3F4EB-DBBC-4876-B3C6-BB48303540F3}"/>
              </a:ext>
            </a:extLst>
          </p:cNvPr>
          <p:cNvCxnSpPr>
            <a:cxnSpLocks/>
          </p:cNvCxnSpPr>
          <p:nvPr/>
        </p:nvCxnSpPr>
        <p:spPr>
          <a:xfrm flipV="1">
            <a:off x="2177217" y="2439415"/>
            <a:ext cx="0" cy="46137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BBA5CC1-95E8-4919-A2AB-156808884D43}"/>
              </a:ext>
            </a:extLst>
          </p:cNvPr>
          <p:cNvCxnSpPr>
            <a:cxnSpLocks/>
          </p:cNvCxnSpPr>
          <p:nvPr/>
        </p:nvCxnSpPr>
        <p:spPr>
          <a:xfrm flipV="1">
            <a:off x="1245607" y="3429000"/>
            <a:ext cx="0" cy="99862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ustomShape 3">
            <a:extLst>
              <a:ext uri="{FF2B5EF4-FFF2-40B4-BE49-F238E27FC236}">
                <a16:creationId xmlns:a16="http://schemas.microsoft.com/office/drawing/2014/main" id="{A52BC35B-DF30-4829-BBD1-2C57AFE6FC36}"/>
              </a:ext>
            </a:extLst>
          </p:cNvPr>
          <p:cNvSpPr/>
          <p:nvPr/>
        </p:nvSpPr>
        <p:spPr>
          <a:xfrm>
            <a:off x="422436" y="5026062"/>
            <a:ext cx="1291137" cy="56605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HTML</a:t>
            </a: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5D4ECF3B-7620-4312-9344-676C18691619}"/>
              </a:ext>
            </a:extLst>
          </p:cNvPr>
          <p:cNvSpPr/>
          <p:nvPr/>
        </p:nvSpPr>
        <p:spPr>
          <a:xfrm>
            <a:off x="9910137" y="2780212"/>
            <a:ext cx="1291137" cy="56605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CSS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041B943F-3DBE-4411-8084-BB3C79B67574}"/>
              </a:ext>
            </a:extLst>
          </p:cNvPr>
          <p:cNvSpPr/>
          <p:nvPr/>
        </p:nvSpPr>
        <p:spPr>
          <a:xfrm>
            <a:off x="9910136" y="5824977"/>
            <a:ext cx="1291137" cy="56605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JS</a:t>
            </a: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4EB338CD-A339-44CD-A37E-455A4D21AECB}"/>
              </a:ext>
            </a:extLst>
          </p:cNvPr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HTML + CSS + JS</a:t>
            </a:r>
            <a:endParaRPr lang="ca-ES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0591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DOM </a:t>
            </a:r>
            <a:r>
              <a:rPr lang="ca-ES" sz="3600" b="1" spc="-1" dirty="0">
                <a:latin typeface="Montserrat"/>
                <a:ea typeface="DejaVu Sans"/>
              </a:rPr>
              <a:t>(Document </a:t>
            </a:r>
            <a:r>
              <a:rPr lang="ca-ES" sz="3600" b="1" spc="-1" dirty="0" err="1">
                <a:latin typeface="Montserrat"/>
                <a:ea typeface="DejaVu Sans"/>
              </a:rPr>
              <a:t>Object</a:t>
            </a:r>
            <a:r>
              <a:rPr lang="ca-ES" sz="3600" b="1" spc="-1" dirty="0">
                <a:latin typeface="Montserrat"/>
                <a:ea typeface="DejaVu Sans"/>
              </a:rPr>
              <a:t> Model)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138499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Estandardització que ens proporciona un conjunt d’objectes per representar documents HTML.</a:t>
            </a:r>
          </a:p>
          <a:p>
            <a:endParaRPr lang="ca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Ajuda a comunicar les pàgines web amb els scripts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9" name="Imagen 8" descr="JavaScript HTML DOM">
            <a:extLst>
              <a:ext uri="{FF2B5EF4-FFF2-40B4-BE49-F238E27FC236}">
                <a16:creationId xmlns:a16="http://schemas.microsoft.com/office/drawing/2014/main" id="{8A20DFD4-5D63-46E4-8B3F-C4DC48CBD1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223" y="2974676"/>
            <a:ext cx="5735554" cy="346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8E5C37D5-36A8-42AE-A694-9683B289D32B}"/>
              </a:ext>
            </a:extLst>
          </p:cNvPr>
          <p:cNvSpPr/>
          <p:nvPr/>
        </p:nvSpPr>
        <p:spPr>
          <a:xfrm>
            <a:off x="3355699" y="3077715"/>
            <a:ext cx="1180207" cy="2769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es-ES" b="1" spc="-1" dirty="0">
                <a:solidFill>
                  <a:srgbClr val="333333"/>
                </a:solidFill>
                <a:latin typeface="Open Sans Regular"/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5631102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8ABF1-9A8F-4CC8-A667-E34236EA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0" y="2544948"/>
            <a:ext cx="3773583" cy="2117664"/>
          </a:xfrm>
          <a:prstGeom prst="rect">
            <a:avLst/>
          </a:prstGeom>
        </p:spPr>
      </p:pic>
      <p:sp>
        <p:nvSpPr>
          <p:cNvPr id="560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"/>
          <p:cNvSpPr/>
          <p:nvPr/>
        </p:nvSpPr>
        <p:spPr>
          <a:xfrm>
            <a:off x="1402099" y="2606040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DejaVu Sans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DejaVu Sans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sp>
        <p:nvSpPr>
          <p:cNvPr id="569" name="CustomShape 10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417960" y="644400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571" name="Imatge 2"/>
          <p:cNvPicPr/>
          <p:nvPr/>
        </p:nvPicPr>
        <p:blipFill>
          <a:blip r:embed="rId4"/>
          <a:stretch/>
        </p:blipFill>
        <p:spPr>
          <a:xfrm>
            <a:off x="831060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572" name="Imatge 7"/>
          <p:cNvPicPr/>
          <p:nvPr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7165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Estructures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repetit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ives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102258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215"/>
              </a:spcBef>
            </a:pPr>
            <a:r>
              <a:rPr lang="ca-ES" sz="2400" spc="-1" dirty="0">
                <a:solidFill>
                  <a:srgbClr val="333333"/>
                </a:solidFill>
                <a:latin typeface="Open Sans Regular"/>
                <a:ea typeface="DejaVu Sans"/>
              </a:rPr>
              <a:t>O bucles</a:t>
            </a:r>
            <a:endParaRPr lang="ca-ES" sz="240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283"/>
              </a:spcBef>
            </a:pPr>
            <a:endParaRPr lang="ca-ES" sz="24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3" name="Gráfico 2" descr="Flecha circular con relleno sólido">
            <a:extLst>
              <a:ext uri="{FF2B5EF4-FFF2-40B4-BE49-F238E27FC236}">
                <a16:creationId xmlns:a16="http://schemas.microsoft.com/office/drawing/2014/main" id="{02F5B4C9-0121-4ACA-8B6D-A4461338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921" y="1444840"/>
            <a:ext cx="4419601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0238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For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456405E-C55C-44BD-9C76-973863F8A61B}"/>
              </a:ext>
            </a:extLst>
          </p:cNvPr>
          <p:cNvSpPr/>
          <p:nvPr/>
        </p:nvSpPr>
        <p:spPr>
          <a:xfrm>
            <a:off x="300060" y="1613253"/>
            <a:ext cx="8346666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for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 (</a:t>
            </a:r>
            <a:r>
              <a:rPr lang="ca-ES" sz="1400" i="1" spc="-1" dirty="0">
                <a:solidFill>
                  <a:srgbClr val="00B050"/>
                </a:solidFill>
                <a:latin typeface="Open Sans Regular"/>
              </a:rPr>
              <a:t>inicialització del comptador ; condició del bucle ; increment o decrement del comptador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) </a:t>
            </a:r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{</a:t>
            </a:r>
          </a:p>
          <a:p>
            <a:r>
              <a:rPr lang="ca-ES" i="1" spc="-1" dirty="0">
                <a:solidFill>
                  <a:srgbClr val="00B050"/>
                </a:solidFill>
                <a:latin typeface="Open Sans Regular"/>
              </a:rPr>
              <a:t>	Codi a executar</a:t>
            </a:r>
          </a:p>
          <a:p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}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E29E52A-FA29-4C6A-A50C-011A22E92A19}"/>
              </a:ext>
            </a:extLst>
          </p:cNvPr>
          <p:cNvSpPr/>
          <p:nvPr/>
        </p:nvSpPr>
        <p:spPr>
          <a:xfrm>
            <a:off x="293021" y="3452226"/>
            <a:ext cx="4178605" cy="19389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let lletres = [“a”, “b”, ”c”];</a:t>
            </a:r>
          </a:p>
          <a:p>
            <a:endParaRPr lang="ca-ES" spc="-1" dirty="0">
              <a:solidFill>
                <a:srgbClr val="0070C0"/>
              </a:solidFill>
              <a:latin typeface="Open Sans Regular"/>
            </a:endParaRPr>
          </a:p>
          <a:p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for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(</a:t>
            </a:r>
            <a:r>
              <a:rPr lang="ca-ES" sz="1600" i="1" spc="-1" dirty="0">
                <a:solidFill>
                  <a:srgbClr val="0070C0"/>
                </a:solidFill>
                <a:latin typeface="Open Sans Regular"/>
              </a:rPr>
              <a:t>let i = 0 ; i &lt; </a:t>
            </a:r>
            <a:r>
              <a:rPr lang="ca-ES" sz="1600" i="1" spc="-1" dirty="0" err="1">
                <a:solidFill>
                  <a:srgbClr val="0070C0"/>
                </a:solidFill>
                <a:latin typeface="Open Sans Regular"/>
              </a:rPr>
              <a:t>lletres.length</a:t>
            </a:r>
            <a:r>
              <a:rPr lang="ca-ES" sz="1600" i="1" spc="-1" dirty="0">
                <a:solidFill>
                  <a:srgbClr val="0070C0"/>
                </a:solidFill>
                <a:latin typeface="Open Sans Regular"/>
              </a:rPr>
              <a:t>; i++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) </a:t>
            </a: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{</a:t>
            </a:r>
          </a:p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	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alert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( lletres[i] );</a:t>
            </a:r>
          </a:p>
          <a:p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}</a:t>
            </a:r>
          </a:p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...</a:t>
            </a:r>
          </a:p>
          <a:p>
            <a:endParaRPr lang="ca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B44060BB-ADD7-470F-A9A2-A8C77736C5AB}"/>
              </a:ext>
            </a:extLst>
          </p:cNvPr>
          <p:cNvSpPr/>
          <p:nvPr/>
        </p:nvSpPr>
        <p:spPr>
          <a:xfrm>
            <a:off x="8060932" y="2246253"/>
            <a:ext cx="3043743" cy="438613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let i = 0;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 &lt; lletres.length 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alert (lletres[i])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i++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 &lt; lletres.length 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alert (lletres[i])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i++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 &lt; lletres.length 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alert (lletres[i])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i++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 &lt; lletres.length 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FALSE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...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63010CD-9C47-4FAB-994A-04578EE5A5A0}"/>
              </a:ext>
            </a:extLst>
          </p:cNvPr>
          <p:cNvCxnSpPr>
            <a:cxnSpLocks/>
          </p:cNvCxnSpPr>
          <p:nvPr/>
        </p:nvCxnSpPr>
        <p:spPr>
          <a:xfrm>
            <a:off x="5246703" y="2618904"/>
            <a:ext cx="6183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errar llave 4">
            <a:extLst>
              <a:ext uri="{FF2B5EF4-FFF2-40B4-BE49-F238E27FC236}">
                <a16:creationId xmlns:a16="http://schemas.microsoft.com/office/drawing/2014/main" id="{FF9BCC57-1C05-412C-B937-216238BCE347}"/>
              </a:ext>
            </a:extLst>
          </p:cNvPr>
          <p:cNvSpPr/>
          <p:nvPr/>
        </p:nvSpPr>
        <p:spPr>
          <a:xfrm>
            <a:off x="10767972" y="2787578"/>
            <a:ext cx="186432" cy="4527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2ACE8B4-FB7B-46A6-9CE6-B2E166850EFA}"/>
              </a:ext>
            </a:extLst>
          </p:cNvPr>
          <p:cNvSpPr/>
          <p:nvPr/>
        </p:nvSpPr>
        <p:spPr>
          <a:xfrm>
            <a:off x="10767972" y="3908552"/>
            <a:ext cx="186432" cy="4527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B65BA3E2-C9BB-4644-BE0E-24AF21AF5900}"/>
              </a:ext>
            </a:extLst>
          </p:cNvPr>
          <p:cNvSpPr/>
          <p:nvPr/>
        </p:nvSpPr>
        <p:spPr>
          <a:xfrm>
            <a:off x="10768623" y="4993244"/>
            <a:ext cx="186432" cy="4527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22F33DB0-4A43-4B84-92E7-32C8761DF426}"/>
              </a:ext>
            </a:extLst>
          </p:cNvPr>
          <p:cNvSpPr/>
          <p:nvPr/>
        </p:nvSpPr>
        <p:spPr>
          <a:xfrm>
            <a:off x="10778151" y="6003768"/>
            <a:ext cx="176253" cy="2448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80FF66B-5D81-4C35-988C-E6D5AB6592AE}"/>
              </a:ext>
            </a:extLst>
          </p:cNvPr>
          <p:cNvSpPr/>
          <p:nvPr/>
        </p:nvSpPr>
        <p:spPr>
          <a:xfrm>
            <a:off x="11105850" y="2895094"/>
            <a:ext cx="506152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= 0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AC51AF0F-DAA0-4EED-BAC6-5B3DBC22EA5D}"/>
              </a:ext>
            </a:extLst>
          </p:cNvPr>
          <p:cNvSpPr/>
          <p:nvPr/>
        </p:nvSpPr>
        <p:spPr>
          <a:xfrm>
            <a:off x="11123732" y="4022281"/>
            <a:ext cx="506152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= 1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BBB89FD-7226-4717-A78D-15CC82CD73A9}"/>
              </a:ext>
            </a:extLst>
          </p:cNvPr>
          <p:cNvSpPr/>
          <p:nvPr/>
        </p:nvSpPr>
        <p:spPr>
          <a:xfrm>
            <a:off x="11150364" y="5105397"/>
            <a:ext cx="506152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= 2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FF2F29C8-ADA4-474F-97E7-0D9E126AB55A}"/>
              </a:ext>
            </a:extLst>
          </p:cNvPr>
          <p:cNvSpPr/>
          <p:nvPr/>
        </p:nvSpPr>
        <p:spPr>
          <a:xfrm>
            <a:off x="11176996" y="6011251"/>
            <a:ext cx="506152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=3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C3879AE5-8392-4C50-84E3-2DD2E2AF3219}"/>
              </a:ext>
            </a:extLst>
          </p:cNvPr>
          <p:cNvSpPr/>
          <p:nvPr/>
        </p:nvSpPr>
        <p:spPr>
          <a:xfrm>
            <a:off x="1003177" y="2566785"/>
            <a:ext cx="426128" cy="5403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9F429D9A-0841-45A2-A336-933BADD04E3D}"/>
              </a:ext>
            </a:extLst>
          </p:cNvPr>
          <p:cNvSpPr/>
          <p:nvPr/>
        </p:nvSpPr>
        <p:spPr>
          <a:xfrm>
            <a:off x="6113166" y="2708705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994BC95-6098-429F-A3B7-39CAAA4BC552}"/>
              </a:ext>
            </a:extLst>
          </p:cNvPr>
          <p:cNvSpPr/>
          <p:nvPr/>
        </p:nvSpPr>
        <p:spPr>
          <a:xfrm>
            <a:off x="4283124" y="3435493"/>
            <a:ext cx="3523135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increment o decrement del comptador</a:t>
            </a:r>
            <a:endParaRPr lang="ca-ES" sz="16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814CDE91-4709-4809-800B-CA18F97AE1F8}"/>
              </a:ext>
            </a:extLst>
          </p:cNvPr>
          <p:cNvSpPr/>
          <p:nvPr/>
        </p:nvSpPr>
        <p:spPr>
          <a:xfrm>
            <a:off x="5327909" y="2328851"/>
            <a:ext cx="2478350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inicialització del comptador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D4AD08E8-E365-4A16-A7CD-2EBB4B3123DE}"/>
              </a:ext>
            </a:extLst>
          </p:cNvPr>
          <p:cNvSpPr/>
          <p:nvPr/>
        </p:nvSpPr>
        <p:spPr>
          <a:xfrm>
            <a:off x="5988192" y="3014005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0C3B9E4A-7D4B-498E-BF8E-ED5EAF95A42D}"/>
              </a:ext>
            </a:extLst>
          </p:cNvPr>
          <p:cNvSpPr/>
          <p:nvPr/>
        </p:nvSpPr>
        <p:spPr>
          <a:xfrm>
            <a:off x="6105767" y="3811011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4B619A59-8299-4C56-8A27-183B71215F91}"/>
              </a:ext>
            </a:extLst>
          </p:cNvPr>
          <p:cNvSpPr/>
          <p:nvPr/>
        </p:nvSpPr>
        <p:spPr>
          <a:xfrm>
            <a:off x="4275725" y="4537799"/>
            <a:ext cx="3523135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increment o decrement del comptador</a:t>
            </a:r>
            <a:endParaRPr lang="ca-ES" sz="16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A497421C-4C06-4A59-955B-A4B6B54FC755}"/>
              </a:ext>
            </a:extLst>
          </p:cNvPr>
          <p:cNvSpPr/>
          <p:nvPr/>
        </p:nvSpPr>
        <p:spPr>
          <a:xfrm>
            <a:off x="5980793" y="4116311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30" name="CustomShape 3">
            <a:extLst>
              <a:ext uri="{FF2B5EF4-FFF2-40B4-BE49-F238E27FC236}">
                <a16:creationId xmlns:a16="http://schemas.microsoft.com/office/drawing/2014/main" id="{63816003-3011-495F-B55D-2D881E1A68F1}"/>
              </a:ext>
            </a:extLst>
          </p:cNvPr>
          <p:cNvSpPr/>
          <p:nvPr/>
        </p:nvSpPr>
        <p:spPr>
          <a:xfrm>
            <a:off x="6105768" y="4911853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31" name="CustomShape 3">
            <a:extLst>
              <a:ext uri="{FF2B5EF4-FFF2-40B4-BE49-F238E27FC236}">
                <a16:creationId xmlns:a16="http://schemas.microsoft.com/office/drawing/2014/main" id="{EC276708-95D9-4DF5-8564-138D12A8A981}"/>
              </a:ext>
            </a:extLst>
          </p:cNvPr>
          <p:cNvSpPr/>
          <p:nvPr/>
        </p:nvSpPr>
        <p:spPr>
          <a:xfrm>
            <a:off x="4275726" y="5638641"/>
            <a:ext cx="3523135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increment o decrement del comptador</a:t>
            </a:r>
            <a:endParaRPr lang="ca-ES" sz="16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E0D7A325-8CAF-4D9D-9A80-F9E4EC1BF7FE}"/>
              </a:ext>
            </a:extLst>
          </p:cNvPr>
          <p:cNvSpPr/>
          <p:nvPr/>
        </p:nvSpPr>
        <p:spPr>
          <a:xfrm>
            <a:off x="5980794" y="5217153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33" name="CustomShape 3">
            <a:extLst>
              <a:ext uri="{FF2B5EF4-FFF2-40B4-BE49-F238E27FC236}">
                <a16:creationId xmlns:a16="http://schemas.microsoft.com/office/drawing/2014/main" id="{28618544-095C-490C-865C-1183BD50BF09}"/>
              </a:ext>
            </a:extLst>
          </p:cNvPr>
          <p:cNvSpPr/>
          <p:nvPr/>
        </p:nvSpPr>
        <p:spPr>
          <a:xfrm>
            <a:off x="6089491" y="6023044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6C72702-1F52-4754-B983-D1CDED3609C9}"/>
              </a:ext>
            </a:extLst>
          </p:cNvPr>
          <p:cNvCxnSpPr>
            <a:cxnSpLocks/>
          </p:cNvCxnSpPr>
          <p:nvPr/>
        </p:nvCxnSpPr>
        <p:spPr>
          <a:xfrm>
            <a:off x="5169600" y="3730095"/>
            <a:ext cx="63063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25AE21F-03E3-483B-949D-CBB35D608DA3}"/>
              </a:ext>
            </a:extLst>
          </p:cNvPr>
          <p:cNvCxnSpPr>
            <a:cxnSpLocks/>
          </p:cNvCxnSpPr>
          <p:nvPr/>
        </p:nvCxnSpPr>
        <p:spPr>
          <a:xfrm>
            <a:off x="5246703" y="4819465"/>
            <a:ext cx="62704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8ECE196-234B-4D30-8835-0FEA90864A37}"/>
              </a:ext>
            </a:extLst>
          </p:cNvPr>
          <p:cNvCxnSpPr>
            <a:cxnSpLocks/>
          </p:cNvCxnSpPr>
          <p:nvPr/>
        </p:nvCxnSpPr>
        <p:spPr>
          <a:xfrm>
            <a:off x="5327909" y="5932744"/>
            <a:ext cx="62382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DA9B333-9DCB-4A24-8DA9-83A79030C327}"/>
              </a:ext>
            </a:extLst>
          </p:cNvPr>
          <p:cNvCxnSpPr>
            <a:cxnSpLocks/>
          </p:cNvCxnSpPr>
          <p:nvPr/>
        </p:nvCxnSpPr>
        <p:spPr>
          <a:xfrm>
            <a:off x="7918882" y="2151276"/>
            <a:ext cx="0" cy="453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stomShape 3">
            <a:extLst>
              <a:ext uri="{FF2B5EF4-FFF2-40B4-BE49-F238E27FC236}">
                <a16:creationId xmlns:a16="http://schemas.microsoft.com/office/drawing/2014/main" id="{280A29CC-81D4-4DE9-801F-98E2083972DC}"/>
              </a:ext>
            </a:extLst>
          </p:cNvPr>
          <p:cNvSpPr/>
          <p:nvPr/>
        </p:nvSpPr>
        <p:spPr>
          <a:xfrm>
            <a:off x="9358929" y="1981064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ORDRE EXECUCIÓ</a:t>
            </a:r>
          </a:p>
        </p:txBody>
      </p:sp>
      <p:pic>
        <p:nvPicPr>
          <p:cNvPr id="40" name="Gráfico 39" descr="Información con relleno sólido">
            <a:extLst>
              <a:ext uri="{FF2B5EF4-FFF2-40B4-BE49-F238E27FC236}">
                <a16:creationId xmlns:a16="http://schemas.microsoft.com/office/drawing/2014/main" id="{DE14982C-3A4C-4DCE-95B9-AD73D23F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0364" y="1586968"/>
            <a:ext cx="548456" cy="548456"/>
          </a:xfrm>
          <a:prstGeom prst="rect">
            <a:avLst/>
          </a:prstGeom>
        </p:spPr>
      </p:pic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7970843-5427-44F3-B112-55E3C42E3C8D}"/>
              </a:ext>
            </a:extLst>
          </p:cNvPr>
          <p:cNvCxnSpPr>
            <a:cxnSpLocks/>
          </p:cNvCxnSpPr>
          <p:nvPr/>
        </p:nvCxnSpPr>
        <p:spPr>
          <a:xfrm>
            <a:off x="5347139" y="6324841"/>
            <a:ext cx="62382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9683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 err="1">
                <a:solidFill>
                  <a:srgbClr val="D50283"/>
                </a:solidFill>
                <a:latin typeface="Montserrat"/>
                <a:ea typeface="DejaVu Sans"/>
              </a:rPr>
              <a:t>While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456405E-C55C-44BD-9C76-973863F8A61B}"/>
              </a:ext>
            </a:extLst>
          </p:cNvPr>
          <p:cNvSpPr/>
          <p:nvPr/>
        </p:nvSpPr>
        <p:spPr>
          <a:xfrm>
            <a:off x="743941" y="1613253"/>
            <a:ext cx="5374246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b="1" spc="-1" dirty="0" err="1">
                <a:solidFill>
                  <a:srgbClr val="00B050"/>
                </a:solidFill>
                <a:latin typeface="Open Sans Regular"/>
              </a:rPr>
              <a:t>while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 (</a:t>
            </a:r>
            <a:r>
              <a:rPr lang="ca-ES" sz="1400" i="1" spc="-1" dirty="0">
                <a:solidFill>
                  <a:srgbClr val="00B050"/>
                </a:solidFill>
                <a:latin typeface="Open Sans Regular"/>
              </a:rPr>
              <a:t>condició del bucle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) </a:t>
            </a:r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{</a:t>
            </a:r>
          </a:p>
          <a:p>
            <a:r>
              <a:rPr lang="ca-ES" i="1" spc="-1" dirty="0">
                <a:solidFill>
                  <a:srgbClr val="00B050"/>
                </a:solidFill>
                <a:latin typeface="Open Sans Regular"/>
              </a:rPr>
              <a:t>	Codi a executar</a:t>
            </a:r>
          </a:p>
          <a:p>
            <a:r>
              <a:rPr lang="ca-ES" spc="-1" dirty="0">
                <a:solidFill>
                  <a:srgbClr val="00B050"/>
                </a:solidFill>
                <a:latin typeface="Open Sans Regular"/>
              </a:rPr>
              <a:t>}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E29E52A-FA29-4C6A-A50C-011A22E92A19}"/>
              </a:ext>
            </a:extLst>
          </p:cNvPr>
          <p:cNvSpPr/>
          <p:nvPr/>
        </p:nvSpPr>
        <p:spPr>
          <a:xfrm>
            <a:off x="736915" y="3505492"/>
            <a:ext cx="4464055" cy="221599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let 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= 0;</a:t>
            </a:r>
          </a:p>
          <a:p>
            <a:endParaRPr lang="ca-ES" spc="-1" dirty="0">
              <a:solidFill>
                <a:srgbClr val="0070C0"/>
              </a:solidFill>
              <a:latin typeface="Open Sans Regular"/>
            </a:endParaRPr>
          </a:p>
          <a:p>
            <a:r>
              <a:rPr lang="ca-ES" b="1" spc="-1" dirty="0" err="1">
                <a:solidFill>
                  <a:srgbClr val="0070C0"/>
                </a:solidFill>
                <a:latin typeface="Open Sans Regular"/>
              </a:rPr>
              <a:t>while</a:t>
            </a: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 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(</a:t>
            </a:r>
            <a:r>
              <a:rPr lang="ca-ES" sz="1600" b="1" i="1" spc="-1" dirty="0">
                <a:solidFill>
                  <a:srgbClr val="0070C0"/>
                </a:solidFill>
                <a:latin typeface="Open Sans Regular"/>
              </a:rPr>
              <a:t> </a:t>
            </a:r>
            <a:r>
              <a:rPr lang="ca-ES" sz="1600" i="1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z="1600" i="1" spc="-1" dirty="0">
                <a:solidFill>
                  <a:srgbClr val="0070C0"/>
                </a:solidFill>
                <a:latin typeface="Open Sans Regular"/>
              </a:rPr>
              <a:t> != 3 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) </a:t>
            </a: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{</a:t>
            </a:r>
          </a:p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	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= 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prompt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(“selecciona un nombre”);</a:t>
            </a:r>
          </a:p>
          <a:p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}</a:t>
            </a:r>
          </a:p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...</a:t>
            </a:r>
          </a:p>
          <a:p>
            <a:endParaRPr lang="ca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B44060BB-ADD7-470F-A9A2-A8C77736C5AB}"/>
              </a:ext>
            </a:extLst>
          </p:cNvPr>
          <p:cNvSpPr/>
          <p:nvPr/>
        </p:nvSpPr>
        <p:spPr>
          <a:xfrm>
            <a:off x="8060932" y="2761156"/>
            <a:ext cx="3043743" cy="29088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5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7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3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FALSE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...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F9BCC57-1C05-412C-B937-216238BCE347}"/>
              </a:ext>
            </a:extLst>
          </p:cNvPr>
          <p:cNvSpPr/>
          <p:nvPr/>
        </p:nvSpPr>
        <p:spPr>
          <a:xfrm>
            <a:off x="9978064" y="2858163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80FF66B-5D81-4C35-988C-E6D5AB6592AE}"/>
              </a:ext>
            </a:extLst>
          </p:cNvPr>
          <p:cNvSpPr/>
          <p:nvPr/>
        </p:nvSpPr>
        <p:spPr>
          <a:xfrm>
            <a:off x="10412220" y="2858585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0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C3879AE5-8392-4C50-84E3-2DD2E2AF3219}"/>
              </a:ext>
            </a:extLst>
          </p:cNvPr>
          <p:cNvSpPr/>
          <p:nvPr/>
        </p:nvSpPr>
        <p:spPr>
          <a:xfrm>
            <a:off x="1580226" y="2566785"/>
            <a:ext cx="426128" cy="5403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9F429D9A-0841-45A2-A336-933BADD04E3D}"/>
              </a:ext>
            </a:extLst>
          </p:cNvPr>
          <p:cNvSpPr/>
          <p:nvPr/>
        </p:nvSpPr>
        <p:spPr>
          <a:xfrm>
            <a:off x="6113166" y="2886255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D4AD08E8-E365-4A16-A7CD-2EBB4B3123DE}"/>
              </a:ext>
            </a:extLst>
          </p:cNvPr>
          <p:cNvSpPr/>
          <p:nvPr/>
        </p:nvSpPr>
        <p:spPr>
          <a:xfrm>
            <a:off x="5988192" y="3209311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0C3B9E4A-7D4B-498E-BF8E-ED5EAF95A42D}"/>
              </a:ext>
            </a:extLst>
          </p:cNvPr>
          <p:cNvSpPr/>
          <p:nvPr/>
        </p:nvSpPr>
        <p:spPr>
          <a:xfrm>
            <a:off x="6105767" y="3615700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6C72702-1F52-4754-B983-D1CDED3609C9}"/>
              </a:ext>
            </a:extLst>
          </p:cNvPr>
          <p:cNvCxnSpPr>
            <a:cxnSpLocks/>
          </p:cNvCxnSpPr>
          <p:nvPr/>
        </p:nvCxnSpPr>
        <p:spPr>
          <a:xfrm>
            <a:off x="6113166" y="3508151"/>
            <a:ext cx="5362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25AE21F-03E3-483B-949D-CBB35D608DA3}"/>
              </a:ext>
            </a:extLst>
          </p:cNvPr>
          <p:cNvCxnSpPr>
            <a:cxnSpLocks/>
          </p:cNvCxnSpPr>
          <p:nvPr/>
        </p:nvCxnSpPr>
        <p:spPr>
          <a:xfrm>
            <a:off x="6205491" y="5361002"/>
            <a:ext cx="5311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DA9B333-9DCB-4A24-8DA9-83A79030C327}"/>
              </a:ext>
            </a:extLst>
          </p:cNvPr>
          <p:cNvCxnSpPr>
            <a:cxnSpLocks/>
          </p:cNvCxnSpPr>
          <p:nvPr/>
        </p:nvCxnSpPr>
        <p:spPr>
          <a:xfrm>
            <a:off x="7918882" y="2742188"/>
            <a:ext cx="0" cy="2927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stomShape 3">
            <a:extLst>
              <a:ext uri="{FF2B5EF4-FFF2-40B4-BE49-F238E27FC236}">
                <a16:creationId xmlns:a16="http://schemas.microsoft.com/office/drawing/2014/main" id="{280A29CC-81D4-4DE9-801F-98E2083972DC}"/>
              </a:ext>
            </a:extLst>
          </p:cNvPr>
          <p:cNvSpPr/>
          <p:nvPr/>
        </p:nvSpPr>
        <p:spPr>
          <a:xfrm>
            <a:off x="9358929" y="1981064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ORDRE EXECUCIÓ</a:t>
            </a:r>
          </a:p>
        </p:txBody>
      </p:sp>
      <p:pic>
        <p:nvPicPr>
          <p:cNvPr id="40" name="Gráfico 39" descr="Información con relleno sólido">
            <a:extLst>
              <a:ext uri="{FF2B5EF4-FFF2-40B4-BE49-F238E27FC236}">
                <a16:creationId xmlns:a16="http://schemas.microsoft.com/office/drawing/2014/main" id="{DE14982C-3A4C-4DCE-95B9-AD73D23F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0364" y="1586968"/>
            <a:ext cx="548456" cy="548456"/>
          </a:xfrm>
          <a:prstGeom prst="rect">
            <a:avLst/>
          </a:prstGeom>
        </p:spPr>
      </p:pic>
      <p:sp>
        <p:nvSpPr>
          <p:cNvPr id="38" name="Cerrar llave 37">
            <a:extLst>
              <a:ext uri="{FF2B5EF4-FFF2-40B4-BE49-F238E27FC236}">
                <a16:creationId xmlns:a16="http://schemas.microsoft.com/office/drawing/2014/main" id="{A3B48055-611B-4A27-B6CB-D942A4C616C7}"/>
              </a:ext>
            </a:extLst>
          </p:cNvPr>
          <p:cNvSpPr/>
          <p:nvPr/>
        </p:nvSpPr>
        <p:spPr>
          <a:xfrm>
            <a:off x="9978064" y="3553338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5DC0F83E-F853-4412-8A36-3AD5C0A7FDE9}"/>
              </a:ext>
            </a:extLst>
          </p:cNvPr>
          <p:cNvSpPr/>
          <p:nvPr/>
        </p:nvSpPr>
        <p:spPr>
          <a:xfrm>
            <a:off x="10412219" y="3553244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5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41" name="Cerrar llave 40">
            <a:extLst>
              <a:ext uri="{FF2B5EF4-FFF2-40B4-BE49-F238E27FC236}">
                <a16:creationId xmlns:a16="http://schemas.microsoft.com/office/drawing/2014/main" id="{51B5705D-C70A-46AC-B583-D9CAEC959E93}"/>
              </a:ext>
            </a:extLst>
          </p:cNvPr>
          <p:cNvSpPr/>
          <p:nvPr/>
        </p:nvSpPr>
        <p:spPr>
          <a:xfrm>
            <a:off x="9990090" y="4305926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CustomShape 3">
            <a:extLst>
              <a:ext uri="{FF2B5EF4-FFF2-40B4-BE49-F238E27FC236}">
                <a16:creationId xmlns:a16="http://schemas.microsoft.com/office/drawing/2014/main" id="{A22F28A6-C215-4A5F-BD85-BEC17DCF41BD}"/>
              </a:ext>
            </a:extLst>
          </p:cNvPr>
          <p:cNvSpPr/>
          <p:nvPr/>
        </p:nvSpPr>
        <p:spPr>
          <a:xfrm>
            <a:off x="10412219" y="4323501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7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44" name="Cerrar llave 43">
            <a:extLst>
              <a:ext uri="{FF2B5EF4-FFF2-40B4-BE49-F238E27FC236}">
                <a16:creationId xmlns:a16="http://schemas.microsoft.com/office/drawing/2014/main" id="{253D2789-6B47-429B-9C66-C95283157E33}"/>
              </a:ext>
            </a:extLst>
          </p:cNvPr>
          <p:cNvSpPr/>
          <p:nvPr/>
        </p:nvSpPr>
        <p:spPr>
          <a:xfrm>
            <a:off x="10002116" y="5033531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28683C5E-516F-4DBD-8345-C581EA3764EE}"/>
              </a:ext>
            </a:extLst>
          </p:cNvPr>
          <p:cNvSpPr/>
          <p:nvPr/>
        </p:nvSpPr>
        <p:spPr>
          <a:xfrm>
            <a:off x="10412219" y="5027813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3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47" name="CustomShape 3">
            <a:extLst>
              <a:ext uri="{FF2B5EF4-FFF2-40B4-BE49-F238E27FC236}">
                <a16:creationId xmlns:a16="http://schemas.microsoft.com/office/drawing/2014/main" id="{22D34782-3DCF-4A9E-8790-AC350AEE09B4}"/>
              </a:ext>
            </a:extLst>
          </p:cNvPr>
          <p:cNvSpPr/>
          <p:nvPr/>
        </p:nvSpPr>
        <p:spPr>
          <a:xfrm>
            <a:off x="5966165" y="3930429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E5849CC-98D7-41BB-BF95-F9A2A4C3AFD8}"/>
              </a:ext>
            </a:extLst>
          </p:cNvPr>
          <p:cNvSpPr/>
          <p:nvPr/>
        </p:nvSpPr>
        <p:spPr>
          <a:xfrm>
            <a:off x="6083740" y="4372330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50" name="CustomShape 3">
            <a:extLst>
              <a:ext uri="{FF2B5EF4-FFF2-40B4-BE49-F238E27FC236}">
                <a16:creationId xmlns:a16="http://schemas.microsoft.com/office/drawing/2014/main" id="{C0084662-A5A5-4044-83BC-F2E4CB877D47}"/>
              </a:ext>
            </a:extLst>
          </p:cNvPr>
          <p:cNvSpPr/>
          <p:nvPr/>
        </p:nvSpPr>
        <p:spPr>
          <a:xfrm>
            <a:off x="5973564" y="4685198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51" name="CustomShape 3">
            <a:extLst>
              <a:ext uri="{FF2B5EF4-FFF2-40B4-BE49-F238E27FC236}">
                <a16:creationId xmlns:a16="http://schemas.microsoft.com/office/drawing/2014/main" id="{66F9A558-455A-4D83-8326-A029FFAA1403}"/>
              </a:ext>
            </a:extLst>
          </p:cNvPr>
          <p:cNvSpPr/>
          <p:nvPr/>
        </p:nvSpPr>
        <p:spPr>
          <a:xfrm>
            <a:off x="6091139" y="5091587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2D349C4-8CF6-4BD0-86F8-3C4D8EFE7AED}"/>
              </a:ext>
            </a:extLst>
          </p:cNvPr>
          <p:cNvCxnSpPr>
            <a:cxnSpLocks/>
          </p:cNvCxnSpPr>
          <p:nvPr/>
        </p:nvCxnSpPr>
        <p:spPr>
          <a:xfrm>
            <a:off x="6132398" y="4246478"/>
            <a:ext cx="5362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31808F1-8413-4DB0-A3F2-4541C5164883}"/>
              </a:ext>
            </a:extLst>
          </p:cNvPr>
          <p:cNvCxnSpPr>
            <a:cxnSpLocks/>
          </p:cNvCxnSpPr>
          <p:nvPr/>
        </p:nvCxnSpPr>
        <p:spPr>
          <a:xfrm>
            <a:off x="6189211" y="4980743"/>
            <a:ext cx="5311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07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Do </a:t>
            </a:r>
            <a:r>
              <a:rPr lang="ca-ES" sz="3600" b="1" strike="noStrike" spc="-1" dirty="0" err="1">
                <a:solidFill>
                  <a:srgbClr val="D50283"/>
                </a:solidFill>
                <a:latin typeface="Montserrat"/>
                <a:ea typeface="DejaVu Sans"/>
              </a:rPr>
              <a:t>While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456405E-C55C-44BD-9C76-973863F8A61B}"/>
              </a:ext>
            </a:extLst>
          </p:cNvPr>
          <p:cNvSpPr/>
          <p:nvPr/>
        </p:nvSpPr>
        <p:spPr>
          <a:xfrm>
            <a:off x="743941" y="1613253"/>
            <a:ext cx="5374246" cy="119487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do{</a:t>
            </a:r>
          </a:p>
          <a:p>
            <a:pPr>
              <a:lnSpc>
                <a:spcPct val="150000"/>
              </a:lnSpc>
            </a:pPr>
            <a:r>
              <a:rPr lang="ca-ES" i="1" spc="-1" dirty="0">
                <a:solidFill>
                  <a:srgbClr val="00B050"/>
                </a:solidFill>
                <a:latin typeface="Open Sans Regular"/>
              </a:rPr>
              <a:t>	Codi a executar</a:t>
            </a:r>
          </a:p>
          <a:p>
            <a:pPr>
              <a:lnSpc>
                <a:spcPct val="150000"/>
              </a:lnSpc>
            </a:pPr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}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 </a:t>
            </a:r>
            <a:r>
              <a:rPr lang="ca-ES" b="1" spc="-1" dirty="0" err="1">
                <a:solidFill>
                  <a:srgbClr val="00B050"/>
                </a:solidFill>
                <a:latin typeface="Open Sans Regular"/>
              </a:rPr>
              <a:t>while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 (</a:t>
            </a:r>
            <a:r>
              <a:rPr lang="ca-ES" sz="1400" i="1" spc="-1" dirty="0">
                <a:solidFill>
                  <a:srgbClr val="00B050"/>
                </a:solidFill>
                <a:latin typeface="Open Sans Regular"/>
              </a:rPr>
              <a:t>condició del bucle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);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E29E52A-FA29-4C6A-A50C-011A22E92A19}"/>
              </a:ext>
            </a:extLst>
          </p:cNvPr>
          <p:cNvSpPr/>
          <p:nvPr/>
        </p:nvSpPr>
        <p:spPr>
          <a:xfrm>
            <a:off x="736915" y="3727432"/>
            <a:ext cx="4464055" cy="244137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0070C0"/>
                </a:solidFill>
                <a:latin typeface="Open Sans Regular"/>
              </a:rPr>
              <a:t>let 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do{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0070C0"/>
                </a:solidFill>
                <a:latin typeface="Open Sans Regular"/>
              </a:rPr>
              <a:t>	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= 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prompt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(“selecciona un nombre”);</a:t>
            </a:r>
          </a:p>
          <a:p>
            <a:pPr>
              <a:lnSpc>
                <a:spcPct val="150000"/>
              </a:lnSpc>
            </a:pP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} </a:t>
            </a:r>
            <a:r>
              <a:rPr lang="ca-ES" b="1" spc="-1" dirty="0" err="1">
                <a:solidFill>
                  <a:srgbClr val="0070C0"/>
                </a:solidFill>
                <a:latin typeface="Open Sans Regular"/>
              </a:rPr>
              <a:t>while</a:t>
            </a: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 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(</a:t>
            </a:r>
            <a:r>
              <a:rPr lang="ca-ES" sz="1600" b="1" i="1" spc="-1" dirty="0">
                <a:solidFill>
                  <a:srgbClr val="0070C0"/>
                </a:solidFill>
                <a:latin typeface="Open Sans Regular"/>
              </a:rPr>
              <a:t> </a:t>
            </a:r>
            <a:r>
              <a:rPr lang="ca-ES" sz="1600" i="1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z="1600" i="1" spc="-1" dirty="0">
                <a:solidFill>
                  <a:srgbClr val="0070C0"/>
                </a:solidFill>
                <a:latin typeface="Open Sans Regular"/>
              </a:rPr>
              <a:t> != 3 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0070C0"/>
                </a:solidFill>
                <a:latin typeface="Open Sans Regular"/>
              </a:rPr>
              <a:t>...</a:t>
            </a: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B44060BB-ADD7-470F-A9A2-A8C77736C5AB}"/>
              </a:ext>
            </a:extLst>
          </p:cNvPr>
          <p:cNvSpPr/>
          <p:nvPr/>
        </p:nvSpPr>
        <p:spPr>
          <a:xfrm>
            <a:off x="8060932" y="2991981"/>
            <a:ext cx="3043743" cy="253947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5</a:t>
            </a:r>
            <a:endParaRPr lang="ca-ES" sz="1600" b="1" i="1" spc="-1" dirty="0">
              <a:solidFill>
                <a:schemeClr val="accent1">
                  <a:lumMod val="75000"/>
                </a:schemeClr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7</a:t>
            </a:r>
            <a:endParaRPr lang="ca-ES" sz="1600" b="1" i="1" spc="-1" dirty="0">
              <a:solidFill>
                <a:schemeClr val="accent1">
                  <a:lumMod val="75000"/>
                </a:schemeClr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3</a:t>
            </a:r>
            <a:endParaRPr lang="ca-ES" sz="1600" b="1" i="1" spc="-1" dirty="0">
              <a:solidFill>
                <a:schemeClr val="accent1">
                  <a:lumMod val="75000"/>
                </a:schemeClr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FALSE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...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F9BCC57-1C05-412C-B937-216238BCE347}"/>
              </a:ext>
            </a:extLst>
          </p:cNvPr>
          <p:cNvSpPr/>
          <p:nvPr/>
        </p:nvSpPr>
        <p:spPr>
          <a:xfrm>
            <a:off x="9978064" y="3452973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80FF66B-5D81-4C35-988C-E6D5AB6592AE}"/>
              </a:ext>
            </a:extLst>
          </p:cNvPr>
          <p:cNvSpPr/>
          <p:nvPr/>
        </p:nvSpPr>
        <p:spPr>
          <a:xfrm>
            <a:off x="10412220" y="3453395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5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C3879AE5-8392-4C50-84E3-2DD2E2AF3219}"/>
              </a:ext>
            </a:extLst>
          </p:cNvPr>
          <p:cNvSpPr/>
          <p:nvPr/>
        </p:nvSpPr>
        <p:spPr>
          <a:xfrm>
            <a:off x="1915920" y="3108558"/>
            <a:ext cx="426128" cy="5403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9F429D9A-0841-45A2-A336-933BADD04E3D}"/>
              </a:ext>
            </a:extLst>
          </p:cNvPr>
          <p:cNvSpPr/>
          <p:nvPr/>
        </p:nvSpPr>
        <p:spPr>
          <a:xfrm>
            <a:off x="6083739" y="3479127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D4AD08E8-E365-4A16-A7CD-2EBB4B3123DE}"/>
              </a:ext>
            </a:extLst>
          </p:cNvPr>
          <p:cNvSpPr/>
          <p:nvPr/>
        </p:nvSpPr>
        <p:spPr>
          <a:xfrm>
            <a:off x="5958766" y="3102648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6C72702-1F52-4754-B983-D1CDED3609C9}"/>
              </a:ext>
            </a:extLst>
          </p:cNvPr>
          <p:cNvCxnSpPr>
            <a:cxnSpLocks/>
          </p:cNvCxnSpPr>
          <p:nvPr/>
        </p:nvCxnSpPr>
        <p:spPr>
          <a:xfrm>
            <a:off x="6113166" y="3392740"/>
            <a:ext cx="5362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25AE21F-03E3-483B-949D-CBB35D608DA3}"/>
              </a:ext>
            </a:extLst>
          </p:cNvPr>
          <p:cNvCxnSpPr>
            <a:cxnSpLocks/>
          </p:cNvCxnSpPr>
          <p:nvPr/>
        </p:nvCxnSpPr>
        <p:spPr>
          <a:xfrm>
            <a:off x="6205491" y="5236722"/>
            <a:ext cx="5311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DA9B333-9DCB-4A24-8DA9-83A79030C327}"/>
              </a:ext>
            </a:extLst>
          </p:cNvPr>
          <p:cNvCxnSpPr>
            <a:cxnSpLocks/>
          </p:cNvCxnSpPr>
          <p:nvPr/>
        </p:nvCxnSpPr>
        <p:spPr>
          <a:xfrm>
            <a:off x="7918882" y="2973013"/>
            <a:ext cx="0" cy="2682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stomShape 3">
            <a:extLst>
              <a:ext uri="{FF2B5EF4-FFF2-40B4-BE49-F238E27FC236}">
                <a16:creationId xmlns:a16="http://schemas.microsoft.com/office/drawing/2014/main" id="{280A29CC-81D4-4DE9-801F-98E2083972DC}"/>
              </a:ext>
            </a:extLst>
          </p:cNvPr>
          <p:cNvSpPr/>
          <p:nvPr/>
        </p:nvSpPr>
        <p:spPr>
          <a:xfrm>
            <a:off x="9358929" y="2380564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ORDRE EXECUCIÓ</a:t>
            </a:r>
          </a:p>
        </p:txBody>
      </p:sp>
      <p:pic>
        <p:nvPicPr>
          <p:cNvPr id="40" name="Gráfico 39" descr="Información con relleno sólido">
            <a:extLst>
              <a:ext uri="{FF2B5EF4-FFF2-40B4-BE49-F238E27FC236}">
                <a16:creationId xmlns:a16="http://schemas.microsoft.com/office/drawing/2014/main" id="{DE14982C-3A4C-4DCE-95B9-AD73D23F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0364" y="1986468"/>
            <a:ext cx="548456" cy="548456"/>
          </a:xfrm>
          <a:prstGeom prst="rect">
            <a:avLst/>
          </a:prstGeom>
        </p:spPr>
      </p:pic>
      <p:sp>
        <p:nvSpPr>
          <p:cNvPr id="38" name="Cerrar llave 37">
            <a:extLst>
              <a:ext uri="{FF2B5EF4-FFF2-40B4-BE49-F238E27FC236}">
                <a16:creationId xmlns:a16="http://schemas.microsoft.com/office/drawing/2014/main" id="{A3B48055-611B-4A27-B6CB-D942A4C616C7}"/>
              </a:ext>
            </a:extLst>
          </p:cNvPr>
          <p:cNvSpPr/>
          <p:nvPr/>
        </p:nvSpPr>
        <p:spPr>
          <a:xfrm>
            <a:off x="9978064" y="4148148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5DC0F83E-F853-4412-8A36-3AD5C0A7FDE9}"/>
              </a:ext>
            </a:extLst>
          </p:cNvPr>
          <p:cNvSpPr/>
          <p:nvPr/>
        </p:nvSpPr>
        <p:spPr>
          <a:xfrm>
            <a:off x="10412219" y="4148054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7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41" name="Cerrar llave 40">
            <a:extLst>
              <a:ext uri="{FF2B5EF4-FFF2-40B4-BE49-F238E27FC236}">
                <a16:creationId xmlns:a16="http://schemas.microsoft.com/office/drawing/2014/main" id="{51B5705D-C70A-46AC-B583-D9CAEC959E93}"/>
              </a:ext>
            </a:extLst>
          </p:cNvPr>
          <p:cNvSpPr/>
          <p:nvPr/>
        </p:nvSpPr>
        <p:spPr>
          <a:xfrm>
            <a:off x="9990090" y="4900736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CustomShape 3">
            <a:extLst>
              <a:ext uri="{FF2B5EF4-FFF2-40B4-BE49-F238E27FC236}">
                <a16:creationId xmlns:a16="http://schemas.microsoft.com/office/drawing/2014/main" id="{A22F28A6-C215-4A5F-BD85-BEC17DCF41BD}"/>
              </a:ext>
            </a:extLst>
          </p:cNvPr>
          <p:cNvSpPr/>
          <p:nvPr/>
        </p:nvSpPr>
        <p:spPr>
          <a:xfrm>
            <a:off x="10412219" y="4918311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3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2D349C4-8CF6-4BD0-86F8-3C4D8EFE7AED}"/>
              </a:ext>
            </a:extLst>
          </p:cNvPr>
          <p:cNvCxnSpPr>
            <a:cxnSpLocks/>
          </p:cNvCxnSpPr>
          <p:nvPr/>
        </p:nvCxnSpPr>
        <p:spPr>
          <a:xfrm>
            <a:off x="6132398" y="4095562"/>
            <a:ext cx="5362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31808F1-8413-4DB0-A3F2-4541C5164883}"/>
              </a:ext>
            </a:extLst>
          </p:cNvPr>
          <p:cNvCxnSpPr>
            <a:cxnSpLocks/>
          </p:cNvCxnSpPr>
          <p:nvPr/>
        </p:nvCxnSpPr>
        <p:spPr>
          <a:xfrm>
            <a:off x="6189211" y="4838700"/>
            <a:ext cx="5311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stomShape 3">
            <a:extLst>
              <a:ext uri="{FF2B5EF4-FFF2-40B4-BE49-F238E27FC236}">
                <a16:creationId xmlns:a16="http://schemas.microsoft.com/office/drawing/2014/main" id="{F74D28D1-7E84-42C3-9837-C99A982205FE}"/>
              </a:ext>
            </a:extLst>
          </p:cNvPr>
          <p:cNvSpPr/>
          <p:nvPr/>
        </p:nvSpPr>
        <p:spPr>
          <a:xfrm>
            <a:off x="6084094" y="4186757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33" name="CustomShape 3">
            <a:extLst>
              <a:ext uri="{FF2B5EF4-FFF2-40B4-BE49-F238E27FC236}">
                <a16:creationId xmlns:a16="http://schemas.microsoft.com/office/drawing/2014/main" id="{651DCFD5-A4A3-4C6A-9C3F-FF039DEE09C2}"/>
              </a:ext>
            </a:extLst>
          </p:cNvPr>
          <p:cNvSpPr/>
          <p:nvPr/>
        </p:nvSpPr>
        <p:spPr>
          <a:xfrm>
            <a:off x="5959121" y="3810278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13F310D6-BCEF-49B3-9FA9-D5F34EF44E26}"/>
              </a:ext>
            </a:extLst>
          </p:cNvPr>
          <p:cNvSpPr/>
          <p:nvPr/>
        </p:nvSpPr>
        <p:spPr>
          <a:xfrm>
            <a:off x="6092277" y="4939227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37" name="CustomShape 3">
            <a:extLst>
              <a:ext uri="{FF2B5EF4-FFF2-40B4-BE49-F238E27FC236}">
                <a16:creationId xmlns:a16="http://schemas.microsoft.com/office/drawing/2014/main" id="{FE7740E6-320A-417A-8506-A7A9773B0A57}"/>
              </a:ext>
            </a:extLst>
          </p:cNvPr>
          <p:cNvSpPr/>
          <p:nvPr/>
        </p:nvSpPr>
        <p:spPr>
          <a:xfrm>
            <a:off x="5967304" y="4562748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</p:spTree>
    <p:extLst>
      <p:ext uri="{BB962C8B-B14F-4D97-AF65-F5344CB8AC3E}">
        <p14:creationId xmlns:p14="http://schemas.microsoft.com/office/powerpoint/2010/main" val="138625928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8ABF1-9A8F-4CC8-A667-E34236EA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0" y="2544948"/>
            <a:ext cx="3773583" cy="2117664"/>
          </a:xfrm>
          <a:prstGeom prst="rect">
            <a:avLst/>
          </a:prstGeom>
        </p:spPr>
      </p:pic>
      <p:sp>
        <p:nvSpPr>
          <p:cNvPr id="560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"/>
          <p:cNvSpPr/>
          <p:nvPr/>
        </p:nvSpPr>
        <p:spPr>
          <a:xfrm>
            <a:off x="1402099" y="2606040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DejaVu Sans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DejaVu Sans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sp>
        <p:nvSpPr>
          <p:cNvPr id="569" name="CustomShape 10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417960" y="644400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571" name="Imatge 2"/>
          <p:cNvPicPr/>
          <p:nvPr/>
        </p:nvPicPr>
        <p:blipFill>
          <a:blip r:embed="rId4"/>
          <a:stretch/>
        </p:blipFill>
        <p:spPr>
          <a:xfrm>
            <a:off x="831060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572" name="Imatge 7"/>
          <p:cNvPicPr/>
          <p:nvPr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3534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796252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Programació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orientada a objectes (POO)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6" name="Gráfico 5" descr="Robot amistoso">
            <a:extLst>
              <a:ext uri="{FF2B5EF4-FFF2-40B4-BE49-F238E27FC236}">
                <a16:creationId xmlns:a16="http://schemas.microsoft.com/office/drawing/2014/main" id="{DB109296-0D22-4A32-ADC6-297E4A72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3176" y="1235462"/>
            <a:ext cx="2115894" cy="2115894"/>
          </a:xfrm>
          <a:prstGeom prst="rect">
            <a:avLst/>
          </a:prstGeom>
        </p:spPr>
      </p:pic>
      <p:pic>
        <p:nvPicPr>
          <p:cNvPr id="8" name="Gráfico 7" descr="Microscopio con frascos químicos">
            <a:extLst>
              <a:ext uri="{FF2B5EF4-FFF2-40B4-BE49-F238E27FC236}">
                <a16:creationId xmlns:a16="http://schemas.microsoft.com/office/drawing/2014/main" id="{3990CAF5-817F-427A-8E07-746D905D7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706" y="2048940"/>
            <a:ext cx="1965775" cy="1965775"/>
          </a:xfrm>
          <a:prstGeom prst="rect">
            <a:avLst/>
          </a:prstGeom>
        </p:spPr>
      </p:pic>
      <p:pic>
        <p:nvPicPr>
          <p:cNvPr id="10" name="Gráfico 9" descr="Guitarra">
            <a:extLst>
              <a:ext uri="{FF2B5EF4-FFF2-40B4-BE49-F238E27FC236}">
                <a16:creationId xmlns:a16="http://schemas.microsoft.com/office/drawing/2014/main" id="{51B0D7BD-4676-414D-9EBA-34945408B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8165" y="3952001"/>
            <a:ext cx="1806506" cy="1806506"/>
          </a:xfrm>
          <a:prstGeom prst="rect">
            <a:avLst/>
          </a:prstGeom>
        </p:spPr>
      </p:pic>
      <p:pic>
        <p:nvPicPr>
          <p:cNvPr id="12" name="Gráfico 11" descr="Dos perros sonrientes con pelotas de tenis">
            <a:extLst>
              <a:ext uri="{FF2B5EF4-FFF2-40B4-BE49-F238E27FC236}">
                <a16:creationId xmlns:a16="http://schemas.microsoft.com/office/drawing/2014/main" id="{5DF69C91-A3DF-46C9-B1C5-675B263AEF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1746" y="1568246"/>
            <a:ext cx="2023354" cy="2023354"/>
          </a:xfrm>
          <a:prstGeom prst="rect">
            <a:avLst/>
          </a:prstGeom>
        </p:spPr>
      </p:pic>
      <p:pic>
        <p:nvPicPr>
          <p:cNvPr id="14" name="Gráfico 13" descr="Violín">
            <a:extLst>
              <a:ext uri="{FF2B5EF4-FFF2-40B4-BE49-F238E27FC236}">
                <a16:creationId xmlns:a16="http://schemas.microsoft.com/office/drawing/2014/main" id="{B6FF04D7-4279-4F79-9485-738689C28B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1418" y="4336669"/>
            <a:ext cx="1729331" cy="1729331"/>
          </a:xfrm>
          <a:prstGeom prst="rect">
            <a:avLst/>
          </a:prstGeom>
        </p:spPr>
      </p:pic>
      <p:pic>
        <p:nvPicPr>
          <p:cNvPr id="16" name="Gráfico 15" descr="Flores con herramientas de jardinería">
            <a:extLst>
              <a:ext uri="{FF2B5EF4-FFF2-40B4-BE49-F238E27FC236}">
                <a16:creationId xmlns:a16="http://schemas.microsoft.com/office/drawing/2014/main" id="{BA4BF657-6690-452C-AE13-F9A735E499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7268" y="4285427"/>
            <a:ext cx="1752987" cy="1752987"/>
          </a:xfrm>
          <a:prstGeom prst="rect">
            <a:avLst/>
          </a:prstGeom>
        </p:spPr>
      </p:pic>
      <p:pic>
        <p:nvPicPr>
          <p:cNvPr id="18" name="Gráfico 17" descr="Parrilla">
            <a:extLst>
              <a:ext uri="{FF2B5EF4-FFF2-40B4-BE49-F238E27FC236}">
                <a16:creationId xmlns:a16="http://schemas.microsoft.com/office/drawing/2014/main" id="{13DE5D3B-E70C-4B8D-9DC7-439D1B6B82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226" y="3351356"/>
            <a:ext cx="2023354" cy="20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65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Introducció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al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102258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215"/>
              </a:spcBef>
            </a:pPr>
            <a:r>
              <a:rPr lang="ca-ES" sz="2400" spc="-1" dirty="0">
                <a:solidFill>
                  <a:srgbClr val="333333"/>
                </a:solidFill>
                <a:latin typeface="Open Sans Regular"/>
                <a:ea typeface="DejaVu Sans"/>
              </a:rPr>
              <a:t>A</a:t>
            </a:r>
            <a:r>
              <a:rPr lang="ca-ES" sz="2400" b="0" strike="noStrike" spc="-1" dirty="0">
                <a:solidFill>
                  <a:srgbClr val="333333"/>
                </a:solidFill>
                <a:latin typeface="Open Sans Regular"/>
                <a:ea typeface="DejaVu Sans"/>
              </a:rPr>
              <a:t>lumnat i presentacions</a:t>
            </a:r>
            <a:endParaRPr lang="ca-ES" sz="240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283"/>
              </a:spcBef>
            </a:pPr>
            <a:endParaRPr lang="ca-ES" sz="24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A33961-5A3E-48F0-BE69-C76D16BB2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519" y="2699556"/>
            <a:ext cx="2886273" cy="28862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Classes, propietats i mètodes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8" name="Gráfico 7" descr="Guitarra">
            <a:extLst>
              <a:ext uri="{FF2B5EF4-FFF2-40B4-BE49-F238E27FC236}">
                <a16:creationId xmlns:a16="http://schemas.microsoft.com/office/drawing/2014/main" id="{D0605147-EFF6-401F-8ED1-782F54CB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09082">
            <a:off x="720549" y="863333"/>
            <a:ext cx="3410819" cy="3410819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8AE741A6-2412-40E2-990C-2F6A8477063B}"/>
              </a:ext>
            </a:extLst>
          </p:cNvPr>
          <p:cNvSpPr/>
          <p:nvPr/>
        </p:nvSpPr>
        <p:spPr>
          <a:xfrm>
            <a:off x="5227294" y="1625271"/>
            <a:ext cx="6446845" cy="227754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CLASSE</a:t>
            </a:r>
          </a:p>
          <a:p>
            <a:pPr algn="ctr"/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Plantilla que defineix de manera genèrica com seran els objectes d’aquell tipus.</a:t>
            </a:r>
          </a:p>
          <a:p>
            <a:pPr algn="ctr"/>
            <a:endParaRPr lang="ca-ES" sz="1400" spc="-1" dirty="0">
              <a:solidFill>
                <a:srgbClr val="333333"/>
              </a:solidFill>
              <a:latin typeface="Open Sans Regular"/>
            </a:endParaRPr>
          </a:p>
          <a:p>
            <a:pPr lvl="1" algn="ctr"/>
            <a:endParaRPr lang="ca-ES" sz="1400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lvl="1" algn="ctr"/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PROPIETATS (atributs, variables...)</a:t>
            </a:r>
            <a:endParaRPr lang="ca-ES" sz="1400" spc="-1" dirty="0">
              <a:solidFill>
                <a:srgbClr val="333333"/>
              </a:solidFill>
              <a:latin typeface="Open Sans Regular"/>
            </a:endParaRPr>
          </a:p>
          <a:p>
            <a:pPr lvl="1" algn="ctr"/>
            <a:endParaRPr lang="ca-ES" sz="1400" spc="-1" dirty="0">
              <a:solidFill>
                <a:srgbClr val="333333"/>
              </a:solidFill>
              <a:latin typeface="Open Sans Regular"/>
            </a:endParaRPr>
          </a:p>
          <a:p>
            <a:pPr lvl="1" algn="ctr"/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CONSTRUCTOR</a:t>
            </a:r>
          </a:p>
          <a:p>
            <a:pPr lvl="1" algn="ctr"/>
            <a:endParaRPr lang="ca-ES" sz="1400" spc="-1" dirty="0">
              <a:solidFill>
                <a:srgbClr val="333333"/>
              </a:solidFill>
              <a:latin typeface="Open Sans Regular"/>
            </a:endParaRPr>
          </a:p>
          <a:p>
            <a:pPr lvl="1" algn="ctr"/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MÈTODES</a:t>
            </a:r>
            <a:endParaRPr lang="ca-ES" sz="24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3B662F3-88A1-437B-9D97-D8CB12D11BBC}"/>
              </a:ext>
            </a:extLst>
          </p:cNvPr>
          <p:cNvSpPr/>
          <p:nvPr/>
        </p:nvSpPr>
        <p:spPr>
          <a:xfrm>
            <a:off x="76963" y="4157937"/>
            <a:ext cx="3677912" cy="4308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PROPIETATS</a:t>
            </a:r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 (atributs, variables...)</a:t>
            </a:r>
          </a:p>
          <a:p>
            <a:pPr lvl="1"/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	</a:t>
            </a:r>
            <a:r>
              <a:rPr lang="ca-ES" sz="1400" i="1" spc="-1" dirty="0">
                <a:solidFill>
                  <a:srgbClr val="333333"/>
                </a:solidFill>
                <a:latin typeface="Open Sans Regular"/>
                <a:ea typeface="DejaVu Sans"/>
              </a:rPr>
              <a:t>Color, pes, marca, </a:t>
            </a:r>
            <a:r>
              <a:rPr lang="ca-ES" sz="1400" i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num_cordes</a:t>
            </a:r>
            <a:r>
              <a:rPr lang="ca-ES" sz="1400" i="1" spc="-1" dirty="0">
                <a:solidFill>
                  <a:srgbClr val="333333"/>
                </a:solidFill>
                <a:latin typeface="Open Sans Regular"/>
                <a:ea typeface="DejaVu Sans"/>
              </a:rPr>
              <a:t>... 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11B52811-9B50-4AAC-8BC2-165738649749}"/>
              </a:ext>
            </a:extLst>
          </p:cNvPr>
          <p:cNvSpPr/>
          <p:nvPr/>
        </p:nvSpPr>
        <p:spPr>
          <a:xfrm>
            <a:off x="76963" y="5045620"/>
            <a:ext cx="6446845" cy="52411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1400" b="1" spc="-1" dirty="0">
                <a:solidFill>
                  <a:srgbClr val="333333"/>
                </a:solidFill>
                <a:latin typeface="Open Sans Regular"/>
              </a:rPr>
              <a:t>MÈTODES</a:t>
            </a:r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 (funcions, comportaments...)</a:t>
            </a:r>
          </a:p>
          <a:p>
            <a:pPr lvl="1">
              <a:lnSpc>
                <a:spcPct val="150000"/>
              </a:lnSpc>
              <a:spcBef>
                <a:spcPts val="215"/>
              </a:spcBef>
            </a:pPr>
            <a:r>
              <a:rPr lang="ca-ES" sz="1400" i="1" spc="-1" dirty="0">
                <a:solidFill>
                  <a:srgbClr val="333333"/>
                </a:solidFill>
                <a:latin typeface="Open Sans Regular"/>
              </a:rPr>
              <a:t>	Tocar nota(), tocar acord(), afinar(), ajustar clau()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D7AB1B-5F2A-4676-8F0B-E22E5C8385E3}"/>
              </a:ext>
            </a:extLst>
          </p:cNvPr>
          <p:cNvSpPr/>
          <p:nvPr/>
        </p:nvSpPr>
        <p:spPr>
          <a:xfrm>
            <a:off x="7087342" y="2568743"/>
            <a:ext cx="3133817" cy="158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 descr="Signo de interrogación con relleno sólido">
            <a:extLst>
              <a:ext uri="{FF2B5EF4-FFF2-40B4-BE49-F238E27FC236}">
                <a16:creationId xmlns:a16="http://schemas.microsoft.com/office/drawing/2014/main" id="{F42EDCF6-72FD-4F45-AB1D-EE33A2791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6138" y="3598496"/>
            <a:ext cx="914400" cy="914400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2B077ED3-5994-4AB8-B7A9-6A3A74858446}"/>
              </a:ext>
            </a:extLst>
          </p:cNvPr>
          <p:cNvSpPr/>
          <p:nvPr/>
        </p:nvSpPr>
        <p:spPr>
          <a:xfrm>
            <a:off x="8004208" y="4854000"/>
            <a:ext cx="3133817" cy="4851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Regular"/>
                <a:ea typeface="DejaVu Sans"/>
              </a:rPr>
              <a:t>ABSTRACCIO</a:t>
            </a: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EE2A8391-1BD2-436D-82F2-DCD01C1276D4}"/>
              </a:ext>
            </a:extLst>
          </p:cNvPr>
          <p:cNvSpPr/>
          <p:nvPr/>
        </p:nvSpPr>
        <p:spPr>
          <a:xfrm>
            <a:off x="7748552" y="5475660"/>
            <a:ext cx="3925587" cy="4308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/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Només els que necessitem, a més no necessitem saber com està programat per dins.</a:t>
            </a:r>
          </a:p>
        </p:txBody>
      </p:sp>
    </p:spTree>
    <p:extLst>
      <p:ext uri="{BB962C8B-B14F-4D97-AF65-F5344CB8AC3E}">
        <p14:creationId xmlns:p14="http://schemas.microsoft.com/office/powerpoint/2010/main" val="30747195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Crear una classe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4" name="Gráfico 3" descr="Perfil de mujer con relleno sólido">
            <a:extLst>
              <a:ext uri="{FF2B5EF4-FFF2-40B4-BE49-F238E27FC236}">
                <a16:creationId xmlns:a16="http://schemas.microsoft.com/office/drawing/2014/main" id="{C5EB3972-5A2B-4921-8EB8-77DDCDE4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718" y="2024774"/>
            <a:ext cx="2049263" cy="2049263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193055F4-DD76-446F-8012-D4B5D2F14820}"/>
              </a:ext>
            </a:extLst>
          </p:cNvPr>
          <p:cNvSpPr/>
          <p:nvPr/>
        </p:nvSpPr>
        <p:spPr>
          <a:xfrm>
            <a:off x="76963" y="4157937"/>
            <a:ext cx="3677912" cy="4308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PROPIETATS</a:t>
            </a:r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 (atributs, variables...)</a:t>
            </a:r>
          </a:p>
          <a:p>
            <a:pPr lvl="1"/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	</a:t>
            </a:r>
            <a:r>
              <a:rPr lang="ca-ES" sz="1400" i="1" spc="-1" dirty="0">
                <a:solidFill>
                  <a:srgbClr val="333333"/>
                </a:solidFill>
                <a:latin typeface="Open Sans Regular"/>
                <a:ea typeface="DejaVu Sans"/>
              </a:rPr>
              <a:t>Nom, edat, caràcter, </a:t>
            </a:r>
            <a:r>
              <a:rPr lang="ca-ES" sz="1400" i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bonaGent</a:t>
            </a:r>
            <a:endParaRPr lang="ca-ES" sz="1400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AF02BB0-45A1-4DCF-A25E-94BB92690F54}"/>
              </a:ext>
            </a:extLst>
          </p:cNvPr>
          <p:cNvSpPr/>
          <p:nvPr/>
        </p:nvSpPr>
        <p:spPr>
          <a:xfrm>
            <a:off x="76963" y="5045620"/>
            <a:ext cx="6446845" cy="52411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1400" b="1" spc="-1" dirty="0">
                <a:solidFill>
                  <a:srgbClr val="333333"/>
                </a:solidFill>
                <a:latin typeface="Open Sans Regular"/>
              </a:rPr>
              <a:t>MÈTODES</a:t>
            </a:r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 (funcions, comportaments...)</a:t>
            </a:r>
          </a:p>
          <a:p>
            <a:pPr lvl="1">
              <a:lnSpc>
                <a:spcPct val="150000"/>
              </a:lnSpc>
              <a:spcBef>
                <a:spcPts val="215"/>
              </a:spcBef>
            </a:pPr>
            <a:r>
              <a:rPr lang="ca-ES" sz="1400" i="1" spc="-1" dirty="0">
                <a:solidFill>
                  <a:srgbClr val="333333"/>
                </a:solidFill>
                <a:latin typeface="Open Sans Regular"/>
              </a:rPr>
              <a:t>	Parlar(paraula), caminar, créixer(</a:t>
            </a:r>
            <a:r>
              <a:rPr lang="ca-ES" sz="1400" i="1" spc="-1" dirty="0" err="1">
                <a:solidFill>
                  <a:srgbClr val="333333"/>
                </a:solidFill>
                <a:latin typeface="Open Sans Regular"/>
              </a:rPr>
              <a:t>numAnys</a:t>
            </a:r>
            <a:r>
              <a:rPr lang="ca-ES" sz="1400" i="1" spc="-1" dirty="0">
                <a:solidFill>
                  <a:srgbClr val="333333"/>
                </a:solidFill>
                <a:latin typeface="Open Sans Regular"/>
              </a:rPr>
              <a:t>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A495E77-F027-4C2B-8D67-4FFCB9AFAB5A}"/>
              </a:ext>
            </a:extLst>
          </p:cNvPr>
          <p:cNvCxnSpPr>
            <a:cxnSpLocks/>
          </p:cNvCxnSpPr>
          <p:nvPr/>
        </p:nvCxnSpPr>
        <p:spPr>
          <a:xfrm flipV="1">
            <a:off x="4367814" y="4068826"/>
            <a:ext cx="2228294" cy="1382064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96313B2-D881-4921-8000-BD37B1146FED}"/>
              </a:ext>
            </a:extLst>
          </p:cNvPr>
          <p:cNvCxnSpPr>
            <a:cxnSpLocks/>
          </p:cNvCxnSpPr>
          <p:nvPr/>
        </p:nvCxnSpPr>
        <p:spPr>
          <a:xfrm flipV="1">
            <a:off x="3442686" y="1752076"/>
            <a:ext cx="3153422" cy="2681251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E8EEE83E-D1E7-4863-9EB8-C72B82B3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620" y="890125"/>
            <a:ext cx="5048250" cy="4829175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47F8CF8-D6F0-4325-B0B8-EDDC3F45F525}"/>
              </a:ext>
            </a:extLst>
          </p:cNvPr>
          <p:cNvCxnSpPr>
            <a:cxnSpLocks/>
          </p:cNvCxnSpPr>
          <p:nvPr/>
        </p:nvCxnSpPr>
        <p:spPr>
          <a:xfrm flipV="1">
            <a:off x="6596108" y="1295280"/>
            <a:ext cx="0" cy="93405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DA5816E-06BF-4230-8DCD-A7865AE8CB70}"/>
              </a:ext>
            </a:extLst>
          </p:cNvPr>
          <p:cNvCxnSpPr>
            <a:cxnSpLocks/>
          </p:cNvCxnSpPr>
          <p:nvPr/>
        </p:nvCxnSpPr>
        <p:spPr>
          <a:xfrm flipV="1">
            <a:off x="6597587" y="2961971"/>
            <a:ext cx="0" cy="2213711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stomShape 3">
            <a:extLst>
              <a:ext uri="{FF2B5EF4-FFF2-40B4-BE49-F238E27FC236}">
                <a16:creationId xmlns:a16="http://schemas.microsoft.com/office/drawing/2014/main" id="{8EA2C1E9-B71B-4C02-8A53-7C5A680FF47D}"/>
              </a:ext>
            </a:extLst>
          </p:cNvPr>
          <p:cNvSpPr/>
          <p:nvPr/>
        </p:nvSpPr>
        <p:spPr>
          <a:xfrm>
            <a:off x="624782" y="1920156"/>
            <a:ext cx="2482386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 algn="ctr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PERSONA</a:t>
            </a:r>
            <a:endParaRPr lang="ca-ES" sz="1400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828670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Crear un objecte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193055F4-DD76-446F-8012-D4B5D2F14820}"/>
              </a:ext>
            </a:extLst>
          </p:cNvPr>
          <p:cNvSpPr/>
          <p:nvPr/>
        </p:nvSpPr>
        <p:spPr>
          <a:xfrm>
            <a:off x="300060" y="3137620"/>
            <a:ext cx="5665734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let persona1</a:t>
            </a:r>
            <a:r>
              <a:rPr lang="ca-ES" b="1" i="1" spc="-1" dirty="0">
                <a:solidFill>
                  <a:srgbClr val="333333"/>
                </a:solidFill>
                <a:latin typeface="Open Sans Regular"/>
                <a:ea typeface="DejaVu Sans"/>
              </a:rPr>
              <a:t> = </a:t>
            </a:r>
            <a:r>
              <a:rPr lang="ca-ES" b="1" i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new</a:t>
            </a:r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 Persona (“Sara”, 45, “amable”);</a:t>
            </a:r>
          </a:p>
          <a:p>
            <a:pPr lvl="1"/>
            <a:endParaRPr lang="ca-ES" i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lvl="1"/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let persona2</a:t>
            </a:r>
            <a:r>
              <a:rPr lang="ca-ES" b="1" i="1" spc="-1" dirty="0">
                <a:solidFill>
                  <a:srgbClr val="333333"/>
                </a:solidFill>
                <a:latin typeface="Open Sans Regular"/>
                <a:ea typeface="DejaVu Sans"/>
              </a:rPr>
              <a:t> = </a:t>
            </a:r>
            <a:r>
              <a:rPr lang="ca-ES" b="1" i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new</a:t>
            </a:r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 Persona (“Jon”, 25, “</a:t>
            </a:r>
            <a:r>
              <a:rPr lang="ca-ES" i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nervios</a:t>
            </a:r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”); </a:t>
            </a: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E6693DBD-2A4D-4ED7-8AD0-595E3B8F61FA}"/>
              </a:ext>
            </a:extLst>
          </p:cNvPr>
          <p:cNvSpPr/>
          <p:nvPr/>
        </p:nvSpPr>
        <p:spPr>
          <a:xfrm>
            <a:off x="1640704" y="2112201"/>
            <a:ext cx="6446845" cy="4851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Instanciar un objecte</a:t>
            </a: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A5AC2113-F08A-49B1-8904-D4F6151358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24" y="4918443"/>
            <a:ext cx="934605" cy="1021361"/>
          </a:xfrm>
          <a:prstGeom prst="rect">
            <a:avLst/>
          </a:prstGeom>
        </p:spPr>
      </p:pic>
      <p:sp>
        <p:nvSpPr>
          <p:cNvPr id="17" name="CustomShape 3">
            <a:extLst>
              <a:ext uri="{FF2B5EF4-FFF2-40B4-BE49-F238E27FC236}">
                <a16:creationId xmlns:a16="http://schemas.microsoft.com/office/drawing/2014/main" id="{767E5201-F600-461C-86EE-49A9F45E786D}"/>
              </a:ext>
            </a:extLst>
          </p:cNvPr>
          <p:cNvSpPr/>
          <p:nvPr/>
        </p:nvSpPr>
        <p:spPr>
          <a:xfrm>
            <a:off x="3201005" y="5883681"/>
            <a:ext cx="1240037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Primer exemple</a:t>
            </a:r>
            <a:endParaRPr lang="es-ES" sz="12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B151B1-7760-464B-9763-86E3F796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07" y="1551659"/>
            <a:ext cx="5048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756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Encapsulació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4" name="Gráfico 3" descr="Perfil de mujer con relleno sólido">
            <a:extLst>
              <a:ext uri="{FF2B5EF4-FFF2-40B4-BE49-F238E27FC236}">
                <a16:creationId xmlns:a16="http://schemas.microsoft.com/office/drawing/2014/main" id="{C5EB3972-5A2B-4921-8EB8-77DDCDE4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368" y="2883763"/>
            <a:ext cx="2049263" cy="20492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03E4E67-3CEC-4D39-8111-71A183F4CFF7}"/>
              </a:ext>
            </a:extLst>
          </p:cNvPr>
          <p:cNvSpPr/>
          <p:nvPr/>
        </p:nvSpPr>
        <p:spPr>
          <a:xfrm>
            <a:off x="1305018" y="1411548"/>
            <a:ext cx="10227075" cy="503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056DDFEE-0E5E-4419-BA12-02942F0C246C}"/>
              </a:ext>
            </a:extLst>
          </p:cNvPr>
          <p:cNvSpPr/>
          <p:nvPr/>
        </p:nvSpPr>
        <p:spPr>
          <a:xfrm>
            <a:off x="1441132" y="2872611"/>
            <a:ext cx="3224375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Constructor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Ajuda a inicialitzar les 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propietats de l’objecte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B240C1B3-C868-4204-8677-4486DA43DF18}"/>
              </a:ext>
            </a:extLst>
          </p:cNvPr>
          <p:cNvSpPr/>
          <p:nvPr/>
        </p:nvSpPr>
        <p:spPr>
          <a:xfrm>
            <a:off x="1127523" y="1597645"/>
            <a:ext cx="2503443" cy="4308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CLASE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59C87C-42EA-407B-9311-016964019A16}"/>
              </a:ext>
            </a:extLst>
          </p:cNvPr>
          <p:cNvSpPr/>
          <p:nvPr/>
        </p:nvSpPr>
        <p:spPr>
          <a:xfrm>
            <a:off x="1404069" y="4402960"/>
            <a:ext cx="3224375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Mètodes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Defineixen que pot fer l’objecte</a:t>
            </a: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27CB3A93-A43B-4E7E-8247-A78C98F4E9D9}"/>
              </a:ext>
            </a:extLst>
          </p:cNvPr>
          <p:cNvSpPr/>
          <p:nvPr/>
        </p:nvSpPr>
        <p:spPr>
          <a:xfrm>
            <a:off x="6588383" y="2131363"/>
            <a:ext cx="3224375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Mètodes GETTERS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Ajuden a recuperar el valor d’una propietat</a:t>
            </a: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1F7FA401-A648-4E49-812E-45D29C102BBF}"/>
              </a:ext>
            </a:extLst>
          </p:cNvPr>
          <p:cNvSpPr/>
          <p:nvPr/>
        </p:nvSpPr>
        <p:spPr>
          <a:xfrm>
            <a:off x="7742009" y="3560765"/>
            <a:ext cx="3224375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Mètodes SETTERS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Ajuden a definir el valor d’una propietat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78957D68-4287-4E67-8049-4B677B700D0F}"/>
              </a:ext>
            </a:extLst>
          </p:cNvPr>
          <p:cNvSpPr/>
          <p:nvPr/>
        </p:nvSpPr>
        <p:spPr>
          <a:xfrm>
            <a:off x="7657975" y="4854000"/>
            <a:ext cx="3133817" cy="4851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Regular"/>
                <a:ea typeface="DejaVu Sans"/>
              </a:rPr>
              <a:t>ENCAPSULACIÓ</a:t>
            </a: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7C3540B5-99E9-4143-99BB-B1FD991FAF6B}"/>
              </a:ext>
            </a:extLst>
          </p:cNvPr>
          <p:cNvSpPr/>
          <p:nvPr/>
        </p:nvSpPr>
        <p:spPr>
          <a:xfrm>
            <a:off x="5442012" y="5475660"/>
            <a:ext cx="5885894" cy="86177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Tancar, posar a una capsa tot una sèrie d’atributs i funcionalitats d’un objecte.</a:t>
            </a:r>
            <a:r>
              <a:rPr lang="ca-E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propietats dels objectes no tenen perquè ser accedides (i possiblement modificades) des de fora de l’objecte. El mateix objecte ha de proporcionar la forma d’accedir-hi i modificar-hi si es precís. </a:t>
            </a:r>
            <a:endParaRPr lang="ca-ES" sz="1100" spc="-1" dirty="0">
              <a:solidFill>
                <a:srgbClr val="333333"/>
              </a:solidFill>
              <a:latin typeface="Open Sans Regular"/>
            </a:endParaRPr>
          </a:p>
        </p:txBody>
      </p:sp>
      <p:pic>
        <p:nvPicPr>
          <p:cNvPr id="5" name="Gráfico 4" descr="Flecha lineal: curva con sentido de las agujas del reloj contorno">
            <a:extLst>
              <a:ext uri="{FF2B5EF4-FFF2-40B4-BE49-F238E27FC236}">
                <a16:creationId xmlns:a16="http://schemas.microsoft.com/office/drawing/2014/main" id="{A5202531-7027-46A0-9CB6-99AE9F1CD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509304" y="2821441"/>
            <a:ext cx="1875655" cy="18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4406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E6693DBD-2A4D-4ED7-8AD0-595E3B8F61FA}"/>
              </a:ext>
            </a:extLst>
          </p:cNvPr>
          <p:cNvSpPr/>
          <p:nvPr/>
        </p:nvSpPr>
        <p:spPr>
          <a:xfrm>
            <a:off x="1134677" y="2565060"/>
            <a:ext cx="6446845" cy="4851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Getters</a:t>
            </a:r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 i Setters</a:t>
            </a: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A5AC2113-F08A-49B1-8904-D4F6151358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12" y="5358484"/>
            <a:ext cx="934605" cy="1021361"/>
          </a:xfrm>
          <a:prstGeom prst="rect">
            <a:avLst/>
          </a:prstGeom>
        </p:spPr>
      </p:pic>
      <p:sp>
        <p:nvSpPr>
          <p:cNvPr id="17" name="CustomShape 3">
            <a:extLst>
              <a:ext uri="{FF2B5EF4-FFF2-40B4-BE49-F238E27FC236}">
                <a16:creationId xmlns:a16="http://schemas.microsoft.com/office/drawing/2014/main" id="{767E5201-F600-461C-86EE-49A9F45E786D}"/>
              </a:ext>
            </a:extLst>
          </p:cNvPr>
          <p:cNvSpPr/>
          <p:nvPr/>
        </p:nvSpPr>
        <p:spPr>
          <a:xfrm>
            <a:off x="4165542" y="5449404"/>
            <a:ext cx="1391879" cy="73866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Segon exemple</a:t>
            </a:r>
            <a:endParaRPr lang="ca-ES" sz="1200" b="1" spc="-1" dirty="0">
              <a:solidFill>
                <a:srgbClr val="333333"/>
              </a:solidFill>
              <a:latin typeface="Open Sans Regular"/>
              <a:ea typeface="DejaVu Sans"/>
              <a:sym typeface="Wingdings" panose="05000000000000000000" pitchFamily="2" charset="2"/>
            </a:endParaRPr>
          </a:p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+</a:t>
            </a:r>
          </a:p>
          <a:p>
            <a:r>
              <a:rPr lang="ca-ES" sz="1200" b="1" spc="-1" dirty="0">
                <a:solidFill>
                  <a:srgbClr val="00B0F0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Ex hotels</a:t>
            </a:r>
          </a:p>
          <a:p>
            <a:r>
              <a:rPr lang="ca-ES" sz="1200" b="1" spc="-1" dirty="0">
                <a:solidFill>
                  <a:srgbClr val="00B0F0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Ex comptes (1 i 2)</a:t>
            </a:r>
            <a:endParaRPr lang="es-ES" sz="1200" spc="-1" dirty="0">
              <a:solidFill>
                <a:srgbClr val="00B0F0"/>
              </a:solidFill>
              <a:latin typeface="Open Sans Regular"/>
              <a:ea typeface="DejaVu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BA761-2B9A-4D9D-8866-FDF55FAD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16" y="142043"/>
            <a:ext cx="5273849" cy="6573914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9A64202-E2B8-483C-AAB6-317AAFD01058}"/>
              </a:ext>
            </a:extLst>
          </p:cNvPr>
          <p:cNvCxnSpPr>
            <a:cxnSpLocks/>
          </p:cNvCxnSpPr>
          <p:nvPr/>
        </p:nvCxnSpPr>
        <p:spPr>
          <a:xfrm flipV="1">
            <a:off x="6069366" y="1549345"/>
            <a:ext cx="0" cy="2516628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F83514-1D61-4F1F-B9E0-0BEEDCFD4197}"/>
              </a:ext>
            </a:extLst>
          </p:cNvPr>
          <p:cNvCxnSpPr>
            <a:cxnSpLocks/>
          </p:cNvCxnSpPr>
          <p:nvPr/>
        </p:nvCxnSpPr>
        <p:spPr>
          <a:xfrm flipV="1">
            <a:off x="3648722" y="2805344"/>
            <a:ext cx="2420644" cy="71021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046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Herència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4" name="Gráfico 3" descr="Perfil de mujer con relleno sólido">
            <a:extLst>
              <a:ext uri="{FF2B5EF4-FFF2-40B4-BE49-F238E27FC236}">
                <a16:creationId xmlns:a16="http://schemas.microsoft.com/office/drawing/2014/main" id="{C5EB3972-5A2B-4921-8EB8-77DDCDE4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718" y="2024774"/>
            <a:ext cx="2049263" cy="2049263"/>
          </a:xfrm>
          <a:prstGeom prst="rect">
            <a:avLst/>
          </a:prstGeom>
        </p:spPr>
      </p:pic>
      <p:sp>
        <p:nvSpPr>
          <p:cNvPr id="45" name="CustomShape 3">
            <a:extLst>
              <a:ext uri="{FF2B5EF4-FFF2-40B4-BE49-F238E27FC236}">
                <a16:creationId xmlns:a16="http://schemas.microsoft.com/office/drawing/2014/main" id="{8EA2C1E9-B71B-4C02-8A53-7C5A680FF47D}"/>
              </a:ext>
            </a:extLst>
          </p:cNvPr>
          <p:cNvSpPr/>
          <p:nvPr/>
        </p:nvSpPr>
        <p:spPr>
          <a:xfrm>
            <a:off x="624782" y="1920156"/>
            <a:ext cx="2482386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 algn="ctr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PERSONA</a:t>
            </a:r>
            <a:endParaRPr lang="ca-ES" sz="1400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3" name="Gráfico 2" descr="Bebé con relleno sólido">
            <a:extLst>
              <a:ext uri="{FF2B5EF4-FFF2-40B4-BE49-F238E27FC236}">
                <a16:creationId xmlns:a16="http://schemas.microsoft.com/office/drawing/2014/main" id="{8D6EC8CE-E1DD-436C-9795-65A010D58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2750" y="4384831"/>
            <a:ext cx="1543234" cy="1543234"/>
          </a:xfrm>
          <a:prstGeom prst="rect">
            <a:avLst/>
          </a:prstGeom>
        </p:spPr>
      </p:pic>
      <p:sp>
        <p:nvSpPr>
          <p:cNvPr id="17" name="CustomShape 3">
            <a:extLst>
              <a:ext uri="{FF2B5EF4-FFF2-40B4-BE49-F238E27FC236}">
                <a16:creationId xmlns:a16="http://schemas.microsoft.com/office/drawing/2014/main" id="{4426A89D-82FD-4F0A-B233-0F43617B68E0}"/>
              </a:ext>
            </a:extLst>
          </p:cNvPr>
          <p:cNvSpPr/>
          <p:nvPr/>
        </p:nvSpPr>
        <p:spPr>
          <a:xfrm>
            <a:off x="2677003" y="4219925"/>
            <a:ext cx="2482386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 algn="ctr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NADÓ</a:t>
            </a:r>
            <a:endParaRPr lang="ca-ES" sz="1400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6" name="Gráfico 5" descr="Flecha: curva ligera contorno">
            <a:extLst>
              <a:ext uri="{FF2B5EF4-FFF2-40B4-BE49-F238E27FC236}">
                <a16:creationId xmlns:a16="http://schemas.microsoft.com/office/drawing/2014/main" id="{8AF0B22A-144E-4DC0-ADE8-05E6728F4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70227">
            <a:off x="2100644" y="4172976"/>
            <a:ext cx="914400" cy="9156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F1F03ED-7059-4197-BD8F-56ED28BF06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345" y="1043759"/>
            <a:ext cx="5810250" cy="42291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265483-E254-4F9E-8E39-A05AEA98CFAB}"/>
              </a:ext>
            </a:extLst>
          </p:cNvPr>
          <p:cNvCxnSpPr>
            <a:cxnSpLocks/>
          </p:cNvCxnSpPr>
          <p:nvPr/>
        </p:nvCxnSpPr>
        <p:spPr>
          <a:xfrm>
            <a:off x="6880195" y="1295280"/>
            <a:ext cx="13582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2CF6132-AF7D-45D4-85B3-9C3ABF887BF7}"/>
              </a:ext>
            </a:extLst>
          </p:cNvPr>
          <p:cNvCxnSpPr>
            <a:cxnSpLocks/>
          </p:cNvCxnSpPr>
          <p:nvPr/>
        </p:nvCxnSpPr>
        <p:spPr>
          <a:xfrm>
            <a:off x="6241001" y="1713150"/>
            <a:ext cx="41575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EB0A17F3-9CFD-4293-A678-21FC73E023F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73" y="5651599"/>
            <a:ext cx="934605" cy="1021361"/>
          </a:xfrm>
          <a:prstGeom prst="rect">
            <a:avLst/>
          </a:prstGeom>
        </p:spPr>
      </p:pic>
      <p:sp>
        <p:nvSpPr>
          <p:cNvPr id="30" name="CustomShape 3">
            <a:extLst>
              <a:ext uri="{FF2B5EF4-FFF2-40B4-BE49-F238E27FC236}">
                <a16:creationId xmlns:a16="http://schemas.microsoft.com/office/drawing/2014/main" id="{1C77B1B3-143A-4806-BE3C-EEE7CC2B3E07}"/>
              </a:ext>
            </a:extLst>
          </p:cNvPr>
          <p:cNvSpPr/>
          <p:nvPr/>
        </p:nvSpPr>
        <p:spPr>
          <a:xfrm>
            <a:off x="10104704" y="5834931"/>
            <a:ext cx="1240037" cy="55399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Tercer exemple</a:t>
            </a:r>
          </a:p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+</a:t>
            </a:r>
          </a:p>
          <a:p>
            <a:r>
              <a:rPr lang="ca-ES" sz="1200" b="1" spc="-1" dirty="0">
                <a:solidFill>
                  <a:srgbClr val="00B0F0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Ex edificis</a:t>
            </a:r>
          </a:p>
        </p:txBody>
      </p:sp>
    </p:spTree>
    <p:extLst>
      <p:ext uri="{BB962C8B-B14F-4D97-AF65-F5344CB8AC3E}">
        <p14:creationId xmlns:p14="http://schemas.microsoft.com/office/powerpoint/2010/main" val="404543378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Polimorfisme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27697F1-984B-4C98-851D-74EFC75F8434}"/>
              </a:ext>
            </a:extLst>
          </p:cNvPr>
          <p:cNvSpPr/>
          <p:nvPr/>
        </p:nvSpPr>
        <p:spPr>
          <a:xfrm>
            <a:off x="1072541" y="1643896"/>
            <a:ext cx="9971280" cy="484780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POLI 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 moltes		MORFISME  formes</a:t>
            </a:r>
            <a:endParaRPr lang="ca-ES" sz="20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Sobrecàrrega de mètodes (polimorfisme estàtic)  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 </a:t>
            </a:r>
            <a:r>
              <a:rPr lang="ca-ES" sz="1600" spc="-1" dirty="0">
                <a:solidFill>
                  <a:srgbClr val="FF0000"/>
                </a:solidFill>
                <a:latin typeface="Open Sans Regular"/>
              </a:rPr>
              <a:t>(no aplica JS)</a:t>
            </a: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Num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paràmetres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Tipus de dades dels paràmetres</a:t>
            </a:r>
            <a:endParaRPr lang="ca-ES" sz="1600" spc="-1" dirty="0">
              <a:solidFill>
                <a:srgbClr val="FF0000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Seqüencia dels paràmetres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*també el podem aplicar a constructors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Sobre escriptura de mètodes (polimorfisme dinàmic)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Una classe filla sobreescriu un mètode de la classe mare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F6005A-C459-43CA-BF82-F210239FC284}"/>
              </a:ext>
            </a:extLst>
          </p:cNvPr>
          <p:cNvSpPr/>
          <p:nvPr/>
        </p:nvSpPr>
        <p:spPr>
          <a:xfrm>
            <a:off x="3284738" y="1643897"/>
            <a:ext cx="5566299" cy="53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AD4F99A2-95D0-40B6-B704-1F0C20C637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73" y="5651599"/>
            <a:ext cx="934605" cy="1021361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377EA190-EBEA-49B2-92FE-8F1345BDDFCB}"/>
              </a:ext>
            </a:extLst>
          </p:cNvPr>
          <p:cNvSpPr/>
          <p:nvPr/>
        </p:nvSpPr>
        <p:spPr>
          <a:xfrm>
            <a:off x="10104704" y="5834931"/>
            <a:ext cx="1240037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Quart Exemple</a:t>
            </a:r>
          </a:p>
        </p:txBody>
      </p:sp>
    </p:spTree>
    <p:extLst>
      <p:ext uri="{BB962C8B-B14F-4D97-AF65-F5344CB8AC3E}">
        <p14:creationId xmlns:p14="http://schemas.microsoft.com/office/powerpoint/2010/main" val="156276607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Altres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19F412-9469-4D10-B6CF-B0358583D053}"/>
              </a:ext>
            </a:extLst>
          </p:cNvPr>
          <p:cNvSpPr/>
          <p:nvPr/>
        </p:nvSpPr>
        <p:spPr>
          <a:xfrm>
            <a:off x="1072541" y="1643896"/>
            <a:ext cx="9971280" cy="457080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 err="1">
                <a:solidFill>
                  <a:srgbClr val="333333"/>
                </a:solidFill>
                <a:latin typeface="Open Sans Regular"/>
              </a:rPr>
              <a:t>Static</a:t>
            </a: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Final: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“final”: és una constant </a:t>
            </a:r>
            <a:r>
              <a:rPr lang="ca-ES" spc="-1" dirty="0">
                <a:solidFill>
                  <a:srgbClr val="FF0000"/>
                </a:solidFill>
                <a:latin typeface="Open Sans Regular"/>
              </a:rPr>
              <a:t>(</a:t>
            </a:r>
            <a:r>
              <a:rPr lang="ca-ES" spc="-1" dirty="0" err="1">
                <a:solidFill>
                  <a:srgbClr val="FF0000"/>
                </a:solidFill>
                <a:latin typeface="Open Sans Regular"/>
              </a:rPr>
              <a:t>const</a:t>
            </a:r>
            <a:r>
              <a:rPr lang="ca-ES" spc="-1" dirty="0">
                <a:solidFill>
                  <a:srgbClr val="FF0000"/>
                </a:solidFill>
                <a:latin typeface="Open Sans Regular"/>
              </a:rPr>
              <a:t> a JS)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Classe: no pot ser heretada </a:t>
            </a:r>
            <a:r>
              <a:rPr lang="ca-ES" spc="-1" dirty="0">
                <a:solidFill>
                  <a:srgbClr val="FF0000"/>
                </a:solidFill>
                <a:latin typeface="Open Sans Regular"/>
              </a:rPr>
              <a:t>(no aplica JS)</a:t>
            </a:r>
            <a:endParaRPr lang="ca-ES" b="1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Mètode: no pot ser sobreescrit </a:t>
            </a:r>
            <a:r>
              <a:rPr lang="ca-ES" spc="-1" dirty="0">
                <a:solidFill>
                  <a:srgbClr val="FF0000"/>
                </a:solidFill>
                <a:latin typeface="Open Sans Regular"/>
              </a:rPr>
              <a:t>(no aplica JS)</a:t>
            </a:r>
            <a:endParaRPr lang="ca-ES" b="1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Interface </a:t>
            </a:r>
            <a:r>
              <a:rPr lang="ca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sobreescrit </a:t>
            </a:r>
            <a:r>
              <a:rPr lang="ca-ES" sz="1600" spc="-1" dirty="0">
                <a:solidFill>
                  <a:srgbClr val="FF0000"/>
                </a:solidFill>
                <a:latin typeface="Open Sans Regular"/>
              </a:rPr>
              <a:t>(no aplica JS)</a:t>
            </a: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dirty="0">
                <a:latin typeface="Calibri" panose="020F0502020204030204" pitchFamily="34" charset="0"/>
                <a:cs typeface="Times New Roman" panose="02020603050405020304" pitchFamily="18" charset="0"/>
              </a:rPr>
              <a:t>Herència múltiple</a:t>
            </a: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3589611-B4E3-4D3A-B8BF-53DCDF89B9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73" y="5651599"/>
            <a:ext cx="934605" cy="1021361"/>
          </a:xfrm>
          <a:prstGeom prst="rect">
            <a:avLst/>
          </a:prstGeom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E1E17E24-772D-43E1-AE0D-4F3E6FB77F1C}"/>
              </a:ext>
            </a:extLst>
          </p:cNvPr>
          <p:cNvSpPr/>
          <p:nvPr/>
        </p:nvSpPr>
        <p:spPr>
          <a:xfrm>
            <a:off x="10104704" y="5834931"/>
            <a:ext cx="1240037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Cinquè Exemple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80DF4-E1C9-4918-994A-C5A0A5CF4F55}"/>
              </a:ext>
            </a:extLst>
          </p:cNvPr>
          <p:cNvSpPr txBox="1"/>
          <p:nvPr/>
        </p:nvSpPr>
        <p:spPr>
          <a:xfrm>
            <a:off x="1394534" y="6373454"/>
            <a:ext cx="829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https://mauriciogc.medium.com/javascript-class-es6-parte-v-cc16f1a0c4cb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6757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8ABF1-9A8F-4CC8-A667-E34236EA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0" y="2544948"/>
            <a:ext cx="3773583" cy="2117664"/>
          </a:xfrm>
          <a:prstGeom prst="rect">
            <a:avLst/>
          </a:prstGeom>
        </p:spPr>
      </p:pic>
      <p:sp>
        <p:nvSpPr>
          <p:cNvPr id="560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"/>
          <p:cNvSpPr/>
          <p:nvPr/>
        </p:nvSpPr>
        <p:spPr>
          <a:xfrm>
            <a:off x="1402099" y="2606040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DejaVu Sans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DejaVu Sans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sp>
        <p:nvSpPr>
          <p:cNvPr id="569" name="CustomShape 10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417960" y="644400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571" name="Imatge 2"/>
          <p:cNvPicPr/>
          <p:nvPr/>
        </p:nvPicPr>
        <p:blipFill>
          <a:blip r:embed="rId4"/>
          <a:stretch/>
        </p:blipFill>
        <p:spPr>
          <a:xfrm>
            <a:off x="831060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572" name="Imatge 7"/>
          <p:cNvPicPr/>
          <p:nvPr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5585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A tenir </a:t>
            </a:r>
            <a:r>
              <a:rPr lang="ca-ES" sz="3600" b="1" strike="noStrike" spc="-1" dirty="0">
                <a:latin typeface="Montserrat"/>
                <a:ea typeface="DejaVu Sans"/>
              </a:rPr>
              <a:t>en compte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643896"/>
            <a:ext cx="9971280" cy="401680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Pensa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llegeix i fes els esquemes necessaris abans d’escriure codi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Revisa la nomenclatura (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minus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mayus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camel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case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snake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case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…) i posa comentaris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Escull les opcions senzilles si és que compleixen amb els requisits (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no reinventis la roda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 err="1">
                <a:solidFill>
                  <a:srgbClr val="333333"/>
                </a:solidFill>
                <a:latin typeface="Open Sans Regular"/>
              </a:rPr>
              <a:t>Debuga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 el codi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tant per provar-lo com per detectar errors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Posa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punts de break al </a:t>
            </a:r>
            <a:r>
              <a:rPr lang="ca-ES" sz="1600" b="1" spc="-1" dirty="0" err="1">
                <a:solidFill>
                  <a:srgbClr val="333333"/>
                </a:solidFill>
                <a:latin typeface="Open Sans Regular"/>
              </a:rPr>
              <a:t>debugging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abans d’executar estructures complexes (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if’s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for’s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…)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Condicionals: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switch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quan tenim opcions determinades,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if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/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else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if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/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else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amb opcions indeterminades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Bucles: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for quan iterarem un nombre determinat de cops,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while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/do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while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quan és indeterminat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Encapsula el codi per fer-ho més entenedor,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mantenible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i llegible,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utilitza funcions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73382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Señal de negación con relleno sólido">
            <a:extLst>
              <a:ext uri="{FF2B5EF4-FFF2-40B4-BE49-F238E27FC236}">
                <a16:creationId xmlns:a16="http://schemas.microsoft.com/office/drawing/2014/main" id="{EA93B9FA-7B5D-46D0-89B3-87E104CFA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400" y="4941956"/>
            <a:ext cx="914400" cy="914400"/>
          </a:xfrm>
          <a:prstGeom prst="rect">
            <a:avLst/>
          </a:prstGeom>
        </p:spPr>
      </p:pic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Objectius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del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293413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Aprendre fonaments de la programació 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(pensar com un/a programador/a)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Dominar condicionals, bucles, estructures, funcions…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Programació orientada a objectes (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POO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)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Enfrontar-se a problemes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/requeriments i generar una solució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Entendre que hi ha moltes maneres de fer la mateixa cosa però cadascuna té diferents implicacions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>
              <a:spcBef>
                <a:spcPts val="215"/>
              </a:spcBef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Tenir la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màxima base possible a nivell </a:t>
            </a:r>
            <a:r>
              <a:rPr lang="ca-ES" b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d’algoritmia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per començar el següent curs de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backEnd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/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frontEnd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/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DataScience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(rebre un acompanyament inicial més guiat per tenir més possibilitats d’èxit)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FACBDD2A-A3EF-4375-948A-4B767B3CDFB7}"/>
              </a:ext>
            </a:extLst>
          </p:cNvPr>
          <p:cNvSpPr/>
          <p:nvPr/>
        </p:nvSpPr>
        <p:spPr>
          <a:xfrm>
            <a:off x="1915920" y="4941956"/>
            <a:ext cx="8935200" cy="77938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Aprendre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HTML o CSS</a:t>
            </a:r>
          </a:p>
          <a:p>
            <a:pPr lvl="0"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Rebre informació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sense practicar per un/a mateix/a 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–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Metodología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IT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Academy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D2AA274-F388-4CB1-81F7-D919D83D5FC2}"/>
              </a:ext>
            </a:extLst>
          </p:cNvPr>
          <p:cNvCxnSpPr/>
          <p:nvPr/>
        </p:nvCxnSpPr>
        <p:spPr>
          <a:xfrm>
            <a:off x="3741898" y="4858677"/>
            <a:ext cx="5069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6082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A tenir </a:t>
            </a:r>
            <a:r>
              <a:rPr lang="ca-ES" sz="3600" b="1" strike="noStrike" spc="-1" dirty="0">
                <a:latin typeface="Montserrat"/>
                <a:ea typeface="DejaVu Sans"/>
              </a:rPr>
              <a:t>en compte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643896"/>
            <a:ext cx="9971280" cy="401680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POO: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La classe és la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plantilla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per crear objectes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Un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mètode es una funció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dintre d’una classe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Les propietats dels objectes han d’anar sempre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encapsulades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(per accedir-les i modificar-les haurem de crear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getters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i setters)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417376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Després </a:t>
            </a:r>
            <a:r>
              <a:rPr lang="ca-ES" sz="3600" b="1" spc="-1" dirty="0">
                <a:latin typeface="Montserrat"/>
              </a:rPr>
              <a:t>d’aquest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643896"/>
            <a:ext cx="9971280" cy="41323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Si faràs un altre llenguatge de programació (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Back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end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 -- Java,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Python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PHP)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</a:rPr>
              <a:t>Tracta d’entendre tots els conceptes que has après aquí, però en el teu llenguatge de programació</a:t>
            </a:r>
            <a:endParaRPr lang="ca-ES" sz="20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20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Si continuaràs amb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javascript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 (Front End)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</a:rPr>
              <a:t>Aprèn HTML i CSS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</a:rPr>
              <a:t>Acaba de consolidar tots els conceptes i revisa si també has de fer transició a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</a:rPr>
              <a:t>typescript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 o altres</a:t>
            </a:r>
          </a:p>
          <a:p>
            <a:pPr>
              <a:lnSpc>
                <a:spcPct val="150000"/>
              </a:lnSpc>
            </a:pPr>
            <a:endParaRPr lang="ca-ES" sz="2000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>
              <a:lnSpc>
                <a:spcPct val="150000"/>
              </a:lnSpc>
            </a:pPr>
            <a:r>
              <a:rPr lang="ca-ES" sz="2400" b="1" spc="-1" dirty="0">
                <a:solidFill>
                  <a:srgbClr val="333333"/>
                </a:solidFill>
                <a:latin typeface="Open Sans Regular"/>
              </a:rPr>
              <a:t>Això és només el principi, tingues en compte que aprendràs moltes altres coses, sigui de JS o d’altres llenguatges</a:t>
            </a:r>
          </a:p>
        </p:txBody>
      </p:sp>
    </p:spTree>
    <p:extLst>
      <p:ext uri="{BB962C8B-B14F-4D97-AF65-F5344CB8AC3E}">
        <p14:creationId xmlns:p14="http://schemas.microsoft.com/office/powerpoint/2010/main" val="394041208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Recursos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571898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Curs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debugging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: 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94698A4-8E4D-42B7-BF8E-A497285DF495}"/>
              </a:ext>
            </a:extLst>
          </p:cNvPr>
          <p:cNvSpPr/>
          <p:nvPr/>
        </p:nvSpPr>
        <p:spPr>
          <a:xfrm>
            <a:off x="1072541" y="2675186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W3Schools: HTML, CSS, JS,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python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best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practices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...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9F37F3A-FDED-4F8D-BEC0-B870DC811BBD}"/>
              </a:ext>
            </a:extLst>
          </p:cNvPr>
          <p:cNvSpPr/>
          <p:nvPr/>
        </p:nvSpPr>
        <p:spPr>
          <a:xfrm>
            <a:off x="1072541" y="3778474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Front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end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 &amp; JS: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15C7777D-0DD1-4002-B38F-B734AC2CAD8B}"/>
              </a:ext>
            </a:extLst>
          </p:cNvPr>
          <p:cNvSpPr/>
          <p:nvPr/>
        </p:nvSpPr>
        <p:spPr>
          <a:xfrm>
            <a:off x="1072541" y="4881762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Curs expressions regulars: </a:t>
            </a: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56DC97AE-FB8E-4226-B69F-3336F6F2F38C}"/>
              </a:ext>
            </a:extLst>
          </p:cNvPr>
          <p:cNvSpPr/>
          <p:nvPr/>
        </p:nvSpPr>
        <p:spPr>
          <a:xfrm>
            <a:off x="1072541" y="2956788"/>
            <a:ext cx="9971280" cy="37067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https://www.w3schools.com/js/js_best_practices.asp</a:t>
            </a:r>
            <a:endParaRPr lang="ca-ES" sz="12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FD41BAC-C0F4-445C-89F2-6B55B0A11134}"/>
              </a:ext>
            </a:extLst>
          </p:cNvPr>
          <p:cNvSpPr/>
          <p:nvPr/>
        </p:nvSpPr>
        <p:spPr>
          <a:xfrm>
            <a:off x="1072541" y="4063822"/>
            <a:ext cx="9971280" cy="37067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https://developer.mozilla.org</a:t>
            </a:r>
            <a:endParaRPr lang="ca-ES" sz="12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C74F0C-160B-4A7A-84B7-4CCDF35AF45A}"/>
              </a:ext>
            </a:extLst>
          </p:cNvPr>
          <p:cNvSpPr txBox="1"/>
          <p:nvPr/>
        </p:nvSpPr>
        <p:spPr>
          <a:xfrm>
            <a:off x="978763" y="1976238"/>
            <a:ext cx="7721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https://developers.google.com/web/tools/chrome-devtools/javascript</a:t>
            </a:r>
            <a:endParaRPr lang="es-ES" dirty="0"/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E021AE2F-EB7A-40A1-AC23-2B6658011A91}"/>
              </a:ext>
            </a:extLst>
          </p:cNvPr>
          <p:cNvSpPr/>
          <p:nvPr/>
        </p:nvSpPr>
        <p:spPr>
          <a:xfrm>
            <a:off x="1072541" y="5184684"/>
            <a:ext cx="9971280" cy="37067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https://regexone.com/</a:t>
            </a:r>
            <a:endParaRPr lang="ca-ES" sz="1200" spc="-1" dirty="0">
              <a:solidFill>
                <a:srgbClr val="333333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9291326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Recursos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571898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Java: 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9F37F3A-FDED-4F8D-BEC0-B870DC811BBD}"/>
              </a:ext>
            </a:extLst>
          </p:cNvPr>
          <p:cNvSpPr/>
          <p:nvPr/>
        </p:nvSpPr>
        <p:spPr>
          <a:xfrm>
            <a:off x="1072541" y="3778474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Coursera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Udemy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Udacity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Codecamp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Sololearn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...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15C7777D-0DD1-4002-B38F-B734AC2CAD8B}"/>
              </a:ext>
            </a:extLst>
          </p:cNvPr>
          <p:cNvSpPr/>
          <p:nvPr/>
        </p:nvSpPr>
        <p:spPr>
          <a:xfrm>
            <a:off x="1072541" y="4881762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Per a tot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C74F0C-160B-4A7A-84B7-4CCDF35AF45A}"/>
              </a:ext>
            </a:extLst>
          </p:cNvPr>
          <p:cNvSpPr txBox="1"/>
          <p:nvPr/>
        </p:nvSpPr>
        <p:spPr>
          <a:xfrm>
            <a:off x="978763" y="1961835"/>
            <a:ext cx="7721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Píldoras informáticas</a:t>
            </a:r>
          </a:p>
          <a:p>
            <a:r>
              <a:rPr lang="es-ES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https://beginnersbook.com/java-tutorial-for-beginners-with-examples/</a:t>
            </a:r>
            <a:endParaRPr lang="es-ES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Javacodegeeks.com</a:t>
            </a:r>
          </a:p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Dzone.com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E021AE2F-EB7A-40A1-AC23-2B6658011A91}"/>
              </a:ext>
            </a:extLst>
          </p:cNvPr>
          <p:cNvSpPr/>
          <p:nvPr/>
        </p:nvSpPr>
        <p:spPr>
          <a:xfrm>
            <a:off x="1072541" y="5184684"/>
            <a:ext cx="9971280" cy="37253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937698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7450022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Eines que utilitzarem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al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271FE8EC-8AA4-48CA-B76E-AE87D4A37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0" y="1468816"/>
            <a:ext cx="2988353" cy="2988353"/>
          </a:xfrm>
          <a:prstGeom prst="rect">
            <a:avLst/>
          </a:prstGeom>
        </p:spPr>
      </p:pic>
      <p:pic>
        <p:nvPicPr>
          <p:cNvPr id="7" name="Imagen 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913CE45-C3EC-4105-B077-9E23BFC0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32" y="1727911"/>
            <a:ext cx="1398002" cy="9320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BE904A70-99DD-4AEB-9174-E5E9C10061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41" y="3973113"/>
            <a:ext cx="2260346" cy="2470167"/>
          </a:xfrm>
          <a:prstGeom prst="rect">
            <a:avLst/>
          </a:prstGeom>
        </p:spPr>
      </p:pic>
      <p:pic>
        <p:nvPicPr>
          <p:cNvPr id="13" name="Imagen 12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D24B801-3F14-40C4-8EF7-0AEAADF42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68" y="4247147"/>
            <a:ext cx="2514357" cy="16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18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Dinàmica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del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29088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Calendari  	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aprox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 7 setmanes (de dilluns a dijous)</a:t>
            </a: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		</a:t>
            </a: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Horari		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matí 10h – 13h   ||    tarda 15:30h – 18:30h</a:t>
            </a:r>
          </a:p>
          <a:p>
            <a:pPr lvl="0">
              <a:lnSpc>
                <a:spcPct val="150000"/>
              </a:lnSpc>
            </a:pPr>
            <a:endParaRPr lang="ca-ES" sz="16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Dia a dia		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Explicació de teoria</a:t>
            </a:r>
          </a:p>
          <a:p>
            <a:pPr lvl="0">
              <a:lnSpc>
                <a:spcPct val="150000"/>
              </a:lnSpc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		Execució d’exercicis</a:t>
            </a:r>
          </a:p>
          <a:p>
            <a:pPr lvl="0">
              <a:lnSpc>
                <a:spcPct val="150000"/>
              </a:lnSpc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		Resolució d’exercicis</a:t>
            </a:r>
          </a:p>
          <a:p>
            <a:pPr lvl="0">
              <a:lnSpc>
                <a:spcPct val="150000"/>
              </a:lnSpc>
            </a:pPr>
            <a:endParaRPr lang="ca-ES" sz="16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8BC3F2BA-3793-43D9-AC52-B2BBF87D2C7A}"/>
              </a:ext>
            </a:extLst>
          </p:cNvPr>
          <p:cNvSpPr/>
          <p:nvPr/>
        </p:nvSpPr>
        <p:spPr>
          <a:xfrm>
            <a:off x="6096000" y="3331346"/>
            <a:ext cx="1331827" cy="77938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Resolució</a:t>
            </a:r>
          </a:p>
          <a:p>
            <a:pPr lvl="0" algn="ctr">
              <a:lnSpc>
                <a:spcPct val="150000"/>
              </a:lnSpc>
            </a:pP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de dubtes </a:t>
            </a:r>
            <a:endParaRPr lang="ca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9" name="Cerrar corchete 8">
            <a:extLst>
              <a:ext uri="{FF2B5EF4-FFF2-40B4-BE49-F238E27FC236}">
                <a16:creationId xmlns:a16="http://schemas.microsoft.com/office/drawing/2014/main" id="{74CD8949-3931-488F-907E-46B749CEF81A}"/>
              </a:ext>
            </a:extLst>
          </p:cNvPr>
          <p:cNvSpPr/>
          <p:nvPr/>
        </p:nvSpPr>
        <p:spPr>
          <a:xfrm>
            <a:off x="5595479" y="3237434"/>
            <a:ext cx="213002" cy="1041602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B89D34A6-A2FA-4846-AFC2-E71483D96052}"/>
              </a:ext>
            </a:extLst>
          </p:cNvPr>
          <p:cNvSpPr/>
          <p:nvPr/>
        </p:nvSpPr>
        <p:spPr>
          <a:xfrm>
            <a:off x="2433021" y="5841502"/>
            <a:ext cx="1385094" cy="32348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Participació</a:t>
            </a: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12" name="Gráfico 11" descr="Contorno de cara nerviosa con relleno sólido">
            <a:extLst>
              <a:ext uri="{FF2B5EF4-FFF2-40B4-BE49-F238E27FC236}">
                <a16:creationId xmlns:a16="http://schemas.microsoft.com/office/drawing/2014/main" id="{AD5908FF-E103-4F1D-BFD6-C2AF6006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32826"/>
            <a:ext cx="914400" cy="914400"/>
          </a:xfrm>
          <a:prstGeom prst="rect">
            <a:avLst/>
          </a:prstGeom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id="{116D97B0-5F37-4C44-BE9F-FDA07A2B5B5D}"/>
              </a:ext>
            </a:extLst>
          </p:cNvPr>
          <p:cNvSpPr/>
          <p:nvPr/>
        </p:nvSpPr>
        <p:spPr>
          <a:xfrm>
            <a:off x="5403453" y="5841503"/>
            <a:ext cx="1385094" cy="32348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NO vergonya</a:t>
            </a: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14" name="Gráfico 13" descr="Brazo musculoso con relleno sólido">
            <a:extLst>
              <a:ext uri="{FF2B5EF4-FFF2-40B4-BE49-F238E27FC236}">
                <a16:creationId xmlns:a16="http://schemas.microsoft.com/office/drawing/2014/main" id="{D2C6520A-FDB4-4CEE-B67D-3C5DB54BE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3526" y="4927102"/>
            <a:ext cx="914400" cy="914400"/>
          </a:xfrm>
          <a:prstGeom prst="rect">
            <a:avLst/>
          </a:prstGeom>
        </p:spPr>
      </p:pic>
      <p:sp>
        <p:nvSpPr>
          <p:cNvPr id="23" name="CustomShape 3">
            <a:extLst>
              <a:ext uri="{FF2B5EF4-FFF2-40B4-BE49-F238E27FC236}">
                <a16:creationId xmlns:a16="http://schemas.microsoft.com/office/drawing/2014/main" id="{D219CB93-4D0C-450A-99CD-398625C755DC}"/>
              </a:ext>
            </a:extLst>
          </p:cNvPr>
          <p:cNvSpPr/>
          <p:nvPr/>
        </p:nvSpPr>
        <p:spPr>
          <a:xfrm>
            <a:off x="8498179" y="5887175"/>
            <a:ext cx="1385094" cy="32348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Dedicació</a:t>
            </a: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F20D4D39-D01E-4BF8-874C-1A1C659455DA}"/>
              </a:ext>
            </a:extLst>
          </p:cNvPr>
          <p:cNvSpPr/>
          <p:nvPr/>
        </p:nvSpPr>
        <p:spPr>
          <a:xfrm>
            <a:off x="7639690" y="962925"/>
            <a:ext cx="4380675" cy="10621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z="1600" b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Cond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, bucles, </a:t>
            </a:r>
            <a:r>
              <a:rPr lang="ca-ES" sz="1600" b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func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: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1ª, 2ª i 3ª setmana </a:t>
            </a:r>
            <a:r>
              <a:rPr lang="ca-ES" sz="1200" i="1" spc="-1" dirty="0">
                <a:solidFill>
                  <a:srgbClr val="FF0000"/>
                </a:solidFill>
                <a:latin typeface="Open Sans Regular"/>
                <a:ea typeface="DejaVu Sans"/>
              </a:rPr>
              <a:t>(molta </a:t>
            </a:r>
            <a:r>
              <a:rPr lang="ca-ES" sz="1200" i="1" spc="-1" dirty="0" err="1">
                <a:solidFill>
                  <a:srgbClr val="FF0000"/>
                </a:solidFill>
                <a:latin typeface="Open Sans Regular"/>
                <a:ea typeface="DejaVu Sans"/>
              </a:rPr>
              <a:t>info</a:t>
            </a:r>
            <a:r>
              <a:rPr lang="ca-ES" sz="1200" i="1" spc="-1" dirty="0">
                <a:solidFill>
                  <a:srgbClr val="FF0000"/>
                </a:solidFill>
                <a:latin typeface="Open Sans Regular"/>
                <a:ea typeface="DejaVu Sans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Exercicis: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4ª setmana</a:t>
            </a: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POO: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5ª, 6ª, 7ª setmana</a:t>
            </a:r>
          </a:p>
        </p:txBody>
      </p:sp>
      <p:sp>
        <p:nvSpPr>
          <p:cNvPr id="25" name="Cerrar corchete 24">
            <a:extLst>
              <a:ext uri="{FF2B5EF4-FFF2-40B4-BE49-F238E27FC236}">
                <a16:creationId xmlns:a16="http://schemas.microsoft.com/office/drawing/2014/main" id="{2A42F13F-181C-43A7-8DD7-D331207344D3}"/>
              </a:ext>
            </a:extLst>
          </p:cNvPr>
          <p:cNvSpPr/>
          <p:nvPr/>
        </p:nvSpPr>
        <p:spPr>
          <a:xfrm flipH="1">
            <a:off x="7313207" y="986031"/>
            <a:ext cx="213002" cy="1041602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2B752818-EAD5-4756-ABCB-36B08C8451DC}"/>
              </a:ext>
            </a:extLst>
          </p:cNvPr>
          <p:cNvSpPr/>
          <p:nvPr/>
        </p:nvSpPr>
        <p:spPr>
          <a:xfrm>
            <a:off x="9798847" y="5331325"/>
            <a:ext cx="1385094" cy="49244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/>
            <a:r>
              <a:rPr lang="ca-ES" sz="1600" b="1" spc="-1" dirty="0">
                <a:solidFill>
                  <a:srgbClr val="FF0000"/>
                </a:solidFill>
                <a:latin typeface="Open Sans Regular"/>
                <a:ea typeface="DejaVu Sans"/>
              </a:rPr>
              <a:t>Treball a </a:t>
            </a:r>
          </a:p>
          <a:p>
            <a:pPr lvl="0" algn="ctr"/>
            <a:r>
              <a:rPr lang="ca-ES" sz="1600" b="1" spc="-1" dirty="0">
                <a:solidFill>
                  <a:srgbClr val="FF0000"/>
                </a:solidFill>
                <a:latin typeface="Open Sans Regular"/>
                <a:ea typeface="DejaVu Sans"/>
              </a:rPr>
              <a:t>casa</a:t>
            </a:r>
            <a:endParaRPr lang="ca-ES" sz="1600" spc="-1" dirty="0">
              <a:solidFill>
                <a:srgbClr val="FF0000"/>
              </a:solidFill>
              <a:latin typeface="Open Sans Regular"/>
              <a:ea typeface="DejaVu Sans"/>
            </a:endParaRPr>
          </a:p>
        </p:txBody>
      </p:sp>
      <p:pic>
        <p:nvPicPr>
          <p:cNvPr id="3" name="Gráfico 2" descr="Micrófono de radiocomunicación con relleno sólido">
            <a:extLst>
              <a:ext uri="{FF2B5EF4-FFF2-40B4-BE49-F238E27FC236}">
                <a16:creationId xmlns:a16="http://schemas.microsoft.com/office/drawing/2014/main" id="{2591D7C4-6CCE-4286-97D3-F6D8CB776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6870" y="4927102"/>
            <a:ext cx="718698" cy="718698"/>
          </a:xfrm>
          <a:prstGeom prst="rect">
            <a:avLst/>
          </a:prstGeom>
        </p:spPr>
      </p:pic>
      <p:pic>
        <p:nvPicPr>
          <p:cNvPr id="6" name="Gráfico 5" descr="Cámara web con relleno sólido">
            <a:extLst>
              <a:ext uri="{FF2B5EF4-FFF2-40B4-BE49-F238E27FC236}">
                <a16:creationId xmlns:a16="http://schemas.microsoft.com/office/drawing/2014/main" id="{C2E0C31F-1DB1-4409-8B78-9BA523E215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2623" y="4998970"/>
            <a:ext cx="735492" cy="735492"/>
          </a:xfrm>
          <a:prstGeom prst="rect">
            <a:avLst/>
          </a:prstGeom>
        </p:spPr>
      </p:pic>
      <p:pic>
        <p:nvPicPr>
          <p:cNvPr id="8" name="Gráfico 7" descr="Sirena con relleno sólido">
            <a:extLst>
              <a:ext uri="{FF2B5EF4-FFF2-40B4-BE49-F238E27FC236}">
                <a16:creationId xmlns:a16="http://schemas.microsoft.com/office/drawing/2014/main" id="{33225242-55C0-4A30-8BBC-5816ADF55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5172" y="4660959"/>
            <a:ext cx="492443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565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Primers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dubtes?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3" name="Gráfico 2" descr="Signo de interrogación con relleno sólido">
            <a:extLst>
              <a:ext uri="{FF2B5EF4-FFF2-40B4-BE49-F238E27FC236}">
                <a16:creationId xmlns:a16="http://schemas.microsoft.com/office/drawing/2014/main" id="{1DAA0A07-7441-46BD-A1F8-13756B60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384" y="1670384"/>
            <a:ext cx="3517232" cy="3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76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893520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Descàrrega i instal·lació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de </a:t>
            </a:r>
            <a:r>
              <a:rPr lang="ca-ES" sz="3600" b="1" spc="-1" dirty="0" err="1">
                <a:solidFill>
                  <a:srgbClr val="222222"/>
                </a:solidFill>
                <a:latin typeface="Montserrat"/>
                <a:ea typeface="DejaVu Sans"/>
              </a:rPr>
              <a:t>VSCode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6383520" y="2984231"/>
            <a:ext cx="2831431" cy="56605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+ Live Server</a:t>
            </a: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BA5EB813-6398-4F96-929D-5910E3B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89" y="2108784"/>
            <a:ext cx="2638111" cy="2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179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Programar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55399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Manipular dades 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(sumar números, registrar assistents d’una xerrada, saber la persona mes jove d’una llista de persones, validar si un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user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/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pass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es correcte)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05A6AC5-69AA-4BB7-AB2D-B15E8D8EF3A9}"/>
              </a:ext>
            </a:extLst>
          </p:cNvPr>
          <p:cNvSpPr/>
          <p:nvPr/>
        </p:nvSpPr>
        <p:spPr>
          <a:xfrm>
            <a:off x="1915920" y="4041072"/>
            <a:ext cx="8935200" cy="166199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Volem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resoldre problemes 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mitjançant l’escriptura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d’algoritmes*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(en algun llenguatge de programació)</a:t>
            </a:r>
          </a:p>
          <a:p>
            <a:endParaRPr lang="ca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/>
            <a:r>
              <a:rPr lang="ca-ES" b="1" i="1" spc="-1" dirty="0">
                <a:solidFill>
                  <a:srgbClr val="333333"/>
                </a:solidFill>
                <a:latin typeface="Open Sans Regular"/>
                <a:ea typeface="DejaVu Sans"/>
              </a:rPr>
              <a:t>*</a:t>
            </a:r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conjunt d'instruccions o regles definides i no-ambigües, ordenades i finites que permet, típicament, solucionar un problema, realitzar un còmput, processar dades i dur a terme altres tasques o activitats</a:t>
            </a:r>
            <a:endParaRPr lang="es-ES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742855C9-4C83-4503-BA3F-935947D7F033}"/>
              </a:ext>
            </a:extLst>
          </p:cNvPr>
          <p:cNvSpPr/>
          <p:nvPr/>
        </p:nvSpPr>
        <p:spPr>
          <a:xfrm>
            <a:off x="3764774" y="2959229"/>
            <a:ext cx="1998353" cy="36933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INPUT </a:t>
            </a:r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</a:t>
            </a:r>
            <a:endParaRPr lang="es-ES" sz="24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AD87E211-8115-4627-808B-4562277B7CEE}"/>
              </a:ext>
            </a:extLst>
          </p:cNvPr>
          <p:cNvSpPr/>
          <p:nvPr/>
        </p:nvSpPr>
        <p:spPr>
          <a:xfrm>
            <a:off x="7009290" y="2928893"/>
            <a:ext cx="1998353" cy="36933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24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 OUTPUT</a:t>
            </a:r>
            <a:endParaRPr lang="es-ES" sz="24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7" name="Gráfico 6" descr="Licuadora con relleno sólido">
            <a:extLst>
              <a:ext uri="{FF2B5EF4-FFF2-40B4-BE49-F238E27FC236}">
                <a16:creationId xmlns:a16="http://schemas.microsoft.com/office/drawing/2014/main" id="{C16E3CB6-B86D-4CBE-BE42-5792112B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4395" y="2517703"/>
            <a:ext cx="1223209" cy="12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01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Tipus de llenguatges </a:t>
            </a:r>
            <a:r>
              <a:rPr lang="ca-ES" sz="3600" b="1" spc="-1" dirty="0">
                <a:latin typeface="Montserrat"/>
                <a:ea typeface="DejaVu Sans"/>
              </a:rPr>
              <a:t>de programació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770021" y="1890115"/>
            <a:ext cx="7976937" cy="30777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20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Alt nivell</a:t>
            </a:r>
          </a:p>
          <a:p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/>
            <a:r>
              <a:rPr lang="ca-ES" sz="20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Baix nivell</a:t>
            </a:r>
          </a:p>
          <a:p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r>
              <a:rPr lang="ca-ES" sz="20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Màquina</a:t>
            </a:r>
            <a:endParaRPr lang="es-ES" sz="20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DA38E28-94EE-40A9-A24D-5A3D55F03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7311" y="1955129"/>
            <a:ext cx="6857999" cy="2947740"/>
          </a:xfrm>
          <a:prstGeom prst="rect">
            <a:avLst/>
          </a:prstGeom>
        </p:spPr>
      </p:pic>
      <p:pic>
        <p:nvPicPr>
          <p:cNvPr id="5" name="Gráfico 4" descr="Binario con relleno sólido">
            <a:extLst>
              <a:ext uri="{FF2B5EF4-FFF2-40B4-BE49-F238E27FC236}">
                <a16:creationId xmlns:a16="http://schemas.microsoft.com/office/drawing/2014/main" id="{4B3C0C58-7699-4447-A96A-8486D2769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681" y="4967881"/>
            <a:ext cx="795245" cy="795245"/>
          </a:xfrm>
          <a:prstGeom prst="rect">
            <a:avLst/>
          </a:prstGeom>
        </p:spPr>
      </p:pic>
      <p:pic>
        <p:nvPicPr>
          <p:cNvPr id="10" name="Gráfico 9" descr="Documento con relleno sólido">
            <a:extLst>
              <a:ext uri="{FF2B5EF4-FFF2-40B4-BE49-F238E27FC236}">
                <a16:creationId xmlns:a16="http://schemas.microsoft.com/office/drawing/2014/main" id="{221270EA-6A18-4A1F-A501-642E72BDB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0684" y="2330008"/>
            <a:ext cx="766010" cy="76601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2BF4AEF-41D4-4140-A45A-6C145173A5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1604"/>
          <a:stretch/>
        </p:blipFill>
        <p:spPr>
          <a:xfrm>
            <a:off x="3701948" y="3642938"/>
            <a:ext cx="2285768" cy="23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866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47A3DA248744C82525702F9F3B67A" ma:contentTypeVersion="9" ma:contentTypeDescription="Crea un document nou" ma:contentTypeScope="" ma:versionID="85d4d8807570382223c62f8098ee9c2b">
  <xsd:schema xmlns:xsd="http://www.w3.org/2001/XMLSchema" xmlns:xs="http://www.w3.org/2001/XMLSchema" xmlns:p="http://schemas.microsoft.com/office/2006/metadata/properties" xmlns:ns2="c2cf9e07-46a1-413d-ad41-1b3db72768a1" targetNamespace="http://schemas.microsoft.com/office/2006/metadata/properties" ma:root="true" ma:fieldsID="bcb7c0c7d9f47d8e4db952927013ac0b" ns2:_="">
    <xsd:import namespace="c2cf9e07-46a1-413d-ad41-1b3db72768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f9e07-46a1-413d-ad41-1b3db72768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5FB84-F192-457E-8C69-2A7080372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0B6742-8F70-4EC5-B934-033A9F1ED499}">
  <ds:schemaRefs>
    <ds:schemaRef ds:uri="c2cf9e07-46a1-413d-ad41-1b3db72768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2C439FD-BADA-444F-8391-D4A1093D68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1688</Words>
  <Application>Microsoft Office PowerPoint</Application>
  <PresentationFormat>Panorámica</PresentationFormat>
  <Paragraphs>376</Paragraphs>
  <Slides>33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3" baseType="lpstr">
      <vt:lpstr>Arial</vt:lpstr>
      <vt:lpstr>Calibri</vt:lpstr>
      <vt:lpstr>Montserrat</vt:lpstr>
      <vt:lpstr>Montserrat Black</vt:lpstr>
      <vt:lpstr>Montserrat SemiBold</vt:lpstr>
      <vt:lpstr>Open Sans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Ainhoa Bilbao Altes</cp:lastModifiedBy>
  <cp:revision>98</cp:revision>
  <dcterms:modified xsi:type="dcterms:W3CDTF">2021-03-11T11:08:21Z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Pantalla panoràmica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0x010100FBA47A3DA248744C82525702F9F3B67A</vt:lpwstr>
  </property>
</Properties>
</file>