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93" r:id="rId2"/>
    <p:sldId id="425" r:id="rId3"/>
    <p:sldId id="392" r:id="rId4"/>
    <p:sldId id="348" r:id="rId5"/>
    <p:sldId id="395" r:id="rId6"/>
    <p:sldId id="396" r:id="rId7"/>
    <p:sldId id="397" r:id="rId8"/>
    <p:sldId id="400" r:id="rId9"/>
    <p:sldId id="398" r:id="rId10"/>
    <p:sldId id="402" r:id="rId11"/>
    <p:sldId id="401" r:id="rId12"/>
    <p:sldId id="403" r:id="rId13"/>
    <p:sldId id="404" r:id="rId14"/>
    <p:sldId id="406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23" r:id="rId24"/>
    <p:sldId id="42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C0BAA7"/>
    <a:srgbClr val="968C6D"/>
    <a:srgbClr val="E6AF00"/>
    <a:srgbClr val="C86664"/>
    <a:srgbClr val="7F2F2D"/>
    <a:srgbClr val="CE7674"/>
    <a:srgbClr val="C04F4C"/>
    <a:srgbClr val="D53751"/>
    <a:srgbClr val="D01D0A"/>
    <a:srgbClr val="CF797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8" autoAdjust="0"/>
    <p:restoredTop sz="94643"/>
  </p:normalViewPr>
  <p:slideViewPr>
    <p:cSldViewPr>
      <p:cViewPr>
        <p:scale>
          <a:sx n="70" d="100"/>
          <a:sy n="70" d="100"/>
        </p:scale>
        <p:origin x="-913" y="7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84BC6-DBBD-437D-8615-49609BA6DE1B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86BBC-2D97-4BC1-8ED6-A27CF1B7EF1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9430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F2ED0-0AFF-4927-B012-E15F61D787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9777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58A3-700B-49F1-A707-16C7DD7AD9D8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523B-BD72-4B3C-804B-A4DF20FA3DF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027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58A3-700B-49F1-A707-16C7DD7AD9D8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523B-BD72-4B3C-804B-A4DF20FA3DF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58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58A3-700B-49F1-A707-16C7DD7AD9D8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523B-BD72-4B3C-804B-A4DF20FA3DF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47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58A3-700B-49F1-A707-16C7DD7AD9D8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523B-BD72-4B3C-804B-A4DF20FA3DF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76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58A3-700B-49F1-A707-16C7DD7AD9D8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523B-BD72-4B3C-804B-A4DF20FA3DF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163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58A3-700B-49F1-A707-16C7DD7AD9D8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523B-BD72-4B3C-804B-A4DF20FA3DF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353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58A3-700B-49F1-A707-16C7DD7AD9D8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523B-BD72-4B3C-804B-A4DF20FA3DF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833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58A3-700B-49F1-A707-16C7DD7AD9D8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523B-BD72-4B3C-804B-A4DF20FA3DF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792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58A3-700B-49F1-A707-16C7DD7AD9D8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523B-BD72-4B3C-804B-A4DF20FA3DF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051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58A3-700B-49F1-A707-16C7DD7AD9D8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523B-BD72-4B3C-804B-A4DF20FA3DF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186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58A3-700B-49F1-A707-16C7DD7AD9D8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523B-BD72-4B3C-804B-A4DF20FA3DF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230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958A3-700B-49F1-A707-16C7DD7AD9D8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C523B-BD72-4B3C-804B-A4DF20FA3DF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265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467550" y="404675"/>
            <a:ext cx="90063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Predicting</a:t>
            </a:r>
            <a:r>
              <a:rPr lang="es-E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housing</a:t>
            </a:r>
            <a:r>
              <a:rPr lang="es-E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prices</a:t>
            </a:r>
            <a:r>
              <a:rPr lang="es-E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Iowa</a:t>
            </a:r>
            <a:endParaRPr sz="35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899592" y="5949280"/>
            <a:ext cx="532859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Guillermo Ruiz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292080" y="5949280"/>
            <a:ext cx="29235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</a:t>
            </a:r>
            <a:r>
              <a:rPr lang="es-ES" sz="20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</a:t>
            </a:r>
            <a:r>
              <a:rPr lang="es-E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2021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92" name="Google Shape;92;p1"/>
          <p:cNvCxnSpPr/>
          <p:nvPr/>
        </p:nvCxnSpPr>
        <p:spPr>
          <a:xfrm>
            <a:off x="502274" y="980728"/>
            <a:ext cx="8178085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722" name="Picture 2" descr="Marshalltown IA Shopping and Local Stores - Town Square Publicati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7358" y="1385540"/>
            <a:ext cx="6544428" cy="4360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413616" y="4303289"/>
            <a:ext cx="2430191" cy="1213943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Check observations that fall out of the inter </a:t>
            </a:r>
            <a:r>
              <a:rPr lang="en-US" sz="1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quantile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range (IQR). Appended to list.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251520" y="4221089"/>
            <a:ext cx="420338" cy="34921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1</a:t>
            </a:r>
          </a:p>
        </p:txBody>
      </p:sp>
      <p:sp>
        <p:nvSpPr>
          <p:cNvPr id="66" name="Chevron 65"/>
          <p:cNvSpPr/>
          <p:nvPr/>
        </p:nvSpPr>
        <p:spPr>
          <a:xfrm>
            <a:off x="2915816" y="4711928"/>
            <a:ext cx="255459" cy="373256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312880" y="4293096"/>
            <a:ext cx="2483255" cy="121394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                                      Cook´s distance is implemented. Highlighted observations are appended to another list.</a:t>
            </a:r>
          </a:p>
          <a:p>
            <a:pPr algn="ctr"/>
            <a:endParaRPr lang="en-US" sz="16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31840" y="4221089"/>
            <a:ext cx="455679" cy="35305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2</a:t>
            </a:r>
          </a:p>
        </p:txBody>
      </p:sp>
      <p:sp>
        <p:nvSpPr>
          <p:cNvPr id="72" name="Chevron 71"/>
          <p:cNvSpPr/>
          <p:nvPr/>
        </p:nvSpPr>
        <p:spPr>
          <a:xfrm>
            <a:off x="5831477" y="4711928"/>
            <a:ext cx="255459" cy="373256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228540" y="4303289"/>
            <a:ext cx="2447915" cy="121394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Drop the outliers that appear in both lists.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6084167" y="4221089"/>
            <a:ext cx="419013" cy="35305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3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466199" y="5661248"/>
            <a:ext cx="8229600" cy="500484"/>
          </a:xfrm>
          <a:prstGeom prst="roundRect">
            <a:avLst/>
          </a:prstGeom>
          <a:noFill/>
          <a:ln w="31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Three observations fulfill both conditions and are dropped. </a:t>
            </a:r>
            <a:endParaRPr lang="en-US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3687" y="1124744"/>
            <a:ext cx="4052769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Google Shape;131;p3"/>
          <p:cNvSpPr txBox="1"/>
          <p:nvPr/>
        </p:nvSpPr>
        <p:spPr>
          <a:xfrm>
            <a:off x="399243" y="369307"/>
            <a:ext cx="7886700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Outliers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32;p3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8" name="Google Shape;133;p3"/>
          <p:cNvCxnSpPr/>
          <p:nvPr/>
        </p:nvCxnSpPr>
        <p:spPr>
          <a:xfrm>
            <a:off x="502274" y="1052736"/>
            <a:ext cx="8178085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1124744"/>
            <a:ext cx="464400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Straight Connector 33"/>
          <p:cNvCxnSpPr/>
          <p:nvPr/>
        </p:nvCxnSpPr>
        <p:spPr>
          <a:xfrm>
            <a:off x="323528" y="6309320"/>
            <a:ext cx="8365570" cy="0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4"/>
          <p:cNvGrpSpPr/>
          <p:nvPr/>
        </p:nvGrpSpPr>
        <p:grpSpPr>
          <a:xfrm>
            <a:off x="323528" y="6381328"/>
            <a:ext cx="8390205" cy="356671"/>
            <a:chOff x="502276" y="6336404"/>
            <a:chExt cx="7662931" cy="257579"/>
          </a:xfrm>
        </p:grpSpPr>
        <p:sp>
          <p:nvSpPr>
            <p:cNvPr id="33" name="Rectangle 35"/>
            <p:cNvSpPr/>
            <p:nvPr/>
          </p:nvSpPr>
          <p:spPr>
            <a:xfrm>
              <a:off x="502276" y="6336406"/>
              <a:ext cx="1532586" cy="2575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err="1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Motivation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4" name="Rectangle 36"/>
            <p:cNvSpPr/>
            <p:nvPr/>
          </p:nvSpPr>
          <p:spPr>
            <a:xfrm>
              <a:off x="2034862" y="6336406"/>
              <a:ext cx="1532586" cy="2575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Data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grpSp>
          <p:nvGrpSpPr>
            <p:cNvPr id="36" name="Group 37"/>
            <p:cNvGrpSpPr/>
            <p:nvPr/>
          </p:nvGrpSpPr>
          <p:grpSpPr>
            <a:xfrm>
              <a:off x="3567448" y="6336404"/>
              <a:ext cx="4597759" cy="257579"/>
              <a:chOff x="3567448" y="6336404"/>
              <a:chExt cx="4597759" cy="257579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567448" y="6336405"/>
                <a:ext cx="1532586" cy="2575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Preprocessing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100034" y="6336405"/>
                <a:ext cx="1532586" cy="257577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Models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43" name="Rectangle 40"/>
              <p:cNvSpPr/>
              <p:nvPr/>
            </p:nvSpPr>
            <p:spPr>
              <a:xfrm>
                <a:off x="6632620" y="6336404"/>
                <a:ext cx="1532587" cy="257579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Conclusions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820256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30000"/>
    </mc:Choice>
    <mc:Fallback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3"/>
          <p:cNvSpPr txBox="1"/>
          <p:nvPr/>
        </p:nvSpPr>
        <p:spPr>
          <a:xfrm>
            <a:off x="399243" y="369307"/>
            <a:ext cx="7886700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Yeo</a:t>
            </a:r>
            <a:r>
              <a:rPr lang="es-E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Johnson </a:t>
            </a:r>
            <a:r>
              <a:rPr lang="es-ES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transformation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32;p3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" name="Google Shape;133;p3"/>
          <p:cNvCxnSpPr/>
          <p:nvPr/>
        </p:nvCxnSpPr>
        <p:spPr>
          <a:xfrm>
            <a:off x="502274" y="1052736"/>
            <a:ext cx="8178085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422" y="1174204"/>
            <a:ext cx="8663058" cy="5135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33"/>
          <p:cNvCxnSpPr/>
          <p:nvPr/>
        </p:nvCxnSpPr>
        <p:spPr>
          <a:xfrm>
            <a:off x="323528" y="6309320"/>
            <a:ext cx="8365570" cy="0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34"/>
          <p:cNvGrpSpPr/>
          <p:nvPr/>
        </p:nvGrpSpPr>
        <p:grpSpPr>
          <a:xfrm>
            <a:off x="323528" y="6381328"/>
            <a:ext cx="8390205" cy="356671"/>
            <a:chOff x="502276" y="6336404"/>
            <a:chExt cx="7662931" cy="257579"/>
          </a:xfrm>
        </p:grpSpPr>
        <p:sp>
          <p:nvSpPr>
            <p:cNvPr id="9" name="Rectangle 35"/>
            <p:cNvSpPr/>
            <p:nvPr/>
          </p:nvSpPr>
          <p:spPr>
            <a:xfrm>
              <a:off x="502276" y="6336406"/>
              <a:ext cx="1532586" cy="2575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err="1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Motivation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10" name="Rectangle 36"/>
            <p:cNvSpPr/>
            <p:nvPr/>
          </p:nvSpPr>
          <p:spPr>
            <a:xfrm>
              <a:off x="2034862" y="6336406"/>
              <a:ext cx="1532586" cy="2575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Data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grpSp>
          <p:nvGrpSpPr>
            <p:cNvPr id="11" name="Group 37"/>
            <p:cNvGrpSpPr/>
            <p:nvPr/>
          </p:nvGrpSpPr>
          <p:grpSpPr>
            <a:xfrm>
              <a:off x="3567448" y="6336404"/>
              <a:ext cx="4597759" cy="257579"/>
              <a:chOff x="3567448" y="6336404"/>
              <a:chExt cx="4597759" cy="257579"/>
            </a:xfrm>
          </p:grpSpPr>
          <p:sp>
            <p:nvSpPr>
              <p:cNvPr id="12" name="Rectangle 38"/>
              <p:cNvSpPr/>
              <p:nvPr/>
            </p:nvSpPr>
            <p:spPr>
              <a:xfrm>
                <a:off x="3567448" y="6336405"/>
                <a:ext cx="1532586" cy="2575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Preprocessing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13" name="Rectangle 39"/>
              <p:cNvSpPr/>
              <p:nvPr/>
            </p:nvSpPr>
            <p:spPr>
              <a:xfrm>
                <a:off x="5100034" y="6336405"/>
                <a:ext cx="1532586" cy="257577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Models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14" name="Rectangle 40"/>
              <p:cNvSpPr/>
              <p:nvPr/>
            </p:nvSpPr>
            <p:spPr>
              <a:xfrm>
                <a:off x="6632620" y="6336404"/>
                <a:ext cx="1532587" cy="257579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Conclusions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3"/>
          <p:cNvSpPr txBox="1"/>
          <p:nvPr/>
        </p:nvSpPr>
        <p:spPr>
          <a:xfrm>
            <a:off x="399243" y="369307"/>
            <a:ext cx="7886700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Yeo</a:t>
            </a:r>
            <a:r>
              <a:rPr lang="es-E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Johnson </a:t>
            </a:r>
            <a:r>
              <a:rPr lang="es-ES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transformation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32;p3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" name="Google Shape;133;p3"/>
          <p:cNvCxnSpPr/>
          <p:nvPr/>
        </p:nvCxnSpPr>
        <p:spPr>
          <a:xfrm>
            <a:off x="502274" y="1052736"/>
            <a:ext cx="8178085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1283171"/>
            <a:ext cx="8305800" cy="4954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33"/>
          <p:cNvCxnSpPr/>
          <p:nvPr/>
        </p:nvCxnSpPr>
        <p:spPr>
          <a:xfrm>
            <a:off x="323528" y="6309320"/>
            <a:ext cx="8365570" cy="0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34"/>
          <p:cNvGrpSpPr/>
          <p:nvPr/>
        </p:nvGrpSpPr>
        <p:grpSpPr>
          <a:xfrm>
            <a:off x="323528" y="6381328"/>
            <a:ext cx="8390205" cy="356671"/>
            <a:chOff x="502276" y="6336404"/>
            <a:chExt cx="7662931" cy="257579"/>
          </a:xfrm>
        </p:grpSpPr>
        <p:sp>
          <p:nvSpPr>
            <p:cNvPr id="9" name="Rectangle 35"/>
            <p:cNvSpPr/>
            <p:nvPr/>
          </p:nvSpPr>
          <p:spPr>
            <a:xfrm>
              <a:off x="502276" y="6336406"/>
              <a:ext cx="1532586" cy="2575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err="1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Motivation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10" name="Rectangle 36"/>
            <p:cNvSpPr/>
            <p:nvPr/>
          </p:nvSpPr>
          <p:spPr>
            <a:xfrm>
              <a:off x="2034862" y="6336406"/>
              <a:ext cx="1532586" cy="2575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Data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grpSp>
          <p:nvGrpSpPr>
            <p:cNvPr id="11" name="Group 37"/>
            <p:cNvGrpSpPr/>
            <p:nvPr/>
          </p:nvGrpSpPr>
          <p:grpSpPr>
            <a:xfrm>
              <a:off x="3567448" y="6336404"/>
              <a:ext cx="4597759" cy="257579"/>
              <a:chOff x="3567448" y="6336404"/>
              <a:chExt cx="4597759" cy="257579"/>
            </a:xfrm>
          </p:grpSpPr>
          <p:sp>
            <p:nvSpPr>
              <p:cNvPr id="12" name="Rectangle 38"/>
              <p:cNvSpPr/>
              <p:nvPr/>
            </p:nvSpPr>
            <p:spPr>
              <a:xfrm>
                <a:off x="3567448" y="6336405"/>
                <a:ext cx="1532586" cy="2575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Preprocessing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13" name="Rectangle 39"/>
              <p:cNvSpPr/>
              <p:nvPr/>
            </p:nvSpPr>
            <p:spPr>
              <a:xfrm>
                <a:off x="5100034" y="6336405"/>
                <a:ext cx="1532586" cy="257577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Models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14" name="Rectangle 40"/>
              <p:cNvSpPr/>
              <p:nvPr/>
            </p:nvSpPr>
            <p:spPr>
              <a:xfrm>
                <a:off x="6632620" y="6336404"/>
                <a:ext cx="1532587" cy="257579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Conclusions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3"/>
          <p:cNvSpPr txBox="1"/>
          <p:nvPr/>
        </p:nvSpPr>
        <p:spPr>
          <a:xfrm>
            <a:off x="399243" y="369307"/>
            <a:ext cx="7886700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Dummification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32;p3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" name="Google Shape;133;p3"/>
          <p:cNvCxnSpPr/>
          <p:nvPr/>
        </p:nvCxnSpPr>
        <p:spPr>
          <a:xfrm>
            <a:off x="502274" y="1052736"/>
            <a:ext cx="8178085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Straight Connector 33"/>
          <p:cNvCxnSpPr/>
          <p:nvPr/>
        </p:nvCxnSpPr>
        <p:spPr>
          <a:xfrm>
            <a:off x="323528" y="6309320"/>
            <a:ext cx="8365570" cy="0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34"/>
          <p:cNvGrpSpPr/>
          <p:nvPr/>
        </p:nvGrpSpPr>
        <p:grpSpPr>
          <a:xfrm>
            <a:off x="323528" y="6381328"/>
            <a:ext cx="8390205" cy="356671"/>
            <a:chOff x="502276" y="6336404"/>
            <a:chExt cx="7662931" cy="257579"/>
          </a:xfrm>
        </p:grpSpPr>
        <p:sp>
          <p:nvSpPr>
            <p:cNvPr id="8" name="Rectangle 35"/>
            <p:cNvSpPr/>
            <p:nvPr/>
          </p:nvSpPr>
          <p:spPr>
            <a:xfrm>
              <a:off x="502276" y="6336406"/>
              <a:ext cx="1532586" cy="2575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err="1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Motivation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9" name="Rectangle 36"/>
            <p:cNvSpPr/>
            <p:nvPr/>
          </p:nvSpPr>
          <p:spPr>
            <a:xfrm>
              <a:off x="2034862" y="6336406"/>
              <a:ext cx="1532586" cy="2575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Data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grpSp>
          <p:nvGrpSpPr>
            <p:cNvPr id="10" name="Group 37"/>
            <p:cNvGrpSpPr/>
            <p:nvPr/>
          </p:nvGrpSpPr>
          <p:grpSpPr>
            <a:xfrm>
              <a:off x="3567448" y="6336404"/>
              <a:ext cx="4597759" cy="257579"/>
              <a:chOff x="3567448" y="6336404"/>
              <a:chExt cx="4597759" cy="257579"/>
            </a:xfrm>
          </p:grpSpPr>
          <p:sp>
            <p:nvSpPr>
              <p:cNvPr id="11" name="Rectangle 38"/>
              <p:cNvSpPr/>
              <p:nvPr/>
            </p:nvSpPr>
            <p:spPr>
              <a:xfrm>
                <a:off x="3567448" y="6336405"/>
                <a:ext cx="1532586" cy="2575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Preprocessing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12" name="Rectangle 39"/>
              <p:cNvSpPr/>
              <p:nvPr/>
            </p:nvSpPr>
            <p:spPr>
              <a:xfrm>
                <a:off x="5100034" y="6336405"/>
                <a:ext cx="1532586" cy="257577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Models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13" name="Rectangle 40"/>
              <p:cNvSpPr/>
              <p:nvPr/>
            </p:nvSpPr>
            <p:spPr>
              <a:xfrm>
                <a:off x="6632620" y="6336404"/>
                <a:ext cx="1532587" cy="257579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Conclusions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</p:grpSp>
      </p:grpSp>
      <p:sp>
        <p:nvSpPr>
          <p:cNvPr id="14" name="Rectangle 42"/>
          <p:cNvSpPr/>
          <p:nvPr/>
        </p:nvSpPr>
        <p:spPr>
          <a:xfrm>
            <a:off x="503241" y="1700808"/>
            <a:ext cx="8177116" cy="12954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The</a:t>
            </a:r>
            <a:r>
              <a:rPr lang="es-ES" sz="1600" dirty="0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categorical</a:t>
            </a:r>
            <a:r>
              <a:rPr lang="es-ES" sz="1600" dirty="0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 variables in </a:t>
            </a:r>
            <a:r>
              <a:rPr lang="es-ES" sz="1600" dirty="0" err="1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the</a:t>
            </a:r>
            <a:r>
              <a:rPr lang="es-ES" sz="1600" dirty="0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dataframes</a:t>
            </a:r>
            <a:r>
              <a:rPr lang="es-ES" sz="1600" dirty="0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containing</a:t>
            </a:r>
            <a:r>
              <a:rPr lang="es-ES" sz="1600" dirty="0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  </a:t>
            </a:r>
            <a:r>
              <a:rPr lang="es-ES" sz="1600" dirty="0" err="1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the</a:t>
            </a:r>
            <a:r>
              <a:rPr lang="es-ES" sz="1600" dirty="0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explanatory</a:t>
            </a:r>
            <a:r>
              <a:rPr lang="es-ES" sz="1600" dirty="0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features</a:t>
            </a:r>
            <a:r>
              <a:rPr lang="es-ES" sz="1600" dirty="0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 are </a:t>
            </a:r>
            <a:r>
              <a:rPr lang="es-ES" sz="1600" dirty="0" err="1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dummified</a:t>
            </a:r>
            <a:r>
              <a:rPr lang="es-ES" sz="1600" dirty="0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 .</a:t>
            </a:r>
            <a:endParaRPr lang="es-ES_tradnl" sz="1600" dirty="0" smtClean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608" y="3429000"/>
            <a:ext cx="851986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62"/>
          <p:cNvCxnSpPr/>
          <p:nvPr/>
        </p:nvCxnSpPr>
        <p:spPr>
          <a:xfrm>
            <a:off x="502273" y="1504529"/>
            <a:ext cx="8178085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63"/>
          <p:cNvSpPr txBox="1"/>
          <p:nvPr/>
        </p:nvSpPr>
        <p:spPr>
          <a:xfrm>
            <a:off x="457200" y="1196752"/>
            <a:ext cx="4749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>
                <a:latin typeface="Segoe UI Light" panose="020B0502040204020203" pitchFamily="34" charset="0"/>
              </a:rPr>
              <a:t>Training set</a:t>
            </a:r>
            <a:endParaRPr lang="es-ES_tradnl" sz="1400" dirty="0">
              <a:latin typeface="Segoe UI Light" panose="020B0502040204020203" pitchFamily="34" charset="0"/>
            </a:endParaRPr>
          </a:p>
        </p:txBody>
      </p:sp>
      <p:cxnSp>
        <p:nvCxnSpPr>
          <p:cNvPr id="28" name="Straight Connector 40"/>
          <p:cNvCxnSpPr/>
          <p:nvPr/>
        </p:nvCxnSpPr>
        <p:spPr>
          <a:xfrm>
            <a:off x="502273" y="4168825"/>
            <a:ext cx="8178085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41"/>
          <p:cNvSpPr txBox="1"/>
          <p:nvPr/>
        </p:nvSpPr>
        <p:spPr>
          <a:xfrm>
            <a:off x="457200" y="3861048"/>
            <a:ext cx="4749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err="1" smtClean="0">
                <a:latin typeface="Segoe UI Light" panose="020B0502040204020203" pitchFamily="34" charset="0"/>
              </a:rPr>
              <a:t>Testing</a:t>
            </a:r>
            <a:r>
              <a:rPr lang="es-ES_tradnl" sz="1400" dirty="0" smtClean="0">
                <a:latin typeface="Segoe UI Light" panose="020B0502040204020203" pitchFamily="34" charset="0"/>
              </a:rPr>
              <a:t> set</a:t>
            </a:r>
            <a:endParaRPr lang="es-ES_tradnl" sz="1400" dirty="0">
              <a:latin typeface="Segoe UI Light" panose="020B0502040204020203" pitchFamily="34" charset="0"/>
            </a:endParaRPr>
          </a:p>
        </p:txBody>
      </p:sp>
      <p:sp>
        <p:nvSpPr>
          <p:cNvPr id="43" name="Google Shape;131;p3"/>
          <p:cNvSpPr txBox="1"/>
          <p:nvPr/>
        </p:nvSpPr>
        <p:spPr>
          <a:xfrm>
            <a:off x="399243" y="369307"/>
            <a:ext cx="7886700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Logarithmic</a:t>
            </a:r>
            <a:r>
              <a:rPr lang="es-E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transformation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32;p3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5" name="Google Shape;133;p3"/>
          <p:cNvCxnSpPr/>
          <p:nvPr/>
        </p:nvCxnSpPr>
        <p:spPr>
          <a:xfrm>
            <a:off x="502274" y="1052736"/>
            <a:ext cx="8178085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72816"/>
            <a:ext cx="2937097" cy="1971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273" y="4310425"/>
            <a:ext cx="2883639" cy="192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1772816"/>
            <a:ext cx="2883139" cy="1926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104" y="4293096"/>
            <a:ext cx="2801413" cy="189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Chevron 65"/>
          <p:cNvSpPr/>
          <p:nvPr/>
        </p:nvSpPr>
        <p:spPr>
          <a:xfrm>
            <a:off x="4388549" y="2695704"/>
            <a:ext cx="255459" cy="373256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hevron 65"/>
          <p:cNvSpPr/>
          <p:nvPr/>
        </p:nvSpPr>
        <p:spPr>
          <a:xfrm>
            <a:off x="4388549" y="5071968"/>
            <a:ext cx="255459" cy="373256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Straight Connector 33"/>
          <p:cNvCxnSpPr/>
          <p:nvPr/>
        </p:nvCxnSpPr>
        <p:spPr>
          <a:xfrm>
            <a:off x="323528" y="6309320"/>
            <a:ext cx="8365570" cy="0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34"/>
          <p:cNvGrpSpPr/>
          <p:nvPr/>
        </p:nvGrpSpPr>
        <p:grpSpPr>
          <a:xfrm>
            <a:off x="323528" y="6381328"/>
            <a:ext cx="8390205" cy="356671"/>
            <a:chOff x="502276" y="6336404"/>
            <a:chExt cx="7662931" cy="257579"/>
          </a:xfrm>
        </p:grpSpPr>
        <p:sp>
          <p:nvSpPr>
            <p:cNvPr id="50" name="Rectangle 35"/>
            <p:cNvSpPr/>
            <p:nvPr/>
          </p:nvSpPr>
          <p:spPr>
            <a:xfrm>
              <a:off x="502276" y="6336406"/>
              <a:ext cx="1532586" cy="2575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err="1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Motivation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51" name="Rectangle 36"/>
            <p:cNvSpPr/>
            <p:nvPr/>
          </p:nvSpPr>
          <p:spPr>
            <a:xfrm>
              <a:off x="2034862" y="6336406"/>
              <a:ext cx="1532586" cy="2575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Data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grpSp>
          <p:nvGrpSpPr>
            <p:cNvPr id="52" name="Group 37"/>
            <p:cNvGrpSpPr/>
            <p:nvPr/>
          </p:nvGrpSpPr>
          <p:grpSpPr>
            <a:xfrm>
              <a:off x="3567448" y="6336404"/>
              <a:ext cx="4597759" cy="257579"/>
              <a:chOff x="3567448" y="6336404"/>
              <a:chExt cx="4597759" cy="257579"/>
            </a:xfrm>
          </p:grpSpPr>
          <p:sp>
            <p:nvSpPr>
              <p:cNvPr id="53" name="Rectangle 38"/>
              <p:cNvSpPr/>
              <p:nvPr/>
            </p:nvSpPr>
            <p:spPr>
              <a:xfrm>
                <a:off x="3567448" y="6336405"/>
                <a:ext cx="1532586" cy="2575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Preprocessing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54" name="Rectangle 39"/>
              <p:cNvSpPr/>
              <p:nvPr/>
            </p:nvSpPr>
            <p:spPr>
              <a:xfrm>
                <a:off x="5100034" y="6336405"/>
                <a:ext cx="1532586" cy="257577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Models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55" name="Rectangle 40"/>
              <p:cNvSpPr/>
              <p:nvPr/>
            </p:nvSpPr>
            <p:spPr>
              <a:xfrm>
                <a:off x="6632620" y="6336404"/>
                <a:ext cx="1532587" cy="257579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Conclusions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02480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68"/>
          <p:cNvGrpSpPr/>
          <p:nvPr/>
        </p:nvGrpSpPr>
        <p:grpSpPr>
          <a:xfrm>
            <a:off x="355199" y="2492896"/>
            <a:ext cx="3370442" cy="338555"/>
            <a:chOff x="4398134" y="239258"/>
            <a:chExt cx="2075745" cy="233693"/>
          </a:xfrm>
        </p:grpSpPr>
        <p:cxnSp>
          <p:nvCxnSpPr>
            <p:cNvPr id="23" name="Straight Connector 69"/>
            <p:cNvCxnSpPr/>
            <p:nvPr/>
          </p:nvCxnSpPr>
          <p:spPr>
            <a:xfrm>
              <a:off x="4436772" y="438076"/>
              <a:ext cx="2021982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70"/>
            <p:cNvSpPr txBox="1"/>
            <p:nvPr/>
          </p:nvSpPr>
          <p:spPr>
            <a:xfrm>
              <a:off x="4398134" y="239258"/>
              <a:ext cx="2075745" cy="233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600" dirty="0" err="1" smtClean="0">
                  <a:latin typeface="Segoe UI Light" panose="020B0502040204020203" pitchFamily="34" charset="0"/>
                </a:rPr>
                <a:t>Assumptions</a:t>
              </a:r>
              <a:endParaRPr lang="es-ES_tradnl" sz="1600" dirty="0">
                <a:latin typeface="Segoe UI Light" panose="020B0502040204020203" pitchFamily="34" charset="0"/>
              </a:endParaRPr>
            </a:p>
          </p:txBody>
        </p:sp>
      </p:grpSp>
      <p:sp>
        <p:nvSpPr>
          <p:cNvPr id="25" name="Rectangle 71"/>
          <p:cNvSpPr/>
          <p:nvPr/>
        </p:nvSpPr>
        <p:spPr>
          <a:xfrm>
            <a:off x="546972" y="1280527"/>
            <a:ext cx="3955381" cy="11628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Training set R-</a:t>
            </a:r>
            <a:r>
              <a:rPr lang="es-ES_tradnl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squared</a:t>
            </a:r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= </a:t>
            </a:r>
            <a:r>
              <a:rPr lang="es-ES" dirty="0" smtClean="0"/>
              <a:t>0.9569659155802756</a:t>
            </a:r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</a:p>
        </p:txBody>
      </p:sp>
      <p:sp>
        <p:nvSpPr>
          <p:cNvPr id="26" name="Oval 72"/>
          <p:cNvSpPr/>
          <p:nvPr/>
        </p:nvSpPr>
        <p:spPr>
          <a:xfrm>
            <a:off x="395536" y="1124744"/>
            <a:ext cx="397025" cy="397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latin typeface="Segoe UI Light" panose="020B0502040204020203" pitchFamily="34" charset="0"/>
              </a:rPr>
              <a:t>1</a:t>
            </a:r>
            <a:endParaRPr lang="es-ES_tradnl" sz="1200" dirty="0">
              <a:latin typeface="Segoe UI Light" panose="020B0502040204020203" pitchFamily="34" charset="0"/>
            </a:endParaRPr>
          </a:p>
        </p:txBody>
      </p:sp>
      <p:sp>
        <p:nvSpPr>
          <p:cNvPr id="27" name="Rectangle 73"/>
          <p:cNvSpPr/>
          <p:nvPr/>
        </p:nvSpPr>
        <p:spPr>
          <a:xfrm>
            <a:off x="4653789" y="1280527"/>
            <a:ext cx="3955381" cy="11628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Testing</a:t>
            </a:r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set R-</a:t>
            </a:r>
            <a:r>
              <a:rPr lang="es-ES_tradnl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squared</a:t>
            </a:r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= </a:t>
            </a:r>
            <a:r>
              <a:rPr lang="es-ES" dirty="0" smtClean="0"/>
              <a:t>0.9112498198756301</a:t>
            </a:r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</a:p>
        </p:txBody>
      </p:sp>
      <p:sp>
        <p:nvSpPr>
          <p:cNvPr id="28" name="Oval 74"/>
          <p:cNvSpPr/>
          <p:nvPr/>
        </p:nvSpPr>
        <p:spPr>
          <a:xfrm>
            <a:off x="4502353" y="1124744"/>
            <a:ext cx="397025" cy="397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latin typeface="Segoe UI Light" panose="020B0502040204020203" pitchFamily="34" charset="0"/>
              </a:rPr>
              <a:t>2</a:t>
            </a:r>
            <a:endParaRPr lang="es-ES_tradnl" sz="1200" dirty="0">
              <a:latin typeface="Segoe UI Light" panose="020B0502040204020203" pitchFamily="34" charset="0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 r="21873"/>
          <a:stretch>
            <a:fillRect/>
          </a:stretch>
        </p:blipFill>
        <p:spPr bwMode="auto">
          <a:xfrm>
            <a:off x="179511" y="2924944"/>
            <a:ext cx="3816425" cy="2659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7" y="2924944"/>
            <a:ext cx="4176463" cy="25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Google Shape;131;p3"/>
          <p:cNvSpPr txBox="1"/>
          <p:nvPr/>
        </p:nvSpPr>
        <p:spPr>
          <a:xfrm>
            <a:off x="399243" y="369307"/>
            <a:ext cx="7886700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</a:t>
            </a:r>
            <a:r>
              <a:rPr lang="es-ES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r>
              <a:rPr lang="es-E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32;p3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4" name="Google Shape;133;p3"/>
          <p:cNvCxnSpPr/>
          <p:nvPr/>
        </p:nvCxnSpPr>
        <p:spPr>
          <a:xfrm>
            <a:off x="502274" y="1052736"/>
            <a:ext cx="8178085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Rounded Rectangle 49"/>
          <p:cNvSpPr/>
          <p:nvPr/>
        </p:nvSpPr>
        <p:spPr>
          <a:xfrm>
            <a:off x="395536" y="5589240"/>
            <a:ext cx="3744416" cy="576064"/>
          </a:xfrm>
          <a:prstGeom prst="roundRect">
            <a:avLst/>
          </a:prstGeom>
          <a:noFill/>
          <a:ln w="31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i="1" dirty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Durbin</a:t>
            </a:r>
            <a:r>
              <a:rPr lang="es-ES_tradnl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-Watson test (</a:t>
            </a:r>
            <a:r>
              <a:rPr lang="es-ES_tradnl" i="1" dirty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</a:t>
            </a:r>
            <a:r>
              <a:rPr lang="es-ES_tradnl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= 1.899)</a:t>
            </a:r>
            <a:endParaRPr lang="es-ES_tradnl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Rounded Rectangle 49"/>
          <p:cNvSpPr/>
          <p:nvPr/>
        </p:nvSpPr>
        <p:spPr>
          <a:xfrm>
            <a:off x="4644008" y="5589240"/>
            <a:ext cx="3960440" cy="576064"/>
          </a:xfrm>
          <a:prstGeom prst="roundRect">
            <a:avLst/>
          </a:prstGeom>
          <a:noFill/>
          <a:ln w="31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i="1" dirty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Multicollinearity</a:t>
            </a:r>
            <a:endParaRPr lang="es-ES_tradnl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8" name="Straight Connector 33"/>
          <p:cNvCxnSpPr/>
          <p:nvPr/>
        </p:nvCxnSpPr>
        <p:spPr>
          <a:xfrm>
            <a:off x="323528" y="6309320"/>
            <a:ext cx="8365570" cy="0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4"/>
          <p:cNvGrpSpPr/>
          <p:nvPr/>
        </p:nvGrpSpPr>
        <p:grpSpPr>
          <a:xfrm>
            <a:off x="323528" y="6381328"/>
            <a:ext cx="8390205" cy="356671"/>
            <a:chOff x="502276" y="6336404"/>
            <a:chExt cx="7662931" cy="257579"/>
          </a:xfrm>
        </p:grpSpPr>
        <p:sp>
          <p:nvSpPr>
            <p:cNvPr id="40" name="Rectangle 35"/>
            <p:cNvSpPr/>
            <p:nvPr/>
          </p:nvSpPr>
          <p:spPr>
            <a:xfrm>
              <a:off x="502276" y="6336406"/>
              <a:ext cx="1532586" cy="2575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err="1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Motivation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1" name="Rectangle 36"/>
            <p:cNvSpPr/>
            <p:nvPr/>
          </p:nvSpPr>
          <p:spPr>
            <a:xfrm>
              <a:off x="2034862" y="6336406"/>
              <a:ext cx="1532586" cy="2575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Data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grpSp>
          <p:nvGrpSpPr>
            <p:cNvPr id="42" name="Group 37"/>
            <p:cNvGrpSpPr/>
            <p:nvPr/>
          </p:nvGrpSpPr>
          <p:grpSpPr>
            <a:xfrm>
              <a:off x="3567448" y="6336404"/>
              <a:ext cx="4597759" cy="257579"/>
              <a:chOff x="3567448" y="6336404"/>
              <a:chExt cx="4597759" cy="257579"/>
            </a:xfrm>
          </p:grpSpPr>
          <p:sp>
            <p:nvSpPr>
              <p:cNvPr id="43" name="Rectangle 38"/>
              <p:cNvSpPr/>
              <p:nvPr/>
            </p:nvSpPr>
            <p:spPr>
              <a:xfrm>
                <a:off x="3567448" y="6336405"/>
                <a:ext cx="1532586" cy="257577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Preprocessing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44" name="Rectangle 39"/>
              <p:cNvSpPr/>
              <p:nvPr/>
            </p:nvSpPr>
            <p:spPr>
              <a:xfrm>
                <a:off x="5100034" y="6336405"/>
                <a:ext cx="1532586" cy="2575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Models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45" name="Rectangle 40"/>
              <p:cNvSpPr/>
              <p:nvPr/>
            </p:nvSpPr>
            <p:spPr>
              <a:xfrm>
                <a:off x="6632620" y="6336404"/>
                <a:ext cx="1532587" cy="257579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Conclusions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48814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8"/>
          <p:cNvGrpSpPr/>
          <p:nvPr/>
        </p:nvGrpSpPr>
        <p:grpSpPr>
          <a:xfrm>
            <a:off x="355199" y="2492896"/>
            <a:ext cx="3370442" cy="338555"/>
            <a:chOff x="4398134" y="239258"/>
            <a:chExt cx="2075745" cy="233693"/>
          </a:xfrm>
        </p:grpSpPr>
        <p:cxnSp>
          <p:nvCxnSpPr>
            <p:cNvPr id="23" name="Straight Connector 69"/>
            <p:cNvCxnSpPr/>
            <p:nvPr/>
          </p:nvCxnSpPr>
          <p:spPr>
            <a:xfrm>
              <a:off x="4436772" y="438076"/>
              <a:ext cx="2021982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70"/>
            <p:cNvSpPr txBox="1"/>
            <p:nvPr/>
          </p:nvSpPr>
          <p:spPr>
            <a:xfrm>
              <a:off x="4398134" y="239258"/>
              <a:ext cx="2075745" cy="233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600" dirty="0" err="1" smtClean="0">
                  <a:solidFill>
                    <a:schemeClr val="bg2"/>
                  </a:solidFill>
                  <a:latin typeface="Segoe UI Light" panose="020B0502040204020203" pitchFamily="34" charset="0"/>
                </a:rPr>
                <a:t>Assumptions</a:t>
              </a:r>
              <a:endParaRPr lang="es-ES_tradnl" sz="1600" dirty="0">
                <a:solidFill>
                  <a:schemeClr val="bg2"/>
                </a:solidFill>
                <a:latin typeface="Segoe UI Light" panose="020B0502040204020203" pitchFamily="34" charset="0"/>
              </a:endParaRP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21873"/>
          <a:stretch>
            <a:fillRect/>
          </a:stretch>
        </p:blipFill>
        <p:spPr bwMode="auto">
          <a:xfrm>
            <a:off x="179511" y="2924944"/>
            <a:ext cx="3816425" cy="2659682"/>
          </a:xfrm>
          <a:prstGeom prst="rect">
            <a:avLst/>
          </a:prstGeom>
          <a:solidFill>
            <a:schemeClr val="tx2">
              <a:lumMod val="50000"/>
              <a:alpha val="20000"/>
            </a:schemeClr>
          </a:solidFill>
          <a:ln>
            <a:noFill/>
          </a:ln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355977" y="2924944"/>
            <a:ext cx="4176463" cy="2596902"/>
          </a:xfrm>
          <a:prstGeom prst="rect">
            <a:avLst/>
          </a:prstGeom>
          <a:solidFill>
            <a:schemeClr val="tx2">
              <a:lumMod val="50000"/>
              <a:alpha val="20000"/>
            </a:schemeClr>
          </a:solidFill>
          <a:ln>
            <a:noFill/>
          </a:ln>
        </p:spPr>
      </p:pic>
      <p:sp>
        <p:nvSpPr>
          <p:cNvPr id="27" name="Rectangle 73"/>
          <p:cNvSpPr/>
          <p:nvPr/>
        </p:nvSpPr>
        <p:spPr>
          <a:xfrm>
            <a:off x="4653789" y="1280527"/>
            <a:ext cx="3955381" cy="1162808"/>
          </a:xfrm>
          <a:prstGeom prst="rect">
            <a:avLst/>
          </a:prstGeom>
          <a:solidFill>
            <a:schemeClr val="tx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Testing set R-squared = </a:t>
            </a:r>
            <a:r>
              <a:rPr lang="es-ES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0.9112498198756301</a:t>
            </a:r>
            <a:r>
              <a:rPr lang="es-ES_tradnl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</a:p>
        </p:txBody>
      </p:sp>
      <p:sp>
        <p:nvSpPr>
          <p:cNvPr id="25" name="Rectangle 71"/>
          <p:cNvSpPr/>
          <p:nvPr/>
        </p:nvSpPr>
        <p:spPr>
          <a:xfrm>
            <a:off x="546972" y="1280527"/>
            <a:ext cx="3955381" cy="1162808"/>
          </a:xfrm>
          <a:prstGeom prst="rect">
            <a:avLst/>
          </a:prstGeom>
          <a:solidFill>
            <a:schemeClr val="tx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Training set R-</a:t>
            </a:r>
            <a:r>
              <a:rPr lang="es-ES_tradnl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squared</a:t>
            </a:r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= </a:t>
            </a:r>
            <a:r>
              <a:rPr lang="es-ES" dirty="0" smtClean="0"/>
              <a:t>0.9569659155802756</a:t>
            </a:r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</a:p>
        </p:txBody>
      </p:sp>
      <p:sp>
        <p:nvSpPr>
          <p:cNvPr id="38" name="37 Rectángulo"/>
          <p:cNvSpPr/>
          <p:nvPr/>
        </p:nvSpPr>
        <p:spPr>
          <a:xfrm>
            <a:off x="1619672" y="2276872"/>
            <a:ext cx="5904656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Oval 72"/>
          <p:cNvSpPr/>
          <p:nvPr/>
        </p:nvSpPr>
        <p:spPr>
          <a:xfrm>
            <a:off x="395536" y="1124744"/>
            <a:ext cx="397025" cy="397024"/>
          </a:xfrm>
          <a:prstGeom prst="ellipse">
            <a:avLst/>
          </a:prstGeom>
          <a:solidFill>
            <a:schemeClr val="tx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1</a:t>
            </a:r>
            <a:endParaRPr lang="es-ES_tradnl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8" name="Oval 74"/>
          <p:cNvSpPr/>
          <p:nvPr/>
        </p:nvSpPr>
        <p:spPr>
          <a:xfrm>
            <a:off x="4502353" y="1124744"/>
            <a:ext cx="397025" cy="397024"/>
          </a:xfrm>
          <a:prstGeom prst="ellipse">
            <a:avLst/>
          </a:prstGeom>
          <a:solidFill>
            <a:schemeClr val="tx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2</a:t>
            </a:r>
            <a:endParaRPr lang="es-ES_tradnl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32" name="Google Shape;131;p3"/>
          <p:cNvSpPr txBox="1"/>
          <p:nvPr/>
        </p:nvSpPr>
        <p:spPr>
          <a:xfrm>
            <a:off x="399243" y="369307"/>
            <a:ext cx="7886700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 dirty="0" smtClean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Linear </a:t>
            </a:r>
            <a:r>
              <a:rPr lang="es-ES" sz="3000" dirty="0" err="1" smtClean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r>
              <a:rPr lang="es-ES" sz="3000" dirty="0" smtClean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000" dirty="0" err="1" smtClean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3000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32;p3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chemeClr val="tx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s-ES_tradnl">
              <a:solidFill>
                <a:schemeClr val="bg1"/>
              </a:solidFill>
              <a:latin typeface="Segoe UI Light" panose="020B0502040204020203" pitchFamily="34" charset="0"/>
              <a:sym typeface="Quattrocento Sans"/>
            </a:endParaRPr>
          </a:p>
        </p:txBody>
      </p:sp>
      <p:cxnSp>
        <p:nvCxnSpPr>
          <p:cNvPr id="34" name="Google Shape;133;p3"/>
          <p:cNvCxnSpPr/>
          <p:nvPr/>
        </p:nvCxnSpPr>
        <p:spPr>
          <a:xfrm>
            <a:off x="502274" y="1052736"/>
            <a:ext cx="8178085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Rounded Rectangle 49"/>
          <p:cNvSpPr/>
          <p:nvPr/>
        </p:nvSpPr>
        <p:spPr>
          <a:xfrm>
            <a:off x="395536" y="5589240"/>
            <a:ext cx="3744416" cy="576064"/>
          </a:xfrm>
          <a:prstGeom prst="roundRect">
            <a:avLst/>
          </a:prstGeom>
          <a:noFill/>
          <a:ln w="3175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i="1" dirty="0" err="1" smtClean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Durbin</a:t>
            </a:r>
            <a:r>
              <a:rPr lang="es-ES_tradnl" i="1" dirty="0" smtClean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-Watson test (</a:t>
            </a:r>
            <a:r>
              <a:rPr lang="es-ES_tradnl" i="1" dirty="0" err="1" smtClean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</a:t>
            </a:r>
            <a:r>
              <a:rPr lang="es-ES_tradnl" i="1" dirty="0" smtClean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= 1.899)</a:t>
            </a:r>
            <a:endParaRPr lang="es-ES_tradnl" dirty="0">
              <a:solidFill>
                <a:schemeClr val="bg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Rounded Rectangle 49"/>
          <p:cNvSpPr/>
          <p:nvPr/>
        </p:nvSpPr>
        <p:spPr>
          <a:xfrm>
            <a:off x="4644008" y="5589240"/>
            <a:ext cx="3960440" cy="576064"/>
          </a:xfrm>
          <a:prstGeom prst="roundRect">
            <a:avLst/>
          </a:prstGeom>
          <a:noFill/>
          <a:ln w="3175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i="1" dirty="0" err="1" smtClean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Multicollinearity</a:t>
            </a:r>
            <a:endParaRPr lang="es-ES_tradnl" dirty="0">
              <a:solidFill>
                <a:schemeClr val="bg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ounded Rectangle 1"/>
          <p:cNvSpPr/>
          <p:nvPr/>
        </p:nvSpPr>
        <p:spPr>
          <a:xfrm>
            <a:off x="1547664" y="2204864"/>
            <a:ext cx="6048672" cy="1296144"/>
          </a:xfrm>
          <a:prstGeom prst="roundRect">
            <a:avLst/>
          </a:prstGeom>
          <a:noFill/>
          <a:ln w="31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1835696" y="2444695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squared error (MSE)   =  0.014937903504280614 </a:t>
            </a:r>
          </a:p>
          <a:p>
            <a:r>
              <a:rPr lang="en-US" dirty="0" smtClean="0"/>
              <a:t>Mean absolute error (MAE)  =  0.08406084156396074</a:t>
            </a:r>
          </a:p>
          <a:p>
            <a:r>
              <a:rPr lang="en-US" dirty="0" smtClean="0"/>
              <a:t>Root mean squared error (RMSE)  =  0.12222071634661864</a:t>
            </a:r>
          </a:p>
          <a:p>
            <a:endParaRPr lang="es-ES" dirty="0"/>
          </a:p>
        </p:txBody>
      </p:sp>
      <p:cxnSp>
        <p:nvCxnSpPr>
          <p:cNvPr id="39" name="Straight Connector 33"/>
          <p:cNvCxnSpPr/>
          <p:nvPr/>
        </p:nvCxnSpPr>
        <p:spPr>
          <a:xfrm>
            <a:off x="323528" y="6309320"/>
            <a:ext cx="836557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4"/>
          <p:cNvGrpSpPr/>
          <p:nvPr/>
        </p:nvGrpSpPr>
        <p:grpSpPr>
          <a:xfrm>
            <a:off x="323528" y="6381328"/>
            <a:ext cx="8390205" cy="356671"/>
            <a:chOff x="502276" y="6336404"/>
            <a:chExt cx="7662931" cy="257579"/>
          </a:xfrm>
          <a:solidFill>
            <a:schemeClr val="bg2"/>
          </a:solidFill>
        </p:grpSpPr>
        <p:sp>
          <p:nvSpPr>
            <p:cNvPr id="41" name="Rectangle 35"/>
            <p:cNvSpPr/>
            <p:nvPr/>
          </p:nvSpPr>
          <p:spPr>
            <a:xfrm>
              <a:off x="502276" y="6336406"/>
              <a:ext cx="1532586" cy="2575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err="1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Motivation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2" name="Rectangle 36"/>
            <p:cNvSpPr/>
            <p:nvPr/>
          </p:nvSpPr>
          <p:spPr>
            <a:xfrm>
              <a:off x="2034862" y="6336406"/>
              <a:ext cx="1532586" cy="2575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Data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grpSp>
          <p:nvGrpSpPr>
            <p:cNvPr id="43" name="Group 37"/>
            <p:cNvGrpSpPr/>
            <p:nvPr/>
          </p:nvGrpSpPr>
          <p:grpSpPr>
            <a:xfrm>
              <a:off x="3567448" y="6336404"/>
              <a:ext cx="4597759" cy="257579"/>
              <a:chOff x="3567448" y="6336404"/>
              <a:chExt cx="4597759" cy="257579"/>
            </a:xfrm>
            <a:grpFill/>
          </p:grpSpPr>
          <p:sp>
            <p:nvSpPr>
              <p:cNvPr id="44" name="Rectangle 38"/>
              <p:cNvSpPr/>
              <p:nvPr/>
            </p:nvSpPr>
            <p:spPr>
              <a:xfrm>
                <a:off x="3567448" y="6336405"/>
                <a:ext cx="1532586" cy="25757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Preprocessing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45" name="Rectangle 39"/>
              <p:cNvSpPr/>
              <p:nvPr/>
            </p:nvSpPr>
            <p:spPr>
              <a:xfrm>
                <a:off x="5100034" y="6336405"/>
                <a:ext cx="1532586" cy="25757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Models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46" name="Rectangle 40"/>
              <p:cNvSpPr/>
              <p:nvPr/>
            </p:nvSpPr>
            <p:spPr>
              <a:xfrm>
                <a:off x="6632620" y="6336404"/>
                <a:ext cx="1532587" cy="25757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Conclusions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488146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8"/>
          <p:cNvGrpSpPr/>
          <p:nvPr/>
        </p:nvGrpSpPr>
        <p:grpSpPr>
          <a:xfrm>
            <a:off x="355199" y="2492896"/>
            <a:ext cx="3370442" cy="338555"/>
            <a:chOff x="4398134" y="239258"/>
            <a:chExt cx="2075745" cy="233693"/>
          </a:xfrm>
        </p:grpSpPr>
        <p:cxnSp>
          <p:nvCxnSpPr>
            <p:cNvPr id="23" name="Straight Connector 69"/>
            <p:cNvCxnSpPr/>
            <p:nvPr/>
          </p:nvCxnSpPr>
          <p:spPr>
            <a:xfrm>
              <a:off x="4436772" y="438076"/>
              <a:ext cx="2021982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70"/>
            <p:cNvSpPr txBox="1"/>
            <p:nvPr/>
          </p:nvSpPr>
          <p:spPr>
            <a:xfrm>
              <a:off x="4398134" y="239258"/>
              <a:ext cx="2075745" cy="233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600" dirty="0" err="1" smtClean="0">
                  <a:latin typeface="Segoe UI Light" panose="020B0502040204020203" pitchFamily="34" charset="0"/>
                </a:rPr>
                <a:t>Assumptions</a:t>
              </a:r>
              <a:endParaRPr lang="es-ES_tradnl" sz="1600" dirty="0">
                <a:latin typeface="Segoe UI Light" panose="020B0502040204020203" pitchFamily="34" charset="0"/>
              </a:endParaRPr>
            </a:p>
          </p:txBody>
        </p:sp>
      </p:grpSp>
      <p:sp>
        <p:nvSpPr>
          <p:cNvPr id="25" name="Rectangle 71"/>
          <p:cNvSpPr/>
          <p:nvPr/>
        </p:nvSpPr>
        <p:spPr>
          <a:xfrm>
            <a:off x="546972" y="1280527"/>
            <a:ext cx="3955381" cy="11628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Training set R-</a:t>
            </a:r>
            <a:r>
              <a:rPr lang="es-ES_tradnl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squared</a:t>
            </a:r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= </a:t>
            </a:r>
            <a:r>
              <a:rPr lang="es-ES" dirty="0" smtClean="0"/>
              <a:t>0.9294692043037703</a:t>
            </a:r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</a:p>
        </p:txBody>
      </p:sp>
      <p:sp>
        <p:nvSpPr>
          <p:cNvPr id="26" name="Oval 72"/>
          <p:cNvSpPr/>
          <p:nvPr/>
        </p:nvSpPr>
        <p:spPr>
          <a:xfrm>
            <a:off x="395536" y="1124744"/>
            <a:ext cx="397025" cy="397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latin typeface="Segoe UI Light" panose="020B0502040204020203" pitchFamily="34" charset="0"/>
              </a:rPr>
              <a:t>1</a:t>
            </a:r>
            <a:endParaRPr lang="es-ES_tradnl" sz="1200" dirty="0">
              <a:latin typeface="Segoe UI Light" panose="020B0502040204020203" pitchFamily="34" charset="0"/>
            </a:endParaRPr>
          </a:p>
        </p:txBody>
      </p:sp>
      <p:sp>
        <p:nvSpPr>
          <p:cNvPr id="27" name="Rectangle 73"/>
          <p:cNvSpPr/>
          <p:nvPr/>
        </p:nvSpPr>
        <p:spPr>
          <a:xfrm>
            <a:off x="4653789" y="1280527"/>
            <a:ext cx="3955381" cy="11628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Testing</a:t>
            </a:r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set R-</a:t>
            </a:r>
            <a:r>
              <a:rPr lang="es-ES_tradnl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squared</a:t>
            </a:r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= </a:t>
            </a:r>
            <a:r>
              <a:rPr lang="es-ES" dirty="0" smtClean="0"/>
              <a:t>0.921962787855616</a:t>
            </a:r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</a:p>
        </p:txBody>
      </p:sp>
      <p:sp>
        <p:nvSpPr>
          <p:cNvPr id="28" name="Oval 74"/>
          <p:cNvSpPr/>
          <p:nvPr/>
        </p:nvSpPr>
        <p:spPr>
          <a:xfrm>
            <a:off x="4502353" y="1124744"/>
            <a:ext cx="397025" cy="397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latin typeface="Segoe UI Light" panose="020B0502040204020203" pitchFamily="34" charset="0"/>
              </a:rPr>
              <a:t>2</a:t>
            </a:r>
            <a:endParaRPr lang="es-ES_tradnl" sz="1200" dirty="0">
              <a:latin typeface="Segoe UI Light" panose="020B0502040204020203" pitchFamily="34" charset="0"/>
            </a:endParaRPr>
          </a:p>
        </p:txBody>
      </p:sp>
      <p:sp>
        <p:nvSpPr>
          <p:cNvPr id="32" name="Google Shape;131;p3"/>
          <p:cNvSpPr txBox="1"/>
          <p:nvPr/>
        </p:nvSpPr>
        <p:spPr>
          <a:xfrm>
            <a:off x="399243" y="369307"/>
            <a:ext cx="7886700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Lasso</a:t>
            </a:r>
            <a:r>
              <a:rPr lang="es-E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r>
              <a:rPr lang="es-E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32;p3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4" name="Google Shape;133;p3"/>
          <p:cNvCxnSpPr/>
          <p:nvPr/>
        </p:nvCxnSpPr>
        <p:spPr>
          <a:xfrm>
            <a:off x="502274" y="1052736"/>
            <a:ext cx="8178085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Rounded Rectangle 49"/>
          <p:cNvSpPr/>
          <p:nvPr/>
        </p:nvSpPr>
        <p:spPr>
          <a:xfrm>
            <a:off x="2627784" y="5589240"/>
            <a:ext cx="3744416" cy="576064"/>
          </a:xfrm>
          <a:prstGeom prst="roundRect">
            <a:avLst/>
          </a:prstGeom>
          <a:noFill/>
          <a:ln w="31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i="1" dirty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Durbin</a:t>
            </a:r>
            <a:r>
              <a:rPr lang="es-ES_tradnl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-Watson test (</a:t>
            </a:r>
            <a:r>
              <a:rPr lang="es-ES_tradnl" i="1" dirty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</a:t>
            </a:r>
            <a:r>
              <a:rPr lang="es-ES_tradnl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s-ES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1.924</a:t>
            </a:r>
            <a:r>
              <a:rPr lang="es-ES_tradnl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s-ES_tradnl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924944"/>
            <a:ext cx="3816424" cy="2448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924944"/>
            <a:ext cx="3816424" cy="246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Straight Connector 33"/>
          <p:cNvCxnSpPr/>
          <p:nvPr/>
        </p:nvCxnSpPr>
        <p:spPr>
          <a:xfrm>
            <a:off x="323528" y="6309320"/>
            <a:ext cx="8365570" cy="0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23528" y="6381328"/>
            <a:ext cx="8390205" cy="356671"/>
            <a:chOff x="502276" y="6336404"/>
            <a:chExt cx="7662931" cy="257579"/>
          </a:xfrm>
        </p:grpSpPr>
        <p:sp>
          <p:nvSpPr>
            <p:cNvPr id="38" name="Rectangle 35"/>
            <p:cNvSpPr/>
            <p:nvPr/>
          </p:nvSpPr>
          <p:spPr>
            <a:xfrm>
              <a:off x="502276" y="6336406"/>
              <a:ext cx="1532586" cy="2575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err="1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Motivation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9" name="Rectangle 36"/>
            <p:cNvSpPr/>
            <p:nvPr/>
          </p:nvSpPr>
          <p:spPr>
            <a:xfrm>
              <a:off x="2034862" y="6336406"/>
              <a:ext cx="1532586" cy="2575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Data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grpSp>
          <p:nvGrpSpPr>
            <p:cNvPr id="40" name="Group 37"/>
            <p:cNvGrpSpPr/>
            <p:nvPr/>
          </p:nvGrpSpPr>
          <p:grpSpPr>
            <a:xfrm>
              <a:off x="3567448" y="6336404"/>
              <a:ext cx="4597759" cy="257579"/>
              <a:chOff x="3567448" y="6336404"/>
              <a:chExt cx="4597759" cy="257579"/>
            </a:xfrm>
          </p:grpSpPr>
          <p:sp>
            <p:nvSpPr>
              <p:cNvPr id="41" name="Rectangle 38"/>
              <p:cNvSpPr/>
              <p:nvPr/>
            </p:nvSpPr>
            <p:spPr>
              <a:xfrm>
                <a:off x="3567448" y="6336405"/>
                <a:ext cx="1532586" cy="257577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Preprocessing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42" name="Rectangle 39"/>
              <p:cNvSpPr/>
              <p:nvPr/>
            </p:nvSpPr>
            <p:spPr>
              <a:xfrm>
                <a:off x="5100034" y="6336405"/>
                <a:ext cx="1532586" cy="2575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Models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43" name="Rectangle 40"/>
              <p:cNvSpPr/>
              <p:nvPr/>
            </p:nvSpPr>
            <p:spPr>
              <a:xfrm>
                <a:off x="6632620" y="6336404"/>
                <a:ext cx="1532587" cy="257579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Conclusions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48814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8"/>
          <p:cNvGrpSpPr/>
          <p:nvPr/>
        </p:nvGrpSpPr>
        <p:grpSpPr>
          <a:xfrm>
            <a:off x="355199" y="2492896"/>
            <a:ext cx="3370442" cy="338555"/>
            <a:chOff x="4398134" y="239258"/>
            <a:chExt cx="2075745" cy="233693"/>
          </a:xfrm>
        </p:grpSpPr>
        <p:cxnSp>
          <p:nvCxnSpPr>
            <p:cNvPr id="23" name="Straight Connector 69"/>
            <p:cNvCxnSpPr/>
            <p:nvPr/>
          </p:nvCxnSpPr>
          <p:spPr>
            <a:xfrm>
              <a:off x="4436772" y="438076"/>
              <a:ext cx="2021982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70"/>
            <p:cNvSpPr txBox="1"/>
            <p:nvPr/>
          </p:nvSpPr>
          <p:spPr>
            <a:xfrm>
              <a:off x="4398134" y="239258"/>
              <a:ext cx="2075745" cy="233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600" dirty="0" err="1" smtClean="0">
                  <a:solidFill>
                    <a:schemeClr val="bg2"/>
                  </a:solidFill>
                  <a:latin typeface="Segoe UI Light" panose="020B0502040204020203" pitchFamily="34" charset="0"/>
                </a:rPr>
                <a:t>Assumptions</a:t>
              </a:r>
              <a:endParaRPr lang="es-ES_tradnl" sz="1600" dirty="0">
                <a:solidFill>
                  <a:schemeClr val="bg2"/>
                </a:solidFill>
                <a:latin typeface="Segoe UI Light" panose="020B0502040204020203" pitchFamily="34" charset="0"/>
              </a:endParaRP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21873"/>
          <a:stretch>
            <a:fillRect/>
          </a:stretch>
        </p:blipFill>
        <p:spPr bwMode="auto">
          <a:xfrm>
            <a:off x="179511" y="2924944"/>
            <a:ext cx="3816425" cy="2659682"/>
          </a:xfrm>
          <a:prstGeom prst="rect">
            <a:avLst/>
          </a:prstGeom>
          <a:solidFill>
            <a:schemeClr val="tx2">
              <a:lumMod val="50000"/>
              <a:alpha val="20000"/>
            </a:schemeClr>
          </a:solidFill>
          <a:ln>
            <a:noFill/>
          </a:ln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355977" y="2924944"/>
            <a:ext cx="4176463" cy="2596902"/>
          </a:xfrm>
          <a:prstGeom prst="rect">
            <a:avLst/>
          </a:prstGeom>
          <a:solidFill>
            <a:schemeClr val="tx2">
              <a:lumMod val="50000"/>
              <a:alpha val="20000"/>
            </a:schemeClr>
          </a:solidFill>
          <a:ln>
            <a:noFill/>
          </a:ln>
        </p:spPr>
      </p:pic>
      <p:sp>
        <p:nvSpPr>
          <p:cNvPr id="27" name="Rectangle 73"/>
          <p:cNvSpPr/>
          <p:nvPr/>
        </p:nvSpPr>
        <p:spPr>
          <a:xfrm>
            <a:off x="4653789" y="1280527"/>
            <a:ext cx="3955381" cy="1162808"/>
          </a:xfrm>
          <a:prstGeom prst="rect">
            <a:avLst/>
          </a:prstGeom>
          <a:solidFill>
            <a:schemeClr val="tx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Testing</a:t>
            </a:r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set R-</a:t>
            </a:r>
            <a:r>
              <a:rPr lang="es-ES_tradnl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squared</a:t>
            </a:r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= </a:t>
            </a:r>
            <a:r>
              <a:rPr lang="es-ES" dirty="0" smtClean="0"/>
              <a:t>0.921962787855616</a:t>
            </a:r>
            <a:endParaRPr lang="es-ES_tradnl" dirty="0" err="1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5" name="Rectangle 71"/>
          <p:cNvSpPr/>
          <p:nvPr/>
        </p:nvSpPr>
        <p:spPr>
          <a:xfrm>
            <a:off x="546972" y="1280527"/>
            <a:ext cx="3955381" cy="1162808"/>
          </a:xfrm>
          <a:prstGeom prst="rect">
            <a:avLst/>
          </a:prstGeom>
          <a:solidFill>
            <a:schemeClr val="tx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Training set R-</a:t>
            </a:r>
            <a:r>
              <a:rPr lang="es-ES_tradnl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squared</a:t>
            </a:r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= </a:t>
            </a:r>
            <a:r>
              <a:rPr lang="es-ES" dirty="0" smtClean="0"/>
              <a:t>0.9294692043037703</a:t>
            </a:r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</a:p>
        </p:txBody>
      </p:sp>
      <p:sp>
        <p:nvSpPr>
          <p:cNvPr id="38" name="37 Rectángulo"/>
          <p:cNvSpPr/>
          <p:nvPr/>
        </p:nvSpPr>
        <p:spPr>
          <a:xfrm>
            <a:off x="1619672" y="2276872"/>
            <a:ext cx="5904656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Oval 72"/>
          <p:cNvSpPr/>
          <p:nvPr/>
        </p:nvSpPr>
        <p:spPr>
          <a:xfrm>
            <a:off x="395536" y="1124744"/>
            <a:ext cx="397025" cy="397024"/>
          </a:xfrm>
          <a:prstGeom prst="ellipse">
            <a:avLst/>
          </a:prstGeom>
          <a:solidFill>
            <a:schemeClr val="tx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1</a:t>
            </a:r>
            <a:endParaRPr lang="es-ES_tradnl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8" name="Oval 74"/>
          <p:cNvSpPr/>
          <p:nvPr/>
        </p:nvSpPr>
        <p:spPr>
          <a:xfrm>
            <a:off x="4502353" y="1124744"/>
            <a:ext cx="397025" cy="397024"/>
          </a:xfrm>
          <a:prstGeom prst="ellipse">
            <a:avLst/>
          </a:prstGeom>
          <a:solidFill>
            <a:schemeClr val="tx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2</a:t>
            </a:r>
            <a:endParaRPr lang="es-ES_tradnl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32" name="Google Shape;131;p3"/>
          <p:cNvSpPr txBox="1"/>
          <p:nvPr/>
        </p:nvSpPr>
        <p:spPr>
          <a:xfrm>
            <a:off x="399243" y="369307"/>
            <a:ext cx="7886700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 dirty="0" err="1" smtClean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Lasso</a:t>
            </a:r>
            <a:r>
              <a:rPr lang="es-ES" sz="3000" dirty="0" smtClean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000" dirty="0" err="1" smtClean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r>
              <a:rPr lang="es-ES" sz="3000" dirty="0" smtClean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000" dirty="0" err="1" smtClean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3000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32;p3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chemeClr val="tx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s-ES_tradnl">
              <a:solidFill>
                <a:schemeClr val="bg1"/>
              </a:solidFill>
              <a:latin typeface="Segoe UI Light" panose="020B0502040204020203" pitchFamily="34" charset="0"/>
              <a:sym typeface="Quattrocento Sans"/>
            </a:endParaRPr>
          </a:p>
        </p:txBody>
      </p:sp>
      <p:cxnSp>
        <p:nvCxnSpPr>
          <p:cNvPr id="34" name="Google Shape;133;p3"/>
          <p:cNvCxnSpPr/>
          <p:nvPr/>
        </p:nvCxnSpPr>
        <p:spPr>
          <a:xfrm>
            <a:off x="502274" y="1052736"/>
            <a:ext cx="8178085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Rounded Rectangle 49"/>
          <p:cNvSpPr/>
          <p:nvPr/>
        </p:nvSpPr>
        <p:spPr>
          <a:xfrm>
            <a:off x="395536" y="5589240"/>
            <a:ext cx="3744416" cy="576064"/>
          </a:xfrm>
          <a:prstGeom prst="roundRect">
            <a:avLst/>
          </a:prstGeom>
          <a:noFill/>
          <a:ln w="3175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i="1" dirty="0" err="1" smtClean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Durbin</a:t>
            </a:r>
            <a:r>
              <a:rPr lang="es-ES_tradnl" i="1" dirty="0" smtClean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-Watson test (</a:t>
            </a:r>
            <a:r>
              <a:rPr lang="es-ES_tradnl" i="1" dirty="0" err="1" smtClean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</a:t>
            </a:r>
            <a:r>
              <a:rPr lang="es-ES_tradnl" i="1" dirty="0" smtClean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= 1.899)</a:t>
            </a:r>
            <a:endParaRPr lang="es-ES_tradnl" dirty="0">
              <a:solidFill>
                <a:schemeClr val="bg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Rounded Rectangle 49"/>
          <p:cNvSpPr/>
          <p:nvPr/>
        </p:nvSpPr>
        <p:spPr>
          <a:xfrm>
            <a:off x="4644008" y="5589240"/>
            <a:ext cx="3960440" cy="576064"/>
          </a:xfrm>
          <a:prstGeom prst="roundRect">
            <a:avLst/>
          </a:prstGeom>
          <a:noFill/>
          <a:ln w="3175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i="1" dirty="0" err="1" smtClean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Multicollinearity</a:t>
            </a:r>
            <a:endParaRPr lang="es-ES_tradnl" dirty="0">
              <a:solidFill>
                <a:schemeClr val="bg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ounded Rectangle 1"/>
          <p:cNvSpPr/>
          <p:nvPr/>
        </p:nvSpPr>
        <p:spPr>
          <a:xfrm>
            <a:off x="1547664" y="2204864"/>
            <a:ext cx="6048672" cy="1368152"/>
          </a:xfrm>
          <a:prstGeom prst="roundRect">
            <a:avLst/>
          </a:prstGeom>
          <a:noFill/>
          <a:ln w="31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1835696" y="2444695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squared error (MSE)   = </a:t>
            </a:r>
            <a:r>
              <a:rPr lang="es-ES" dirty="0" smtClean="0"/>
              <a:t>0.01313476032524457</a:t>
            </a:r>
            <a:endParaRPr lang="en-US" dirty="0" smtClean="0"/>
          </a:p>
          <a:p>
            <a:r>
              <a:rPr lang="en-US" dirty="0" smtClean="0"/>
              <a:t>Mean absolute error (MAE)  = </a:t>
            </a:r>
            <a:r>
              <a:rPr lang="es-ES" dirty="0" smtClean="0"/>
              <a:t>0.07634561732058454</a:t>
            </a:r>
            <a:endParaRPr lang="en-US" dirty="0" smtClean="0"/>
          </a:p>
          <a:p>
            <a:r>
              <a:rPr lang="en-US" dirty="0" smtClean="0"/>
              <a:t>Root mean squared error (RMSE)  = </a:t>
            </a:r>
            <a:r>
              <a:rPr lang="es-ES" dirty="0" smtClean="0"/>
              <a:t>0.11460698200914536</a:t>
            </a:r>
            <a:endParaRPr lang="en-US" dirty="0" smtClean="0"/>
          </a:p>
          <a:p>
            <a:endParaRPr lang="es-ES" dirty="0"/>
          </a:p>
        </p:txBody>
      </p:sp>
      <p:cxnSp>
        <p:nvCxnSpPr>
          <p:cNvPr id="39" name="Straight Connector 33"/>
          <p:cNvCxnSpPr/>
          <p:nvPr/>
        </p:nvCxnSpPr>
        <p:spPr>
          <a:xfrm>
            <a:off x="323528" y="6309320"/>
            <a:ext cx="836557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4"/>
          <p:cNvGrpSpPr/>
          <p:nvPr/>
        </p:nvGrpSpPr>
        <p:grpSpPr>
          <a:xfrm>
            <a:off x="323528" y="6381328"/>
            <a:ext cx="8390205" cy="356671"/>
            <a:chOff x="502276" y="6336404"/>
            <a:chExt cx="7662931" cy="257579"/>
          </a:xfrm>
          <a:solidFill>
            <a:schemeClr val="bg2"/>
          </a:solidFill>
        </p:grpSpPr>
        <p:sp>
          <p:nvSpPr>
            <p:cNvPr id="41" name="Rectangle 35"/>
            <p:cNvSpPr/>
            <p:nvPr/>
          </p:nvSpPr>
          <p:spPr>
            <a:xfrm>
              <a:off x="502276" y="6336406"/>
              <a:ext cx="1532586" cy="2575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err="1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Motivation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2" name="Rectangle 36"/>
            <p:cNvSpPr/>
            <p:nvPr/>
          </p:nvSpPr>
          <p:spPr>
            <a:xfrm>
              <a:off x="2034862" y="6336406"/>
              <a:ext cx="1532586" cy="2575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Data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grpSp>
          <p:nvGrpSpPr>
            <p:cNvPr id="43" name="Group 37"/>
            <p:cNvGrpSpPr/>
            <p:nvPr/>
          </p:nvGrpSpPr>
          <p:grpSpPr>
            <a:xfrm>
              <a:off x="3567448" y="6336404"/>
              <a:ext cx="4597759" cy="257579"/>
              <a:chOff x="3567448" y="6336404"/>
              <a:chExt cx="4597759" cy="257579"/>
            </a:xfrm>
            <a:grpFill/>
          </p:grpSpPr>
          <p:sp>
            <p:nvSpPr>
              <p:cNvPr id="44" name="Rectangle 38"/>
              <p:cNvSpPr/>
              <p:nvPr/>
            </p:nvSpPr>
            <p:spPr>
              <a:xfrm>
                <a:off x="3567448" y="6336405"/>
                <a:ext cx="1532586" cy="25757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Preprocessing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45" name="Rectangle 39"/>
              <p:cNvSpPr/>
              <p:nvPr/>
            </p:nvSpPr>
            <p:spPr>
              <a:xfrm>
                <a:off x="5100034" y="6336405"/>
                <a:ext cx="1532586" cy="25757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Models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46" name="Rectangle 40"/>
              <p:cNvSpPr/>
              <p:nvPr/>
            </p:nvSpPr>
            <p:spPr>
              <a:xfrm>
                <a:off x="6632620" y="6336404"/>
                <a:ext cx="1532587" cy="25757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Conclusions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48814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8"/>
          <p:cNvGrpSpPr/>
          <p:nvPr/>
        </p:nvGrpSpPr>
        <p:grpSpPr>
          <a:xfrm>
            <a:off x="355199" y="2492896"/>
            <a:ext cx="3370442" cy="338555"/>
            <a:chOff x="4398134" y="239258"/>
            <a:chExt cx="2075745" cy="233693"/>
          </a:xfrm>
        </p:grpSpPr>
        <p:cxnSp>
          <p:nvCxnSpPr>
            <p:cNvPr id="23" name="Straight Connector 69"/>
            <p:cNvCxnSpPr/>
            <p:nvPr/>
          </p:nvCxnSpPr>
          <p:spPr>
            <a:xfrm>
              <a:off x="4436772" y="438076"/>
              <a:ext cx="2021982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70"/>
            <p:cNvSpPr txBox="1"/>
            <p:nvPr/>
          </p:nvSpPr>
          <p:spPr>
            <a:xfrm>
              <a:off x="4398134" y="239258"/>
              <a:ext cx="2075745" cy="233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600" dirty="0" err="1" smtClean="0">
                  <a:latin typeface="Segoe UI Light" panose="020B0502040204020203" pitchFamily="34" charset="0"/>
                </a:rPr>
                <a:t>Assumptions</a:t>
              </a:r>
              <a:endParaRPr lang="es-ES_tradnl" sz="1600" dirty="0">
                <a:latin typeface="Segoe UI Light" panose="020B0502040204020203" pitchFamily="34" charset="0"/>
              </a:endParaRPr>
            </a:p>
          </p:txBody>
        </p:sp>
      </p:grpSp>
      <p:sp>
        <p:nvSpPr>
          <p:cNvPr id="25" name="Rectangle 71"/>
          <p:cNvSpPr/>
          <p:nvPr/>
        </p:nvSpPr>
        <p:spPr>
          <a:xfrm>
            <a:off x="546972" y="1280527"/>
            <a:ext cx="3955381" cy="11628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Training set R-</a:t>
            </a:r>
            <a:r>
              <a:rPr lang="es-ES_tradnl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squared</a:t>
            </a:r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= </a:t>
            </a:r>
            <a:r>
              <a:rPr lang="es-ES" dirty="0" smtClean="0"/>
              <a:t>0.9407457919892735</a:t>
            </a:r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</a:p>
        </p:txBody>
      </p:sp>
      <p:sp>
        <p:nvSpPr>
          <p:cNvPr id="26" name="Oval 72"/>
          <p:cNvSpPr/>
          <p:nvPr/>
        </p:nvSpPr>
        <p:spPr>
          <a:xfrm>
            <a:off x="395536" y="1124744"/>
            <a:ext cx="397025" cy="397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latin typeface="Segoe UI Light" panose="020B0502040204020203" pitchFamily="34" charset="0"/>
              </a:rPr>
              <a:t>1</a:t>
            </a:r>
            <a:endParaRPr lang="es-ES_tradnl" sz="1200" dirty="0">
              <a:latin typeface="Segoe UI Light" panose="020B0502040204020203" pitchFamily="34" charset="0"/>
            </a:endParaRPr>
          </a:p>
        </p:txBody>
      </p:sp>
      <p:sp>
        <p:nvSpPr>
          <p:cNvPr id="27" name="Rectangle 73"/>
          <p:cNvSpPr/>
          <p:nvPr/>
        </p:nvSpPr>
        <p:spPr>
          <a:xfrm>
            <a:off x="4653789" y="1280527"/>
            <a:ext cx="3955381" cy="11628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Testing</a:t>
            </a:r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set R-</a:t>
            </a:r>
            <a:r>
              <a:rPr lang="es-ES_tradnl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squared</a:t>
            </a:r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= </a:t>
            </a:r>
            <a:r>
              <a:rPr lang="es-ES" dirty="0" smtClean="0"/>
              <a:t>0.9256037842621195</a:t>
            </a:r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</a:p>
        </p:txBody>
      </p:sp>
      <p:sp>
        <p:nvSpPr>
          <p:cNvPr id="28" name="Oval 74"/>
          <p:cNvSpPr/>
          <p:nvPr/>
        </p:nvSpPr>
        <p:spPr>
          <a:xfrm>
            <a:off x="4502353" y="1124744"/>
            <a:ext cx="397025" cy="397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latin typeface="Segoe UI Light" panose="020B0502040204020203" pitchFamily="34" charset="0"/>
              </a:rPr>
              <a:t>2</a:t>
            </a:r>
            <a:endParaRPr lang="es-ES_tradnl" sz="1200" dirty="0">
              <a:latin typeface="Segoe UI Light" panose="020B0502040204020203" pitchFamily="34" charset="0"/>
            </a:endParaRPr>
          </a:p>
        </p:txBody>
      </p:sp>
      <p:sp>
        <p:nvSpPr>
          <p:cNvPr id="32" name="Google Shape;131;p3"/>
          <p:cNvSpPr txBox="1"/>
          <p:nvPr/>
        </p:nvSpPr>
        <p:spPr>
          <a:xfrm>
            <a:off x="399243" y="369307"/>
            <a:ext cx="7886700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Ridge </a:t>
            </a:r>
            <a:r>
              <a:rPr lang="es-ES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r>
              <a:rPr lang="es-E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32;p3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4" name="Google Shape;133;p3"/>
          <p:cNvCxnSpPr/>
          <p:nvPr/>
        </p:nvCxnSpPr>
        <p:spPr>
          <a:xfrm>
            <a:off x="502274" y="1052736"/>
            <a:ext cx="8178085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Rounded Rectangle 49"/>
          <p:cNvSpPr/>
          <p:nvPr/>
        </p:nvSpPr>
        <p:spPr>
          <a:xfrm>
            <a:off x="2627784" y="5589240"/>
            <a:ext cx="3744416" cy="576064"/>
          </a:xfrm>
          <a:prstGeom prst="roundRect">
            <a:avLst/>
          </a:prstGeom>
          <a:noFill/>
          <a:ln w="31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i="1" dirty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Durbin</a:t>
            </a:r>
            <a:r>
              <a:rPr lang="es-ES_tradnl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-Watson test (</a:t>
            </a:r>
            <a:r>
              <a:rPr lang="es-ES_tradnl" i="1" dirty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</a:t>
            </a:r>
            <a:r>
              <a:rPr lang="es-ES_tradnl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s-ES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1.883</a:t>
            </a:r>
            <a:r>
              <a:rPr lang="es-ES_tradnl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852936"/>
            <a:ext cx="396044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780928"/>
            <a:ext cx="381642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Straight Connector 33"/>
          <p:cNvCxnSpPr/>
          <p:nvPr/>
        </p:nvCxnSpPr>
        <p:spPr>
          <a:xfrm>
            <a:off x="323528" y="6309320"/>
            <a:ext cx="8365570" cy="0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34"/>
          <p:cNvGrpSpPr/>
          <p:nvPr/>
        </p:nvGrpSpPr>
        <p:grpSpPr>
          <a:xfrm>
            <a:off x="323528" y="6381328"/>
            <a:ext cx="8390205" cy="356671"/>
            <a:chOff x="502276" y="6336404"/>
            <a:chExt cx="7662931" cy="257579"/>
          </a:xfrm>
        </p:grpSpPr>
        <p:sp>
          <p:nvSpPr>
            <p:cNvPr id="31" name="Rectangle 35"/>
            <p:cNvSpPr/>
            <p:nvPr/>
          </p:nvSpPr>
          <p:spPr>
            <a:xfrm>
              <a:off x="502276" y="6336406"/>
              <a:ext cx="1532586" cy="2575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err="1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Motivation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5" name="Rectangle 36"/>
            <p:cNvSpPr/>
            <p:nvPr/>
          </p:nvSpPr>
          <p:spPr>
            <a:xfrm>
              <a:off x="2034862" y="6336406"/>
              <a:ext cx="1532586" cy="2575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Data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grpSp>
          <p:nvGrpSpPr>
            <p:cNvPr id="37" name="Group 37"/>
            <p:cNvGrpSpPr/>
            <p:nvPr/>
          </p:nvGrpSpPr>
          <p:grpSpPr>
            <a:xfrm>
              <a:off x="3567448" y="6336404"/>
              <a:ext cx="4597759" cy="257579"/>
              <a:chOff x="3567448" y="6336404"/>
              <a:chExt cx="4597759" cy="257579"/>
            </a:xfrm>
          </p:grpSpPr>
          <p:sp>
            <p:nvSpPr>
              <p:cNvPr id="38" name="Rectangle 38"/>
              <p:cNvSpPr/>
              <p:nvPr/>
            </p:nvSpPr>
            <p:spPr>
              <a:xfrm>
                <a:off x="3567448" y="6336405"/>
                <a:ext cx="1532586" cy="257577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Preprocessing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39" name="Rectangle 39"/>
              <p:cNvSpPr/>
              <p:nvPr/>
            </p:nvSpPr>
            <p:spPr>
              <a:xfrm>
                <a:off x="5100034" y="6336405"/>
                <a:ext cx="1532586" cy="2575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Models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40" name="Rectangle 40"/>
              <p:cNvSpPr/>
              <p:nvPr/>
            </p:nvSpPr>
            <p:spPr>
              <a:xfrm>
                <a:off x="6632620" y="6336404"/>
                <a:ext cx="1532587" cy="257579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Conclusions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48814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/>
          <p:nvPr/>
        </p:nvGrpSpPr>
        <p:grpSpPr>
          <a:xfrm>
            <a:off x="609602" y="3459258"/>
            <a:ext cx="8100811" cy="1726843"/>
            <a:chOff x="1500388" y="2949263"/>
            <a:chExt cx="5003443" cy="2163649"/>
          </a:xfrm>
        </p:grpSpPr>
        <p:cxnSp>
          <p:nvCxnSpPr>
            <p:cNvPr id="34" name="Elbow Connector 33"/>
            <p:cNvCxnSpPr/>
            <p:nvPr/>
          </p:nvCxnSpPr>
          <p:spPr>
            <a:xfrm flipV="1">
              <a:off x="3168203" y="2949263"/>
              <a:ext cx="3335628" cy="1081825"/>
            </a:xfrm>
            <a:prstGeom prst="bentConnector3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/>
            <p:nvPr/>
          </p:nvCxnSpPr>
          <p:spPr>
            <a:xfrm flipV="1">
              <a:off x="1500388" y="4031087"/>
              <a:ext cx="3335628" cy="1081825"/>
            </a:xfrm>
            <a:prstGeom prst="bentConnector3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Oval 35"/>
          <p:cNvSpPr/>
          <p:nvPr/>
        </p:nvSpPr>
        <p:spPr>
          <a:xfrm>
            <a:off x="596723" y="5262301"/>
            <a:ext cx="373489" cy="37348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02406" y="5262299"/>
            <a:ext cx="230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Segoe UI Light" panose="020B0502040204020203" pitchFamily="34" charset="0"/>
              </a:rPr>
              <a:t>Data</a:t>
            </a:r>
            <a:endParaRPr lang="en-US" sz="1400" b="1" dirty="0">
              <a:latin typeface="Segoe UI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Segoe UI Light" panose="020B0502040204020203" pitchFamily="34" charset="0"/>
              </a:rPr>
              <a:t>How is our data?</a:t>
            </a:r>
            <a:endParaRPr lang="en-US" sz="1400" dirty="0">
              <a:latin typeface="Segoe UI Light" panose="020B0502040204020203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3430074" y="4431612"/>
            <a:ext cx="373489" cy="37348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35759" y="4424099"/>
            <a:ext cx="275246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Segoe UI Light" panose="020B0502040204020203" pitchFamily="34" charset="0"/>
              </a:rPr>
              <a:t>Data preprocessing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 smtClean="0">
                <a:latin typeface="Segoe UI Light" panose="020B0502040204020203" pitchFamily="34" charset="0"/>
              </a:rPr>
              <a:t>  </a:t>
            </a:r>
            <a:r>
              <a:rPr lang="en-US" sz="1400" dirty="0" smtClean="0">
                <a:latin typeface="Segoe UI Light" panose="020B0502040204020203" pitchFamily="34" charset="0"/>
              </a:rPr>
              <a:t>Missing values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Segoe UI Light" panose="020B0502040204020203" pitchFamily="34" charset="0"/>
              </a:rPr>
              <a:t>  Feature engineering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Segoe UI Light" panose="020B0502040204020203" pitchFamily="34" charset="0"/>
              </a:rPr>
              <a:t>  Outliers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Segoe UI Light" panose="020B0502040204020203" pitchFamily="34" charset="0"/>
              </a:rPr>
              <a:t>  Normalization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Segoe UI Light" panose="020B0502040204020203" pitchFamily="34" charset="0"/>
              </a:rPr>
              <a:t>  </a:t>
            </a:r>
            <a:r>
              <a:rPr lang="en-US" sz="1400" dirty="0" err="1" smtClean="0">
                <a:latin typeface="Segoe UI Light" panose="020B0502040204020203" pitchFamily="34" charset="0"/>
              </a:rPr>
              <a:t>Dummification</a:t>
            </a:r>
            <a:endParaRPr lang="en-US" sz="1400" dirty="0" smtClean="0">
              <a:latin typeface="Segoe UI Light" panose="020B0502040204020203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Segoe UI Light" panose="020B0502040204020203" pitchFamily="34" charset="0"/>
              </a:rPr>
              <a:t>  Target variable’s transformation</a:t>
            </a:r>
          </a:p>
          <a:p>
            <a:pPr marL="171450" indent="-171450">
              <a:buFont typeface="Arial"/>
              <a:buChar char="•"/>
            </a:pPr>
            <a:endParaRPr lang="en-US" sz="1200" dirty="0">
              <a:latin typeface="Segoe UI Light" panose="020B0502040204020203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126054" y="3593412"/>
            <a:ext cx="373489" cy="37348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531737" y="3610879"/>
            <a:ext cx="23546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Segoe UI Light" panose="020B0502040204020203" pitchFamily="34" charset="0"/>
              </a:rPr>
              <a:t>Machine learning models</a:t>
            </a:r>
            <a:endParaRPr lang="en-US" sz="1400" b="1" dirty="0">
              <a:latin typeface="Segoe UI Light" panose="020B0502040204020203" pitchFamily="34" charset="0"/>
            </a:endParaRPr>
          </a:p>
          <a:p>
            <a:pPr marL="171450" indent="-171450">
              <a:buFont typeface="Arial"/>
              <a:buChar char="•"/>
            </a:pPr>
            <a:r>
              <a:rPr lang="en-US" sz="1400" dirty="0" smtClean="0">
                <a:latin typeface="Segoe UI Light" panose="020B0502040204020203" pitchFamily="34" charset="0"/>
              </a:rPr>
              <a:t>Multiple linear regression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smtClean="0">
                <a:latin typeface="Segoe UI Light" panose="020B0502040204020203" pitchFamily="34" charset="0"/>
              </a:rPr>
              <a:t>Lasso regression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smtClean="0">
                <a:latin typeface="Segoe UI Light" panose="020B0502040204020203" pitchFamily="34" charset="0"/>
              </a:rPr>
              <a:t>Ridge regression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smtClean="0">
                <a:latin typeface="Segoe UI Light" panose="020B0502040204020203" pitchFamily="34" charset="0"/>
              </a:rPr>
              <a:t>Gradient boosting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smtClean="0">
                <a:latin typeface="Segoe UI Light" panose="020B0502040204020203" pitchFamily="34" charset="0"/>
              </a:rPr>
              <a:t>Random forest</a:t>
            </a:r>
          </a:p>
        </p:txBody>
      </p:sp>
      <p:sp>
        <p:nvSpPr>
          <p:cNvPr id="45" name="Curved Down Arrow 44"/>
          <p:cNvSpPr/>
          <p:nvPr/>
        </p:nvSpPr>
        <p:spPr>
          <a:xfrm rot="19809583">
            <a:off x="1455644" y="3889318"/>
            <a:ext cx="2344193" cy="656146"/>
          </a:xfrm>
          <a:prstGeom prst="curved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600200" y="3882998"/>
            <a:ext cx="1600200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</a:rPr>
              <a:t>Planned </a:t>
            </a:r>
            <a:r>
              <a:rPr lang="en-US" sz="1400" dirty="0" smtClean="0">
                <a:latin typeface="Segoe UI Light" panose="020B0502040204020203" pitchFamily="34" charset="0"/>
              </a:rPr>
              <a:t>steps</a:t>
            </a:r>
            <a:endParaRPr lang="en-US" sz="1400" dirty="0">
              <a:latin typeface="Segoe UI Light" panose="020B0502040204020203" pitchFamily="34" charset="0"/>
            </a:endParaRPr>
          </a:p>
        </p:txBody>
      </p:sp>
      <p:sp>
        <p:nvSpPr>
          <p:cNvPr id="24" name="Google Shape;131;p3"/>
          <p:cNvSpPr txBox="1"/>
          <p:nvPr/>
        </p:nvSpPr>
        <p:spPr>
          <a:xfrm>
            <a:off x="399243" y="369307"/>
            <a:ext cx="7886700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32;p3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0" name="Google Shape;133;p3"/>
          <p:cNvCxnSpPr/>
          <p:nvPr/>
        </p:nvCxnSpPr>
        <p:spPr>
          <a:xfrm>
            <a:off x="502274" y="1052736"/>
            <a:ext cx="8178085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Straight Connector 33"/>
          <p:cNvCxnSpPr/>
          <p:nvPr/>
        </p:nvCxnSpPr>
        <p:spPr>
          <a:xfrm>
            <a:off x="323528" y="6309320"/>
            <a:ext cx="8365570" cy="0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4"/>
          <p:cNvGrpSpPr/>
          <p:nvPr/>
        </p:nvGrpSpPr>
        <p:grpSpPr>
          <a:xfrm>
            <a:off x="323528" y="6381328"/>
            <a:ext cx="8390205" cy="356671"/>
            <a:chOff x="502276" y="6336404"/>
            <a:chExt cx="7662931" cy="257579"/>
          </a:xfrm>
        </p:grpSpPr>
        <p:sp>
          <p:nvSpPr>
            <p:cNvPr id="43" name="Rectangle 35"/>
            <p:cNvSpPr/>
            <p:nvPr/>
          </p:nvSpPr>
          <p:spPr>
            <a:xfrm>
              <a:off x="502276" y="6336406"/>
              <a:ext cx="1532586" cy="257577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err="1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Motivation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9" name="Rectangle 36"/>
            <p:cNvSpPr/>
            <p:nvPr/>
          </p:nvSpPr>
          <p:spPr>
            <a:xfrm>
              <a:off x="2034862" y="6336406"/>
              <a:ext cx="1532586" cy="2575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Data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grpSp>
          <p:nvGrpSpPr>
            <p:cNvPr id="50" name="Group 37"/>
            <p:cNvGrpSpPr/>
            <p:nvPr/>
          </p:nvGrpSpPr>
          <p:grpSpPr>
            <a:xfrm>
              <a:off x="3567448" y="6336404"/>
              <a:ext cx="4597759" cy="257579"/>
              <a:chOff x="3567448" y="6336404"/>
              <a:chExt cx="4597759" cy="257579"/>
            </a:xfrm>
          </p:grpSpPr>
          <p:sp>
            <p:nvSpPr>
              <p:cNvPr id="51" name="Rectangle 38"/>
              <p:cNvSpPr/>
              <p:nvPr/>
            </p:nvSpPr>
            <p:spPr>
              <a:xfrm>
                <a:off x="3567448" y="6336405"/>
                <a:ext cx="1532586" cy="257577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Preprocessing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52" name="Rectangle 39"/>
              <p:cNvSpPr/>
              <p:nvPr/>
            </p:nvSpPr>
            <p:spPr>
              <a:xfrm>
                <a:off x="5100034" y="6336405"/>
                <a:ext cx="1532586" cy="257577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Models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53" name="Rectangle 40"/>
              <p:cNvSpPr/>
              <p:nvPr/>
            </p:nvSpPr>
            <p:spPr>
              <a:xfrm>
                <a:off x="6632620" y="6336404"/>
                <a:ext cx="1532587" cy="257579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Conclusions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</p:grpSp>
      </p:grpSp>
      <p:sp>
        <p:nvSpPr>
          <p:cNvPr id="54" name="53 CuadroTexto"/>
          <p:cNvSpPr txBox="1"/>
          <p:nvPr/>
        </p:nvSpPr>
        <p:spPr>
          <a:xfrm>
            <a:off x="467544" y="1298371"/>
            <a:ext cx="835292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 smtClean="0">
                <a:latin typeface="Segoe UI Light" panose="020B0502040204020203" pitchFamily="34" charset="0"/>
              </a:rPr>
              <a:t>The</a:t>
            </a:r>
            <a:r>
              <a:rPr lang="es-ES" sz="1400" b="1" dirty="0" smtClean="0">
                <a:latin typeface="Segoe UI Light" panose="020B0502040204020203" pitchFamily="34" charset="0"/>
              </a:rPr>
              <a:t> </a:t>
            </a:r>
            <a:r>
              <a:rPr lang="es-ES" sz="1400" b="1" dirty="0" err="1" smtClean="0">
                <a:latin typeface="Segoe UI Light" panose="020B0502040204020203" pitchFamily="34" charset="0"/>
              </a:rPr>
              <a:t>aim</a:t>
            </a:r>
            <a:r>
              <a:rPr lang="es-ES" sz="1400" b="1" dirty="0" smtClean="0">
                <a:latin typeface="Segoe UI Light" panose="020B0502040204020203" pitchFamily="34" charset="0"/>
              </a:rPr>
              <a:t> of </a:t>
            </a:r>
            <a:r>
              <a:rPr lang="es-ES" sz="1400" b="1" dirty="0" err="1" smtClean="0">
                <a:latin typeface="Segoe UI Light" panose="020B0502040204020203" pitchFamily="34" charset="0"/>
              </a:rPr>
              <a:t>the</a:t>
            </a:r>
            <a:r>
              <a:rPr lang="es-ES" sz="1400" b="1" dirty="0" smtClean="0">
                <a:latin typeface="Segoe UI Light" panose="020B0502040204020203" pitchFamily="34" charset="0"/>
              </a:rPr>
              <a:t> </a:t>
            </a:r>
            <a:r>
              <a:rPr lang="es-ES" sz="1400" b="1" dirty="0" err="1" smtClean="0">
                <a:latin typeface="Segoe UI Light" panose="020B0502040204020203" pitchFamily="34" charset="0"/>
              </a:rPr>
              <a:t>project</a:t>
            </a:r>
            <a:r>
              <a:rPr lang="es-ES" sz="1400" b="1" dirty="0" smtClean="0">
                <a:latin typeface="Segoe UI Light" panose="020B0502040204020203" pitchFamily="34" charset="0"/>
              </a:rPr>
              <a:t> </a:t>
            </a:r>
            <a:r>
              <a:rPr lang="es-ES" sz="1400" b="1" dirty="0" err="1" smtClean="0">
                <a:latin typeface="Segoe UI Light" panose="020B0502040204020203" pitchFamily="34" charset="0"/>
              </a:rPr>
              <a:t>is</a:t>
            </a:r>
            <a:r>
              <a:rPr lang="es-ES" sz="1400" b="1" dirty="0" smtClean="0">
                <a:latin typeface="Segoe UI Light" panose="020B0502040204020203" pitchFamily="34" charset="0"/>
              </a:rPr>
              <a:t> </a:t>
            </a:r>
            <a:r>
              <a:rPr lang="es-ES" sz="1400" b="1" dirty="0" err="1" smtClean="0">
                <a:latin typeface="Segoe UI Light" panose="020B0502040204020203" pitchFamily="34" charset="0"/>
              </a:rPr>
              <a:t>to</a:t>
            </a:r>
            <a:r>
              <a:rPr lang="es-ES" sz="1400" b="1" dirty="0" smtClean="0">
                <a:latin typeface="Segoe UI Light" panose="020B0502040204020203" pitchFamily="34" charset="0"/>
              </a:rPr>
              <a:t> </a:t>
            </a:r>
            <a:r>
              <a:rPr lang="es-ES" sz="1400" b="1" dirty="0" err="1" smtClean="0">
                <a:latin typeface="Segoe UI Light" panose="020B0502040204020203" pitchFamily="34" charset="0"/>
              </a:rPr>
              <a:t>find</a:t>
            </a:r>
            <a:r>
              <a:rPr lang="es-ES" sz="1400" b="1" dirty="0" smtClean="0">
                <a:latin typeface="Segoe UI Light" panose="020B0502040204020203" pitchFamily="34" charset="0"/>
              </a:rPr>
              <a:t> </a:t>
            </a:r>
            <a:r>
              <a:rPr lang="es-ES" sz="1400" b="1" dirty="0" err="1" smtClean="0">
                <a:latin typeface="Segoe UI Light" panose="020B0502040204020203" pitchFamily="34" charset="0"/>
              </a:rPr>
              <a:t>the</a:t>
            </a:r>
            <a:r>
              <a:rPr lang="es-ES" sz="1400" b="1" dirty="0" smtClean="0">
                <a:latin typeface="Segoe UI Light" panose="020B0502040204020203" pitchFamily="34" charset="0"/>
              </a:rPr>
              <a:t> </a:t>
            </a:r>
            <a:r>
              <a:rPr lang="es-ES" sz="1400" b="1" dirty="0" err="1" smtClean="0">
                <a:latin typeface="Segoe UI Light" panose="020B0502040204020203" pitchFamily="34" charset="0"/>
              </a:rPr>
              <a:t>algorithm</a:t>
            </a:r>
            <a:r>
              <a:rPr lang="es-ES" sz="1400" b="1" dirty="0" smtClean="0">
                <a:latin typeface="Segoe UI Light" panose="020B0502040204020203" pitchFamily="34" charset="0"/>
              </a:rPr>
              <a:t> </a:t>
            </a:r>
            <a:r>
              <a:rPr lang="es-ES" sz="1400" b="1" dirty="0" err="1" smtClean="0">
                <a:latin typeface="Segoe UI Light" panose="020B0502040204020203" pitchFamily="34" charset="0"/>
              </a:rPr>
              <a:t>that</a:t>
            </a:r>
            <a:r>
              <a:rPr lang="es-ES" sz="1400" b="1" dirty="0" smtClean="0">
                <a:latin typeface="Segoe UI Light" panose="020B0502040204020203" pitchFamily="34" charset="0"/>
              </a:rPr>
              <a:t> can </a:t>
            </a:r>
            <a:r>
              <a:rPr lang="es-ES" sz="1400" b="1" dirty="0" err="1" smtClean="0">
                <a:latin typeface="Segoe UI Light" panose="020B0502040204020203" pitchFamily="34" charset="0"/>
              </a:rPr>
              <a:t>best</a:t>
            </a:r>
            <a:r>
              <a:rPr lang="es-ES" sz="1400" b="1" dirty="0" smtClean="0">
                <a:latin typeface="Segoe UI Light" panose="020B0502040204020203" pitchFamily="34" charset="0"/>
              </a:rPr>
              <a:t> </a:t>
            </a:r>
            <a:r>
              <a:rPr lang="es-ES" sz="1400" b="1" dirty="0" err="1" smtClean="0">
                <a:latin typeface="Segoe UI Light" panose="020B0502040204020203" pitchFamily="34" charset="0"/>
              </a:rPr>
              <a:t>predict</a:t>
            </a:r>
            <a:r>
              <a:rPr lang="es-ES" sz="1400" b="1" dirty="0" smtClean="0">
                <a:latin typeface="Segoe UI Light" panose="020B0502040204020203" pitchFamily="34" charset="0"/>
              </a:rPr>
              <a:t> </a:t>
            </a:r>
            <a:r>
              <a:rPr lang="es-ES" sz="1400" b="1" dirty="0" err="1" smtClean="0">
                <a:latin typeface="Segoe UI Light" panose="020B0502040204020203" pitchFamily="34" charset="0"/>
              </a:rPr>
              <a:t>housingprices</a:t>
            </a:r>
            <a:r>
              <a:rPr lang="es-ES" sz="1400" b="1" dirty="0" smtClean="0">
                <a:latin typeface="Segoe UI Light" panose="020B0502040204020203" pitchFamily="34" charset="0"/>
              </a:rPr>
              <a:t> in Ames, a </a:t>
            </a:r>
            <a:r>
              <a:rPr lang="es-ES" sz="1400" b="1" dirty="0" err="1" smtClean="0">
                <a:latin typeface="Segoe UI Light" panose="020B0502040204020203" pitchFamily="34" charset="0"/>
              </a:rPr>
              <a:t>city</a:t>
            </a:r>
            <a:r>
              <a:rPr lang="es-ES" sz="1400" b="1" dirty="0" smtClean="0">
                <a:latin typeface="Segoe UI Light" panose="020B0502040204020203" pitchFamily="34" charset="0"/>
              </a:rPr>
              <a:t> in </a:t>
            </a:r>
            <a:r>
              <a:rPr lang="es-ES" sz="1400" b="1" dirty="0" err="1" smtClean="0">
                <a:latin typeface="Segoe UI Light" panose="020B0502040204020203" pitchFamily="34" charset="0"/>
              </a:rPr>
              <a:t>the</a:t>
            </a:r>
            <a:r>
              <a:rPr lang="es-ES" sz="1400" b="1" dirty="0" smtClean="0">
                <a:latin typeface="Segoe UI Light" panose="020B0502040204020203" pitchFamily="34" charset="0"/>
              </a:rPr>
              <a:t> </a:t>
            </a:r>
            <a:r>
              <a:rPr lang="es-ES" sz="1400" b="1" dirty="0" err="1" smtClean="0">
                <a:latin typeface="Segoe UI Light" panose="020B0502040204020203" pitchFamily="34" charset="0"/>
              </a:rPr>
              <a:t>State</a:t>
            </a:r>
            <a:r>
              <a:rPr lang="es-ES" sz="1400" b="1" dirty="0" smtClean="0">
                <a:latin typeface="Segoe UI Light" panose="020B0502040204020203" pitchFamily="34" charset="0"/>
              </a:rPr>
              <a:t> of Iowa, USA.</a:t>
            </a:r>
          </a:p>
          <a:p>
            <a:endParaRPr lang="es-ES" sz="1400" b="1" dirty="0" smtClean="0">
              <a:latin typeface="Segoe UI Light" panose="020B0502040204020203" pitchFamily="34" charset="0"/>
            </a:endParaRPr>
          </a:p>
          <a:p>
            <a:r>
              <a:rPr lang="es-ES" sz="1400" b="1" dirty="0" err="1" smtClean="0">
                <a:latin typeface="Segoe UI Light" panose="020B0502040204020203" pitchFamily="34" charset="0"/>
              </a:rPr>
              <a:t>This</a:t>
            </a:r>
            <a:r>
              <a:rPr lang="es-ES" sz="1400" b="1" dirty="0" smtClean="0">
                <a:latin typeface="Segoe UI Light" panose="020B0502040204020203" pitchFamily="34" charset="0"/>
              </a:rPr>
              <a:t> </a:t>
            </a:r>
            <a:r>
              <a:rPr lang="es-ES" sz="1400" b="1" dirty="0" err="1" smtClean="0">
                <a:latin typeface="Segoe UI Light" panose="020B0502040204020203" pitchFamily="34" charset="0"/>
              </a:rPr>
              <a:t>algorithm</a:t>
            </a:r>
            <a:r>
              <a:rPr lang="es-ES" sz="1400" b="1" dirty="0" smtClean="0">
                <a:latin typeface="Segoe UI Light" panose="020B0502040204020203" pitchFamily="34" charset="0"/>
              </a:rPr>
              <a:t> </a:t>
            </a:r>
            <a:r>
              <a:rPr lang="es-ES" sz="1400" b="1" dirty="0" err="1" smtClean="0">
                <a:latin typeface="Segoe UI Light" panose="020B0502040204020203" pitchFamily="34" charset="0"/>
              </a:rPr>
              <a:t>is</a:t>
            </a:r>
            <a:r>
              <a:rPr lang="es-ES" sz="1400" b="1" dirty="0" smtClean="0">
                <a:latin typeface="Segoe UI Light" panose="020B0502040204020203" pitchFamily="34" charset="0"/>
              </a:rPr>
              <a:t> </a:t>
            </a:r>
            <a:r>
              <a:rPr lang="es-ES" sz="1400" b="1" dirty="0" err="1" smtClean="0">
                <a:latin typeface="Segoe UI Light" panose="020B0502040204020203" pitchFamily="34" charset="0"/>
              </a:rPr>
              <a:t>meant</a:t>
            </a:r>
            <a:r>
              <a:rPr lang="es-ES" sz="1400" b="1" dirty="0" smtClean="0">
                <a:latin typeface="Segoe UI Light" panose="020B0502040204020203" pitchFamily="34" charset="0"/>
              </a:rPr>
              <a:t> </a:t>
            </a:r>
            <a:r>
              <a:rPr lang="es-ES" sz="1400" b="1" dirty="0" err="1" smtClean="0">
                <a:latin typeface="Segoe UI Light" panose="020B0502040204020203" pitchFamily="34" charset="0"/>
              </a:rPr>
              <a:t>to</a:t>
            </a:r>
            <a:r>
              <a:rPr lang="es-ES" sz="1400" b="1" dirty="0" smtClean="0">
                <a:latin typeface="Segoe UI Light" panose="020B0502040204020203" pitchFamily="34" charset="0"/>
              </a:rPr>
              <a:t> </a:t>
            </a:r>
            <a:r>
              <a:rPr lang="es-ES" sz="1400" b="1" dirty="0" err="1" smtClean="0">
                <a:latin typeface="Segoe UI Light" panose="020B0502040204020203" pitchFamily="34" charset="0"/>
              </a:rPr>
              <a:t>help</a:t>
            </a:r>
            <a:r>
              <a:rPr lang="es-ES" sz="1400" b="1" dirty="0" smtClean="0">
                <a:latin typeface="Segoe UI Light" panose="020B0502040204020203" pitchFamily="34" charset="0"/>
              </a:rPr>
              <a:t> real estate </a:t>
            </a:r>
            <a:r>
              <a:rPr lang="es-ES" sz="1400" b="1" dirty="0" err="1" smtClean="0">
                <a:latin typeface="Segoe UI Light" panose="020B0502040204020203" pitchFamily="34" charset="0"/>
              </a:rPr>
              <a:t>companies</a:t>
            </a:r>
            <a:r>
              <a:rPr lang="es-ES" sz="1400" b="1" dirty="0" smtClean="0">
                <a:latin typeface="Segoe UI Light" panose="020B0502040204020203" pitchFamily="34" charset="0"/>
              </a:rPr>
              <a:t> </a:t>
            </a:r>
            <a:r>
              <a:rPr lang="es-ES" sz="1400" b="1" dirty="0" err="1" smtClean="0">
                <a:latin typeface="Segoe UI Light" panose="020B0502040204020203" pitchFamily="34" charset="0"/>
              </a:rPr>
              <a:t>to</a:t>
            </a:r>
            <a:r>
              <a:rPr lang="es-ES" sz="1400" b="1" dirty="0" smtClean="0">
                <a:latin typeface="Segoe UI Light" panose="020B0502040204020203" pitchFamily="34" charset="0"/>
              </a:rPr>
              <a:t>:</a:t>
            </a:r>
          </a:p>
          <a:p>
            <a:endParaRPr lang="es-ES" sz="1400" b="1" dirty="0" smtClean="0">
              <a:latin typeface="Segoe UI Light" panose="020B0502040204020203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s-ES" sz="1400" b="1" dirty="0" smtClean="0">
                <a:latin typeface="Segoe UI Light" panose="020B0502040204020203" pitchFamily="34" charset="0"/>
              </a:rPr>
              <a:t>  </a:t>
            </a:r>
            <a:r>
              <a:rPr lang="es-ES" sz="1400" b="1" dirty="0" err="1" smtClean="0">
                <a:latin typeface="Segoe UI Light" panose="020B0502040204020203" pitchFamily="34" charset="0"/>
              </a:rPr>
              <a:t>Better</a:t>
            </a:r>
            <a:r>
              <a:rPr lang="es-ES" sz="1400" b="1" dirty="0" smtClean="0">
                <a:latin typeface="Segoe UI Light" panose="020B0502040204020203" pitchFamily="34" charset="0"/>
              </a:rPr>
              <a:t> </a:t>
            </a:r>
            <a:r>
              <a:rPr lang="es-ES" sz="1400" b="1" dirty="0" err="1" smtClean="0">
                <a:latin typeface="Segoe UI Light" panose="020B0502040204020203" pitchFamily="34" charset="0"/>
              </a:rPr>
              <a:t>price</a:t>
            </a:r>
            <a:r>
              <a:rPr lang="es-ES" sz="1400" b="1" dirty="0" smtClean="0">
                <a:latin typeface="Segoe UI Light" panose="020B0502040204020203" pitchFamily="34" charset="0"/>
              </a:rPr>
              <a:t> </a:t>
            </a:r>
            <a:r>
              <a:rPr lang="es-ES" sz="1400" b="1" dirty="0" err="1" smtClean="0">
                <a:latin typeface="Segoe UI Light" panose="020B0502040204020203" pitchFamily="34" charset="0"/>
              </a:rPr>
              <a:t>their</a:t>
            </a:r>
            <a:r>
              <a:rPr lang="es-ES" sz="1400" b="1" dirty="0" smtClean="0">
                <a:latin typeface="Segoe UI Light" panose="020B0502040204020203" pitchFamily="34" charset="0"/>
              </a:rPr>
              <a:t> </a:t>
            </a:r>
            <a:r>
              <a:rPr lang="es-ES" sz="1400" b="1" dirty="0" err="1" smtClean="0">
                <a:latin typeface="Segoe UI Light" panose="020B0502040204020203" pitchFamily="34" charset="0"/>
              </a:rPr>
              <a:t>housing</a:t>
            </a:r>
            <a:r>
              <a:rPr lang="es-ES" sz="1400" b="1" dirty="0" smtClean="0">
                <a:latin typeface="Segoe UI Light" panose="020B0502040204020203" pitchFamily="34" charset="0"/>
              </a:rPr>
              <a:t> </a:t>
            </a:r>
            <a:r>
              <a:rPr lang="es-ES" sz="1400" b="1" dirty="0" err="1" smtClean="0">
                <a:latin typeface="Segoe UI Light" panose="020B0502040204020203" pitchFamily="34" charset="0"/>
              </a:rPr>
              <a:t>assets</a:t>
            </a:r>
            <a:r>
              <a:rPr lang="es-ES" sz="1400" b="1" dirty="0" smtClean="0">
                <a:latin typeface="Segoe UI Light" panose="020B0502040204020203" pitchFamily="34" charset="0"/>
              </a:rPr>
              <a:t>, </a:t>
            </a:r>
            <a:r>
              <a:rPr lang="es-ES" sz="1400" b="1" dirty="0" err="1" smtClean="0">
                <a:latin typeface="Segoe UI Light" panose="020B0502040204020203" pitchFamily="34" charset="0"/>
              </a:rPr>
              <a:t>providing</a:t>
            </a:r>
            <a:r>
              <a:rPr lang="es-ES" sz="1400" b="1" dirty="0" smtClean="0">
                <a:latin typeface="Segoe UI Light" panose="020B0502040204020203" pitchFamily="34" charset="0"/>
              </a:rPr>
              <a:t> a </a:t>
            </a:r>
            <a:r>
              <a:rPr lang="es-ES" sz="1400" b="1" dirty="0" err="1" smtClean="0">
                <a:latin typeface="Segoe UI Light" panose="020B0502040204020203" pitchFamily="34" charset="0"/>
              </a:rPr>
              <a:t>benchmark</a:t>
            </a:r>
            <a:r>
              <a:rPr lang="es-ES" sz="1400" b="1" dirty="0" smtClean="0">
                <a:latin typeface="Segoe UI Light" panose="020B0502040204020203" pitchFamily="34" charset="0"/>
              </a:rPr>
              <a:t> </a:t>
            </a:r>
            <a:r>
              <a:rPr lang="es-ES" sz="1400" b="1" dirty="0" err="1" smtClean="0">
                <a:latin typeface="Segoe UI Light" panose="020B0502040204020203" pitchFamily="34" charset="0"/>
              </a:rPr>
              <a:t>that</a:t>
            </a:r>
            <a:r>
              <a:rPr lang="es-ES" sz="1400" b="1" dirty="0" smtClean="0">
                <a:latin typeface="Segoe UI Light" panose="020B0502040204020203" pitchFamily="34" charset="0"/>
              </a:rPr>
              <a:t> </a:t>
            </a:r>
            <a:r>
              <a:rPr lang="es-ES" sz="1400" b="1" dirty="0" err="1" smtClean="0">
                <a:latin typeface="Segoe UI Light" panose="020B0502040204020203" pitchFamily="34" charset="0"/>
              </a:rPr>
              <a:t>encapsulates</a:t>
            </a:r>
            <a:r>
              <a:rPr lang="es-ES" sz="1400" b="1" dirty="0" smtClean="0">
                <a:latin typeface="Segoe UI Light" panose="020B0502040204020203" pitchFamily="34" charset="0"/>
              </a:rPr>
              <a:t> </a:t>
            </a:r>
            <a:r>
              <a:rPr lang="es-ES" sz="1400" b="1" dirty="0" err="1" smtClean="0">
                <a:latin typeface="Segoe UI Light" panose="020B0502040204020203" pitchFamily="34" charset="0"/>
              </a:rPr>
              <a:t>the</a:t>
            </a:r>
            <a:r>
              <a:rPr lang="es-ES" sz="1400" b="1" dirty="0" smtClean="0">
                <a:latin typeface="Segoe UI Light" panose="020B0502040204020203" pitchFamily="34" charset="0"/>
              </a:rPr>
              <a:t> </a:t>
            </a:r>
            <a:r>
              <a:rPr lang="es-ES" sz="1400" b="1" dirty="0" err="1" smtClean="0">
                <a:latin typeface="Segoe UI Light" panose="020B0502040204020203" pitchFamily="34" charset="0"/>
              </a:rPr>
              <a:t>information</a:t>
            </a:r>
            <a:r>
              <a:rPr lang="es-ES" sz="1400" b="1" dirty="0" smtClean="0">
                <a:latin typeface="Segoe UI Light" panose="020B0502040204020203" pitchFamily="34" charset="0"/>
              </a:rPr>
              <a:t> in </a:t>
            </a:r>
            <a:r>
              <a:rPr lang="es-ES" sz="1400" b="1" dirty="0" err="1" smtClean="0">
                <a:latin typeface="Segoe UI Light" panose="020B0502040204020203" pitchFamily="34" charset="0"/>
              </a:rPr>
              <a:t>the</a:t>
            </a:r>
            <a:r>
              <a:rPr lang="es-ES" sz="1400" b="1" dirty="0" smtClean="0">
                <a:latin typeface="Segoe UI Light" panose="020B0502040204020203" pitchFamily="34" charset="0"/>
              </a:rPr>
              <a:t> </a:t>
            </a:r>
            <a:r>
              <a:rPr lang="es-ES" sz="1400" b="1" dirty="0" err="1" smtClean="0">
                <a:latin typeface="Segoe UI Light" panose="020B0502040204020203" pitchFamily="34" charset="0"/>
              </a:rPr>
              <a:t>market</a:t>
            </a:r>
            <a:r>
              <a:rPr lang="es-ES" sz="1400" b="1" dirty="0" smtClean="0">
                <a:latin typeface="Segoe UI Light" panose="020B0502040204020203" pitchFamily="34" charset="0"/>
              </a:rPr>
              <a:t>. </a:t>
            </a:r>
          </a:p>
          <a:p>
            <a:pPr lvl="2"/>
            <a:endParaRPr lang="es-ES" sz="1400" b="1" dirty="0" smtClean="0">
              <a:latin typeface="Segoe UI Light" panose="020B0502040204020203" pitchFamily="34" charset="0"/>
            </a:endParaRPr>
          </a:p>
          <a:p>
            <a:pPr lvl="1" indent="-88900">
              <a:buClr>
                <a:schemeClr val="dk1"/>
              </a:buClr>
              <a:buSzPts val="1400"/>
              <a:buFont typeface="Arial" pitchFamily="34" charset="0"/>
              <a:buChar char="•"/>
            </a:pPr>
            <a:r>
              <a:rPr lang="es-ES" sz="1400" b="1" dirty="0" smtClean="0">
                <a:latin typeface="Segoe UI Light" panose="020B0502040204020203" pitchFamily="34" charset="0"/>
                <a:sym typeface="Georgia"/>
              </a:rPr>
              <a:t>  </a:t>
            </a:r>
            <a:r>
              <a:rPr lang="es-ES" sz="1400" b="1" dirty="0" err="1" smtClean="0">
                <a:latin typeface="Segoe UI Light" panose="020B0502040204020203" pitchFamily="34" charset="0"/>
                <a:sym typeface="Georgia"/>
              </a:rPr>
              <a:t>Provide</a:t>
            </a:r>
            <a:r>
              <a:rPr lang="es-ES" sz="1400" b="1" dirty="0" smtClean="0">
                <a:latin typeface="Segoe UI Light" panose="020B0502040204020203" pitchFamily="34" charset="0"/>
                <a:sym typeface="Georgia"/>
              </a:rPr>
              <a:t> </a:t>
            </a:r>
            <a:r>
              <a:rPr lang="es-ES" sz="1400" b="1" dirty="0" err="1" smtClean="0">
                <a:latin typeface="Segoe UI Light" panose="020B0502040204020203" pitchFamily="34" charset="0"/>
                <a:sym typeface="Georgia"/>
              </a:rPr>
              <a:t>insigh</a:t>
            </a:r>
            <a:r>
              <a:rPr lang="es-ES" sz="1400" b="1" dirty="0" smtClean="0">
                <a:latin typeface="Segoe UI Light" panose="020B0502040204020203" pitchFamily="34" charset="0"/>
                <a:sym typeface="Georgia"/>
              </a:rPr>
              <a:t> </a:t>
            </a:r>
            <a:r>
              <a:rPr lang="es-ES" sz="1400" b="1" dirty="0" err="1" smtClean="0">
                <a:latin typeface="Segoe UI Light" panose="020B0502040204020203" pitchFamily="34" charset="0"/>
                <a:sym typeface="Georgia"/>
              </a:rPr>
              <a:t>on</a:t>
            </a:r>
            <a:r>
              <a:rPr lang="es-ES" sz="1400" b="1" dirty="0" smtClean="0">
                <a:latin typeface="Segoe UI Light" panose="020B0502040204020203" pitchFamily="34" charset="0"/>
                <a:sym typeface="Georgia"/>
              </a:rPr>
              <a:t> </a:t>
            </a:r>
            <a:r>
              <a:rPr lang="es-ES" sz="1400" b="1" dirty="0" err="1" smtClean="0">
                <a:latin typeface="Segoe UI Light" panose="020B0502040204020203" pitchFamily="34" charset="0"/>
                <a:sym typeface="Georgia"/>
              </a:rPr>
              <a:t>the</a:t>
            </a:r>
            <a:r>
              <a:rPr lang="es-ES" sz="1400" b="1" dirty="0" smtClean="0">
                <a:latin typeface="Segoe UI Light" panose="020B0502040204020203" pitchFamily="34" charset="0"/>
                <a:sym typeface="Georgia"/>
              </a:rPr>
              <a:t> </a:t>
            </a:r>
            <a:r>
              <a:rPr lang="es-ES" sz="1400" b="1" dirty="0" err="1" smtClean="0">
                <a:latin typeface="Segoe UI Light" panose="020B0502040204020203" pitchFamily="34" charset="0"/>
                <a:sym typeface="Georgia"/>
              </a:rPr>
              <a:t>type</a:t>
            </a:r>
            <a:r>
              <a:rPr lang="es-ES" sz="1400" b="1" dirty="0" smtClean="0">
                <a:latin typeface="Segoe UI Light" panose="020B0502040204020203" pitchFamily="34" charset="0"/>
                <a:sym typeface="Georgia"/>
              </a:rPr>
              <a:t> of </a:t>
            </a:r>
            <a:r>
              <a:rPr lang="es-ES" sz="1400" b="1" dirty="0" err="1" smtClean="0">
                <a:latin typeface="Segoe UI Light" panose="020B0502040204020203" pitchFamily="34" charset="0"/>
                <a:sym typeface="Georgia"/>
              </a:rPr>
              <a:t>housing</a:t>
            </a:r>
            <a:r>
              <a:rPr lang="es-ES" sz="1400" b="1" dirty="0" smtClean="0">
                <a:latin typeface="Segoe UI Light" panose="020B0502040204020203" pitchFamily="34" charset="0"/>
                <a:sym typeface="Georgia"/>
              </a:rPr>
              <a:t> (</a:t>
            </a:r>
            <a:r>
              <a:rPr lang="es-ES" sz="1400" b="1" dirty="0" err="1" smtClean="0">
                <a:latin typeface="Segoe UI Light" panose="020B0502040204020203" pitchFamily="34" charset="0"/>
                <a:sym typeface="Georgia"/>
              </a:rPr>
              <a:t>relevant</a:t>
            </a:r>
            <a:r>
              <a:rPr lang="es-ES" sz="1400" b="1" dirty="0" smtClean="0">
                <a:latin typeface="Segoe UI Light" panose="020B0502040204020203" pitchFamily="34" charset="0"/>
                <a:sym typeface="Georgia"/>
              </a:rPr>
              <a:t> </a:t>
            </a:r>
            <a:r>
              <a:rPr lang="es-ES" sz="1400" b="1" dirty="0" err="1" smtClean="0">
                <a:latin typeface="Segoe UI Light" panose="020B0502040204020203" pitchFamily="34" charset="0"/>
                <a:sym typeface="Georgia"/>
              </a:rPr>
              <a:t>features</a:t>
            </a:r>
            <a:r>
              <a:rPr lang="es-ES" sz="1400" b="1" dirty="0" smtClean="0">
                <a:latin typeface="Segoe UI Light" panose="020B0502040204020203" pitchFamily="34" charset="0"/>
                <a:sym typeface="Georgia"/>
              </a:rPr>
              <a:t>) </a:t>
            </a:r>
            <a:r>
              <a:rPr lang="es-ES" sz="1400" b="1" dirty="0" err="1" smtClean="0">
                <a:latin typeface="Segoe UI Light" panose="020B0502040204020203" pitchFamily="34" charset="0"/>
                <a:sym typeface="Georgia"/>
              </a:rPr>
              <a:t>that</a:t>
            </a:r>
            <a:r>
              <a:rPr lang="es-ES" sz="1400" b="1" dirty="0" smtClean="0">
                <a:latin typeface="Segoe UI Light" panose="020B0502040204020203" pitchFamily="34" charset="0"/>
                <a:sym typeface="Georgia"/>
              </a:rPr>
              <a:t> </a:t>
            </a:r>
            <a:r>
              <a:rPr lang="es-ES" sz="1400" b="1" dirty="0" err="1" smtClean="0">
                <a:latin typeface="Segoe UI Light" panose="020B0502040204020203" pitchFamily="34" charset="0"/>
                <a:sym typeface="Georgia"/>
              </a:rPr>
              <a:t>will</a:t>
            </a:r>
            <a:r>
              <a:rPr lang="es-ES" sz="1400" b="1" dirty="0" smtClean="0">
                <a:latin typeface="Segoe UI Light" panose="020B0502040204020203" pitchFamily="34" charset="0"/>
                <a:sym typeface="Georgia"/>
              </a:rPr>
              <a:t> </a:t>
            </a:r>
            <a:r>
              <a:rPr lang="es-ES" sz="1400" b="1" dirty="0" err="1" smtClean="0">
                <a:latin typeface="Segoe UI Light" panose="020B0502040204020203" pitchFamily="34" charset="0"/>
                <a:sym typeface="Georgia"/>
              </a:rPr>
              <a:t>be</a:t>
            </a:r>
            <a:r>
              <a:rPr lang="es-ES" sz="1400" b="1" dirty="0" smtClean="0">
                <a:latin typeface="Segoe UI Light" panose="020B0502040204020203" pitchFamily="34" charset="0"/>
                <a:sym typeface="Georgia"/>
              </a:rPr>
              <a:t> more </a:t>
            </a:r>
            <a:r>
              <a:rPr lang="es-ES" sz="1400" b="1" dirty="0" err="1" smtClean="0">
                <a:latin typeface="Segoe UI Light" panose="020B0502040204020203" pitchFamily="34" charset="0"/>
                <a:sym typeface="Georgia"/>
              </a:rPr>
              <a:t>profitable</a:t>
            </a:r>
            <a:r>
              <a:rPr lang="es-ES" sz="1400" b="1" dirty="0" smtClean="0">
                <a:latin typeface="Segoe UI Light" panose="020B0502040204020203" pitchFamily="34" charset="0"/>
                <a:sym typeface="Georgia"/>
              </a:rPr>
              <a:t> </a:t>
            </a:r>
            <a:r>
              <a:rPr lang="es-ES" sz="1400" b="1" dirty="0" err="1" smtClean="0">
                <a:latin typeface="Segoe UI Light" panose="020B0502040204020203" pitchFamily="34" charset="0"/>
                <a:sym typeface="Georgia"/>
              </a:rPr>
              <a:t>to</a:t>
            </a:r>
            <a:r>
              <a:rPr lang="es-ES" sz="1400" b="1" dirty="0" smtClean="0">
                <a:latin typeface="Segoe UI Light" panose="020B0502040204020203" pitchFamily="34" charset="0"/>
                <a:sym typeface="Georgia"/>
              </a:rPr>
              <a:t> </a:t>
            </a:r>
            <a:r>
              <a:rPr lang="es-ES" sz="1400" b="1" dirty="0" err="1" smtClean="0">
                <a:latin typeface="Segoe UI Light" panose="020B0502040204020203" pitchFamily="34" charset="0"/>
                <a:sym typeface="Georgia"/>
              </a:rPr>
              <a:t>build</a:t>
            </a:r>
            <a:r>
              <a:rPr lang="es-ES" sz="1400" b="1" dirty="0" smtClean="0">
                <a:latin typeface="Segoe UI Light" panose="020B0502040204020203" pitchFamily="34" charset="0"/>
                <a:sym typeface="Georgia"/>
              </a:rPr>
              <a:t> in </a:t>
            </a:r>
            <a:r>
              <a:rPr lang="es-ES" sz="1400" b="1" dirty="0" err="1" smtClean="0">
                <a:latin typeface="Segoe UI Light" panose="020B0502040204020203" pitchFamily="34" charset="0"/>
                <a:sym typeface="Georgia"/>
              </a:rPr>
              <a:t>future</a:t>
            </a:r>
            <a:r>
              <a:rPr lang="es-ES" sz="1400" b="1" dirty="0" smtClean="0">
                <a:latin typeface="Segoe UI Light" panose="020B0502040204020203" pitchFamily="34" charset="0"/>
                <a:sym typeface="Georgia"/>
              </a:rPr>
              <a:t> real estate </a:t>
            </a:r>
            <a:r>
              <a:rPr lang="es-ES" sz="1400" b="1" dirty="0" err="1" smtClean="0">
                <a:latin typeface="Segoe UI Light" panose="020B0502040204020203" pitchFamily="34" charset="0"/>
                <a:sym typeface="Georgia"/>
              </a:rPr>
              <a:t>development</a:t>
            </a:r>
            <a:r>
              <a:rPr lang="es-ES" sz="1400" b="1" dirty="0" smtClean="0">
                <a:latin typeface="Segoe UI Light" panose="020B0502040204020203" pitchFamily="34" charset="0"/>
                <a:sym typeface="Georgia"/>
              </a:rPr>
              <a:t> in </a:t>
            </a:r>
            <a:r>
              <a:rPr lang="es-ES" sz="1400" b="1" dirty="0" err="1" smtClean="0">
                <a:latin typeface="Segoe UI Light" panose="020B0502040204020203" pitchFamily="34" charset="0"/>
                <a:sym typeface="Georgia"/>
              </a:rPr>
              <a:t>the</a:t>
            </a:r>
            <a:r>
              <a:rPr lang="es-ES" sz="1400" b="1" dirty="0" smtClean="0">
                <a:latin typeface="Segoe UI Light" panose="020B0502040204020203" pitchFamily="34" charset="0"/>
                <a:sym typeface="Georgia"/>
              </a:rPr>
              <a:t> </a:t>
            </a:r>
            <a:r>
              <a:rPr lang="es-ES" sz="1400" b="1" dirty="0" err="1" smtClean="0">
                <a:latin typeface="Segoe UI Light" panose="020B0502040204020203" pitchFamily="34" charset="0"/>
                <a:sym typeface="Georgia"/>
              </a:rPr>
              <a:t>area</a:t>
            </a:r>
            <a:r>
              <a:rPr lang="es-ES" sz="1400" b="1" dirty="0" smtClean="0">
                <a:latin typeface="Segoe UI Light" panose="020B0502040204020203" pitchFamily="34" charset="0"/>
                <a:sym typeface="Georgia"/>
              </a:rPr>
              <a:t>.</a:t>
            </a:r>
          </a:p>
          <a:p>
            <a:endParaRPr lang="es-ES" sz="1600" dirty="0" smtClean="0"/>
          </a:p>
          <a:p>
            <a:endParaRPr lang="es-ES" sz="1600" dirty="0" smtClean="0"/>
          </a:p>
          <a:p>
            <a:endParaRPr lang="es-ES" sz="1600" dirty="0" smtClean="0"/>
          </a:p>
          <a:p>
            <a:endParaRPr lang="es-ES" sz="1600" dirty="0"/>
          </a:p>
        </p:txBody>
      </p:sp>
    </p:spTree>
    <p:extLst>
      <p:ext uri="{BB962C8B-B14F-4D97-AF65-F5344CB8AC3E}">
        <p14:creationId xmlns="" xmlns:p14="http://schemas.microsoft.com/office/powerpoint/2010/main" val="13582696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30000"/>
    </mc:Choice>
    <mc:Fallback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8"/>
          <p:cNvGrpSpPr/>
          <p:nvPr/>
        </p:nvGrpSpPr>
        <p:grpSpPr>
          <a:xfrm>
            <a:off x="355199" y="2492896"/>
            <a:ext cx="3370442" cy="338555"/>
            <a:chOff x="4398134" y="239258"/>
            <a:chExt cx="2075745" cy="233693"/>
          </a:xfrm>
        </p:grpSpPr>
        <p:cxnSp>
          <p:nvCxnSpPr>
            <p:cNvPr id="23" name="Straight Connector 69"/>
            <p:cNvCxnSpPr/>
            <p:nvPr/>
          </p:nvCxnSpPr>
          <p:spPr>
            <a:xfrm>
              <a:off x="4436772" y="438076"/>
              <a:ext cx="2021982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70"/>
            <p:cNvSpPr txBox="1"/>
            <p:nvPr/>
          </p:nvSpPr>
          <p:spPr>
            <a:xfrm>
              <a:off x="4398134" y="239258"/>
              <a:ext cx="2075745" cy="233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600" dirty="0" err="1" smtClean="0">
                  <a:solidFill>
                    <a:schemeClr val="bg2"/>
                  </a:solidFill>
                  <a:latin typeface="Segoe UI Light" panose="020B0502040204020203" pitchFamily="34" charset="0"/>
                </a:rPr>
                <a:t>Assumptions</a:t>
              </a:r>
              <a:endParaRPr lang="es-ES_tradnl" sz="1600" dirty="0">
                <a:solidFill>
                  <a:schemeClr val="bg2"/>
                </a:solidFill>
                <a:latin typeface="Segoe UI Light" panose="020B0502040204020203" pitchFamily="34" charset="0"/>
              </a:endParaRP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21873"/>
          <a:stretch>
            <a:fillRect/>
          </a:stretch>
        </p:blipFill>
        <p:spPr bwMode="auto">
          <a:xfrm>
            <a:off x="179511" y="2924944"/>
            <a:ext cx="3816425" cy="2659682"/>
          </a:xfrm>
          <a:prstGeom prst="rect">
            <a:avLst/>
          </a:prstGeom>
          <a:solidFill>
            <a:schemeClr val="tx2">
              <a:lumMod val="50000"/>
              <a:alpha val="20000"/>
            </a:schemeClr>
          </a:solidFill>
          <a:ln>
            <a:noFill/>
          </a:ln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355977" y="2924944"/>
            <a:ext cx="4176463" cy="2596902"/>
          </a:xfrm>
          <a:prstGeom prst="rect">
            <a:avLst/>
          </a:prstGeom>
          <a:solidFill>
            <a:schemeClr val="tx2">
              <a:lumMod val="50000"/>
              <a:alpha val="20000"/>
            </a:schemeClr>
          </a:solidFill>
          <a:ln>
            <a:noFill/>
          </a:ln>
        </p:spPr>
      </p:pic>
      <p:sp>
        <p:nvSpPr>
          <p:cNvPr id="27" name="Rectangle 73"/>
          <p:cNvSpPr/>
          <p:nvPr/>
        </p:nvSpPr>
        <p:spPr>
          <a:xfrm>
            <a:off x="4653789" y="1280527"/>
            <a:ext cx="3955381" cy="1162808"/>
          </a:xfrm>
          <a:prstGeom prst="rect">
            <a:avLst/>
          </a:prstGeom>
          <a:solidFill>
            <a:schemeClr val="tx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Testing</a:t>
            </a:r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set R-</a:t>
            </a:r>
            <a:r>
              <a:rPr lang="es-ES_tradnl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squared</a:t>
            </a:r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= </a:t>
            </a:r>
            <a:r>
              <a:rPr lang="es-ES" dirty="0" smtClean="0"/>
              <a:t>0.9256037842621195</a:t>
            </a:r>
            <a:endParaRPr lang="es-ES_tradnl" dirty="0" err="1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5" name="Rectangle 71"/>
          <p:cNvSpPr/>
          <p:nvPr/>
        </p:nvSpPr>
        <p:spPr>
          <a:xfrm>
            <a:off x="546972" y="1280527"/>
            <a:ext cx="3955381" cy="1162808"/>
          </a:xfrm>
          <a:prstGeom prst="rect">
            <a:avLst/>
          </a:prstGeom>
          <a:solidFill>
            <a:schemeClr val="tx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Training set R-</a:t>
            </a:r>
            <a:r>
              <a:rPr lang="es-ES_tradnl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squared</a:t>
            </a:r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= </a:t>
            </a:r>
            <a:r>
              <a:rPr lang="es-ES" dirty="0" smtClean="0"/>
              <a:t>0.9407457919892735</a:t>
            </a:r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</a:p>
        </p:txBody>
      </p:sp>
      <p:sp>
        <p:nvSpPr>
          <p:cNvPr id="38" name="37 Rectángulo"/>
          <p:cNvSpPr/>
          <p:nvPr/>
        </p:nvSpPr>
        <p:spPr>
          <a:xfrm>
            <a:off x="1619672" y="2276872"/>
            <a:ext cx="5904656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Oval 72"/>
          <p:cNvSpPr/>
          <p:nvPr/>
        </p:nvSpPr>
        <p:spPr>
          <a:xfrm>
            <a:off x="395536" y="1124744"/>
            <a:ext cx="397025" cy="397024"/>
          </a:xfrm>
          <a:prstGeom prst="ellipse">
            <a:avLst/>
          </a:prstGeom>
          <a:solidFill>
            <a:schemeClr val="tx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1</a:t>
            </a:r>
            <a:endParaRPr lang="es-ES_tradnl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8" name="Oval 74"/>
          <p:cNvSpPr/>
          <p:nvPr/>
        </p:nvSpPr>
        <p:spPr>
          <a:xfrm>
            <a:off x="4502353" y="1124744"/>
            <a:ext cx="397025" cy="397024"/>
          </a:xfrm>
          <a:prstGeom prst="ellipse">
            <a:avLst/>
          </a:prstGeom>
          <a:solidFill>
            <a:schemeClr val="tx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2</a:t>
            </a:r>
            <a:endParaRPr lang="es-ES_tradnl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32" name="Google Shape;131;p3"/>
          <p:cNvSpPr txBox="1"/>
          <p:nvPr/>
        </p:nvSpPr>
        <p:spPr>
          <a:xfrm>
            <a:off x="399243" y="369307"/>
            <a:ext cx="7886700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 dirty="0" smtClean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Ridge </a:t>
            </a:r>
            <a:r>
              <a:rPr lang="es-ES" sz="3000" dirty="0" err="1" smtClean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r>
              <a:rPr lang="es-ES" sz="3000" dirty="0" smtClean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000" dirty="0" err="1" smtClean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3000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32;p3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chemeClr val="tx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s-ES_tradnl">
              <a:solidFill>
                <a:schemeClr val="bg1"/>
              </a:solidFill>
              <a:latin typeface="Segoe UI Light" panose="020B0502040204020203" pitchFamily="34" charset="0"/>
              <a:sym typeface="Quattrocento Sans"/>
            </a:endParaRPr>
          </a:p>
        </p:txBody>
      </p:sp>
      <p:cxnSp>
        <p:nvCxnSpPr>
          <p:cNvPr id="34" name="Google Shape;133;p3"/>
          <p:cNvCxnSpPr/>
          <p:nvPr/>
        </p:nvCxnSpPr>
        <p:spPr>
          <a:xfrm>
            <a:off x="502274" y="1052736"/>
            <a:ext cx="8178085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Rounded Rectangle 49"/>
          <p:cNvSpPr/>
          <p:nvPr/>
        </p:nvSpPr>
        <p:spPr>
          <a:xfrm>
            <a:off x="395536" y="5589240"/>
            <a:ext cx="3744416" cy="576064"/>
          </a:xfrm>
          <a:prstGeom prst="roundRect">
            <a:avLst/>
          </a:prstGeom>
          <a:noFill/>
          <a:ln w="3175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i="1" dirty="0" err="1" smtClean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Durbin</a:t>
            </a:r>
            <a:r>
              <a:rPr lang="es-ES_tradnl" i="1" dirty="0" smtClean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-Watson test (</a:t>
            </a:r>
            <a:r>
              <a:rPr lang="es-ES_tradnl" i="1" dirty="0" err="1" smtClean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</a:t>
            </a:r>
            <a:r>
              <a:rPr lang="es-ES_tradnl" i="1" dirty="0" smtClean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= 1.899)</a:t>
            </a:r>
            <a:endParaRPr lang="es-ES_tradnl" dirty="0">
              <a:solidFill>
                <a:schemeClr val="bg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Rounded Rectangle 49"/>
          <p:cNvSpPr/>
          <p:nvPr/>
        </p:nvSpPr>
        <p:spPr>
          <a:xfrm>
            <a:off x="4644008" y="5589240"/>
            <a:ext cx="3960440" cy="576064"/>
          </a:xfrm>
          <a:prstGeom prst="roundRect">
            <a:avLst/>
          </a:prstGeom>
          <a:noFill/>
          <a:ln w="3175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i="1" dirty="0" err="1" smtClean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Multicollinearity</a:t>
            </a:r>
            <a:endParaRPr lang="es-ES_tradnl" dirty="0">
              <a:solidFill>
                <a:schemeClr val="bg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ounded Rectangle 1"/>
          <p:cNvSpPr/>
          <p:nvPr/>
        </p:nvSpPr>
        <p:spPr>
          <a:xfrm>
            <a:off x="1547664" y="2204864"/>
            <a:ext cx="6048672" cy="1368152"/>
          </a:xfrm>
          <a:prstGeom prst="roundRect">
            <a:avLst/>
          </a:prstGeom>
          <a:noFill/>
          <a:ln w="31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1835696" y="2444695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squared error (MSE)   = </a:t>
            </a:r>
            <a:r>
              <a:rPr lang="es-ES" dirty="0" smtClean="0"/>
              <a:t>0.01252192942277695</a:t>
            </a:r>
            <a:endParaRPr lang="en-US" dirty="0" smtClean="0"/>
          </a:p>
          <a:p>
            <a:r>
              <a:rPr lang="en-US" dirty="0" smtClean="0"/>
              <a:t>Mean absolute error (MAE)  = </a:t>
            </a:r>
            <a:r>
              <a:rPr lang="es-ES" dirty="0" smtClean="0"/>
              <a:t>0.07323091734458329</a:t>
            </a:r>
            <a:endParaRPr lang="en-US" dirty="0" smtClean="0"/>
          </a:p>
          <a:p>
            <a:r>
              <a:rPr lang="en-US" dirty="0" smtClean="0"/>
              <a:t>Root mean squared error (RMSE)  = </a:t>
            </a:r>
            <a:r>
              <a:rPr lang="es-ES" dirty="0" smtClean="0"/>
              <a:t>0.11190142725978498</a:t>
            </a:r>
            <a:endParaRPr lang="en-US" dirty="0" smtClean="0"/>
          </a:p>
          <a:p>
            <a:endParaRPr lang="es-ES" dirty="0"/>
          </a:p>
        </p:txBody>
      </p:sp>
      <p:cxnSp>
        <p:nvCxnSpPr>
          <p:cNvPr id="39" name="Straight Connector 33"/>
          <p:cNvCxnSpPr/>
          <p:nvPr/>
        </p:nvCxnSpPr>
        <p:spPr>
          <a:xfrm>
            <a:off x="323528" y="6309320"/>
            <a:ext cx="836557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4"/>
          <p:cNvGrpSpPr/>
          <p:nvPr/>
        </p:nvGrpSpPr>
        <p:grpSpPr>
          <a:xfrm>
            <a:off x="323528" y="6381328"/>
            <a:ext cx="8390205" cy="356671"/>
            <a:chOff x="502276" y="6336404"/>
            <a:chExt cx="7662931" cy="257579"/>
          </a:xfrm>
          <a:solidFill>
            <a:schemeClr val="bg2"/>
          </a:solidFill>
        </p:grpSpPr>
        <p:sp>
          <p:nvSpPr>
            <p:cNvPr id="41" name="Rectangle 35"/>
            <p:cNvSpPr/>
            <p:nvPr/>
          </p:nvSpPr>
          <p:spPr>
            <a:xfrm>
              <a:off x="502276" y="6336406"/>
              <a:ext cx="1532586" cy="2575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err="1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Motivation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2" name="Rectangle 36"/>
            <p:cNvSpPr/>
            <p:nvPr/>
          </p:nvSpPr>
          <p:spPr>
            <a:xfrm>
              <a:off x="2034862" y="6336406"/>
              <a:ext cx="1532586" cy="2575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Data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grpSp>
          <p:nvGrpSpPr>
            <p:cNvPr id="43" name="Group 37"/>
            <p:cNvGrpSpPr/>
            <p:nvPr/>
          </p:nvGrpSpPr>
          <p:grpSpPr>
            <a:xfrm>
              <a:off x="3567448" y="6336404"/>
              <a:ext cx="4597759" cy="257579"/>
              <a:chOff x="3567448" y="6336404"/>
              <a:chExt cx="4597759" cy="257579"/>
            </a:xfrm>
            <a:grpFill/>
          </p:grpSpPr>
          <p:sp>
            <p:nvSpPr>
              <p:cNvPr id="44" name="Rectangle 38"/>
              <p:cNvSpPr/>
              <p:nvPr/>
            </p:nvSpPr>
            <p:spPr>
              <a:xfrm>
                <a:off x="3567448" y="6336405"/>
                <a:ext cx="1532586" cy="25757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Preprocessing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45" name="Rectangle 39"/>
              <p:cNvSpPr/>
              <p:nvPr/>
            </p:nvSpPr>
            <p:spPr>
              <a:xfrm>
                <a:off x="5100034" y="6336405"/>
                <a:ext cx="1532586" cy="25757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Models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46" name="Rectangle 40"/>
              <p:cNvSpPr/>
              <p:nvPr/>
            </p:nvSpPr>
            <p:spPr>
              <a:xfrm>
                <a:off x="6632620" y="6336404"/>
                <a:ext cx="1532587" cy="25757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Conclusions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48814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1"/>
          <p:cNvSpPr/>
          <p:nvPr/>
        </p:nvSpPr>
        <p:spPr>
          <a:xfrm>
            <a:off x="546972" y="1784583"/>
            <a:ext cx="3955381" cy="11628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Training set R-</a:t>
            </a:r>
            <a:r>
              <a:rPr lang="es-ES_tradnl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squared</a:t>
            </a:r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= </a:t>
            </a:r>
            <a:r>
              <a:rPr lang="es-ES" dirty="0" smtClean="0"/>
              <a:t>0.9333712705524264</a:t>
            </a:r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</a:p>
        </p:txBody>
      </p:sp>
      <p:sp>
        <p:nvSpPr>
          <p:cNvPr id="26" name="Oval 72"/>
          <p:cNvSpPr/>
          <p:nvPr/>
        </p:nvSpPr>
        <p:spPr>
          <a:xfrm>
            <a:off x="395536" y="1628800"/>
            <a:ext cx="397025" cy="397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latin typeface="Segoe UI Light" panose="020B0502040204020203" pitchFamily="34" charset="0"/>
              </a:rPr>
              <a:t>1</a:t>
            </a:r>
            <a:endParaRPr lang="es-ES_tradnl" sz="1200" dirty="0">
              <a:latin typeface="Segoe UI Light" panose="020B0502040204020203" pitchFamily="34" charset="0"/>
            </a:endParaRPr>
          </a:p>
        </p:txBody>
      </p:sp>
      <p:sp>
        <p:nvSpPr>
          <p:cNvPr id="27" name="Rectangle 73"/>
          <p:cNvSpPr/>
          <p:nvPr/>
        </p:nvSpPr>
        <p:spPr>
          <a:xfrm>
            <a:off x="4653789" y="1784583"/>
            <a:ext cx="3955381" cy="11628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Testing</a:t>
            </a:r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set R-</a:t>
            </a:r>
            <a:r>
              <a:rPr lang="es-ES_tradnl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squared</a:t>
            </a:r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= </a:t>
            </a:r>
            <a:r>
              <a:rPr lang="es-ES" dirty="0" smtClean="0"/>
              <a:t>0.8865640970192029</a:t>
            </a:r>
            <a:endParaRPr lang="es-ES_tradnl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8" name="Oval 74"/>
          <p:cNvSpPr/>
          <p:nvPr/>
        </p:nvSpPr>
        <p:spPr>
          <a:xfrm>
            <a:off x="4502353" y="1628800"/>
            <a:ext cx="397025" cy="397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latin typeface="Segoe UI Light" panose="020B0502040204020203" pitchFamily="34" charset="0"/>
              </a:rPr>
              <a:t>2</a:t>
            </a:r>
            <a:endParaRPr lang="es-ES_tradnl" sz="1200" dirty="0">
              <a:latin typeface="Segoe UI Light" panose="020B0502040204020203" pitchFamily="34" charset="0"/>
            </a:endParaRPr>
          </a:p>
        </p:txBody>
      </p:sp>
      <p:sp>
        <p:nvSpPr>
          <p:cNvPr id="32" name="Google Shape;131;p3"/>
          <p:cNvSpPr txBox="1"/>
          <p:nvPr/>
        </p:nvSpPr>
        <p:spPr>
          <a:xfrm>
            <a:off x="399243" y="369307"/>
            <a:ext cx="7886700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</a:t>
            </a:r>
            <a:r>
              <a:rPr lang="es-E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boosting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32;p3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4" name="Google Shape;133;p3"/>
          <p:cNvCxnSpPr/>
          <p:nvPr/>
        </p:nvCxnSpPr>
        <p:spPr>
          <a:xfrm>
            <a:off x="502274" y="1052736"/>
            <a:ext cx="8178085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Rounded Rectangle 1"/>
          <p:cNvSpPr/>
          <p:nvPr/>
        </p:nvSpPr>
        <p:spPr>
          <a:xfrm>
            <a:off x="1187624" y="3645024"/>
            <a:ext cx="6912768" cy="1872208"/>
          </a:xfrm>
          <a:prstGeom prst="roundRect">
            <a:avLst/>
          </a:prstGeom>
          <a:noFill/>
          <a:ln w="31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1907704" y="4161854"/>
            <a:ext cx="5712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squared error (MSE)   =  0.019092857842919406 </a:t>
            </a:r>
          </a:p>
          <a:p>
            <a:r>
              <a:rPr lang="en-US" dirty="0" smtClean="0"/>
              <a:t>Mean absolute error (MAE)  =  0.08601106976940891</a:t>
            </a:r>
          </a:p>
          <a:p>
            <a:r>
              <a:rPr lang="en-US" dirty="0" smtClean="0"/>
              <a:t>Root mean squared error (RMSE)  =  0.138176907777383</a:t>
            </a:r>
            <a:endParaRPr lang="es-ES" dirty="0"/>
          </a:p>
        </p:txBody>
      </p:sp>
      <p:cxnSp>
        <p:nvCxnSpPr>
          <p:cNvPr id="35" name="Straight Connector 33"/>
          <p:cNvCxnSpPr/>
          <p:nvPr/>
        </p:nvCxnSpPr>
        <p:spPr>
          <a:xfrm>
            <a:off x="323528" y="6309320"/>
            <a:ext cx="8365570" cy="0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4"/>
          <p:cNvGrpSpPr/>
          <p:nvPr/>
        </p:nvGrpSpPr>
        <p:grpSpPr>
          <a:xfrm>
            <a:off x="323528" y="6381328"/>
            <a:ext cx="8390205" cy="356671"/>
            <a:chOff x="502276" y="6336404"/>
            <a:chExt cx="7662931" cy="257579"/>
          </a:xfrm>
        </p:grpSpPr>
        <p:sp>
          <p:nvSpPr>
            <p:cNvPr id="38" name="Rectangle 35"/>
            <p:cNvSpPr/>
            <p:nvPr/>
          </p:nvSpPr>
          <p:spPr>
            <a:xfrm>
              <a:off x="502276" y="6336406"/>
              <a:ext cx="1532586" cy="2575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err="1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Motivation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9" name="Rectangle 36"/>
            <p:cNvSpPr/>
            <p:nvPr/>
          </p:nvSpPr>
          <p:spPr>
            <a:xfrm>
              <a:off x="2034862" y="6336406"/>
              <a:ext cx="1532586" cy="2575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Data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grpSp>
          <p:nvGrpSpPr>
            <p:cNvPr id="40" name="Group 37"/>
            <p:cNvGrpSpPr/>
            <p:nvPr/>
          </p:nvGrpSpPr>
          <p:grpSpPr>
            <a:xfrm>
              <a:off x="3567448" y="6336404"/>
              <a:ext cx="4597759" cy="257579"/>
              <a:chOff x="3567448" y="6336404"/>
              <a:chExt cx="4597759" cy="257579"/>
            </a:xfrm>
          </p:grpSpPr>
          <p:sp>
            <p:nvSpPr>
              <p:cNvPr id="41" name="Rectangle 38"/>
              <p:cNvSpPr/>
              <p:nvPr/>
            </p:nvSpPr>
            <p:spPr>
              <a:xfrm>
                <a:off x="3567448" y="6336405"/>
                <a:ext cx="1532586" cy="257577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Preprocessing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42" name="Rectangle 39"/>
              <p:cNvSpPr/>
              <p:nvPr/>
            </p:nvSpPr>
            <p:spPr>
              <a:xfrm>
                <a:off x="5100034" y="6336405"/>
                <a:ext cx="1532586" cy="2575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Models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43" name="Rectangle 40"/>
              <p:cNvSpPr/>
              <p:nvPr/>
            </p:nvSpPr>
            <p:spPr>
              <a:xfrm>
                <a:off x="6632620" y="6336404"/>
                <a:ext cx="1532587" cy="257579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Conclusions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48814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1"/>
          <p:cNvSpPr/>
          <p:nvPr/>
        </p:nvSpPr>
        <p:spPr>
          <a:xfrm>
            <a:off x="546972" y="1784583"/>
            <a:ext cx="3955381" cy="11628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Training set R-</a:t>
            </a:r>
            <a:r>
              <a:rPr lang="es-ES_tradnl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squared</a:t>
            </a:r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= </a:t>
            </a:r>
            <a:r>
              <a:rPr lang="es-ES" dirty="0" smtClean="0"/>
              <a:t>0.9828196251779272</a:t>
            </a:r>
            <a:endParaRPr lang="es-ES_tradnl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6" name="Oval 72"/>
          <p:cNvSpPr/>
          <p:nvPr/>
        </p:nvSpPr>
        <p:spPr>
          <a:xfrm>
            <a:off x="395536" y="1628800"/>
            <a:ext cx="397025" cy="397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latin typeface="Segoe UI Light" panose="020B0502040204020203" pitchFamily="34" charset="0"/>
              </a:rPr>
              <a:t>1</a:t>
            </a:r>
            <a:endParaRPr lang="es-ES_tradnl" sz="1200" dirty="0">
              <a:latin typeface="Segoe UI Light" panose="020B0502040204020203" pitchFamily="34" charset="0"/>
            </a:endParaRPr>
          </a:p>
        </p:txBody>
      </p:sp>
      <p:sp>
        <p:nvSpPr>
          <p:cNvPr id="27" name="Rectangle 73"/>
          <p:cNvSpPr/>
          <p:nvPr/>
        </p:nvSpPr>
        <p:spPr>
          <a:xfrm>
            <a:off x="4653789" y="1784583"/>
            <a:ext cx="3955381" cy="11628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Testing</a:t>
            </a:r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set R-</a:t>
            </a:r>
            <a:r>
              <a:rPr lang="es-ES_tradnl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squared</a:t>
            </a:r>
            <a:r>
              <a:rPr lang="es-ES_tradnl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= </a:t>
            </a:r>
            <a:r>
              <a:rPr lang="es-ES" dirty="0" smtClean="0"/>
              <a:t>0.8679678190497393</a:t>
            </a:r>
            <a:endParaRPr lang="es-ES_tradnl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8" name="Oval 74"/>
          <p:cNvSpPr/>
          <p:nvPr/>
        </p:nvSpPr>
        <p:spPr>
          <a:xfrm>
            <a:off x="4502353" y="1628800"/>
            <a:ext cx="397025" cy="397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latin typeface="Segoe UI Light" panose="020B0502040204020203" pitchFamily="34" charset="0"/>
              </a:rPr>
              <a:t>2</a:t>
            </a:r>
            <a:endParaRPr lang="es-ES_tradnl" sz="1200" dirty="0">
              <a:latin typeface="Segoe UI Light" panose="020B0502040204020203" pitchFamily="34" charset="0"/>
            </a:endParaRPr>
          </a:p>
        </p:txBody>
      </p:sp>
      <p:sp>
        <p:nvSpPr>
          <p:cNvPr id="32" name="Google Shape;131;p3"/>
          <p:cNvSpPr txBox="1"/>
          <p:nvPr/>
        </p:nvSpPr>
        <p:spPr>
          <a:xfrm>
            <a:off x="399243" y="369307"/>
            <a:ext cx="7886700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r>
              <a:rPr lang="es-E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forest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32;p3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4" name="Google Shape;133;p3"/>
          <p:cNvCxnSpPr/>
          <p:nvPr/>
        </p:nvCxnSpPr>
        <p:spPr>
          <a:xfrm>
            <a:off x="502274" y="1052736"/>
            <a:ext cx="8178085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Rounded Rectangle 1"/>
          <p:cNvSpPr/>
          <p:nvPr/>
        </p:nvSpPr>
        <p:spPr>
          <a:xfrm>
            <a:off x="1187624" y="3645024"/>
            <a:ext cx="6912768" cy="1872208"/>
          </a:xfrm>
          <a:prstGeom prst="roundRect">
            <a:avLst/>
          </a:prstGeom>
          <a:noFill/>
          <a:ln w="31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1907704" y="4161854"/>
            <a:ext cx="5712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squared error (MSE)   </a:t>
            </a:r>
            <a:r>
              <a:rPr lang="en-US" dirty="0" smtClean="0"/>
              <a:t>=  </a:t>
            </a:r>
            <a:r>
              <a:rPr lang="es-ES" dirty="0" smtClean="0"/>
              <a:t>0.02151</a:t>
            </a:r>
            <a:endParaRPr lang="en-US" dirty="0" smtClean="0"/>
          </a:p>
          <a:p>
            <a:r>
              <a:rPr lang="en-US" dirty="0" smtClean="0"/>
              <a:t>Mean absolute error (MAE)  </a:t>
            </a:r>
            <a:r>
              <a:rPr lang="en-US" dirty="0" smtClean="0"/>
              <a:t>=  </a:t>
            </a:r>
            <a:r>
              <a:rPr lang="es-ES" dirty="0" smtClean="0"/>
              <a:t>0.09125</a:t>
            </a:r>
            <a:endParaRPr lang="en-US" dirty="0" smtClean="0"/>
          </a:p>
          <a:p>
            <a:r>
              <a:rPr lang="en-US" dirty="0" smtClean="0"/>
              <a:t>Root mean squared error (RMSE)  </a:t>
            </a:r>
            <a:r>
              <a:rPr lang="en-US" dirty="0" smtClean="0"/>
              <a:t>= </a:t>
            </a:r>
            <a:r>
              <a:rPr lang="es-ES" dirty="0" smtClean="0"/>
              <a:t>0.14666</a:t>
            </a:r>
            <a:endParaRPr lang="es-ES" dirty="0"/>
          </a:p>
        </p:txBody>
      </p:sp>
      <p:cxnSp>
        <p:nvCxnSpPr>
          <p:cNvPr id="20" name="Straight Connector 33"/>
          <p:cNvCxnSpPr/>
          <p:nvPr/>
        </p:nvCxnSpPr>
        <p:spPr>
          <a:xfrm>
            <a:off x="323528" y="6309320"/>
            <a:ext cx="8365570" cy="0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34"/>
          <p:cNvGrpSpPr/>
          <p:nvPr/>
        </p:nvGrpSpPr>
        <p:grpSpPr>
          <a:xfrm>
            <a:off x="323528" y="6381328"/>
            <a:ext cx="8390205" cy="356671"/>
            <a:chOff x="502276" y="6336404"/>
            <a:chExt cx="7662931" cy="257579"/>
          </a:xfrm>
        </p:grpSpPr>
        <p:sp>
          <p:nvSpPr>
            <p:cNvPr id="22" name="Rectangle 35"/>
            <p:cNvSpPr/>
            <p:nvPr/>
          </p:nvSpPr>
          <p:spPr>
            <a:xfrm>
              <a:off x="502276" y="6336406"/>
              <a:ext cx="1532586" cy="2575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err="1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Motivation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3" name="Rectangle 36"/>
            <p:cNvSpPr/>
            <p:nvPr/>
          </p:nvSpPr>
          <p:spPr>
            <a:xfrm>
              <a:off x="2034862" y="6336406"/>
              <a:ext cx="1532586" cy="2575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Data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grpSp>
          <p:nvGrpSpPr>
            <p:cNvPr id="24" name="Group 37"/>
            <p:cNvGrpSpPr/>
            <p:nvPr/>
          </p:nvGrpSpPr>
          <p:grpSpPr>
            <a:xfrm>
              <a:off x="3567448" y="6336404"/>
              <a:ext cx="4597759" cy="257579"/>
              <a:chOff x="3567448" y="6336404"/>
              <a:chExt cx="4597759" cy="257579"/>
            </a:xfrm>
          </p:grpSpPr>
          <p:sp>
            <p:nvSpPr>
              <p:cNvPr id="35" name="Rectangle 38"/>
              <p:cNvSpPr/>
              <p:nvPr/>
            </p:nvSpPr>
            <p:spPr>
              <a:xfrm>
                <a:off x="3567448" y="6336405"/>
                <a:ext cx="1532586" cy="257577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Preprocessing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36" name="Rectangle 39"/>
              <p:cNvSpPr/>
              <p:nvPr/>
            </p:nvSpPr>
            <p:spPr>
              <a:xfrm>
                <a:off x="5100034" y="6336405"/>
                <a:ext cx="1532586" cy="2575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Models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37" name="Rectangle 40"/>
              <p:cNvSpPr/>
              <p:nvPr/>
            </p:nvSpPr>
            <p:spPr>
              <a:xfrm>
                <a:off x="6632620" y="6336404"/>
                <a:ext cx="1532587" cy="257579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Conclusions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48814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9;p5"/>
          <p:cNvGrpSpPr/>
          <p:nvPr/>
        </p:nvGrpSpPr>
        <p:grpSpPr>
          <a:xfrm>
            <a:off x="369494" y="1495583"/>
            <a:ext cx="3372010" cy="2649908"/>
            <a:chOff x="567076" y="1750019"/>
            <a:chExt cx="3372010" cy="2649908"/>
          </a:xfrm>
        </p:grpSpPr>
        <p:sp>
          <p:nvSpPr>
            <p:cNvPr id="330" name="Google Shape;330;p5"/>
            <p:cNvSpPr/>
            <p:nvPr/>
          </p:nvSpPr>
          <p:spPr>
            <a:xfrm>
              <a:off x="567076" y="1750019"/>
              <a:ext cx="3372010" cy="1486981"/>
            </a:xfrm>
            <a:custGeom>
              <a:avLst/>
              <a:gdLst/>
              <a:ahLst/>
              <a:cxnLst/>
              <a:rect l="l" t="t" r="r" b="b"/>
              <a:pathLst>
                <a:path w="3846" h="1696" extrusionOk="0">
                  <a:moveTo>
                    <a:pt x="3294" y="446"/>
                  </a:moveTo>
                  <a:lnTo>
                    <a:pt x="2736" y="0"/>
                  </a:lnTo>
                  <a:lnTo>
                    <a:pt x="2736" y="438"/>
                  </a:lnTo>
                  <a:lnTo>
                    <a:pt x="96" y="438"/>
                  </a:lnTo>
                  <a:lnTo>
                    <a:pt x="96" y="438"/>
                  </a:lnTo>
                  <a:lnTo>
                    <a:pt x="78" y="440"/>
                  </a:lnTo>
                  <a:lnTo>
                    <a:pt x="60" y="446"/>
                  </a:lnTo>
                  <a:lnTo>
                    <a:pt x="44" y="454"/>
                  </a:lnTo>
                  <a:lnTo>
                    <a:pt x="28" y="466"/>
                  </a:lnTo>
                  <a:lnTo>
                    <a:pt x="18" y="480"/>
                  </a:lnTo>
                  <a:lnTo>
                    <a:pt x="8" y="496"/>
                  </a:lnTo>
                  <a:lnTo>
                    <a:pt x="2" y="514"/>
                  </a:lnTo>
                  <a:lnTo>
                    <a:pt x="0" y="534"/>
                  </a:lnTo>
                  <a:lnTo>
                    <a:pt x="0" y="1044"/>
                  </a:lnTo>
                  <a:lnTo>
                    <a:pt x="0" y="1156"/>
                  </a:lnTo>
                  <a:lnTo>
                    <a:pt x="0" y="1156"/>
                  </a:lnTo>
                  <a:lnTo>
                    <a:pt x="0" y="1256"/>
                  </a:lnTo>
                  <a:lnTo>
                    <a:pt x="558" y="1696"/>
                  </a:lnTo>
                  <a:lnTo>
                    <a:pt x="1106" y="1252"/>
                  </a:lnTo>
                  <a:lnTo>
                    <a:pt x="3750" y="1252"/>
                  </a:lnTo>
                  <a:lnTo>
                    <a:pt x="3750" y="1252"/>
                  </a:lnTo>
                  <a:lnTo>
                    <a:pt x="3770" y="1250"/>
                  </a:lnTo>
                  <a:lnTo>
                    <a:pt x="3788" y="1244"/>
                  </a:lnTo>
                  <a:lnTo>
                    <a:pt x="3804" y="1236"/>
                  </a:lnTo>
                  <a:lnTo>
                    <a:pt x="3818" y="1224"/>
                  </a:lnTo>
                  <a:lnTo>
                    <a:pt x="3830" y="1210"/>
                  </a:lnTo>
                  <a:lnTo>
                    <a:pt x="3838" y="1192"/>
                  </a:lnTo>
                  <a:lnTo>
                    <a:pt x="3844" y="1174"/>
                  </a:lnTo>
                  <a:lnTo>
                    <a:pt x="3846" y="1156"/>
                  </a:lnTo>
                  <a:lnTo>
                    <a:pt x="3846" y="674"/>
                  </a:lnTo>
                  <a:lnTo>
                    <a:pt x="3846" y="572"/>
                  </a:lnTo>
                  <a:lnTo>
                    <a:pt x="3846" y="534"/>
                  </a:lnTo>
                  <a:lnTo>
                    <a:pt x="3846" y="0"/>
                  </a:lnTo>
                  <a:lnTo>
                    <a:pt x="3294" y="446"/>
                  </a:lnTo>
                  <a:close/>
                </a:path>
              </a:pathLst>
            </a:custGeom>
            <a:solidFill>
              <a:srgbClr val="538C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5"/>
            <p:cNvSpPr/>
            <p:nvPr/>
          </p:nvSpPr>
          <p:spPr>
            <a:xfrm flipH="1">
              <a:off x="567076" y="2912946"/>
              <a:ext cx="3372010" cy="1486981"/>
            </a:xfrm>
            <a:custGeom>
              <a:avLst/>
              <a:gdLst/>
              <a:ahLst/>
              <a:cxnLst/>
              <a:rect l="l" t="t" r="r" b="b"/>
              <a:pathLst>
                <a:path w="3846" h="1696" extrusionOk="0">
                  <a:moveTo>
                    <a:pt x="3294" y="446"/>
                  </a:moveTo>
                  <a:lnTo>
                    <a:pt x="2736" y="0"/>
                  </a:lnTo>
                  <a:lnTo>
                    <a:pt x="2736" y="438"/>
                  </a:lnTo>
                  <a:lnTo>
                    <a:pt x="96" y="438"/>
                  </a:lnTo>
                  <a:lnTo>
                    <a:pt x="96" y="438"/>
                  </a:lnTo>
                  <a:lnTo>
                    <a:pt x="78" y="440"/>
                  </a:lnTo>
                  <a:lnTo>
                    <a:pt x="60" y="446"/>
                  </a:lnTo>
                  <a:lnTo>
                    <a:pt x="44" y="454"/>
                  </a:lnTo>
                  <a:lnTo>
                    <a:pt x="28" y="466"/>
                  </a:lnTo>
                  <a:lnTo>
                    <a:pt x="18" y="480"/>
                  </a:lnTo>
                  <a:lnTo>
                    <a:pt x="8" y="496"/>
                  </a:lnTo>
                  <a:lnTo>
                    <a:pt x="2" y="514"/>
                  </a:lnTo>
                  <a:lnTo>
                    <a:pt x="0" y="534"/>
                  </a:lnTo>
                  <a:lnTo>
                    <a:pt x="0" y="1044"/>
                  </a:lnTo>
                  <a:lnTo>
                    <a:pt x="0" y="1156"/>
                  </a:lnTo>
                  <a:lnTo>
                    <a:pt x="0" y="1156"/>
                  </a:lnTo>
                  <a:lnTo>
                    <a:pt x="0" y="1256"/>
                  </a:lnTo>
                  <a:lnTo>
                    <a:pt x="558" y="1696"/>
                  </a:lnTo>
                  <a:lnTo>
                    <a:pt x="1106" y="1252"/>
                  </a:lnTo>
                  <a:lnTo>
                    <a:pt x="3750" y="1252"/>
                  </a:lnTo>
                  <a:lnTo>
                    <a:pt x="3750" y="1252"/>
                  </a:lnTo>
                  <a:lnTo>
                    <a:pt x="3770" y="1250"/>
                  </a:lnTo>
                  <a:lnTo>
                    <a:pt x="3788" y="1244"/>
                  </a:lnTo>
                  <a:lnTo>
                    <a:pt x="3804" y="1236"/>
                  </a:lnTo>
                  <a:lnTo>
                    <a:pt x="3818" y="1224"/>
                  </a:lnTo>
                  <a:lnTo>
                    <a:pt x="3830" y="1210"/>
                  </a:lnTo>
                  <a:lnTo>
                    <a:pt x="3838" y="1192"/>
                  </a:lnTo>
                  <a:lnTo>
                    <a:pt x="3844" y="1174"/>
                  </a:lnTo>
                  <a:lnTo>
                    <a:pt x="3846" y="1156"/>
                  </a:lnTo>
                  <a:lnTo>
                    <a:pt x="3846" y="674"/>
                  </a:lnTo>
                  <a:lnTo>
                    <a:pt x="3846" y="572"/>
                  </a:lnTo>
                  <a:lnTo>
                    <a:pt x="3846" y="534"/>
                  </a:lnTo>
                  <a:lnTo>
                    <a:pt x="3846" y="0"/>
                  </a:lnTo>
                  <a:lnTo>
                    <a:pt x="3294" y="446"/>
                  </a:lnTo>
                  <a:close/>
                </a:path>
              </a:pathLst>
            </a:custGeom>
            <a:solidFill>
              <a:srgbClr val="36609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751287" y="2326083"/>
              <a:ext cx="611119" cy="6111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3151405" y="3478211"/>
              <a:ext cx="611119" cy="6111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38" name="Google Shape;338;p5"/>
            <p:cNvSpPr txBox="1"/>
            <p:nvPr/>
          </p:nvSpPr>
          <p:spPr>
            <a:xfrm>
              <a:off x="1686557" y="2337447"/>
              <a:ext cx="1116000" cy="35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 err="1" smtClean="0">
                  <a:solidFill>
                    <a:schemeClr val="lt2"/>
                  </a:solidFill>
                  <a:latin typeface="Georgia"/>
                  <a:ea typeface="Georgia"/>
                  <a:cs typeface="Georgia"/>
                  <a:sym typeface="Georgia"/>
                </a:rPr>
                <a:t>Models</a:t>
              </a:r>
              <a:endParaRPr sz="1600" dirty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39" name="Google Shape;339;p5"/>
            <p:cNvSpPr txBox="1"/>
            <p:nvPr/>
          </p:nvSpPr>
          <p:spPr>
            <a:xfrm>
              <a:off x="1766950" y="3478211"/>
              <a:ext cx="914400" cy="35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 err="1" smtClean="0">
                  <a:solidFill>
                    <a:schemeClr val="lt2"/>
                  </a:solidFill>
                  <a:latin typeface="Georgia"/>
                  <a:ea typeface="Georgia"/>
                  <a:cs typeface="Georgia"/>
                  <a:sym typeface="Georgia"/>
                </a:rPr>
                <a:t>Pricing</a:t>
              </a:r>
              <a:endParaRPr sz="1600" dirty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809142" y="2447727"/>
              <a:ext cx="448094" cy="385457"/>
            </a:xfrm>
            <a:custGeom>
              <a:avLst/>
              <a:gdLst/>
              <a:ahLst/>
              <a:cxnLst/>
              <a:rect l="l" t="t" r="r" b="b"/>
              <a:pathLst>
                <a:path w="372" h="320" extrusionOk="0">
                  <a:moveTo>
                    <a:pt x="170" y="250"/>
                  </a:moveTo>
                  <a:lnTo>
                    <a:pt x="170" y="250"/>
                  </a:lnTo>
                  <a:lnTo>
                    <a:pt x="166" y="248"/>
                  </a:lnTo>
                  <a:lnTo>
                    <a:pt x="162" y="246"/>
                  </a:lnTo>
                  <a:lnTo>
                    <a:pt x="160" y="242"/>
                  </a:lnTo>
                  <a:lnTo>
                    <a:pt x="158" y="238"/>
                  </a:lnTo>
                  <a:lnTo>
                    <a:pt x="158" y="238"/>
                  </a:lnTo>
                  <a:lnTo>
                    <a:pt x="160" y="232"/>
                  </a:lnTo>
                  <a:lnTo>
                    <a:pt x="162" y="228"/>
                  </a:lnTo>
                  <a:lnTo>
                    <a:pt x="166" y="226"/>
                  </a:lnTo>
                  <a:lnTo>
                    <a:pt x="170" y="226"/>
                  </a:lnTo>
                  <a:lnTo>
                    <a:pt x="202" y="226"/>
                  </a:lnTo>
                  <a:lnTo>
                    <a:pt x="202" y="226"/>
                  </a:lnTo>
                  <a:lnTo>
                    <a:pt x="206" y="226"/>
                  </a:lnTo>
                  <a:lnTo>
                    <a:pt x="210" y="228"/>
                  </a:lnTo>
                  <a:lnTo>
                    <a:pt x="212" y="232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2" y="242"/>
                  </a:lnTo>
                  <a:lnTo>
                    <a:pt x="210" y="246"/>
                  </a:lnTo>
                  <a:lnTo>
                    <a:pt x="206" y="248"/>
                  </a:lnTo>
                  <a:lnTo>
                    <a:pt x="202" y="250"/>
                  </a:lnTo>
                  <a:lnTo>
                    <a:pt x="170" y="250"/>
                  </a:lnTo>
                  <a:close/>
                  <a:moveTo>
                    <a:pt x="130" y="264"/>
                  </a:moveTo>
                  <a:lnTo>
                    <a:pt x="98" y="320"/>
                  </a:lnTo>
                  <a:lnTo>
                    <a:pt x="274" y="320"/>
                  </a:lnTo>
                  <a:lnTo>
                    <a:pt x="242" y="264"/>
                  </a:lnTo>
                  <a:lnTo>
                    <a:pt x="130" y="264"/>
                  </a:lnTo>
                  <a:close/>
                  <a:moveTo>
                    <a:pt x="372" y="54"/>
                  </a:moveTo>
                  <a:lnTo>
                    <a:pt x="372" y="54"/>
                  </a:lnTo>
                  <a:lnTo>
                    <a:pt x="372" y="64"/>
                  </a:lnTo>
                  <a:lnTo>
                    <a:pt x="370" y="72"/>
                  </a:lnTo>
                  <a:lnTo>
                    <a:pt x="368" y="78"/>
                  </a:lnTo>
                  <a:lnTo>
                    <a:pt x="362" y="86"/>
                  </a:lnTo>
                  <a:lnTo>
                    <a:pt x="356" y="92"/>
                  </a:lnTo>
                  <a:lnTo>
                    <a:pt x="350" y="98"/>
                  </a:lnTo>
                  <a:lnTo>
                    <a:pt x="330" y="110"/>
                  </a:lnTo>
                  <a:lnTo>
                    <a:pt x="330" y="110"/>
                  </a:lnTo>
                  <a:lnTo>
                    <a:pt x="308" y="118"/>
                  </a:lnTo>
                  <a:lnTo>
                    <a:pt x="308" y="118"/>
                  </a:lnTo>
                  <a:lnTo>
                    <a:pt x="282" y="130"/>
                  </a:lnTo>
                  <a:lnTo>
                    <a:pt x="272" y="136"/>
                  </a:lnTo>
                  <a:lnTo>
                    <a:pt x="268" y="140"/>
                  </a:lnTo>
                  <a:lnTo>
                    <a:pt x="266" y="144"/>
                  </a:lnTo>
                  <a:lnTo>
                    <a:pt x="266" y="144"/>
                  </a:lnTo>
                  <a:lnTo>
                    <a:pt x="266" y="150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74" y="156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4" y="154"/>
                  </a:lnTo>
                  <a:lnTo>
                    <a:pt x="288" y="154"/>
                  </a:lnTo>
                  <a:lnTo>
                    <a:pt x="290" y="156"/>
                  </a:lnTo>
                  <a:lnTo>
                    <a:pt x="292" y="158"/>
                  </a:lnTo>
                  <a:lnTo>
                    <a:pt x="292" y="158"/>
                  </a:lnTo>
                  <a:lnTo>
                    <a:pt x="292" y="162"/>
                  </a:lnTo>
                  <a:lnTo>
                    <a:pt x="292" y="164"/>
                  </a:lnTo>
                  <a:lnTo>
                    <a:pt x="290" y="168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2" y="172"/>
                  </a:lnTo>
                  <a:lnTo>
                    <a:pt x="274" y="172"/>
                  </a:lnTo>
                  <a:lnTo>
                    <a:pt x="274" y="172"/>
                  </a:lnTo>
                  <a:lnTo>
                    <a:pt x="266" y="172"/>
                  </a:lnTo>
                  <a:lnTo>
                    <a:pt x="258" y="166"/>
                  </a:lnTo>
                  <a:lnTo>
                    <a:pt x="258" y="166"/>
                  </a:lnTo>
                  <a:lnTo>
                    <a:pt x="254" y="162"/>
                  </a:lnTo>
                  <a:lnTo>
                    <a:pt x="254" y="162"/>
                  </a:lnTo>
                  <a:lnTo>
                    <a:pt x="240" y="184"/>
                  </a:lnTo>
                  <a:lnTo>
                    <a:pt x="232" y="192"/>
                  </a:lnTo>
                  <a:lnTo>
                    <a:pt x="224" y="200"/>
                  </a:lnTo>
                  <a:lnTo>
                    <a:pt x="214" y="206"/>
                  </a:lnTo>
                  <a:lnTo>
                    <a:pt x="206" y="210"/>
                  </a:lnTo>
                  <a:lnTo>
                    <a:pt x="196" y="212"/>
                  </a:lnTo>
                  <a:lnTo>
                    <a:pt x="186" y="212"/>
                  </a:lnTo>
                  <a:lnTo>
                    <a:pt x="186" y="212"/>
                  </a:lnTo>
                  <a:lnTo>
                    <a:pt x="176" y="212"/>
                  </a:lnTo>
                  <a:lnTo>
                    <a:pt x="166" y="210"/>
                  </a:lnTo>
                  <a:lnTo>
                    <a:pt x="158" y="206"/>
                  </a:lnTo>
                  <a:lnTo>
                    <a:pt x="148" y="200"/>
                  </a:lnTo>
                  <a:lnTo>
                    <a:pt x="140" y="192"/>
                  </a:lnTo>
                  <a:lnTo>
                    <a:pt x="132" y="184"/>
                  </a:lnTo>
                  <a:lnTo>
                    <a:pt x="118" y="162"/>
                  </a:lnTo>
                  <a:lnTo>
                    <a:pt x="118" y="162"/>
                  </a:lnTo>
                  <a:lnTo>
                    <a:pt x="114" y="166"/>
                  </a:lnTo>
                  <a:lnTo>
                    <a:pt x="114" y="166"/>
                  </a:lnTo>
                  <a:lnTo>
                    <a:pt x="106" y="172"/>
                  </a:lnTo>
                  <a:lnTo>
                    <a:pt x="98" y="172"/>
                  </a:lnTo>
                  <a:lnTo>
                    <a:pt x="98" y="172"/>
                  </a:lnTo>
                  <a:lnTo>
                    <a:pt x="90" y="172"/>
                  </a:lnTo>
                  <a:lnTo>
                    <a:pt x="84" y="170"/>
                  </a:lnTo>
                  <a:lnTo>
                    <a:pt x="84" y="170"/>
                  </a:lnTo>
                  <a:lnTo>
                    <a:pt x="82" y="168"/>
                  </a:lnTo>
                  <a:lnTo>
                    <a:pt x="80" y="164"/>
                  </a:lnTo>
                  <a:lnTo>
                    <a:pt x="80" y="162"/>
                  </a:lnTo>
                  <a:lnTo>
                    <a:pt x="80" y="158"/>
                  </a:lnTo>
                  <a:lnTo>
                    <a:pt x="80" y="158"/>
                  </a:lnTo>
                  <a:lnTo>
                    <a:pt x="82" y="156"/>
                  </a:lnTo>
                  <a:lnTo>
                    <a:pt x="84" y="154"/>
                  </a:lnTo>
                  <a:lnTo>
                    <a:pt x="88" y="154"/>
                  </a:lnTo>
                  <a:lnTo>
                    <a:pt x="92" y="154"/>
                  </a:lnTo>
                  <a:lnTo>
                    <a:pt x="92" y="154"/>
                  </a:lnTo>
                  <a:lnTo>
                    <a:pt x="98" y="156"/>
                  </a:lnTo>
                  <a:lnTo>
                    <a:pt x="104" y="154"/>
                  </a:lnTo>
                  <a:lnTo>
                    <a:pt x="104" y="154"/>
                  </a:lnTo>
                  <a:lnTo>
                    <a:pt x="106" y="150"/>
                  </a:lnTo>
                  <a:lnTo>
                    <a:pt x="106" y="144"/>
                  </a:lnTo>
                  <a:lnTo>
                    <a:pt x="106" y="144"/>
                  </a:lnTo>
                  <a:lnTo>
                    <a:pt x="104" y="140"/>
                  </a:lnTo>
                  <a:lnTo>
                    <a:pt x="100" y="136"/>
                  </a:lnTo>
                  <a:lnTo>
                    <a:pt x="90" y="130"/>
                  </a:lnTo>
                  <a:lnTo>
                    <a:pt x="64" y="118"/>
                  </a:lnTo>
                  <a:lnTo>
                    <a:pt x="64" y="118"/>
                  </a:lnTo>
                  <a:lnTo>
                    <a:pt x="42" y="110"/>
                  </a:lnTo>
                  <a:lnTo>
                    <a:pt x="42" y="110"/>
                  </a:lnTo>
                  <a:lnTo>
                    <a:pt x="22" y="98"/>
                  </a:lnTo>
                  <a:lnTo>
                    <a:pt x="16" y="92"/>
                  </a:lnTo>
                  <a:lnTo>
                    <a:pt x="10" y="86"/>
                  </a:lnTo>
                  <a:lnTo>
                    <a:pt x="4" y="78"/>
                  </a:lnTo>
                  <a:lnTo>
                    <a:pt x="2" y="72"/>
                  </a:lnTo>
                  <a:lnTo>
                    <a:pt x="0" y="6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2" y="40"/>
                  </a:lnTo>
                  <a:lnTo>
                    <a:pt x="6" y="32"/>
                  </a:lnTo>
                  <a:lnTo>
                    <a:pt x="12" y="26"/>
                  </a:lnTo>
                  <a:lnTo>
                    <a:pt x="18" y="22"/>
                  </a:lnTo>
                  <a:lnTo>
                    <a:pt x="24" y="18"/>
                  </a:lnTo>
                  <a:lnTo>
                    <a:pt x="32" y="16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54" y="18"/>
                  </a:lnTo>
                  <a:lnTo>
                    <a:pt x="66" y="24"/>
                  </a:lnTo>
                  <a:lnTo>
                    <a:pt x="76" y="32"/>
                  </a:lnTo>
                  <a:lnTo>
                    <a:pt x="82" y="44"/>
                  </a:lnTo>
                  <a:lnTo>
                    <a:pt x="82" y="44"/>
                  </a:lnTo>
                  <a:lnTo>
                    <a:pt x="8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90" y="44"/>
                  </a:lnTo>
                  <a:lnTo>
                    <a:pt x="290" y="44"/>
                  </a:lnTo>
                  <a:lnTo>
                    <a:pt x="296" y="32"/>
                  </a:lnTo>
                  <a:lnTo>
                    <a:pt x="306" y="24"/>
                  </a:lnTo>
                  <a:lnTo>
                    <a:pt x="318" y="18"/>
                  </a:lnTo>
                  <a:lnTo>
                    <a:pt x="330" y="14"/>
                  </a:lnTo>
                  <a:lnTo>
                    <a:pt x="330" y="14"/>
                  </a:lnTo>
                  <a:lnTo>
                    <a:pt x="340" y="16"/>
                  </a:lnTo>
                  <a:lnTo>
                    <a:pt x="348" y="18"/>
                  </a:lnTo>
                  <a:lnTo>
                    <a:pt x="354" y="22"/>
                  </a:lnTo>
                  <a:lnTo>
                    <a:pt x="360" y="26"/>
                  </a:lnTo>
                  <a:lnTo>
                    <a:pt x="366" y="32"/>
                  </a:lnTo>
                  <a:lnTo>
                    <a:pt x="370" y="40"/>
                  </a:lnTo>
                  <a:lnTo>
                    <a:pt x="372" y="46"/>
                  </a:lnTo>
                  <a:lnTo>
                    <a:pt x="372" y="54"/>
                  </a:lnTo>
                  <a:lnTo>
                    <a:pt x="372" y="54"/>
                  </a:lnTo>
                  <a:close/>
                  <a:moveTo>
                    <a:pt x="96" y="114"/>
                  </a:moveTo>
                  <a:lnTo>
                    <a:pt x="96" y="114"/>
                  </a:lnTo>
                  <a:lnTo>
                    <a:pt x="88" y="86"/>
                  </a:lnTo>
                  <a:lnTo>
                    <a:pt x="82" y="56"/>
                  </a:lnTo>
                  <a:lnTo>
                    <a:pt x="82" y="56"/>
                  </a:lnTo>
                  <a:lnTo>
                    <a:pt x="80" y="68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2" y="82"/>
                  </a:lnTo>
                  <a:lnTo>
                    <a:pt x="68" y="82"/>
                  </a:lnTo>
                  <a:lnTo>
                    <a:pt x="66" y="82"/>
                  </a:lnTo>
                  <a:lnTo>
                    <a:pt x="62" y="80"/>
                  </a:lnTo>
                  <a:lnTo>
                    <a:pt x="62" y="80"/>
                  </a:lnTo>
                  <a:lnTo>
                    <a:pt x="60" y="78"/>
                  </a:lnTo>
                  <a:lnTo>
                    <a:pt x="60" y="74"/>
                  </a:lnTo>
                  <a:lnTo>
                    <a:pt x="60" y="72"/>
                  </a:lnTo>
                  <a:lnTo>
                    <a:pt x="62" y="68"/>
                  </a:lnTo>
                  <a:lnTo>
                    <a:pt x="62" y="68"/>
                  </a:lnTo>
                  <a:lnTo>
                    <a:pt x="66" y="62"/>
                  </a:lnTo>
                  <a:lnTo>
                    <a:pt x="66" y="54"/>
                  </a:lnTo>
                  <a:lnTo>
                    <a:pt x="66" y="54"/>
                  </a:lnTo>
                  <a:lnTo>
                    <a:pt x="64" y="46"/>
                  </a:lnTo>
                  <a:lnTo>
                    <a:pt x="60" y="38"/>
                  </a:lnTo>
                  <a:lnTo>
                    <a:pt x="52" y="32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32" y="32"/>
                  </a:lnTo>
                  <a:lnTo>
                    <a:pt x="22" y="38"/>
                  </a:lnTo>
                  <a:lnTo>
                    <a:pt x="18" y="4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6" y="64"/>
                  </a:lnTo>
                  <a:lnTo>
                    <a:pt x="20" y="74"/>
                  </a:lnTo>
                  <a:lnTo>
                    <a:pt x="32" y="84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70" y="104"/>
                  </a:lnTo>
                  <a:lnTo>
                    <a:pt x="70" y="104"/>
                  </a:lnTo>
                  <a:lnTo>
                    <a:pt x="96" y="114"/>
                  </a:lnTo>
                  <a:lnTo>
                    <a:pt x="96" y="114"/>
                  </a:lnTo>
                  <a:close/>
                  <a:moveTo>
                    <a:pt x="272" y="28"/>
                  </a:moveTo>
                  <a:lnTo>
                    <a:pt x="272" y="28"/>
                  </a:lnTo>
                  <a:lnTo>
                    <a:pt x="272" y="26"/>
                  </a:lnTo>
                  <a:lnTo>
                    <a:pt x="270" y="22"/>
                  </a:lnTo>
                  <a:lnTo>
                    <a:pt x="270" y="22"/>
                  </a:lnTo>
                  <a:lnTo>
                    <a:pt x="268" y="20"/>
                  </a:lnTo>
                  <a:lnTo>
                    <a:pt x="264" y="20"/>
                  </a:lnTo>
                  <a:lnTo>
                    <a:pt x="234" y="20"/>
                  </a:lnTo>
                  <a:lnTo>
                    <a:pt x="234" y="20"/>
                  </a:lnTo>
                  <a:lnTo>
                    <a:pt x="230" y="20"/>
                  </a:lnTo>
                  <a:lnTo>
                    <a:pt x="228" y="22"/>
                  </a:lnTo>
                  <a:lnTo>
                    <a:pt x="226" y="24"/>
                  </a:lnTo>
                  <a:lnTo>
                    <a:pt x="226" y="28"/>
                  </a:lnTo>
                  <a:lnTo>
                    <a:pt x="226" y="28"/>
                  </a:lnTo>
                  <a:lnTo>
                    <a:pt x="226" y="32"/>
                  </a:lnTo>
                  <a:lnTo>
                    <a:pt x="228" y="34"/>
                  </a:lnTo>
                  <a:lnTo>
                    <a:pt x="230" y="36"/>
                  </a:lnTo>
                  <a:lnTo>
                    <a:pt x="234" y="36"/>
                  </a:lnTo>
                  <a:lnTo>
                    <a:pt x="256" y="36"/>
                  </a:lnTo>
                  <a:lnTo>
                    <a:pt x="256" y="36"/>
                  </a:lnTo>
                  <a:lnTo>
                    <a:pt x="252" y="64"/>
                  </a:lnTo>
                  <a:lnTo>
                    <a:pt x="246" y="90"/>
                  </a:lnTo>
                  <a:lnTo>
                    <a:pt x="240" y="112"/>
                  </a:lnTo>
                  <a:lnTo>
                    <a:pt x="232" y="132"/>
                  </a:lnTo>
                  <a:lnTo>
                    <a:pt x="222" y="150"/>
                  </a:lnTo>
                  <a:lnTo>
                    <a:pt x="212" y="162"/>
                  </a:lnTo>
                  <a:lnTo>
                    <a:pt x="202" y="172"/>
                  </a:lnTo>
                  <a:lnTo>
                    <a:pt x="192" y="176"/>
                  </a:lnTo>
                  <a:lnTo>
                    <a:pt x="192" y="176"/>
                  </a:lnTo>
                  <a:lnTo>
                    <a:pt x="190" y="178"/>
                  </a:lnTo>
                  <a:lnTo>
                    <a:pt x="188" y="180"/>
                  </a:lnTo>
                  <a:lnTo>
                    <a:pt x="186" y="184"/>
                  </a:lnTo>
                  <a:lnTo>
                    <a:pt x="186" y="186"/>
                  </a:lnTo>
                  <a:lnTo>
                    <a:pt x="186" y="186"/>
                  </a:lnTo>
                  <a:lnTo>
                    <a:pt x="190" y="190"/>
                  </a:lnTo>
                  <a:lnTo>
                    <a:pt x="194" y="192"/>
                  </a:lnTo>
                  <a:lnTo>
                    <a:pt x="194" y="192"/>
                  </a:lnTo>
                  <a:lnTo>
                    <a:pt x="196" y="192"/>
                  </a:lnTo>
                  <a:lnTo>
                    <a:pt x="196" y="192"/>
                  </a:lnTo>
                  <a:lnTo>
                    <a:pt x="204" y="190"/>
                  </a:lnTo>
                  <a:lnTo>
                    <a:pt x="210" y="186"/>
                  </a:lnTo>
                  <a:lnTo>
                    <a:pt x="224" y="174"/>
                  </a:lnTo>
                  <a:lnTo>
                    <a:pt x="236" y="158"/>
                  </a:lnTo>
                  <a:lnTo>
                    <a:pt x="248" y="138"/>
                  </a:lnTo>
                  <a:lnTo>
                    <a:pt x="256" y="114"/>
                  </a:lnTo>
                  <a:lnTo>
                    <a:pt x="264" y="88"/>
                  </a:lnTo>
                  <a:lnTo>
                    <a:pt x="270" y="58"/>
                  </a:lnTo>
                  <a:lnTo>
                    <a:pt x="272" y="28"/>
                  </a:lnTo>
                  <a:lnTo>
                    <a:pt x="272" y="28"/>
                  </a:lnTo>
                  <a:close/>
                  <a:moveTo>
                    <a:pt x="356" y="54"/>
                  </a:moveTo>
                  <a:lnTo>
                    <a:pt x="356" y="54"/>
                  </a:lnTo>
                  <a:lnTo>
                    <a:pt x="354" y="46"/>
                  </a:lnTo>
                  <a:lnTo>
                    <a:pt x="350" y="38"/>
                  </a:lnTo>
                  <a:lnTo>
                    <a:pt x="340" y="32"/>
                  </a:lnTo>
                  <a:lnTo>
                    <a:pt x="330" y="30"/>
                  </a:lnTo>
                  <a:lnTo>
                    <a:pt x="330" y="30"/>
                  </a:lnTo>
                  <a:lnTo>
                    <a:pt x="320" y="32"/>
                  </a:lnTo>
                  <a:lnTo>
                    <a:pt x="312" y="38"/>
                  </a:lnTo>
                  <a:lnTo>
                    <a:pt x="308" y="46"/>
                  </a:lnTo>
                  <a:lnTo>
                    <a:pt x="306" y="54"/>
                  </a:lnTo>
                  <a:lnTo>
                    <a:pt x="306" y="54"/>
                  </a:lnTo>
                  <a:lnTo>
                    <a:pt x="306" y="62"/>
                  </a:lnTo>
                  <a:lnTo>
                    <a:pt x="310" y="68"/>
                  </a:lnTo>
                  <a:lnTo>
                    <a:pt x="310" y="68"/>
                  </a:lnTo>
                  <a:lnTo>
                    <a:pt x="312" y="72"/>
                  </a:lnTo>
                  <a:lnTo>
                    <a:pt x="312" y="74"/>
                  </a:lnTo>
                  <a:lnTo>
                    <a:pt x="312" y="78"/>
                  </a:lnTo>
                  <a:lnTo>
                    <a:pt x="310" y="80"/>
                  </a:lnTo>
                  <a:lnTo>
                    <a:pt x="310" y="80"/>
                  </a:lnTo>
                  <a:lnTo>
                    <a:pt x="306" y="82"/>
                  </a:lnTo>
                  <a:lnTo>
                    <a:pt x="304" y="82"/>
                  </a:lnTo>
                  <a:lnTo>
                    <a:pt x="300" y="82"/>
                  </a:lnTo>
                  <a:lnTo>
                    <a:pt x="298" y="80"/>
                  </a:lnTo>
                  <a:lnTo>
                    <a:pt x="298" y="80"/>
                  </a:lnTo>
                  <a:lnTo>
                    <a:pt x="292" y="68"/>
                  </a:lnTo>
                  <a:lnTo>
                    <a:pt x="290" y="56"/>
                  </a:lnTo>
                  <a:lnTo>
                    <a:pt x="290" y="56"/>
                  </a:lnTo>
                  <a:lnTo>
                    <a:pt x="284" y="86"/>
                  </a:lnTo>
                  <a:lnTo>
                    <a:pt x="276" y="114"/>
                  </a:lnTo>
                  <a:lnTo>
                    <a:pt x="276" y="114"/>
                  </a:lnTo>
                  <a:lnTo>
                    <a:pt x="302" y="104"/>
                  </a:lnTo>
                  <a:lnTo>
                    <a:pt x="302" y="104"/>
                  </a:lnTo>
                  <a:lnTo>
                    <a:pt x="322" y="96"/>
                  </a:lnTo>
                  <a:lnTo>
                    <a:pt x="322" y="96"/>
                  </a:lnTo>
                  <a:lnTo>
                    <a:pt x="340" y="84"/>
                  </a:lnTo>
                  <a:lnTo>
                    <a:pt x="352" y="74"/>
                  </a:lnTo>
                  <a:lnTo>
                    <a:pt x="356" y="64"/>
                  </a:lnTo>
                  <a:lnTo>
                    <a:pt x="356" y="54"/>
                  </a:lnTo>
                  <a:lnTo>
                    <a:pt x="356" y="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3" name="Google Shape;343;p5"/>
          <p:cNvCxnSpPr/>
          <p:nvPr/>
        </p:nvCxnSpPr>
        <p:spPr>
          <a:xfrm>
            <a:off x="3823016" y="1556792"/>
            <a:ext cx="5213481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44" name="Google Shape;344;p5"/>
          <p:cNvCxnSpPr/>
          <p:nvPr/>
        </p:nvCxnSpPr>
        <p:spPr>
          <a:xfrm>
            <a:off x="3851920" y="2996952"/>
            <a:ext cx="5213481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46" name="Google Shape;346;p5"/>
          <p:cNvCxnSpPr/>
          <p:nvPr/>
        </p:nvCxnSpPr>
        <p:spPr>
          <a:xfrm>
            <a:off x="3851920" y="4221088"/>
            <a:ext cx="5213481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47" name="Google Shape;347;p5"/>
          <p:cNvSpPr/>
          <p:nvPr/>
        </p:nvSpPr>
        <p:spPr>
          <a:xfrm>
            <a:off x="3823016" y="1412776"/>
            <a:ext cx="5213400" cy="153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indent="-88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s-ES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linear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regression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models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prove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better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after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data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preprocessing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indent="-88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Among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them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ridge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regression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best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performing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0" marR="0" lvl="0" indent="-88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6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8" name="Google Shape;348;p5"/>
          <p:cNvSpPr/>
          <p:nvPr/>
        </p:nvSpPr>
        <p:spPr>
          <a:xfrm>
            <a:off x="3823016" y="2996952"/>
            <a:ext cx="52134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-88900">
              <a:buClr>
                <a:schemeClr val="dk1"/>
              </a:buClr>
              <a:buSzPts val="1400"/>
            </a:pP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algorithm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can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used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pricing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purposes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features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of real estate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assets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can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introduced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in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algorithm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will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predict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price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that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house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</a:p>
          <a:p>
            <a:pPr lvl="0" indent="-88900">
              <a:buClr>
                <a:schemeClr val="dk1"/>
              </a:buClr>
              <a:buSzPts val="1400"/>
            </a:pPr>
            <a:endParaRPr lang="es-ES" sz="16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0" name="Google Shape;350;p5"/>
          <p:cNvSpPr/>
          <p:nvPr/>
        </p:nvSpPr>
        <p:spPr>
          <a:xfrm>
            <a:off x="3031002" y="3309172"/>
            <a:ext cx="460878" cy="335852"/>
          </a:xfrm>
          <a:custGeom>
            <a:avLst/>
            <a:gdLst/>
            <a:ahLst/>
            <a:cxnLst/>
            <a:rect l="l" t="t" r="r" b="b"/>
            <a:pathLst>
              <a:path w="376" h="274" extrusionOk="0">
                <a:moveTo>
                  <a:pt x="376" y="126"/>
                </a:moveTo>
                <a:lnTo>
                  <a:pt x="376" y="126"/>
                </a:lnTo>
                <a:lnTo>
                  <a:pt x="374" y="122"/>
                </a:lnTo>
                <a:lnTo>
                  <a:pt x="370" y="120"/>
                </a:lnTo>
                <a:lnTo>
                  <a:pt x="346" y="110"/>
                </a:lnTo>
                <a:lnTo>
                  <a:pt x="372" y="98"/>
                </a:lnTo>
                <a:lnTo>
                  <a:pt x="372" y="98"/>
                </a:lnTo>
                <a:lnTo>
                  <a:pt x="376" y="96"/>
                </a:lnTo>
                <a:lnTo>
                  <a:pt x="376" y="92"/>
                </a:lnTo>
                <a:lnTo>
                  <a:pt x="376" y="92"/>
                </a:lnTo>
                <a:lnTo>
                  <a:pt x="376" y="86"/>
                </a:lnTo>
                <a:lnTo>
                  <a:pt x="372" y="84"/>
                </a:lnTo>
                <a:lnTo>
                  <a:pt x="344" y="74"/>
                </a:lnTo>
                <a:lnTo>
                  <a:pt x="344" y="74"/>
                </a:lnTo>
                <a:lnTo>
                  <a:pt x="346" y="70"/>
                </a:lnTo>
                <a:lnTo>
                  <a:pt x="346" y="66"/>
                </a:lnTo>
                <a:lnTo>
                  <a:pt x="346" y="52"/>
                </a:lnTo>
                <a:lnTo>
                  <a:pt x="346" y="52"/>
                </a:lnTo>
                <a:lnTo>
                  <a:pt x="346" y="56"/>
                </a:lnTo>
                <a:lnTo>
                  <a:pt x="344" y="60"/>
                </a:lnTo>
                <a:lnTo>
                  <a:pt x="334" y="68"/>
                </a:lnTo>
                <a:lnTo>
                  <a:pt x="334" y="68"/>
                </a:lnTo>
                <a:lnTo>
                  <a:pt x="322" y="72"/>
                </a:lnTo>
                <a:lnTo>
                  <a:pt x="308" y="76"/>
                </a:lnTo>
                <a:lnTo>
                  <a:pt x="290" y="80"/>
                </a:lnTo>
                <a:lnTo>
                  <a:pt x="272" y="80"/>
                </a:lnTo>
                <a:lnTo>
                  <a:pt x="272" y="80"/>
                </a:lnTo>
                <a:lnTo>
                  <a:pt x="254" y="80"/>
                </a:lnTo>
                <a:lnTo>
                  <a:pt x="238" y="78"/>
                </a:lnTo>
                <a:lnTo>
                  <a:pt x="226" y="74"/>
                </a:lnTo>
                <a:lnTo>
                  <a:pt x="214" y="70"/>
                </a:lnTo>
                <a:lnTo>
                  <a:pt x="214" y="70"/>
                </a:lnTo>
                <a:lnTo>
                  <a:pt x="214" y="70"/>
                </a:lnTo>
                <a:lnTo>
                  <a:pt x="210" y="68"/>
                </a:lnTo>
                <a:lnTo>
                  <a:pt x="210" y="68"/>
                </a:lnTo>
                <a:lnTo>
                  <a:pt x="200" y="60"/>
                </a:lnTo>
                <a:lnTo>
                  <a:pt x="198" y="56"/>
                </a:lnTo>
                <a:lnTo>
                  <a:pt x="196" y="52"/>
                </a:lnTo>
                <a:lnTo>
                  <a:pt x="196" y="52"/>
                </a:lnTo>
                <a:lnTo>
                  <a:pt x="198" y="46"/>
                </a:lnTo>
                <a:lnTo>
                  <a:pt x="6" y="136"/>
                </a:lnTo>
                <a:lnTo>
                  <a:pt x="6" y="136"/>
                </a:lnTo>
                <a:lnTo>
                  <a:pt x="2" y="138"/>
                </a:lnTo>
                <a:lnTo>
                  <a:pt x="2" y="142"/>
                </a:lnTo>
                <a:lnTo>
                  <a:pt x="2" y="142"/>
                </a:lnTo>
                <a:lnTo>
                  <a:pt x="2" y="148"/>
                </a:lnTo>
                <a:lnTo>
                  <a:pt x="6" y="150"/>
                </a:lnTo>
                <a:lnTo>
                  <a:pt x="30" y="158"/>
                </a:lnTo>
                <a:lnTo>
                  <a:pt x="4" y="170"/>
                </a:lnTo>
                <a:lnTo>
                  <a:pt x="4" y="170"/>
                </a:lnTo>
                <a:lnTo>
                  <a:pt x="2" y="174"/>
                </a:lnTo>
                <a:lnTo>
                  <a:pt x="0" y="178"/>
                </a:lnTo>
                <a:lnTo>
                  <a:pt x="0" y="178"/>
                </a:lnTo>
                <a:lnTo>
                  <a:pt x="2" y="182"/>
                </a:lnTo>
                <a:lnTo>
                  <a:pt x="6" y="184"/>
                </a:lnTo>
                <a:lnTo>
                  <a:pt x="30" y="194"/>
                </a:lnTo>
                <a:lnTo>
                  <a:pt x="4" y="206"/>
                </a:lnTo>
                <a:lnTo>
                  <a:pt x="4" y="206"/>
                </a:lnTo>
                <a:lnTo>
                  <a:pt x="0" y="208"/>
                </a:lnTo>
                <a:lnTo>
                  <a:pt x="0" y="212"/>
                </a:lnTo>
                <a:lnTo>
                  <a:pt x="0" y="212"/>
                </a:lnTo>
                <a:lnTo>
                  <a:pt x="0" y="218"/>
                </a:lnTo>
                <a:lnTo>
                  <a:pt x="4" y="220"/>
                </a:lnTo>
                <a:lnTo>
                  <a:pt x="148" y="270"/>
                </a:lnTo>
                <a:lnTo>
                  <a:pt x="148" y="270"/>
                </a:lnTo>
                <a:lnTo>
                  <a:pt x="150" y="270"/>
                </a:lnTo>
                <a:lnTo>
                  <a:pt x="150" y="270"/>
                </a:lnTo>
                <a:lnTo>
                  <a:pt x="154" y="270"/>
                </a:lnTo>
                <a:lnTo>
                  <a:pt x="198" y="250"/>
                </a:lnTo>
                <a:lnTo>
                  <a:pt x="198" y="250"/>
                </a:lnTo>
                <a:lnTo>
                  <a:pt x="200" y="254"/>
                </a:lnTo>
                <a:lnTo>
                  <a:pt x="206" y="258"/>
                </a:lnTo>
                <a:lnTo>
                  <a:pt x="212" y="264"/>
                </a:lnTo>
                <a:lnTo>
                  <a:pt x="222" y="266"/>
                </a:lnTo>
                <a:lnTo>
                  <a:pt x="244" y="272"/>
                </a:lnTo>
                <a:lnTo>
                  <a:pt x="272" y="274"/>
                </a:lnTo>
                <a:lnTo>
                  <a:pt x="272" y="274"/>
                </a:lnTo>
                <a:lnTo>
                  <a:pt x="300" y="272"/>
                </a:lnTo>
                <a:lnTo>
                  <a:pt x="314" y="270"/>
                </a:lnTo>
                <a:lnTo>
                  <a:pt x="324" y="266"/>
                </a:lnTo>
                <a:lnTo>
                  <a:pt x="334" y="262"/>
                </a:lnTo>
                <a:lnTo>
                  <a:pt x="340" y="256"/>
                </a:lnTo>
                <a:lnTo>
                  <a:pt x="344" y="252"/>
                </a:lnTo>
                <a:lnTo>
                  <a:pt x="346" y="246"/>
                </a:lnTo>
                <a:lnTo>
                  <a:pt x="346" y="230"/>
                </a:lnTo>
                <a:lnTo>
                  <a:pt x="346" y="230"/>
                </a:lnTo>
                <a:lnTo>
                  <a:pt x="346" y="236"/>
                </a:lnTo>
                <a:lnTo>
                  <a:pt x="344" y="240"/>
                </a:lnTo>
                <a:lnTo>
                  <a:pt x="334" y="246"/>
                </a:lnTo>
                <a:lnTo>
                  <a:pt x="334" y="246"/>
                </a:lnTo>
                <a:lnTo>
                  <a:pt x="322" y="252"/>
                </a:lnTo>
                <a:lnTo>
                  <a:pt x="308" y="256"/>
                </a:lnTo>
                <a:lnTo>
                  <a:pt x="290" y="258"/>
                </a:lnTo>
                <a:lnTo>
                  <a:pt x="272" y="260"/>
                </a:lnTo>
                <a:lnTo>
                  <a:pt x="272" y="260"/>
                </a:lnTo>
                <a:lnTo>
                  <a:pt x="252" y="258"/>
                </a:lnTo>
                <a:lnTo>
                  <a:pt x="236" y="256"/>
                </a:lnTo>
                <a:lnTo>
                  <a:pt x="220" y="252"/>
                </a:lnTo>
                <a:lnTo>
                  <a:pt x="210" y="246"/>
                </a:lnTo>
                <a:lnTo>
                  <a:pt x="210" y="246"/>
                </a:lnTo>
                <a:lnTo>
                  <a:pt x="206" y="244"/>
                </a:lnTo>
                <a:lnTo>
                  <a:pt x="206" y="244"/>
                </a:lnTo>
                <a:lnTo>
                  <a:pt x="206" y="244"/>
                </a:lnTo>
                <a:lnTo>
                  <a:pt x="200" y="238"/>
                </a:lnTo>
                <a:lnTo>
                  <a:pt x="196" y="232"/>
                </a:lnTo>
                <a:lnTo>
                  <a:pt x="196" y="232"/>
                </a:lnTo>
                <a:lnTo>
                  <a:pt x="196" y="230"/>
                </a:lnTo>
                <a:lnTo>
                  <a:pt x="196" y="232"/>
                </a:lnTo>
                <a:lnTo>
                  <a:pt x="150" y="254"/>
                </a:lnTo>
                <a:lnTo>
                  <a:pt x="28" y="212"/>
                </a:lnTo>
                <a:lnTo>
                  <a:pt x="52" y="200"/>
                </a:lnTo>
                <a:lnTo>
                  <a:pt x="148" y="234"/>
                </a:lnTo>
                <a:lnTo>
                  <a:pt x="148" y="234"/>
                </a:lnTo>
                <a:lnTo>
                  <a:pt x="152" y="234"/>
                </a:lnTo>
                <a:lnTo>
                  <a:pt x="152" y="234"/>
                </a:lnTo>
                <a:lnTo>
                  <a:pt x="154" y="234"/>
                </a:lnTo>
                <a:lnTo>
                  <a:pt x="198" y="214"/>
                </a:lnTo>
                <a:lnTo>
                  <a:pt x="198" y="214"/>
                </a:lnTo>
                <a:lnTo>
                  <a:pt x="200" y="220"/>
                </a:lnTo>
                <a:lnTo>
                  <a:pt x="206" y="224"/>
                </a:lnTo>
                <a:lnTo>
                  <a:pt x="214" y="228"/>
                </a:lnTo>
                <a:lnTo>
                  <a:pt x="222" y="232"/>
                </a:lnTo>
                <a:lnTo>
                  <a:pt x="246" y="236"/>
                </a:lnTo>
                <a:lnTo>
                  <a:pt x="272" y="238"/>
                </a:lnTo>
                <a:lnTo>
                  <a:pt x="272" y="238"/>
                </a:lnTo>
                <a:lnTo>
                  <a:pt x="300" y="236"/>
                </a:lnTo>
                <a:lnTo>
                  <a:pt x="314" y="234"/>
                </a:lnTo>
                <a:lnTo>
                  <a:pt x="324" y="230"/>
                </a:lnTo>
                <a:lnTo>
                  <a:pt x="334" y="226"/>
                </a:lnTo>
                <a:lnTo>
                  <a:pt x="340" y="220"/>
                </a:lnTo>
                <a:lnTo>
                  <a:pt x="344" y="216"/>
                </a:lnTo>
                <a:lnTo>
                  <a:pt x="346" y="210"/>
                </a:lnTo>
                <a:lnTo>
                  <a:pt x="346" y="196"/>
                </a:lnTo>
                <a:lnTo>
                  <a:pt x="346" y="196"/>
                </a:lnTo>
                <a:lnTo>
                  <a:pt x="346" y="200"/>
                </a:lnTo>
                <a:lnTo>
                  <a:pt x="344" y="204"/>
                </a:lnTo>
                <a:lnTo>
                  <a:pt x="334" y="210"/>
                </a:lnTo>
                <a:lnTo>
                  <a:pt x="334" y="210"/>
                </a:lnTo>
                <a:lnTo>
                  <a:pt x="322" y="216"/>
                </a:lnTo>
                <a:lnTo>
                  <a:pt x="308" y="220"/>
                </a:lnTo>
                <a:lnTo>
                  <a:pt x="290" y="222"/>
                </a:lnTo>
                <a:lnTo>
                  <a:pt x="272" y="224"/>
                </a:lnTo>
                <a:lnTo>
                  <a:pt x="272" y="224"/>
                </a:lnTo>
                <a:lnTo>
                  <a:pt x="252" y="222"/>
                </a:lnTo>
                <a:lnTo>
                  <a:pt x="236" y="220"/>
                </a:lnTo>
                <a:lnTo>
                  <a:pt x="220" y="216"/>
                </a:lnTo>
                <a:lnTo>
                  <a:pt x="210" y="210"/>
                </a:lnTo>
                <a:lnTo>
                  <a:pt x="210" y="210"/>
                </a:lnTo>
                <a:lnTo>
                  <a:pt x="208" y="210"/>
                </a:lnTo>
                <a:lnTo>
                  <a:pt x="208" y="210"/>
                </a:lnTo>
                <a:lnTo>
                  <a:pt x="200" y="204"/>
                </a:lnTo>
                <a:lnTo>
                  <a:pt x="198" y="198"/>
                </a:lnTo>
                <a:lnTo>
                  <a:pt x="198" y="198"/>
                </a:lnTo>
                <a:lnTo>
                  <a:pt x="196" y="196"/>
                </a:lnTo>
                <a:lnTo>
                  <a:pt x="196" y="198"/>
                </a:lnTo>
                <a:lnTo>
                  <a:pt x="152" y="218"/>
                </a:lnTo>
                <a:lnTo>
                  <a:pt x="72" y="192"/>
                </a:lnTo>
                <a:lnTo>
                  <a:pt x="50" y="184"/>
                </a:lnTo>
                <a:lnTo>
                  <a:pt x="28" y="176"/>
                </a:lnTo>
                <a:lnTo>
                  <a:pt x="52" y="166"/>
                </a:lnTo>
                <a:lnTo>
                  <a:pt x="150" y="200"/>
                </a:lnTo>
                <a:lnTo>
                  <a:pt x="150" y="200"/>
                </a:lnTo>
                <a:lnTo>
                  <a:pt x="152" y="200"/>
                </a:lnTo>
                <a:lnTo>
                  <a:pt x="152" y="200"/>
                </a:lnTo>
                <a:lnTo>
                  <a:pt x="156" y="200"/>
                </a:lnTo>
                <a:lnTo>
                  <a:pt x="198" y="180"/>
                </a:lnTo>
                <a:lnTo>
                  <a:pt x="198" y="180"/>
                </a:lnTo>
                <a:lnTo>
                  <a:pt x="202" y="184"/>
                </a:lnTo>
                <a:lnTo>
                  <a:pt x="208" y="188"/>
                </a:lnTo>
                <a:lnTo>
                  <a:pt x="224" y="196"/>
                </a:lnTo>
                <a:lnTo>
                  <a:pt x="246" y="200"/>
                </a:lnTo>
                <a:lnTo>
                  <a:pt x="272" y="202"/>
                </a:lnTo>
                <a:lnTo>
                  <a:pt x="272" y="202"/>
                </a:lnTo>
                <a:lnTo>
                  <a:pt x="296" y="200"/>
                </a:lnTo>
                <a:lnTo>
                  <a:pt x="318" y="196"/>
                </a:lnTo>
                <a:lnTo>
                  <a:pt x="334" y="190"/>
                </a:lnTo>
                <a:lnTo>
                  <a:pt x="340" y="186"/>
                </a:lnTo>
                <a:lnTo>
                  <a:pt x="344" y="180"/>
                </a:lnTo>
                <a:lnTo>
                  <a:pt x="370" y="168"/>
                </a:lnTo>
                <a:lnTo>
                  <a:pt x="370" y="168"/>
                </a:lnTo>
                <a:lnTo>
                  <a:pt x="374" y="166"/>
                </a:lnTo>
                <a:lnTo>
                  <a:pt x="374" y="162"/>
                </a:lnTo>
                <a:lnTo>
                  <a:pt x="374" y="162"/>
                </a:lnTo>
                <a:lnTo>
                  <a:pt x="374" y="156"/>
                </a:lnTo>
                <a:lnTo>
                  <a:pt x="370" y="154"/>
                </a:lnTo>
                <a:lnTo>
                  <a:pt x="346" y="146"/>
                </a:lnTo>
                <a:lnTo>
                  <a:pt x="372" y="134"/>
                </a:lnTo>
                <a:lnTo>
                  <a:pt x="372" y="134"/>
                </a:lnTo>
                <a:lnTo>
                  <a:pt x="374" y="130"/>
                </a:lnTo>
                <a:lnTo>
                  <a:pt x="376" y="126"/>
                </a:lnTo>
                <a:lnTo>
                  <a:pt x="376" y="126"/>
                </a:lnTo>
                <a:close/>
                <a:moveTo>
                  <a:pt x="202" y="78"/>
                </a:moveTo>
                <a:lnTo>
                  <a:pt x="202" y="78"/>
                </a:lnTo>
                <a:lnTo>
                  <a:pt x="214" y="84"/>
                </a:lnTo>
                <a:lnTo>
                  <a:pt x="230" y="90"/>
                </a:lnTo>
                <a:lnTo>
                  <a:pt x="248" y="94"/>
                </a:lnTo>
                <a:lnTo>
                  <a:pt x="272" y="96"/>
                </a:lnTo>
                <a:lnTo>
                  <a:pt x="272" y="96"/>
                </a:lnTo>
                <a:lnTo>
                  <a:pt x="294" y="94"/>
                </a:lnTo>
                <a:lnTo>
                  <a:pt x="314" y="90"/>
                </a:lnTo>
                <a:lnTo>
                  <a:pt x="330" y="84"/>
                </a:lnTo>
                <a:lnTo>
                  <a:pt x="342" y="78"/>
                </a:lnTo>
                <a:lnTo>
                  <a:pt x="342" y="78"/>
                </a:lnTo>
                <a:lnTo>
                  <a:pt x="346" y="82"/>
                </a:lnTo>
                <a:lnTo>
                  <a:pt x="346" y="88"/>
                </a:lnTo>
                <a:lnTo>
                  <a:pt x="346" y="88"/>
                </a:lnTo>
                <a:lnTo>
                  <a:pt x="346" y="92"/>
                </a:lnTo>
                <a:lnTo>
                  <a:pt x="344" y="96"/>
                </a:lnTo>
                <a:lnTo>
                  <a:pt x="334" y="104"/>
                </a:lnTo>
                <a:lnTo>
                  <a:pt x="334" y="104"/>
                </a:lnTo>
                <a:lnTo>
                  <a:pt x="322" y="108"/>
                </a:lnTo>
                <a:lnTo>
                  <a:pt x="308" y="112"/>
                </a:lnTo>
                <a:lnTo>
                  <a:pt x="290" y="116"/>
                </a:lnTo>
                <a:lnTo>
                  <a:pt x="272" y="116"/>
                </a:lnTo>
                <a:lnTo>
                  <a:pt x="272" y="116"/>
                </a:lnTo>
                <a:lnTo>
                  <a:pt x="254" y="116"/>
                </a:lnTo>
                <a:lnTo>
                  <a:pt x="238" y="114"/>
                </a:lnTo>
                <a:lnTo>
                  <a:pt x="226" y="110"/>
                </a:lnTo>
                <a:lnTo>
                  <a:pt x="214" y="106"/>
                </a:lnTo>
                <a:lnTo>
                  <a:pt x="214" y="106"/>
                </a:lnTo>
                <a:lnTo>
                  <a:pt x="214" y="106"/>
                </a:lnTo>
                <a:lnTo>
                  <a:pt x="210" y="104"/>
                </a:lnTo>
                <a:lnTo>
                  <a:pt x="210" y="104"/>
                </a:lnTo>
                <a:lnTo>
                  <a:pt x="200" y="96"/>
                </a:lnTo>
                <a:lnTo>
                  <a:pt x="198" y="92"/>
                </a:lnTo>
                <a:lnTo>
                  <a:pt x="196" y="88"/>
                </a:lnTo>
                <a:lnTo>
                  <a:pt x="196" y="88"/>
                </a:lnTo>
                <a:lnTo>
                  <a:pt x="198" y="82"/>
                </a:lnTo>
                <a:lnTo>
                  <a:pt x="202" y="78"/>
                </a:lnTo>
                <a:lnTo>
                  <a:pt x="202" y="78"/>
                </a:lnTo>
                <a:close/>
                <a:moveTo>
                  <a:pt x="202" y="114"/>
                </a:moveTo>
                <a:lnTo>
                  <a:pt x="202" y="114"/>
                </a:lnTo>
                <a:lnTo>
                  <a:pt x="214" y="120"/>
                </a:lnTo>
                <a:lnTo>
                  <a:pt x="230" y="126"/>
                </a:lnTo>
                <a:lnTo>
                  <a:pt x="248" y="130"/>
                </a:lnTo>
                <a:lnTo>
                  <a:pt x="272" y="130"/>
                </a:lnTo>
                <a:lnTo>
                  <a:pt x="272" y="130"/>
                </a:lnTo>
                <a:lnTo>
                  <a:pt x="294" y="130"/>
                </a:lnTo>
                <a:lnTo>
                  <a:pt x="314" y="126"/>
                </a:lnTo>
                <a:lnTo>
                  <a:pt x="330" y="120"/>
                </a:lnTo>
                <a:lnTo>
                  <a:pt x="342" y="114"/>
                </a:lnTo>
                <a:lnTo>
                  <a:pt x="342" y="114"/>
                </a:lnTo>
                <a:lnTo>
                  <a:pt x="346" y="118"/>
                </a:lnTo>
                <a:lnTo>
                  <a:pt x="346" y="124"/>
                </a:lnTo>
                <a:lnTo>
                  <a:pt x="346" y="124"/>
                </a:lnTo>
                <a:lnTo>
                  <a:pt x="346" y="128"/>
                </a:lnTo>
                <a:lnTo>
                  <a:pt x="346" y="128"/>
                </a:lnTo>
                <a:lnTo>
                  <a:pt x="342" y="132"/>
                </a:lnTo>
                <a:lnTo>
                  <a:pt x="342" y="132"/>
                </a:lnTo>
                <a:lnTo>
                  <a:pt x="340" y="134"/>
                </a:lnTo>
                <a:lnTo>
                  <a:pt x="340" y="134"/>
                </a:lnTo>
                <a:lnTo>
                  <a:pt x="338" y="136"/>
                </a:lnTo>
                <a:lnTo>
                  <a:pt x="338" y="136"/>
                </a:lnTo>
                <a:lnTo>
                  <a:pt x="334" y="140"/>
                </a:lnTo>
                <a:lnTo>
                  <a:pt x="334" y="140"/>
                </a:lnTo>
                <a:lnTo>
                  <a:pt x="322" y="144"/>
                </a:lnTo>
                <a:lnTo>
                  <a:pt x="308" y="148"/>
                </a:lnTo>
                <a:lnTo>
                  <a:pt x="290" y="150"/>
                </a:lnTo>
                <a:lnTo>
                  <a:pt x="272" y="152"/>
                </a:lnTo>
                <a:lnTo>
                  <a:pt x="272" y="152"/>
                </a:lnTo>
                <a:lnTo>
                  <a:pt x="254" y="152"/>
                </a:lnTo>
                <a:lnTo>
                  <a:pt x="238" y="148"/>
                </a:lnTo>
                <a:lnTo>
                  <a:pt x="226" y="146"/>
                </a:lnTo>
                <a:lnTo>
                  <a:pt x="214" y="142"/>
                </a:lnTo>
                <a:lnTo>
                  <a:pt x="214" y="142"/>
                </a:lnTo>
                <a:lnTo>
                  <a:pt x="214" y="142"/>
                </a:lnTo>
                <a:lnTo>
                  <a:pt x="210" y="140"/>
                </a:lnTo>
                <a:lnTo>
                  <a:pt x="210" y="140"/>
                </a:lnTo>
                <a:lnTo>
                  <a:pt x="200" y="132"/>
                </a:lnTo>
                <a:lnTo>
                  <a:pt x="198" y="128"/>
                </a:lnTo>
                <a:lnTo>
                  <a:pt x="196" y="124"/>
                </a:lnTo>
                <a:lnTo>
                  <a:pt x="196" y="124"/>
                </a:lnTo>
                <a:lnTo>
                  <a:pt x="198" y="118"/>
                </a:lnTo>
                <a:lnTo>
                  <a:pt x="202" y="114"/>
                </a:lnTo>
                <a:lnTo>
                  <a:pt x="202" y="114"/>
                </a:lnTo>
                <a:close/>
                <a:moveTo>
                  <a:pt x="162" y="144"/>
                </a:moveTo>
                <a:lnTo>
                  <a:pt x="162" y="144"/>
                </a:lnTo>
                <a:lnTo>
                  <a:pt x="150" y="150"/>
                </a:lnTo>
                <a:lnTo>
                  <a:pt x="134" y="150"/>
                </a:lnTo>
                <a:lnTo>
                  <a:pt x="134" y="150"/>
                </a:lnTo>
                <a:lnTo>
                  <a:pt x="116" y="150"/>
                </a:lnTo>
                <a:lnTo>
                  <a:pt x="104" y="144"/>
                </a:lnTo>
                <a:lnTo>
                  <a:pt x="104" y="144"/>
                </a:lnTo>
                <a:lnTo>
                  <a:pt x="100" y="142"/>
                </a:lnTo>
                <a:lnTo>
                  <a:pt x="98" y="138"/>
                </a:lnTo>
                <a:lnTo>
                  <a:pt x="98" y="138"/>
                </a:lnTo>
                <a:lnTo>
                  <a:pt x="100" y="136"/>
                </a:lnTo>
                <a:lnTo>
                  <a:pt x="102" y="132"/>
                </a:lnTo>
                <a:lnTo>
                  <a:pt x="110" y="128"/>
                </a:lnTo>
                <a:lnTo>
                  <a:pt x="120" y="126"/>
                </a:lnTo>
                <a:lnTo>
                  <a:pt x="134" y="124"/>
                </a:lnTo>
                <a:lnTo>
                  <a:pt x="134" y="124"/>
                </a:lnTo>
                <a:lnTo>
                  <a:pt x="148" y="126"/>
                </a:lnTo>
                <a:lnTo>
                  <a:pt x="158" y="128"/>
                </a:lnTo>
                <a:lnTo>
                  <a:pt x="166" y="132"/>
                </a:lnTo>
                <a:lnTo>
                  <a:pt x="168" y="136"/>
                </a:lnTo>
                <a:lnTo>
                  <a:pt x="168" y="138"/>
                </a:lnTo>
                <a:lnTo>
                  <a:pt x="168" y="138"/>
                </a:lnTo>
                <a:lnTo>
                  <a:pt x="166" y="142"/>
                </a:lnTo>
                <a:lnTo>
                  <a:pt x="162" y="144"/>
                </a:lnTo>
                <a:lnTo>
                  <a:pt x="162" y="144"/>
                </a:lnTo>
                <a:close/>
                <a:moveTo>
                  <a:pt x="346" y="160"/>
                </a:moveTo>
                <a:lnTo>
                  <a:pt x="346" y="160"/>
                </a:lnTo>
                <a:lnTo>
                  <a:pt x="346" y="162"/>
                </a:lnTo>
                <a:lnTo>
                  <a:pt x="346" y="162"/>
                </a:lnTo>
                <a:lnTo>
                  <a:pt x="346" y="162"/>
                </a:lnTo>
                <a:lnTo>
                  <a:pt x="346" y="162"/>
                </a:lnTo>
                <a:lnTo>
                  <a:pt x="346" y="162"/>
                </a:lnTo>
                <a:lnTo>
                  <a:pt x="346" y="162"/>
                </a:lnTo>
                <a:lnTo>
                  <a:pt x="344" y="166"/>
                </a:lnTo>
                <a:lnTo>
                  <a:pt x="344" y="166"/>
                </a:lnTo>
                <a:lnTo>
                  <a:pt x="344" y="166"/>
                </a:lnTo>
                <a:lnTo>
                  <a:pt x="344" y="166"/>
                </a:lnTo>
                <a:lnTo>
                  <a:pt x="342" y="168"/>
                </a:lnTo>
                <a:lnTo>
                  <a:pt x="342" y="168"/>
                </a:lnTo>
                <a:lnTo>
                  <a:pt x="340" y="170"/>
                </a:lnTo>
                <a:lnTo>
                  <a:pt x="340" y="170"/>
                </a:lnTo>
                <a:lnTo>
                  <a:pt x="338" y="172"/>
                </a:lnTo>
                <a:lnTo>
                  <a:pt x="338" y="172"/>
                </a:lnTo>
                <a:lnTo>
                  <a:pt x="334" y="174"/>
                </a:lnTo>
                <a:lnTo>
                  <a:pt x="334" y="174"/>
                </a:lnTo>
                <a:lnTo>
                  <a:pt x="322" y="180"/>
                </a:lnTo>
                <a:lnTo>
                  <a:pt x="308" y="184"/>
                </a:lnTo>
                <a:lnTo>
                  <a:pt x="290" y="186"/>
                </a:lnTo>
                <a:lnTo>
                  <a:pt x="272" y="188"/>
                </a:lnTo>
                <a:lnTo>
                  <a:pt x="272" y="188"/>
                </a:lnTo>
                <a:lnTo>
                  <a:pt x="252" y="186"/>
                </a:lnTo>
                <a:lnTo>
                  <a:pt x="236" y="184"/>
                </a:lnTo>
                <a:lnTo>
                  <a:pt x="220" y="180"/>
                </a:lnTo>
                <a:lnTo>
                  <a:pt x="210" y="174"/>
                </a:lnTo>
                <a:lnTo>
                  <a:pt x="210" y="174"/>
                </a:lnTo>
                <a:lnTo>
                  <a:pt x="208" y="174"/>
                </a:lnTo>
                <a:lnTo>
                  <a:pt x="208" y="174"/>
                </a:lnTo>
                <a:lnTo>
                  <a:pt x="208" y="174"/>
                </a:lnTo>
                <a:lnTo>
                  <a:pt x="200" y="168"/>
                </a:lnTo>
                <a:lnTo>
                  <a:pt x="200" y="168"/>
                </a:lnTo>
                <a:lnTo>
                  <a:pt x="200" y="166"/>
                </a:lnTo>
                <a:lnTo>
                  <a:pt x="200" y="166"/>
                </a:lnTo>
                <a:lnTo>
                  <a:pt x="198" y="164"/>
                </a:lnTo>
                <a:lnTo>
                  <a:pt x="198" y="164"/>
                </a:lnTo>
                <a:lnTo>
                  <a:pt x="196" y="160"/>
                </a:lnTo>
                <a:lnTo>
                  <a:pt x="196" y="160"/>
                </a:lnTo>
                <a:lnTo>
                  <a:pt x="198" y="154"/>
                </a:lnTo>
                <a:lnTo>
                  <a:pt x="202" y="148"/>
                </a:lnTo>
                <a:lnTo>
                  <a:pt x="202" y="148"/>
                </a:lnTo>
                <a:lnTo>
                  <a:pt x="214" y="156"/>
                </a:lnTo>
                <a:lnTo>
                  <a:pt x="230" y="162"/>
                </a:lnTo>
                <a:lnTo>
                  <a:pt x="248" y="166"/>
                </a:lnTo>
                <a:lnTo>
                  <a:pt x="272" y="166"/>
                </a:lnTo>
                <a:lnTo>
                  <a:pt x="272" y="166"/>
                </a:lnTo>
                <a:lnTo>
                  <a:pt x="294" y="166"/>
                </a:lnTo>
                <a:lnTo>
                  <a:pt x="314" y="162"/>
                </a:lnTo>
                <a:lnTo>
                  <a:pt x="330" y="156"/>
                </a:lnTo>
                <a:lnTo>
                  <a:pt x="342" y="148"/>
                </a:lnTo>
                <a:lnTo>
                  <a:pt x="342" y="148"/>
                </a:lnTo>
                <a:lnTo>
                  <a:pt x="346" y="154"/>
                </a:lnTo>
                <a:lnTo>
                  <a:pt x="346" y="160"/>
                </a:lnTo>
                <a:lnTo>
                  <a:pt x="346" y="160"/>
                </a:lnTo>
                <a:close/>
                <a:moveTo>
                  <a:pt x="346" y="128"/>
                </a:moveTo>
                <a:lnTo>
                  <a:pt x="346" y="128"/>
                </a:lnTo>
                <a:lnTo>
                  <a:pt x="348" y="128"/>
                </a:lnTo>
                <a:lnTo>
                  <a:pt x="346" y="128"/>
                </a:lnTo>
                <a:close/>
                <a:moveTo>
                  <a:pt x="196" y="28"/>
                </a:moveTo>
                <a:lnTo>
                  <a:pt x="196" y="28"/>
                </a:lnTo>
                <a:lnTo>
                  <a:pt x="198" y="24"/>
                </a:lnTo>
                <a:lnTo>
                  <a:pt x="202" y="18"/>
                </a:lnTo>
                <a:lnTo>
                  <a:pt x="210" y="14"/>
                </a:lnTo>
                <a:lnTo>
                  <a:pt x="218" y="8"/>
                </a:lnTo>
                <a:lnTo>
                  <a:pt x="230" y="6"/>
                </a:lnTo>
                <a:lnTo>
                  <a:pt x="242" y="2"/>
                </a:lnTo>
                <a:lnTo>
                  <a:pt x="272" y="0"/>
                </a:lnTo>
                <a:lnTo>
                  <a:pt x="272" y="0"/>
                </a:lnTo>
                <a:lnTo>
                  <a:pt x="300" y="2"/>
                </a:lnTo>
                <a:lnTo>
                  <a:pt x="314" y="6"/>
                </a:lnTo>
                <a:lnTo>
                  <a:pt x="324" y="8"/>
                </a:lnTo>
                <a:lnTo>
                  <a:pt x="334" y="14"/>
                </a:lnTo>
                <a:lnTo>
                  <a:pt x="340" y="18"/>
                </a:lnTo>
                <a:lnTo>
                  <a:pt x="344" y="24"/>
                </a:lnTo>
                <a:lnTo>
                  <a:pt x="346" y="28"/>
                </a:lnTo>
                <a:lnTo>
                  <a:pt x="346" y="28"/>
                </a:lnTo>
                <a:lnTo>
                  <a:pt x="346" y="34"/>
                </a:lnTo>
                <a:lnTo>
                  <a:pt x="344" y="38"/>
                </a:lnTo>
                <a:lnTo>
                  <a:pt x="334" y="44"/>
                </a:lnTo>
                <a:lnTo>
                  <a:pt x="334" y="44"/>
                </a:lnTo>
                <a:lnTo>
                  <a:pt x="322" y="50"/>
                </a:lnTo>
                <a:lnTo>
                  <a:pt x="308" y="54"/>
                </a:lnTo>
                <a:lnTo>
                  <a:pt x="290" y="56"/>
                </a:lnTo>
                <a:lnTo>
                  <a:pt x="272" y="58"/>
                </a:lnTo>
                <a:lnTo>
                  <a:pt x="272" y="58"/>
                </a:lnTo>
                <a:lnTo>
                  <a:pt x="252" y="56"/>
                </a:lnTo>
                <a:lnTo>
                  <a:pt x="236" y="54"/>
                </a:lnTo>
                <a:lnTo>
                  <a:pt x="220" y="50"/>
                </a:lnTo>
                <a:lnTo>
                  <a:pt x="210" y="44"/>
                </a:lnTo>
                <a:lnTo>
                  <a:pt x="210" y="44"/>
                </a:lnTo>
                <a:lnTo>
                  <a:pt x="200" y="38"/>
                </a:lnTo>
                <a:lnTo>
                  <a:pt x="198" y="34"/>
                </a:lnTo>
                <a:lnTo>
                  <a:pt x="196" y="28"/>
                </a:lnTo>
                <a:lnTo>
                  <a:pt x="196" y="2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5"/>
          <p:cNvSpPr txBox="1"/>
          <p:nvPr/>
        </p:nvSpPr>
        <p:spPr>
          <a:xfrm>
            <a:off x="399243" y="369307"/>
            <a:ext cx="7886700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Conclusions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5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55" name="Google Shape;355;p5"/>
          <p:cNvCxnSpPr/>
          <p:nvPr/>
        </p:nvCxnSpPr>
        <p:spPr>
          <a:xfrm>
            <a:off x="502274" y="1052736"/>
            <a:ext cx="8178085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Straight Connector 33"/>
          <p:cNvCxnSpPr/>
          <p:nvPr/>
        </p:nvCxnSpPr>
        <p:spPr>
          <a:xfrm>
            <a:off x="323528" y="6309320"/>
            <a:ext cx="8365570" cy="0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34"/>
          <p:cNvGrpSpPr/>
          <p:nvPr/>
        </p:nvGrpSpPr>
        <p:grpSpPr>
          <a:xfrm>
            <a:off x="323528" y="6381328"/>
            <a:ext cx="8390205" cy="356671"/>
            <a:chOff x="502276" y="6336404"/>
            <a:chExt cx="7662931" cy="257579"/>
          </a:xfrm>
        </p:grpSpPr>
        <p:sp>
          <p:nvSpPr>
            <p:cNvPr id="42" name="Rectangle 35"/>
            <p:cNvSpPr/>
            <p:nvPr/>
          </p:nvSpPr>
          <p:spPr>
            <a:xfrm>
              <a:off x="502276" y="6336406"/>
              <a:ext cx="1532586" cy="2575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err="1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Motivation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3" name="Rectangle 36"/>
            <p:cNvSpPr/>
            <p:nvPr/>
          </p:nvSpPr>
          <p:spPr>
            <a:xfrm>
              <a:off x="2034862" y="6336406"/>
              <a:ext cx="1532586" cy="2575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Data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grpSp>
          <p:nvGrpSpPr>
            <p:cNvPr id="44" name="Group 37"/>
            <p:cNvGrpSpPr/>
            <p:nvPr/>
          </p:nvGrpSpPr>
          <p:grpSpPr>
            <a:xfrm>
              <a:off x="3567448" y="6336404"/>
              <a:ext cx="4597759" cy="257579"/>
              <a:chOff x="3567448" y="6336404"/>
              <a:chExt cx="4597759" cy="257579"/>
            </a:xfrm>
          </p:grpSpPr>
          <p:sp>
            <p:nvSpPr>
              <p:cNvPr id="45" name="Rectangle 38"/>
              <p:cNvSpPr/>
              <p:nvPr/>
            </p:nvSpPr>
            <p:spPr>
              <a:xfrm>
                <a:off x="3567448" y="6336405"/>
                <a:ext cx="1532586" cy="257577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Preprocessing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46" name="Rectangle 39"/>
              <p:cNvSpPr/>
              <p:nvPr/>
            </p:nvSpPr>
            <p:spPr>
              <a:xfrm>
                <a:off x="5100034" y="6336405"/>
                <a:ext cx="1532586" cy="25757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Models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47" name="Rectangle 40"/>
              <p:cNvSpPr/>
              <p:nvPr/>
            </p:nvSpPr>
            <p:spPr>
              <a:xfrm>
                <a:off x="6632620" y="6336404"/>
                <a:ext cx="1532587" cy="25757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Conclusions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</p:grpSp>
      </p:grpSp>
      <p:sp>
        <p:nvSpPr>
          <p:cNvPr id="27" name="Google Shape;331;p5"/>
          <p:cNvSpPr/>
          <p:nvPr/>
        </p:nvSpPr>
        <p:spPr>
          <a:xfrm>
            <a:off x="369494" y="3814227"/>
            <a:ext cx="3372010" cy="1486981"/>
          </a:xfrm>
          <a:custGeom>
            <a:avLst/>
            <a:gdLst/>
            <a:ahLst/>
            <a:cxnLst/>
            <a:rect l="l" t="t" r="r" b="b"/>
            <a:pathLst>
              <a:path w="3846" h="1696" extrusionOk="0">
                <a:moveTo>
                  <a:pt x="3294" y="446"/>
                </a:moveTo>
                <a:lnTo>
                  <a:pt x="2736" y="0"/>
                </a:lnTo>
                <a:lnTo>
                  <a:pt x="2736" y="438"/>
                </a:lnTo>
                <a:lnTo>
                  <a:pt x="96" y="438"/>
                </a:lnTo>
                <a:lnTo>
                  <a:pt x="96" y="438"/>
                </a:lnTo>
                <a:lnTo>
                  <a:pt x="78" y="440"/>
                </a:lnTo>
                <a:lnTo>
                  <a:pt x="60" y="446"/>
                </a:lnTo>
                <a:lnTo>
                  <a:pt x="44" y="454"/>
                </a:lnTo>
                <a:lnTo>
                  <a:pt x="28" y="466"/>
                </a:lnTo>
                <a:lnTo>
                  <a:pt x="18" y="480"/>
                </a:lnTo>
                <a:lnTo>
                  <a:pt x="8" y="496"/>
                </a:lnTo>
                <a:lnTo>
                  <a:pt x="2" y="514"/>
                </a:lnTo>
                <a:lnTo>
                  <a:pt x="0" y="534"/>
                </a:lnTo>
                <a:lnTo>
                  <a:pt x="0" y="1044"/>
                </a:lnTo>
                <a:lnTo>
                  <a:pt x="0" y="1156"/>
                </a:lnTo>
                <a:lnTo>
                  <a:pt x="0" y="1156"/>
                </a:lnTo>
                <a:lnTo>
                  <a:pt x="0" y="1256"/>
                </a:lnTo>
                <a:lnTo>
                  <a:pt x="558" y="1696"/>
                </a:lnTo>
                <a:lnTo>
                  <a:pt x="1106" y="1252"/>
                </a:lnTo>
                <a:lnTo>
                  <a:pt x="3750" y="1252"/>
                </a:lnTo>
                <a:lnTo>
                  <a:pt x="3750" y="1252"/>
                </a:lnTo>
                <a:lnTo>
                  <a:pt x="3770" y="1250"/>
                </a:lnTo>
                <a:lnTo>
                  <a:pt x="3788" y="1244"/>
                </a:lnTo>
                <a:lnTo>
                  <a:pt x="3804" y="1236"/>
                </a:lnTo>
                <a:lnTo>
                  <a:pt x="3818" y="1224"/>
                </a:lnTo>
                <a:lnTo>
                  <a:pt x="3830" y="1210"/>
                </a:lnTo>
                <a:lnTo>
                  <a:pt x="3838" y="1192"/>
                </a:lnTo>
                <a:lnTo>
                  <a:pt x="3844" y="1174"/>
                </a:lnTo>
                <a:lnTo>
                  <a:pt x="3846" y="1156"/>
                </a:lnTo>
                <a:lnTo>
                  <a:pt x="3846" y="674"/>
                </a:lnTo>
                <a:lnTo>
                  <a:pt x="3846" y="572"/>
                </a:lnTo>
                <a:lnTo>
                  <a:pt x="3846" y="534"/>
                </a:lnTo>
                <a:lnTo>
                  <a:pt x="3846" y="0"/>
                </a:lnTo>
                <a:lnTo>
                  <a:pt x="3294" y="446"/>
                </a:lnTo>
                <a:close/>
              </a:path>
            </a:pathLst>
          </a:custGeom>
          <a:solidFill>
            <a:srgbClr val="24406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340;p5"/>
          <p:cNvSpPr txBox="1"/>
          <p:nvPr/>
        </p:nvSpPr>
        <p:spPr>
          <a:xfrm>
            <a:off x="1259632" y="4383156"/>
            <a:ext cx="203348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 err="1" smtClean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Future</a:t>
            </a:r>
            <a:r>
              <a:rPr lang="es-ES" sz="1600" dirty="0" smtClean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s-ES" sz="1600" dirty="0" err="1" smtClean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evelopments</a:t>
            </a:r>
            <a:endParaRPr sz="1600" dirty="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36;p5"/>
          <p:cNvSpPr/>
          <p:nvPr/>
        </p:nvSpPr>
        <p:spPr>
          <a:xfrm>
            <a:off x="553705" y="4330049"/>
            <a:ext cx="611119" cy="61111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Google Shape;366;p5"/>
          <p:cNvSpPr/>
          <p:nvPr/>
        </p:nvSpPr>
        <p:spPr>
          <a:xfrm>
            <a:off x="611560" y="4381750"/>
            <a:ext cx="502032" cy="487410"/>
          </a:xfrm>
          <a:custGeom>
            <a:avLst/>
            <a:gdLst/>
            <a:ahLst/>
            <a:cxnLst/>
            <a:rect l="l" t="t" r="r" b="b"/>
            <a:pathLst>
              <a:path w="412" h="400" extrusionOk="0">
                <a:moveTo>
                  <a:pt x="356" y="88"/>
                </a:moveTo>
                <a:lnTo>
                  <a:pt x="356" y="88"/>
                </a:lnTo>
                <a:lnTo>
                  <a:pt x="366" y="90"/>
                </a:lnTo>
                <a:lnTo>
                  <a:pt x="376" y="96"/>
                </a:lnTo>
                <a:lnTo>
                  <a:pt x="382" y="104"/>
                </a:lnTo>
                <a:lnTo>
                  <a:pt x="384" y="116"/>
                </a:lnTo>
                <a:lnTo>
                  <a:pt x="384" y="116"/>
                </a:lnTo>
                <a:lnTo>
                  <a:pt x="382" y="126"/>
                </a:lnTo>
                <a:lnTo>
                  <a:pt x="376" y="136"/>
                </a:lnTo>
                <a:lnTo>
                  <a:pt x="366" y="142"/>
                </a:lnTo>
                <a:lnTo>
                  <a:pt x="356" y="144"/>
                </a:lnTo>
                <a:lnTo>
                  <a:pt x="356" y="144"/>
                </a:lnTo>
                <a:lnTo>
                  <a:pt x="344" y="142"/>
                </a:lnTo>
                <a:lnTo>
                  <a:pt x="336" y="136"/>
                </a:lnTo>
                <a:lnTo>
                  <a:pt x="330" y="126"/>
                </a:lnTo>
                <a:lnTo>
                  <a:pt x="328" y="116"/>
                </a:lnTo>
                <a:lnTo>
                  <a:pt x="328" y="116"/>
                </a:lnTo>
                <a:lnTo>
                  <a:pt x="330" y="104"/>
                </a:lnTo>
                <a:lnTo>
                  <a:pt x="336" y="96"/>
                </a:lnTo>
                <a:lnTo>
                  <a:pt x="344" y="90"/>
                </a:lnTo>
                <a:lnTo>
                  <a:pt x="356" y="88"/>
                </a:lnTo>
                <a:lnTo>
                  <a:pt x="356" y="88"/>
                </a:lnTo>
                <a:close/>
                <a:moveTo>
                  <a:pt x="392" y="156"/>
                </a:moveTo>
                <a:lnTo>
                  <a:pt x="374" y="156"/>
                </a:lnTo>
                <a:lnTo>
                  <a:pt x="356" y="182"/>
                </a:lnTo>
                <a:lnTo>
                  <a:pt x="338" y="156"/>
                </a:lnTo>
                <a:lnTo>
                  <a:pt x="320" y="156"/>
                </a:lnTo>
                <a:lnTo>
                  <a:pt x="320" y="156"/>
                </a:lnTo>
                <a:lnTo>
                  <a:pt x="314" y="156"/>
                </a:lnTo>
                <a:lnTo>
                  <a:pt x="314" y="156"/>
                </a:lnTo>
                <a:lnTo>
                  <a:pt x="314" y="158"/>
                </a:lnTo>
                <a:lnTo>
                  <a:pt x="314" y="204"/>
                </a:lnTo>
                <a:lnTo>
                  <a:pt x="314" y="204"/>
                </a:lnTo>
                <a:lnTo>
                  <a:pt x="336" y="224"/>
                </a:lnTo>
                <a:lnTo>
                  <a:pt x="354" y="244"/>
                </a:lnTo>
                <a:lnTo>
                  <a:pt x="370" y="268"/>
                </a:lnTo>
                <a:lnTo>
                  <a:pt x="386" y="294"/>
                </a:lnTo>
                <a:lnTo>
                  <a:pt x="386" y="294"/>
                </a:lnTo>
                <a:lnTo>
                  <a:pt x="396" y="270"/>
                </a:lnTo>
                <a:lnTo>
                  <a:pt x="404" y="246"/>
                </a:lnTo>
                <a:lnTo>
                  <a:pt x="410" y="220"/>
                </a:lnTo>
                <a:lnTo>
                  <a:pt x="412" y="194"/>
                </a:lnTo>
                <a:lnTo>
                  <a:pt x="412" y="194"/>
                </a:lnTo>
                <a:lnTo>
                  <a:pt x="410" y="166"/>
                </a:lnTo>
                <a:lnTo>
                  <a:pt x="410" y="166"/>
                </a:lnTo>
                <a:lnTo>
                  <a:pt x="406" y="162"/>
                </a:lnTo>
                <a:lnTo>
                  <a:pt x="402" y="158"/>
                </a:lnTo>
                <a:lnTo>
                  <a:pt x="398" y="156"/>
                </a:lnTo>
                <a:lnTo>
                  <a:pt x="392" y="156"/>
                </a:lnTo>
                <a:lnTo>
                  <a:pt x="392" y="156"/>
                </a:lnTo>
                <a:close/>
                <a:moveTo>
                  <a:pt x="98" y="204"/>
                </a:moveTo>
                <a:lnTo>
                  <a:pt x="98" y="156"/>
                </a:lnTo>
                <a:lnTo>
                  <a:pt x="98" y="156"/>
                </a:lnTo>
                <a:lnTo>
                  <a:pt x="92" y="156"/>
                </a:lnTo>
                <a:lnTo>
                  <a:pt x="74" y="156"/>
                </a:lnTo>
                <a:lnTo>
                  <a:pt x="56" y="182"/>
                </a:lnTo>
                <a:lnTo>
                  <a:pt x="38" y="156"/>
                </a:lnTo>
                <a:lnTo>
                  <a:pt x="20" y="156"/>
                </a:lnTo>
                <a:lnTo>
                  <a:pt x="20" y="156"/>
                </a:lnTo>
                <a:lnTo>
                  <a:pt x="14" y="156"/>
                </a:lnTo>
                <a:lnTo>
                  <a:pt x="10" y="158"/>
                </a:lnTo>
                <a:lnTo>
                  <a:pt x="6" y="162"/>
                </a:lnTo>
                <a:lnTo>
                  <a:pt x="2" y="166"/>
                </a:lnTo>
                <a:lnTo>
                  <a:pt x="2" y="166"/>
                </a:lnTo>
                <a:lnTo>
                  <a:pt x="0" y="194"/>
                </a:lnTo>
                <a:lnTo>
                  <a:pt x="0" y="194"/>
                </a:lnTo>
                <a:lnTo>
                  <a:pt x="2" y="220"/>
                </a:lnTo>
                <a:lnTo>
                  <a:pt x="8" y="246"/>
                </a:lnTo>
                <a:lnTo>
                  <a:pt x="16" y="270"/>
                </a:lnTo>
                <a:lnTo>
                  <a:pt x="26" y="294"/>
                </a:lnTo>
                <a:lnTo>
                  <a:pt x="26" y="294"/>
                </a:lnTo>
                <a:lnTo>
                  <a:pt x="42" y="268"/>
                </a:lnTo>
                <a:lnTo>
                  <a:pt x="58" y="244"/>
                </a:lnTo>
                <a:lnTo>
                  <a:pt x="76" y="224"/>
                </a:lnTo>
                <a:lnTo>
                  <a:pt x="98" y="204"/>
                </a:lnTo>
                <a:lnTo>
                  <a:pt x="98" y="204"/>
                </a:lnTo>
                <a:close/>
                <a:moveTo>
                  <a:pt x="170" y="36"/>
                </a:moveTo>
                <a:lnTo>
                  <a:pt x="170" y="36"/>
                </a:lnTo>
                <a:lnTo>
                  <a:pt x="170" y="42"/>
                </a:lnTo>
                <a:lnTo>
                  <a:pt x="172" y="50"/>
                </a:lnTo>
                <a:lnTo>
                  <a:pt x="176" y="56"/>
                </a:lnTo>
                <a:lnTo>
                  <a:pt x="180" y="60"/>
                </a:lnTo>
                <a:lnTo>
                  <a:pt x="186" y="66"/>
                </a:lnTo>
                <a:lnTo>
                  <a:pt x="192" y="68"/>
                </a:lnTo>
                <a:lnTo>
                  <a:pt x="198" y="70"/>
                </a:lnTo>
                <a:lnTo>
                  <a:pt x="206" y="72"/>
                </a:lnTo>
                <a:lnTo>
                  <a:pt x="206" y="72"/>
                </a:lnTo>
                <a:lnTo>
                  <a:pt x="214" y="70"/>
                </a:lnTo>
                <a:lnTo>
                  <a:pt x="220" y="68"/>
                </a:lnTo>
                <a:lnTo>
                  <a:pt x="226" y="66"/>
                </a:lnTo>
                <a:lnTo>
                  <a:pt x="232" y="60"/>
                </a:lnTo>
                <a:lnTo>
                  <a:pt x="236" y="56"/>
                </a:lnTo>
                <a:lnTo>
                  <a:pt x="240" y="50"/>
                </a:lnTo>
                <a:lnTo>
                  <a:pt x="242" y="42"/>
                </a:lnTo>
                <a:lnTo>
                  <a:pt x="242" y="36"/>
                </a:lnTo>
                <a:lnTo>
                  <a:pt x="242" y="36"/>
                </a:lnTo>
                <a:lnTo>
                  <a:pt x="242" y="28"/>
                </a:lnTo>
                <a:lnTo>
                  <a:pt x="240" y="22"/>
                </a:lnTo>
                <a:lnTo>
                  <a:pt x="236" y="16"/>
                </a:lnTo>
                <a:lnTo>
                  <a:pt x="232" y="10"/>
                </a:lnTo>
                <a:lnTo>
                  <a:pt x="226" y="6"/>
                </a:lnTo>
                <a:lnTo>
                  <a:pt x="220" y="2"/>
                </a:lnTo>
                <a:lnTo>
                  <a:pt x="214" y="0"/>
                </a:lnTo>
                <a:lnTo>
                  <a:pt x="206" y="0"/>
                </a:lnTo>
                <a:lnTo>
                  <a:pt x="206" y="0"/>
                </a:lnTo>
                <a:lnTo>
                  <a:pt x="198" y="0"/>
                </a:lnTo>
                <a:lnTo>
                  <a:pt x="192" y="2"/>
                </a:lnTo>
                <a:lnTo>
                  <a:pt x="186" y="6"/>
                </a:lnTo>
                <a:lnTo>
                  <a:pt x="180" y="10"/>
                </a:lnTo>
                <a:lnTo>
                  <a:pt x="176" y="16"/>
                </a:lnTo>
                <a:lnTo>
                  <a:pt x="172" y="22"/>
                </a:lnTo>
                <a:lnTo>
                  <a:pt x="170" y="28"/>
                </a:lnTo>
                <a:lnTo>
                  <a:pt x="170" y="36"/>
                </a:lnTo>
                <a:lnTo>
                  <a:pt x="170" y="36"/>
                </a:lnTo>
                <a:close/>
                <a:moveTo>
                  <a:pt x="206" y="400"/>
                </a:moveTo>
                <a:lnTo>
                  <a:pt x="206" y="400"/>
                </a:lnTo>
                <a:lnTo>
                  <a:pt x="230" y="398"/>
                </a:lnTo>
                <a:lnTo>
                  <a:pt x="254" y="394"/>
                </a:lnTo>
                <a:lnTo>
                  <a:pt x="276" y="388"/>
                </a:lnTo>
                <a:lnTo>
                  <a:pt x="296" y="378"/>
                </a:lnTo>
                <a:lnTo>
                  <a:pt x="316" y="368"/>
                </a:lnTo>
                <a:lnTo>
                  <a:pt x="334" y="354"/>
                </a:lnTo>
                <a:lnTo>
                  <a:pt x="352" y="338"/>
                </a:lnTo>
                <a:lnTo>
                  <a:pt x="366" y="322"/>
                </a:lnTo>
                <a:lnTo>
                  <a:pt x="366" y="322"/>
                </a:lnTo>
                <a:lnTo>
                  <a:pt x="352" y="296"/>
                </a:lnTo>
                <a:lnTo>
                  <a:pt x="336" y="272"/>
                </a:lnTo>
                <a:lnTo>
                  <a:pt x="320" y="250"/>
                </a:lnTo>
                <a:lnTo>
                  <a:pt x="300" y="232"/>
                </a:lnTo>
                <a:lnTo>
                  <a:pt x="280" y="216"/>
                </a:lnTo>
                <a:lnTo>
                  <a:pt x="256" y="204"/>
                </a:lnTo>
                <a:lnTo>
                  <a:pt x="244" y="200"/>
                </a:lnTo>
                <a:lnTo>
                  <a:pt x="232" y="196"/>
                </a:lnTo>
                <a:lnTo>
                  <a:pt x="220" y="194"/>
                </a:lnTo>
                <a:lnTo>
                  <a:pt x="206" y="194"/>
                </a:lnTo>
                <a:lnTo>
                  <a:pt x="206" y="194"/>
                </a:lnTo>
                <a:lnTo>
                  <a:pt x="182" y="196"/>
                </a:lnTo>
                <a:lnTo>
                  <a:pt x="158" y="202"/>
                </a:lnTo>
                <a:lnTo>
                  <a:pt x="158" y="234"/>
                </a:lnTo>
                <a:lnTo>
                  <a:pt x="158" y="234"/>
                </a:lnTo>
                <a:lnTo>
                  <a:pt x="158" y="240"/>
                </a:lnTo>
                <a:lnTo>
                  <a:pt x="156" y="244"/>
                </a:lnTo>
                <a:lnTo>
                  <a:pt x="150" y="254"/>
                </a:lnTo>
                <a:lnTo>
                  <a:pt x="140" y="262"/>
                </a:lnTo>
                <a:lnTo>
                  <a:pt x="134" y="264"/>
                </a:lnTo>
                <a:lnTo>
                  <a:pt x="128" y="264"/>
                </a:lnTo>
                <a:lnTo>
                  <a:pt x="128" y="264"/>
                </a:lnTo>
                <a:lnTo>
                  <a:pt x="118" y="262"/>
                </a:lnTo>
                <a:lnTo>
                  <a:pt x="110" y="258"/>
                </a:lnTo>
                <a:lnTo>
                  <a:pt x="104" y="252"/>
                </a:lnTo>
                <a:lnTo>
                  <a:pt x="100" y="244"/>
                </a:lnTo>
                <a:lnTo>
                  <a:pt x="100" y="244"/>
                </a:lnTo>
                <a:lnTo>
                  <a:pt x="84" y="260"/>
                </a:lnTo>
                <a:lnTo>
                  <a:pt x="70" y="280"/>
                </a:lnTo>
                <a:lnTo>
                  <a:pt x="58" y="300"/>
                </a:lnTo>
                <a:lnTo>
                  <a:pt x="46" y="322"/>
                </a:lnTo>
                <a:lnTo>
                  <a:pt x="46" y="322"/>
                </a:lnTo>
                <a:lnTo>
                  <a:pt x="60" y="338"/>
                </a:lnTo>
                <a:lnTo>
                  <a:pt x="78" y="354"/>
                </a:lnTo>
                <a:lnTo>
                  <a:pt x="96" y="368"/>
                </a:lnTo>
                <a:lnTo>
                  <a:pt x="116" y="378"/>
                </a:lnTo>
                <a:lnTo>
                  <a:pt x="136" y="388"/>
                </a:lnTo>
                <a:lnTo>
                  <a:pt x="158" y="394"/>
                </a:lnTo>
                <a:lnTo>
                  <a:pt x="182" y="398"/>
                </a:lnTo>
                <a:lnTo>
                  <a:pt x="206" y="400"/>
                </a:lnTo>
                <a:lnTo>
                  <a:pt x="206" y="400"/>
                </a:lnTo>
                <a:close/>
                <a:moveTo>
                  <a:pt x="28" y="116"/>
                </a:moveTo>
                <a:lnTo>
                  <a:pt x="28" y="116"/>
                </a:lnTo>
                <a:lnTo>
                  <a:pt x="30" y="126"/>
                </a:lnTo>
                <a:lnTo>
                  <a:pt x="36" y="136"/>
                </a:lnTo>
                <a:lnTo>
                  <a:pt x="46" y="142"/>
                </a:lnTo>
                <a:lnTo>
                  <a:pt x="56" y="144"/>
                </a:lnTo>
                <a:lnTo>
                  <a:pt x="56" y="144"/>
                </a:lnTo>
                <a:lnTo>
                  <a:pt x="68" y="142"/>
                </a:lnTo>
                <a:lnTo>
                  <a:pt x="76" y="136"/>
                </a:lnTo>
                <a:lnTo>
                  <a:pt x="82" y="126"/>
                </a:lnTo>
                <a:lnTo>
                  <a:pt x="84" y="116"/>
                </a:lnTo>
                <a:lnTo>
                  <a:pt x="84" y="116"/>
                </a:lnTo>
                <a:lnTo>
                  <a:pt x="82" y="104"/>
                </a:lnTo>
                <a:lnTo>
                  <a:pt x="76" y="96"/>
                </a:lnTo>
                <a:lnTo>
                  <a:pt x="68" y="90"/>
                </a:lnTo>
                <a:lnTo>
                  <a:pt x="56" y="88"/>
                </a:lnTo>
                <a:lnTo>
                  <a:pt x="56" y="88"/>
                </a:lnTo>
                <a:lnTo>
                  <a:pt x="46" y="90"/>
                </a:lnTo>
                <a:lnTo>
                  <a:pt x="36" y="96"/>
                </a:lnTo>
                <a:lnTo>
                  <a:pt x="30" y="104"/>
                </a:lnTo>
                <a:lnTo>
                  <a:pt x="28" y="116"/>
                </a:lnTo>
                <a:lnTo>
                  <a:pt x="28" y="116"/>
                </a:lnTo>
                <a:close/>
                <a:moveTo>
                  <a:pt x="300" y="192"/>
                </a:moveTo>
                <a:lnTo>
                  <a:pt x="300" y="116"/>
                </a:lnTo>
                <a:lnTo>
                  <a:pt x="300" y="116"/>
                </a:lnTo>
                <a:lnTo>
                  <a:pt x="300" y="116"/>
                </a:lnTo>
                <a:lnTo>
                  <a:pt x="300" y="114"/>
                </a:lnTo>
                <a:lnTo>
                  <a:pt x="300" y="114"/>
                </a:lnTo>
                <a:lnTo>
                  <a:pt x="300" y="108"/>
                </a:lnTo>
                <a:lnTo>
                  <a:pt x="298" y="102"/>
                </a:lnTo>
                <a:lnTo>
                  <a:pt x="290" y="92"/>
                </a:lnTo>
                <a:lnTo>
                  <a:pt x="280" y="84"/>
                </a:lnTo>
                <a:lnTo>
                  <a:pt x="274" y="82"/>
                </a:lnTo>
                <a:lnTo>
                  <a:pt x="268" y="82"/>
                </a:lnTo>
                <a:lnTo>
                  <a:pt x="232" y="82"/>
                </a:lnTo>
                <a:lnTo>
                  <a:pt x="206" y="116"/>
                </a:lnTo>
                <a:lnTo>
                  <a:pt x="180" y="82"/>
                </a:lnTo>
                <a:lnTo>
                  <a:pt x="144" y="82"/>
                </a:lnTo>
                <a:lnTo>
                  <a:pt x="144" y="82"/>
                </a:lnTo>
                <a:lnTo>
                  <a:pt x="138" y="82"/>
                </a:lnTo>
                <a:lnTo>
                  <a:pt x="132" y="84"/>
                </a:lnTo>
                <a:lnTo>
                  <a:pt x="122" y="92"/>
                </a:lnTo>
                <a:lnTo>
                  <a:pt x="114" y="102"/>
                </a:lnTo>
                <a:lnTo>
                  <a:pt x="112" y="108"/>
                </a:lnTo>
                <a:lnTo>
                  <a:pt x="112" y="114"/>
                </a:lnTo>
                <a:lnTo>
                  <a:pt x="112" y="116"/>
                </a:lnTo>
                <a:lnTo>
                  <a:pt x="112" y="130"/>
                </a:lnTo>
                <a:lnTo>
                  <a:pt x="112" y="234"/>
                </a:lnTo>
                <a:lnTo>
                  <a:pt x="112" y="234"/>
                </a:lnTo>
                <a:lnTo>
                  <a:pt x="114" y="240"/>
                </a:lnTo>
                <a:lnTo>
                  <a:pt x="116" y="244"/>
                </a:lnTo>
                <a:lnTo>
                  <a:pt x="122" y="248"/>
                </a:lnTo>
                <a:lnTo>
                  <a:pt x="128" y="248"/>
                </a:lnTo>
                <a:lnTo>
                  <a:pt x="128" y="248"/>
                </a:lnTo>
                <a:lnTo>
                  <a:pt x="134" y="248"/>
                </a:lnTo>
                <a:lnTo>
                  <a:pt x="138" y="244"/>
                </a:lnTo>
                <a:lnTo>
                  <a:pt x="142" y="240"/>
                </a:lnTo>
                <a:lnTo>
                  <a:pt x="144" y="234"/>
                </a:lnTo>
                <a:lnTo>
                  <a:pt x="144" y="130"/>
                </a:lnTo>
                <a:lnTo>
                  <a:pt x="144" y="130"/>
                </a:lnTo>
                <a:lnTo>
                  <a:pt x="150" y="134"/>
                </a:lnTo>
                <a:lnTo>
                  <a:pt x="154" y="140"/>
                </a:lnTo>
                <a:lnTo>
                  <a:pt x="158" y="148"/>
                </a:lnTo>
                <a:lnTo>
                  <a:pt x="158" y="156"/>
                </a:lnTo>
                <a:lnTo>
                  <a:pt x="158" y="170"/>
                </a:lnTo>
                <a:lnTo>
                  <a:pt x="158" y="170"/>
                </a:lnTo>
                <a:lnTo>
                  <a:pt x="182" y="164"/>
                </a:lnTo>
                <a:lnTo>
                  <a:pt x="206" y="162"/>
                </a:lnTo>
                <a:lnTo>
                  <a:pt x="206" y="162"/>
                </a:lnTo>
                <a:lnTo>
                  <a:pt x="230" y="164"/>
                </a:lnTo>
                <a:lnTo>
                  <a:pt x="254" y="170"/>
                </a:lnTo>
                <a:lnTo>
                  <a:pt x="254" y="158"/>
                </a:lnTo>
                <a:lnTo>
                  <a:pt x="254" y="158"/>
                </a:lnTo>
                <a:lnTo>
                  <a:pt x="254" y="150"/>
                </a:lnTo>
                <a:lnTo>
                  <a:pt x="258" y="142"/>
                </a:lnTo>
                <a:lnTo>
                  <a:pt x="262" y="136"/>
                </a:lnTo>
                <a:lnTo>
                  <a:pt x="268" y="132"/>
                </a:lnTo>
                <a:lnTo>
                  <a:pt x="268" y="176"/>
                </a:lnTo>
                <a:lnTo>
                  <a:pt x="268" y="176"/>
                </a:lnTo>
                <a:lnTo>
                  <a:pt x="284" y="184"/>
                </a:lnTo>
                <a:lnTo>
                  <a:pt x="300" y="192"/>
                </a:lnTo>
                <a:lnTo>
                  <a:pt x="300" y="1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48;p5"/>
          <p:cNvSpPr/>
          <p:nvPr/>
        </p:nvSpPr>
        <p:spPr>
          <a:xfrm>
            <a:off x="3823096" y="4005064"/>
            <a:ext cx="5213400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-88900">
              <a:buClr>
                <a:schemeClr val="dk1"/>
              </a:buClr>
              <a:buSzPts val="1400"/>
            </a:pPr>
            <a:endParaRPr lang="es-ES" sz="16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indent="-88900">
              <a:buClr>
                <a:schemeClr val="dk1"/>
              </a:buClr>
              <a:buSzPts val="1400"/>
            </a:pP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model´s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coefficients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provide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information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about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most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valuable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features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potential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customers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can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provide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information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future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real estate </a:t>
            </a:r>
            <a:r>
              <a:rPr lang="es-ES" sz="16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developments</a:t>
            </a:r>
            <a:r>
              <a:rPr lang="es-ES" sz="16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</a:p>
          <a:p>
            <a:pPr lvl="0" indent="-88900">
              <a:buClr>
                <a:schemeClr val="dk1"/>
              </a:buClr>
              <a:buSzPts val="1400"/>
            </a:pPr>
            <a:endParaRPr lang="es-ES" sz="16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" name="Google Shape;348;p5"/>
          <p:cNvSpPr/>
          <p:nvPr/>
        </p:nvSpPr>
        <p:spPr>
          <a:xfrm>
            <a:off x="3823096" y="4595684"/>
            <a:ext cx="52134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-88900">
              <a:buClr>
                <a:schemeClr val="dk1"/>
              </a:buClr>
              <a:buSzPts val="1400"/>
            </a:pPr>
            <a:endParaRPr lang="es-ES" sz="16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/>
          <p:nvPr/>
        </p:nvSpPr>
        <p:spPr>
          <a:xfrm>
            <a:off x="2665927" y="0"/>
            <a:ext cx="6478073" cy="2833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2" name="Google Shape;372;p6"/>
          <p:cNvSpPr/>
          <p:nvPr/>
        </p:nvSpPr>
        <p:spPr>
          <a:xfrm>
            <a:off x="0" y="6574665"/>
            <a:ext cx="9144000" cy="2833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3" name="Google Shape;373;p6"/>
          <p:cNvSpPr/>
          <p:nvPr/>
        </p:nvSpPr>
        <p:spPr>
          <a:xfrm>
            <a:off x="1" y="6574665"/>
            <a:ext cx="386366" cy="2833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4" name="Google Shape;374;p6"/>
          <p:cNvSpPr/>
          <p:nvPr/>
        </p:nvSpPr>
        <p:spPr>
          <a:xfrm>
            <a:off x="386367" y="6574665"/>
            <a:ext cx="386366" cy="283335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5" name="Google Shape;375;p6"/>
          <p:cNvSpPr/>
          <p:nvPr/>
        </p:nvSpPr>
        <p:spPr>
          <a:xfrm>
            <a:off x="772733" y="6574664"/>
            <a:ext cx="386366" cy="283335"/>
          </a:xfrm>
          <a:prstGeom prst="rect">
            <a:avLst/>
          </a:prstGeom>
          <a:solidFill>
            <a:srgbClr val="93B3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6" name="Google Shape;376;p6"/>
          <p:cNvSpPr txBox="1"/>
          <p:nvPr/>
        </p:nvSpPr>
        <p:spPr>
          <a:xfrm>
            <a:off x="231820" y="6076698"/>
            <a:ext cx="470022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Guillermo Ruiz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6"/>
          <p:cNvSpPr txBox="1"/>
          <p:nvPr/>
        </p:nvSpPr>
        <p:spPr>
          <a:xfrm>
            <a:off x="231820" y="5383488"/>
            <a:ext cx="4988400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b="1" dirty="0" err="1" smtClean="0">
                <a:latin typeface="Calibri"/>
                <a:ea typeface="Calibri"/>
                <a:cs typeface="Calibri"/>
                <a:sym typeface="Calibri"/>
              </a:rPr>
              <a:t>Predicting</a:t>
            </a:r>
            <a:r>
              <a:rPr lang="es-ES" sz="19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900" b="1" dirty="0" err="1" smtClean="0">
                <a:latin typeface="Calibri"/>
                <a:ea typeface="Calibri"/>
                <a:cs typeface="Calibri"/>
                <a:sym typeface="Calibri"/>
              </a:rPr>
              <a:t>housing</a:t>
            </a:r>
            <a:r>
              <a:rPr lang="es-ES" sz="19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900" b="1" dirty="0" err="1" smtClean="0">
                <a:latin typeface="Calibri"/>
                <a:ea typeface="Calibri"/>
                <a:cs typeface="Calibri"/>
                <a:sym typeface="Calibri"/>
              </a:rPr>
              <a:t>prices</a:t>
            </a:r>
            <a:r>
              <a:rPr lang="es-ES" sz="1900" b="1" dirty="0" smtClean="0">
                <a:latin typeface="Calibri"/>
                <a:ea typeface="Calibri"/>
                <a:cs typeface="Calibri"/>
                <a:sym typeface="Calibri"/>
              </a:rPr>
              <a:t> in Iowa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6"/>
          <p:cNvSpPr txBox="1"/>
          <p:nvPr/>
        </p:nvSpPr>
        <p:spPr>
          <a:xfrm>
            <a:off x="1619672" y="2564904"/>
            <a:ext cx="55446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FOR YOUR ATTENTION</a:t>
            </a:r>
            <a:endParaRPr/>
          </a:p>
        </p:txBody>
      </p:sp>
      <p:sp>
        <p:nvSpPr>
          <p:cNvPr id="379" name="Google Shape;379;p6"/>
          <p:cNvSpPr txBox="1"/>
          <p:nvPr/>
        </p:nvSpPr>
        <p:spPr>
          <a:xfrm>
            <a:off x="5904963" y="6046788"/>
            <a:ext cx="29235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</a:t>
            </a:r>
            <a:r>
              <a:rPr lang="es-ES" sz="200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</a:t>
            </a:r>
            <a:r>
              <a:rPr lang="es-ES" sz="20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2021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22;p3"/>
          <p:cNvGrpSpPr/>
          <p:nvPr/>
        </p:nvGrpSpPr>
        <p:grpSpPr>
          <a:xfrm>
            <a:off x="323528" y="1412776"/>
            <a:ext cx="7051891" cy="3888432"/>
            <a:chOff x="4410596" y="2632317"/>
            <a:chExt cx="5430378" cy="3071914"/>
          </a:xfrm>
        </p:grpSpPr>
        <p:grpSp>
          <p:nvGrpSpPr>
            <p:cNvPr id="3" name="Google Shape;123;p3"/>
            <p:cNvGrpSpPr/>
            <p:nvPr/>
          </p:nvGrpSpPr>
          <p:grpSpPr>
            <a:xfrm>
              <a:off x="4410596" y="2632317"/>
              <a:ext cx="3989196" cy="1689216"/>
              <a:chOff x="452175" y="1358792"/>
              <a:chExt cx="3989196" cy="1689216"/>
            </a:xfrm>
          </p:grpSpPr>
          <p:sp>
            <p:nvSpPr>
              <p:cNvPr id="124" name="Google Shape;124;p3"/>
              <p:cNvSpPr/>
              <p:nvPr/>
            </p:nvSpPr>
            <p:spPr>
              <a:xfrm>
                <a:off x="452175" y="1358792"/>
                <a:ext cx="3989196" cy="546306"/>
              </a:xfrm>
              <a:prstGeom prst="rect">
                <a:avLst/>
              </a:prstGeom>
              <a:solidFill>
                <a:srgbClr val="538CD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271463" marR="0" lvl="0" indent="-27146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Georgia"/>
                  <a:buNone/>
                </a:pPr>
                <a:r>
                  <a:rPr lang="es-ES" sz="1400" b="1" i="1" dirty="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</a:t>
                </a:r>
                <a:r>
                  <a:rPr lang="es-ES" sz="1400" b="1" i="1" u="none" strike="noStrike" cap="none" dirty="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.	</a:t>
                </a:r>
                <a:r>
                  <a:rPr lang="es-ES" sz="1400" b="1" i="1" u="none" strike="noStrike" cap="none" dirty="0" err="1" smtClean="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House</a:t>
                </a:r>
                <a:r>
                  <a:rPr lang="es-ES" sz="1400" b="1" i="1" u="none" strike="noStrike" cap="none" dirty="0" smtClean="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</a:t>
                </a:r>
                <a:r>
                  <a:rPr lang="es-ES" sz="1400" b="1" i="1" u="none" strike="noStrike" cap="none" dirty="0" err="1" smtClean="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prices</a:t>
                </a:r>
                <a:r>
                  <a:rPr lang="es-ES" sz="1400" b="1" i="1" u="none" strike="noStrike" cap="none" dirty="0" smtClean="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- </a:t>
                </a:r>
                <a:r>
                  <a:rPr lang="es-ES" sz="1400" b="1" i="1" u="none" strike="noStrike" cap="none" dirty="0" err="1" smtClean="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advanced</a:t>
                </a:r>
                <a:r>
                  <a:rPr lang="es-ES" sz="1400" b="1" i="1" u="none" strike="noStrike" cap="none" dirty="0" smtClean="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</a:t>
                </a:r>
                <a:r>
                  <a:rPr lang="es-ES" sz="1400" b="1" i="1" u="none" strike="noStrike" cap="none" dirty="0" err="1" smtClean="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regression</a:t>
                </a:r>
                <a:r>
                  <a:rPr lang="es-ES" sz="1400" b="1" i="1" u="none" strike="noStrike" cap="none" dirty="0" smtClean="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</a:t>
                </a:r>
                <a:r>
                  <a:rPr lang="es-ES" sz="1400" b="1" i="1" u="none" strike="noStrike" cap="none" dirty="0" err="1" smtClean="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tecniques</a:t>
                </a:r>
                <a:r>
                  <a:rPr lang="es-ES" sz="1400" b="1" i="1" u="none" strike="noStrike" cap="none" dirty="0" smtClean="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(</a:t>
                </a:r>
                <a:r>
                  <a:rPr lang="es-ES" sz="1400" b="1" i="1" u="none" strike="noStrike" cap="none" dirty="0" err="1" smtClean="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Kaggle</a:t>
                </a:r>
                <a:r>
                  <a:rPr lang="es-ES" sz="1400" b="1" i="1" u="none" strike="noStrike" cap="none" dirty="0" smtClean="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)</a:t>
                </a:r>
                <a:endParaRPr sz="1400" b="1" i="1" u="none" strike="noStrike" cap="none" dirty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452175" y="1930247"/>
                <a:ext cx="3989196" cy="546306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271463" marR="0" lvl="0" indent="-27146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Georgia"/>
                  <a:buNone/>
                </a:pPr>
                <a:r>
                  <a:rPr lang="es-ES" sz="1400" b="1" i="1" dirty="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</a:t>
                </a:r>
                <a:r>
                  <a:rPr lang="es-ES" sz="1400" b="1" i="1" u="none" strike="noStrike" cap="none" dirty="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.	</a:t>
                </a:r>
                <a:r>
                  <a:rPr lang="es-ES" b="1" i="1" dirty="0" smtClean="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1460</a:t>
                </a:r>
                <a:r>
                  <a:rPr lang="es-ES" sz="1400" b="1" i="1" dirty="0" smtClean="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</a:t>
                </a:r>
                <a:r>
                  <a:rPr lang="es-ES" sz="1400" b="1" i="1" dirty="0" err="1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observations</a:t>
                </a:r>
                <a:endParaRPr sz="1400" dirty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452175" y="2501702"/>
                <a:ext cx="3989196" cy="546306"/>
              </a:xfrm>
              <a:prstGeom prst="rect">
                <a:avLst/>
              </a:prstGeom>
              <a:solidFill>
                <a:srgbClr val="3660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271463" marR="0" lvl="0" indent="-27146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Georgia"/>
                  <a:buNone/>
                </a:pPr>
                <a:r>
                  <a:rPr lang="es-ES" sz="1400" b="1" i="1" dirty="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3</a:t>
                </a:r>
                <a:r>
                  <a:rPr lang="es-ES" sz="1400" b="1" i="1" u="none" strike="noStrike" cap="none" dirty="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.	</a:t>
                </a:r>
                <a:r>
                  <a:rPr lang="es-ES" b="1" i="1" dirty="0" smtClean="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81</a:t>
                </a:r>
                <a:r>
                  <a:rPr lang="es-ES" sz="1400" b="1" i="1" u="none" strike="noStrike" cap="none" dirty="0" smtClean="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</a:t>
                </a:r>
                <a:r>
                  <a:rPr lang="es-ES" sz="1400" b="1" i="1" u="none" strike="noStrike" cap="none" dirty="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variables</a:t>
                </a:r>
                <a:endParaRPr dirty="0"/>
              </a:p>
            </p:txBody>
          </p:sp>
        </p:grpSp>
        <p:sp>
          <p:nvSpPr>
            <p:cNvPr id="127" name="Google Shape;127;p3"/>
            <p:cNvSpPr/>
            <p:nvPr/>
          </p:nvSpPr>
          <p:spPr>
            <a:xfrm>
              <a:off x="4655921" y="5160714"/>
              <a:ext cx="514912" cy="543517"/>
            </a:xfrm>
            <a:custGeom>
              <a:avLst/>
              <a:gdLst/>
              <a:ahLst/>
              <a:cxnLst/>
              <a:rect l="l" t="t" r="r" b="b"/>
              <a:pathLst>
                <a:path w="360" h="380" extrusionOk="0">
                  <a:moveTo>
                    <a:pt x="240" y="28"/>
                  </a:moveTo>
                  <a:lnTo>
                    <a:pt x="240" y="28"/>
                  </a:lnTo>
                  <a:lnTo>
                    <a:pt x="240" y="22"/>
                  </a:lnTo>
                  <a:lnTo>
                    <a:pt x="242" y="18"/>
                  </a:lnTo>
                  <a:lnTo>
                    <a:pt x="248" y="8"/>
                  </a:lnTo>
                  <a:lnTo>
                    <a:pt x="258" y="2"/>
                  </a:lnTo>
                  <a:lnTo>
                    <a:pt x="262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74" y="0"/>
                  </a:lnTo>
                  <a:lnTo>
                    <a:pt x="280" y="2"/>
                  </a:lnTo>
                  <a:lnTo>
                    <a:pt x="290" y="8"/>
                  </a:lnTo>
                  <a:lnTo>
                    <a:pt x="296" y="18"/>
                  </a:lnTo>
                  <a:lnTo>
                    <a:pt x="298" y="22"/>
                  </a:lnTo>
                  <a:lnTo>
                    <a:pt x="298" y="28"/>
                  </a:lnTo>
                  <a:lnTo>
                    <a:pt x="298" y="28"/>
                  </a:lnTo>
                  <a:lnTo>
                    <a:pt x="298" y="34"/>
                  </a:lnTo>
                  <a:lnTo>
                    <a:pt x="296" y="40"/>
                  </a:lnTo>
                  <a:lnTo>
                    <a:pt x="290" y="50"/>
                  </a:lnTo>
                  <a:lnTo>
                    <a:pt x="280" y="56"/>
                  </a:lnTo>
                  <a:lnTo>
                    <a:pt x="274" y="58"/>
                  </a:lnTo>
                  <a:lnTo>
                    <a:pt x="268" y="58"/>
                  </a:lnTo>
                  <a:lnTo>
                    <a:pt x="268" y="58"/>
                  </a:lnTo>
                  <a:lnTo>
                    <a:pt x="262" y="58"/>
                  </a:lnTo>
                  <a:lnTo>
                    <a:pt x="258" y="56"/>
                  </a:lnTo>
                  <a:lnTo>
                    <a:pt x="248" y="50"/>
                  </a:lnTo>
                  <a:lnTo>
                    <a:pt x="242" y="40"/>
                  </a:lnTo>
                  <a:lnTo>
                    <a:pt x="240" y="34"/>
                  </a:lnTo>
                  <a:lnTo>
                    <a:pt x="240" y="28"/>
                  </a:lnTo>
                  <a:lnTo>
                    <a:pt x="240" y="28"/>
                  </a:lnTo>
                  <a:close/>
                  <a:moveTo>
                    <a:pt x="360" y="190"/>
                  </a:moveTo>
                  <a:lnTo>
                    <a:pt x="344" y="90"/>
                  </a:lnTo>
                  <a:lnTo>
                    <a:pt x="344" y="90"/>
                  </a:lnTo>
                  <a:lnTo>
                    <a:pt x="344" y="88"/>
                  </a:lnTo>
                  <a:lnTo>
                    <a:pt x="344" y="88"/>
                  </a:lnTo>
                  <a:lnTo>
                    <a:pt x="340" y="80"/>
                  </a:lnTo>
                  <a:lnTo>
                    <a:pt x="332" y="74"/>
                  </a:lnTo>
                  <a:lnTo>
                    <a:pt x="324" y="70"/>
                  </a:lnTo>
                  <a:lnTo>
                    <a:pt x="314" y="68"/>
                  </a:lnTo>
                  <a:lnTo>
                    <a:pt x="288" y="68"/>
                  </a:lnTo>
                  <a:lnTo>
                    <a:pt x="270" y="102"/>
                  </a:lnTo>
                  <a:lnTo>
                    <a:pt x="250" y="68"/>
                  </a:lnTo>
                  <a:lnTo>
                    <a:pt x="222" y="68"/>
                  </a:lnTo>
                  <a:lnTo>
                    <a:pt x="222" y="68"/>
                  </a:lnTo>
                  <a:lnTo>
                    <a:pt x="214" y="70"/>
                  </a:lnTo>
                  <a:lnTo>
                    <a:pt x="206" y="74"/>
                  </a:lnTo>
                  <a:lnTo>
                    <a:pt x="198" y="80"/>
                  </a:lnTo>
                  <a:lnTo>
                    <a:pt x="194" y="88"/>
                  </a:lnTo>
                  <a:lnTo>
                    <a:pt x="194" y="88"/>
                  </a:lnTo>
                  <a:lnTo>
                    <a:pt x="194" y="90"/>
                  </a:lnTo>
                  <a:lnTo>
                    <a:pt x="192" y="98"/>
                  </a:lnTo>
                  <a:lnTo>
                    <a:pt x="192" y="98"/>
                  </a:lnTo>
                  <a:lnTo>
                    <a:pt x="204" y="102"/>
                  </a:lnTo>
                  <a:lnTo>
                    <a:pt x="214" y="106"/>
                  </a:lnTo>
                  <a:lnTo>
                    <a:pt x="224" y="114"/>
                  </a:lnTo>
                  <a:lnTo>
                    <a:pt x="232" y="122"/>
                  </a:lnTo>
                  <a:lnTo>
                    <a:pt x="240" y="132"/>
                  </a:lnTo>
                  <a:lnTo>
                    <a:pt x="244" y="142"/>
                  </a:lnTo>
                  <a:lnTo>
                    <a:pt x="248" y="154"/>
                  </a:lnTo>
                  <a:lnTo>
                    <a:pt x="248" y="166"/>
                  </a:lnTo>
                  <a:lnTo>
                    <a:pt x="248" y="166"/>
                  </a:lnTo>
                  <a:lnTo>
                    <a:pt x="248" y="178"/>
                  </a:lnTo>
                  <a:lnTo>
                    <a:pt x="246" y="188"/>
                  </a:lnTo>
                  <a:lnTo>
                    <a:pt x="240" y="198"/>
                  </a:lnTo>
                  <a:lnTo>
                    <a:pt x="234" y="208"/>
                  </a:lnTo>
                  <a:lnTo>
                    <a:pt x="250" y="208"/>
                  </a:lnTo>
                  <a:lnTo>
                    <a:pt x="250" y="208"/>
                  </a:lnTo>
                  <a:lnTo>
                    <a:pt x="260" y="208"/>
                  </a:lnTo>
                  <a:lnTo>
                    <a:pt x="270" y="210"/>
                  </a:lnTo>
                  <a:lnTo>
                    <a:pt x="278" y="214"/>
                  </a:lnTo>
                  <a:lnTo>
                    <a:pt x="286" y="218"/>
                  </a:lnTo>
                  <a:lnTo>
                    <a:pt x="294" y="222"/>
                  </a:lnTo>
                  <a:lnTo>
                    <a:pt x="300" y="228"/>
                  </a:lnTo>
                  <a:lnTo>
                    <a:pt x="306" y="236"/>
                  </a:lnTo>
                  <a:lnTo>
                    <a:pt x="310" y="244"/>
                  </a:lnTo>
                  <a:lnTo>
                    <a:pt x="308" y="118"/>
                  </a:lnTo>
                  <a:lnTo>
                    <a:pt x="318" y="118"/>
                  </a:lnTo>
                  <a:lnTo>
                    <a:pt x="330" y="196"/>
                  </a:lnTo>
                  <a:lnTo>
                    <a:pt x="330" y="196"/>
                  </a:lnTo>
                  <a:lnTo>
                    <a:pt x="332" y="200"/>
                  </a:lnTo>
                  <a:lnTo>
                    <a:pt x="336" y="204"/>
                  </a:lnTo>
                  <a:lnTo>
                    <a:pt x="340" y="208"/>
                  </a:lnTo>
                  <a:lnTo>
                    <a:pt x="346" y="208"/>
                  </a:lnTo>
                  <a:lnTo>
                    <a:pt x="346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54" y="206"/>
                  </a:lnTo>
                  <a:lnTo>
                    <a:pt x="358" y="202"/>
                  </a:lnTo>
                  <a:lnTo>
                    <a:pt x="360" y="196"/>
                  </a:lnTo>
                  <a:lnTo>
                    <a:pt x="360" y="190"/>
                  </a:lnTo>
                  <a:lnTo>
                    <a:pt x="360" y="190"/>
                  </a:lnTo>
                  <a:close/>
                  <a:moveTo>
                    <a:pt x="92" y="58"/>
                  </a:moveTo>
                  <a:lnTo>
                    <a:pt x="92" y="58"/>
                  </a:lnTo>
                  <a:lnTo>
                    <a:pt x="98" y="58"/>
                  </a:lnTo>
                  <a:lnTo>
                    <a:pt x="102" y="56"/>
                  </a:lnTo>
                  <a:lnTo>
                    <a:pt x="112" y="50"/>
                  </a:lnTo>
                  <a:lnTo>
                    <a:pt x="118" y="40"/>
                  </a:lnTo>
                  <a:lnTo>
                    <a:pt x="120" y="34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8" y="18"/>
                  </a:lnTo>
                  <a:lnTo>
                    <a:pt x="112" y="8"/>
                  </a:lnTo>
                  <a:lnTo>
                    <a:pt x="102" y="2"/>
                  </a:lnTo>
                  <a:lnTo>
                    <a:pt x="98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86" y="0"/>
                  </a:lnTo>
                  <a:lnTo>
                    <a:pt x="80" y="2"/>
                  </a:lnTo>
                  <a:lnTo>
                    <a:pt x="70" y="8"/>
                  </a:lnTo>
                  <a:lnTo>
                    <a:pt x="64" y="18"/>
                  </a:lnTo>
                  <a:lnTo>
                    <a:pt x="62" y="22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2" y="34"/>
                  </a:lnTo>
                  <a:lnTo>
                    <a:pt x="64" y="40"/>
                  </a:lnTo>
                  <a:lnTo>
                    <a:pt x="70" y="50"/>
                  </a:lnTo>
                  <a:lnTo>
                    <a:pt x="80" y="56"/>
                  </a:lnTo>
                  <a:lnTo>
                    <a:pt x="86" y="58"/>
                  </a:lnTo>
                  <a:lnTo>
                    <a:pt x="92" y="58"/>
                  </a:lnTo>
                  <a:lnTo>
                    <a:pt x="92" y="58"/>
                  </a:lnTo>
                  <a:close/>
                  <a:moveTo>
                    <a:pt x="30" y="196"/>
                  </a:moveTo>
                  <a:lnTo>
                    <a:pt x="42" y="118"/>
                  </a:lnTo>
                  <a:lnTo>
                    <a:pt x="52" y="118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4" y="236"/>
                  </a:lnTo>
                  <a:lnTo>
                    <a:pt x="60" y="228"/>
                  </a:lnTo>
                  <a:lnTo>
                    <a:pt x="66" y="222"/>
                  </a:lnTo>
                  <a:lnTo>
                    <a:pt x="74" y="218"/>
                  </a:lnTo>
                  <a:lnTo>
                    <a:pt x="82" y="214"/>
                  </a:lnTo>
                  <a:lnTo>
                    <a:pt x="90" y="210"/>
                  </a:lnTo>
                  <a:lnTo>
                    <a:pt x="100" y="208"/>
                  </a:lnTo>
                  <a:lnTo>
                    <a:pt x="110" y="208"/>
                  </a:lnTo>
                  <a:lnTo>
                    <a:pt x="126" y="208"/>
                  </a:lnTo>
                  <a:lnTo>
                    <a:pt x="126" y="208"/>
                  </a:lnTo>
                  <a:lnTo>
                    <a:pt x="120" y="198"/>
                  </a:lnTo>
                  <a:lnTo>
                    <a:pt x="114" y="188"/>
                  </a:lnTo>
                  <a:lnTo>
                    <a:pt x="112" y="178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2" y="154"/>
                  </a:lnTo>
                  <a:lnTo>
                    <a:pt x="116" y="142"/>
                  </a:lnTo>
                  <a:lnTo>
                    <a:pt x="120" y="132"/>
                  </a:lnTo>
                  <a:lnTo>
                    <a:pt x="128" y="122"/>
                  </a:lnTo>
                  <a:lnTo>
                    <a:pt x="136" y="114"/>
                  </a:lnTo>
                  <a:lnTo>
                    <a:pt x="146" y="106"/>
                  </a:lnTo>
                  <a:lnTo>
                    <a:pt x="156" y="102"/>
                  </a:lnTo>
                  <a:lnTo>
                    <a:pt x="168" y="98"/>
                  </a:lnTo>
                  <a:lnTo>
                    <a:pt x="166" y="90"/>
                  </a:lnTo>
                  <a:lnTo>
                    <a:pt x="166" y="90"/>
                  </a:lnTo>
                  <a:lnTo>
                    <a:pt x="166" y="88"/>
                  </a:lnTo>
                  <a:lnTo>
                    <a:pt x="166" y="88"/>
                  </a:lnTo>
                  <a:lnTo>
                    <a:pt x="162" y="80"/>
                  </a:lnTo>
                  <a:lnTo>
                    <a:pt x="154" y="74"/>
                  </a:lnTo>
                  <a:lnTo>
                    <a:pt x="146" y="70"/>
                  </a:lnTo>
                  <a:lnTo>
                    <a:pt x="138" y="68"/>
                  </a:lnTo>
                  <a:lnTo>
                    <a:pt x="110" y="68"/>
                  </a:lnTo>
                  <a:lnTo>
                    <a:pt x="90" y="102"/>
                  </a:lnTo>
                  <a:lnTo>
                    <a:pt x="72" y="68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36" y="70"/>
                  </a:lnTo>
                  <a:lnTo>
                    <a:pt x="28" y="74"/>
                  </a:lnTo>
                  <a:lnTo>
                    <a:pt x="20" y="80"/>
                  </a:lnTo>
                  <a:lnTo>
                    <a:pt x="16" y="88"/>
                  </a:lnTo>
                  <a:lnTo>
                    <a:pt x="16" y="88"/>
                  </a:lnTo>
                  <a:lnTo>
                    <a:pt x="16" y="90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2" y="202"/>
                  </a:lnTo>
                  <a:lnTo>
                    <a:pt x="6" y="206"/>
                  </a:lnTo>
                  <a:lnTo>
                    <a:pt x="12" y="208"/>
                  </a:lnTo>
                  <a:lnTo>
                    <a:pt x="12" y="208"/>
                  </a:lnTo>
                  <a:lnTo>
                    <a:pt x="14" y="208"/>
                  </a:lnTo>
                  <a:lnTo>
                    <a:pt x="14" y="208"/>
                  </a:lnTo>
                  <a:lnTo>
                    <a:pt x="20" y="208"/>
                  </a:lnTo>
                  <a:lnTo>
                    <a:pt x="24" y="204"/>
                  </a:lnTo>
                  <a:lnTo>
                    <a:pt x="28" y="200"/>
                  </a:lnTo>
                  <a:lnTo>
                    <a:pt x="30" y="196"/>
                  </a:lnTo>
                  <a:lnTo>
                    <a:pt x="30" y="196"/>
                  </a:lnTo>
                  <a:close/>
                  <a:moveTo>
                    <a:pt x="180" y="118"/>
                  </a:moveTo>
                  <a:lnTo>
                    <a:pt x="180" y="118"/>
                  </a:lnTo>
                  <a:lnTo>
                    <a:pt x="170" y="118"/>
                  </a:lnTo>
                  <a:lnTo>
                    <a:pt x="162" y="120"/>
                  </a:lnTo>
                  <a:lnTo>
                    <a:pt x="152" y="126"/>
                  </a:lnTo>
                  <a:lnTo>
                    <a:pt x="146" y="132"/>
                  </a:lnTo>
                  <a:lnTo>
                    <a:pt x="140" y="138"/>
                  </a:lnTo>
                  <a:lnTo>
                    <a:pt x="136" y="146"/>
                  </a:lnTo>
                  <a:lnTo>
                    <a:pt x="132" y="156"/>
                  </a:lnTo>
                  <a:lnTo>
                    <a:pt x="132" y="166"/>
                  </a:lnTo>
                  <a:lnTo>
                    <a:pt x="132" y="166"/>
                  </a:lnTo>
                  <a:lnTo>
                    <a:pt x="132" y="176"/>
                  </a:lnTo>
                  <a:lnTo>
                    <a:pt x="136" y="184"/>
                  </a:lnTo>
                  <a:lnTo>
                    <a:pt x="140" y="194"/>
                  </a:lnTo>
                  <a:lnTo>
                    <a:pt x="146" y="200"/>
                  </a:lnTo>
                  <a:lnTo>
                    <a:pt x="152" y="206"/>
                  </a:lnTo>
                  <a:lnTo>
                    <a:pt x="162" y="210"/>
                  </a:lnTo>
                  <a:lnTo>
                    <a:pt x="170" y="214"/>
                  </a:lnTo>
                  <a:lnTo>
                    <a:pt x="180" y="214"/>
                  </a:lnTo>
                  <a:lnTo>
                    <a:pt x="180" y="214"/>
                  </a:lnTo>
                  <a:lnTo>
                    <a:pt x="190" y="214"/>
                  </a:lnTo>
                  <a:lnTo>
                    <a:pt x="200" y="210"/>
                  </a:lnTo>
                  <a:lnTo>
                    <a:pt x="208" y="206"/>
                  </a:lnTo>
                  <a:lnTo>
                    <a:pt x="214" y="200"/>
                  </a:lnTo>
                  <a:lnTo>
                    <a:pt x="220" y="194"/>
                  </a:lnTo>
                  <a:lnTo>
                    <a:pt x="224" y="184"/>
                  </a:lnTo>
                  <a:lnTo>
                    <a:pt x="228" y="176"/>
                  </a:lnTo>
                  <a:lnTo>
                    <a:pt x="228" y="166"/>
                  </a:lnTo>
                  <a:lnTo>
                    <a:pt x="228" y="166"/>
                  </a:lnTo>
                  <a:lnTo>
                    <a:pt x="228" y="156"/>
                  </a:lnTo>
                  <a:lnTo>
                    <a:pt x="224" y="146"/>
                  </a:lnTo>
                  <a:lnTo>
                    <a:pt x="220" y="138"/>
                  </a:lnTo>
                  <a:lnTo>
                    <a:pt x="214" y="132"/>
                  </a:lnTo>
                  <a:lnTo>
                    <a:pt x="208" y="126"/>
                  </a:lnTo>
                  <a:lnTo>
                    <a:pt x="200" y="120"/>
                  </a:lnTo>
                  <a:lnTo>
                    <a:pt x="190" y="118"/>
                  </a:lnTo>
                  <a:lnTo>
                    <a:pt x="180" y="118"/>
                  </a:lnTo>
                  <a:close/>
                  <a:moveTo>
                    <a:pt x="296" y="260"/>
                  </a:moveTo>
                  <a:lnTo>
                    <a:pt x="296" y="260"/>
                  </a:lnTo>
                  <a:lnTo>
                    <a:pt x="294" y="258"/>
                  </a:lnTo>
                  <a:lnTo>
                    <a:pt x="294" y="258"/>
                  </a:lnTo>
                  <a:lnTo>
                    <a:pt x="292" y="252"/>
                  </a:lnTo>
                  <a:lnTo>
                    <a:pt x="288" y="246"/>
                  </a:lnTo>
                  <a:lnTo>
                    <a:pt x="278" y="236"/>
                  </a:lnTo>
                  <a:lnTo>
                    <a:pt x="266" y="230"/>
                  </a:lnTo>
                  <a:lnTo>
                    <a:pt x="250" y="228"/>
                  </a:lnTo>
                  <a:lnTo>
                    <a:pt x="210" y="228"/>
                  </a:lnTo>
                  <a:lnTo>
                    <a:pt x="180" y="278"/>
                  </a:lnTo>
                  <a:lnTo>
                    <a:pt x="150" y="228"/>
                  </a:lnTo>
                  <a:lnTo>
                    <a:pt x="110" y="228"/>
                  </a:lnTo>
                  <a:lnTo>
                    <a:pt x="110" y="228"/>
                  </a:lnTo>
                  <a:lnTo>
                    <a:pt x="94" y="230"/>
                  </a:lnTo>
                  <a:lnTo>
                    <a:pt x="82" y="236"/>
                  </a:lnTo>
                  <a:lnTo>
                    <a:pt x="72" y="246"/>
                  </a:lnTo>
                  <a:lnTo>
                    <a:pt x="68" y="252"/>
                  </a:lnTo>
                  <a:lnTo>
                    <a:pt x="66" y="258"/>
                  </a:lnTo>
                  <a:lnTo>
                    <a:pt x="66" y="258"/>
                  </a:lnTo>
                  <a:lnTo>
                    <a:pt x="64" y="260"/>
                  </a:lnTo>
                  <a:lnTo>
                    <a:pt x="52" y="336"/>
                  </a:lnTo>
                  <a:lnTo>
                    <a:pt x="52" y="336"/>
                  </a:lnTo>
                  <a:lnTo>
                    <a:pt x="72" y="352"/>
                  </a:lnTo>
                  <a:lnTo>
                    <a:pt x="96" y="362"/>
                  </a:lnTo>
                  <a:lnTo>
                    <a:pt x="106" y="304"/>
                  </a:lnTo>
                  <a:lnTo>
                    <a:pt x="118" y="304"/>
                  </a:lnTo>
                  <a:lnTo>
                    <a:pt x="114" y="370"/>
                  </a:lnTo>
                  <a:lnTo>
                    <a:pt x="114" y="370"/>
                  </a:lnTo>
                  <a:lnTo>
                    <a:pt x="130" y="374"/>
                  </a:lnTo>
                  <a:lnTo>
                    <a:pt x="146" y="378"/>
                  </a:lnTo>
                  <a:lnTo>
                    <a:pt x="162" y="380"/>
                  </a:lnTo>
                  <a:lnTo>
                    <a:pt x="180" y="380"/>
                  </a:lnTo>
                  <a:lnTo>
                    <a:pt x="180" y="380"/>
                  </a:lnTo>
                  <a:lnTo>
                    <a:pt x="196" y="380"/>
                  </a:lnTo>
                  <a:lnTo>
                    <a:pt x="214" y="378"/>
                  </a:lnTo>
                  <a:lnTo>
                    <a:pt x="230" y="374"/>
                  </a:lnTo>
                  <a:lnTo>
                    <a:pt x="246" y="370"/>
                  </a:lnTo>
                  <a:lnTo>
                    <a:pt x="242" y="304"/>
                  </a:lnTo>
                  <a:lnTo>
                    <a:pt x="254" y="304"/>
                  </a:lnTo>
                  <a:lnTo>
                    <a:pt x="264" y="362"/>
                  </a:lnTo>
                  <a:lnTo>
                    <a:pt x="264" y="362"/>
                  </a:lnTo>
                  <a:lnTo>
                    <a:pt x="288" y="350"/>
                  </a:lnTo>
                  <a:lnTo>
                    <a:pt x="308" y="336"/>
                  </a:lnTo>
                  <a:lnTo>
                    <a:pt x="296" y="2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9221576" y="5076560"/>
              <a:ext cx="619398" cy="6193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endParaRPr sz="2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723173" y="5250227"/>
              <a:ext cx="436028" cy="436028"/>
            </a:xfrm>
            <a:prstGeom prst="arc">
              <a:avLst>
                <a:gd name="adj1" fmla="val 18334418"/>
                <a:gd name="adj2" fmla="val 14146647"/>
              </a:avLst>
            </a:prstGeom>
            <a:noFill/>
            <a:ln w="571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0" name="Google Shape;130;p3"/>
            <p:cNvCxnSpPr/>
            <p:nvPr/>
          </p:nvCxnSpPr>
          <p:spPr>
            <a:xfrm>
              <a:off x="7961713" y="5353407"/>
              <a:ext cx="0" cy="149276"/>
            </a:xfrm>
            <a:prstGeom prst="straightConnector1">
              <a:avLst/>
            </a:prstGeom>
            <a:noFill/>
            <a:ln w="571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1" name="Google Shape;131;p3"/>
          <p:cNvSpPr txBox="1"/>
          <p:nvPr/>
        </p:nvSpPr>
        <p:spPr>
          <a:xfrm>
            <a:off x="399243" y="369307"/>
            <a:ext cx="7886700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33" name="Google Shape;133;p3"/>
          <p:cNvCxnSpPr/>
          <p:nvPr/>
        </p:nvCxnSpPr>
        <p:spPr>
          <a:xfrm>
            <a:off x="502274" y="1052736"/>
            <a:ext cx="8178085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984" y="3949871"/>
            <a:ext cx="88392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Connector 33"/>
          <p:cNvCxnSpPr/>
          <p:nvPr/>
        </p:nvCxnSpPr>
        <p:spPr>
          <a:xfrm>
            <a:off x="323528" y="6309320"/>
            <a:ext cx="8365570" cy="0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34"/>
          <p:cNvGrpSpPr/>
          <p:nvPr/>
        </p:nvGrpSpPr>
        <p:grpSpPr>
          <a:xfrm>
            <a:off x="323528" y="6381328"/>
            <a:ext cx="8390205" cy="356671"/>
            <a:chOff x="502276" y="6336404"/>
            <a:chExt cx="7662931" cy="257579"/>
          </a:xfrm>
        </p:grpSpPr>
        <p:sp>
          <p:nvSpPr>
            <p:cNvPr id="27" name="Rectangle 35"/>
            <p:cNvSpPr/>
            <p:nvPr/>
          </p:nvSpPr>
          <p:spPr>
            <a:xfrm>
              <a:off x="502276" y="6336406"/>
              <a:ext cx="1532586" cy="2575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err="1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Motivation</a:t>
              </a:r>
            </a:p>
          </p:txBody>
        </p:sp>
        <p:sp>
          <p:nvSpPr>
            <p:cNvPr id="28" name="Rectangle 36"/>
            <p:cNvSpPr/>
            <p:nvPr/>
          </p:nvSpPr>
          <p:spPr>
            <a:xfrm>
              <a:off x="2034862" y="6336406"/>
              <a:ext cx="1532586" cy="2575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Data</a:t>
              </a:r>
            </a:p>
          </p:txBody>
        </p:sp>
        <p:grpSp>
          <p:nvGrpSpPr>
            <p:cNvPr id="29" name="Group 37"/>
            <p:cNvGrpSpPr/>
            <p:nvPr/>
          </p:nvGrpSpPr>
          <p:grpSpPr>
            <a:xfrm>
              <a:off x="3567448" y="6336404"/>
              <a:ext cx="4597759" cy="257579"/>
              <a:chOff x="3567448" y="6336404"/>
              <a:chExt cx="4597759" cy="257579"/>
            </a:xfrm>
          </p:grpSpPr>
          <p:sp>
            <p:nvSpPr>
              <p:cNvPr id="30" name="Rectangle 38"/>
              <p:cNvSpPr/>
              <p:nvPr/>
            </p:nvSpPr>
            <p:spPr>
              <a:xfrm>
                <a:off x="3567448" y="6336405"/>
                <a:ext cx="1532586" cy="257577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Preprocessing</a:t>
                </a:r>
                <a:endParaRPr lang="es-ES_tradnl" sz="1600" dirty="0" smtClean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31" name="Rectangle 39"/>
              <p:cNvSpPr/>
              <p:nvPr/>
            </p:nvSpPr>
            <p:spPr>
              <a:xfrm>
                <a:off x="5100034" y="6336405"/>
                <a:ext cx="1532586" cy="257577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Models</a:t>
                </a:r>
                <a:endParaRPr lang="es-ES_tradnl" sz="1600" dirty="0" smtClean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32" name="Rectangle 40"/>
              <p:cNvSpPr/>
              <p:nvPr/>
            </p:nvSpPr>
            <p:spPr>
              <a:xfrm>
                <a:off x="6632620" y="6336404"/>
                <a:ext cx="1532587" cy="257579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Conclusions</a:t>
                </a:r>
                <a:endParaRPr lang="es-ES_tradnl" sz="1600" dirty="0" smtClean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2"/>
          <p:cNvSpPr/>
          <p:nvPr/>
        </p:nvSpPr>
        <p:spPr>
          <a:xfrm>
            <a:off x="503241" y="1700808"/>
            <a:ext cx="8177116" cy="12954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Right</a:t>
            </a:r>
            <a:r>
              <a:rPr lang="es-ES" sz="1600" dirty="0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 at </a:t>
            </a:r>
            <a:r>
              <a:rPr lang="es-ES" sz="1600" dirty="0" err="1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the</a:t>
            </a:r>
            <a:r>
              <a:rPr lang="es-ES" sz="1600" dirty="0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start</a:t>
            </a:r>
            <a:r>
              <a:rPr lang="es-ES" sz="1600" dirty="0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the</a:t>
            </a:r>
            <a:r>
              <a:rPr lang="es-ES" sz="1600" dirty="0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dataframe</a:t>
            </a:r>
            <a:r>
              <a:rPr lang="es-ES" sz="1600" dirty="0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is</a:t>
            </a:r>
            <a:r>
              <a:rPr lang="es-ES" sz="1600" dirty="0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split</a:t>
            </a:r>
            <a:r>
              <a:rPr lang="es-ES" sz="1600" dirty="0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into</a:t>
            </a:r>
            <a:r>
              <a:rPr lang="es-ES" sz="1600" dirty="0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 training and </a:t>
            </a:r>
            <a:r>
              <a:rPr lang="es-ES" sz="1600" dirty="0" err="1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testing</a:t>
            </a:r>
            <a:r>
              <a:rPr lang="es-ES" sz="1600" dirty="0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 sets. </a:t>
            </a:r>
            <a:r>
              <a:rPr lang="es-ES" sz="1600" dirty="0" err="1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Every</a:t>
            </a:r>
            <a:r>
              <a:rPr lang="es-ES" sz="1600" dirty="0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step</a:t>
            </a:r>
            <a:r>
              <a:rPr lang="es-ES" sz="1600" dirty="0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 in </a:t>
            </a:r>
            <a:r>
              <a:rPr lang="es-ES" sz="1600" dirty="0" err="1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the</a:t>
            </a:r>
            <a:r>
              <a:rPr lang="es-ES" sz="1600" dirty="0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project</a:t>
            </a:r>
            <a:r>
              <a:rPr lang="es-ES" sz="1600" dirty="0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will</a:t>
            </a:r>
            <a:r>
              <a:rPr lang="es-ES" sz="1600" dirty="0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be</a:t>
            </a:r>
            <a:r>
              <a:rPr lang="es-ES" sz="1600" dirty="0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applied</a:t>
            </a:r>
            <a:r>
              <a:rPr lang="es-ES" sz="1600" dirty="0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separately</a:t>
            </a:r>
            <a:r>
              <a:rPr lang="es-ES" sz="1600" dirty="0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to</a:t>
            </a:r>
            <a:r>
              <a:rPr lang="es-ES" sz="1600" dirty="0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each</a:t>
            </a:r>
            <a:r>
              <a:rPr lang="es-ES" sz="1600" dirty="0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 of </a:t>
            </a:r>
            <a:r>
              <a:rPr lang="es-ES" sz="1600" dirty="0" err="1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them</a:t>
            </a:r>
            <a:r>
              <a:rPr lang="es-ES" sz="1600" dirty="0" smtClean="0">
                <a:solidFill>
                  <a:schemeClr val="tx1"/>
                </a:solidFill>
                <a:latin typeface="Segoe UI Light" panose="020B0502040204020203" pitchFamily="34" charset="0"/>
                <a:sym typeface="Calibri"/>
              </a:rPr>
              <a:t>. </a:t>
            </a:r>
            <a:endParaRPr lang="es-ES_tradnl" sz="1600" dirty="0" smtClean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28" name="Straight Connector 40"/>
          <p:cNvCxnSpPr/>
          <p:nvPr/>
        </p:nvCxnSpPr>
        <p:spPr>
          <a:xfrm>
            <a:off x="502273" y="3429000"/>
            <a:ext cx="8178085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34"/>
          <p:cNvSpPr/>
          <p:nvPr/>
        </p:nvSpPr>
        <p:spPr>
          <a:xfrm>
            <a:off x="504832" y="3521111"/>
            <a:ext cx="1683735" cy="112921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Training set</a:t>
            </a:r>
            <a:endParaRPr lang="es-ES_tradnl" sz="1600" u="sng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31" name="Rectangle 36"/>
          <p:cNvSpPr/>
          <p:nvPr/>
        </p:nvSpPr>
        <p:spPr>
          <a:xfrm>
            <a:off x="2881919" y="3521111"/>
            <a:ext cx="1486905" cy="1129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80% of </a:t>
            </a:r>
            <a:r>
              <a:rPr lang="es-ES" sz="1600" dirty="0" err="1" smtClean="0">
                <a:solidFill>
                  <a:schemeClr val="tx1"/>
                </a:solidFill>
                <a:latin typeface="Segoe UI Light" panose="020B0502040204020203" pitchFamily="34" charset="0"/>
              </a:rPr>
              <a:t>observations</a:t>
            </a:r>
            <a:endParaRPr lang="es-ES_tradnl" sz="1600" u="sng" dirty="0" smtClean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32" name="Chevron 38"/>
          <p:cNvSpPr/>
          <p:nvPr/>
        </p:nvSpPr>
        <p:spPr>
          <a:xfrm>
            <a:off x="2401300" y="4020499"/>
            <a:ext cx="270212" cy="410275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33" name="Rectangle 47"/>
          <p:cNvSpPr/>
          <p:nvPr/>
        </p:nvSpPr>
        <p:spPr>
          <a:xfrm>
            <a:off x="502272" y="4747017"/>
            <a:ext cx="1686295" cy="112921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Testing</a:t>
            </a:r>
            <a:r>
              <a:rPr lang="es-ES_tradnl" sz="16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set</a:t>
            </a:r>
            <a:endParaRPr lang="es-ES_tradnl" sz="1600" u="sng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34" name="Rectangle 48"/>
          <p:cNvSpPr/>
          <p:nvPr/>
        </p:nvSpPr>
        <p:spPr>
          <a:xfrm>
            <a:off x="2881919" y="4742436"/>
            <a:ext cx="1486905" cy="1129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20% of </a:t>
            </a:r>
            <a:r>
              <a:rPr lang="es-ES_tradnl" sz="1600" dirty="0" err="1" smtClean="0">
                <a:solidFill>
                  <a:schemeClr val="tx1"/>
                </a:solidFill>
                <a:latin typeface="Segoe UI Light" panose="020B0502040204020203" pitchFamily="34" charset="0"/>
              </a:rPr>
              <a:t>observations</a:t>
            </a:r>
            <a:endParaRPr lang="es-ES_tradnl" sz="1600" dirty="0" smtClean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35" name="Chevron 49"/>
          <p:cNvSpPr/>
          <p:nvPr/>
        </p:nvSpPr>
        <p:spPr>
          <a:xfrm>
            <a:off x="2380183" y="5114490"/>
            <a:ext cx="270212" cy="410275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36" name="Rectangle 55"/>
          <p:cNvSpPr/>
          <p:nvPr/>
        </p:nvSpPr>
        <p:spPr>
          <a:xfrm>
            <a:off x="4662831" y="3521111"/>
            <a:ext cx="4017526" cy="112921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FontTx/>
              <a:buChar char="-"/>
            </a:pPr>
            <a:r>
              <a:rPr lang="es-ES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y_train</a:t>
            </a:r>
            <a:r>
              <a:rPr lang="es-ES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: vector </a:t>
            </a:r>
            <a:r>
              <a:rPr lang="es-ES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with</a:t>
            </a:r>
            <a:r>
              <a:rPr lang="es-ES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housing</a:t>
            </a:r>
            <a:r>
              <a:rPr lang="es-ES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prices</a:t>
            </a:r>
            <a:r>
              <a:rPr lang="es-ES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(target variable).</a:t>
            </a:r>
          </a:p>
          <a:p>
            <a:pPr marL="800100" lvl="1" indent="-342900">
              <a:buFontTx/>
              <a:buChar char="-"/>
            </a:pPr>
            <a:r>
              <a:rPr lang="es-ES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x_train</a:t>
            </a:r>
            <a:r>
              <a:rPr lang="es-ES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: </a:t>
            </a:r>
            <a:r>
              <a:rPr lang="es-ES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dataframe</a:t>
            </a:r>
            <a:r>
              <a:rPr lang="es-ES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with</a:t>
            </a:r>
            <a:r>
              <a:rPr lang="es-ES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explanatory</a:t>
            </a:r>
            <a:r>
              <a:rPr lang="es-ES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variables.</a:t>
            </a:r>
          </a:p>
        </p:txBody>
      </p:sp>
      <p:sp>
        <p:nvSpPr>
          <p:cNvPr id="37" name="Oval 56"/>
          <p:cNvSpPr>
            <a:spLocks noChangeAspect="1"/>
          </p:cNvSpPr>
          <p:nvPr/>
        </p:nvSpPr>
        <p:spPr>
          <a:xfrm>
            <a:off x="4437670" y="3454212"/>
            <a:ext cx="468000" cy="46688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latin typeface="Segoe UI Light" panose="020B0502040204020203" pitchFamily="34" charset="0"/>
              </a:rPr>
              <a:t>1</a:t>
            </a:r>
            <a:endParaRPr lang="es-ES_tradnl" sz="1100" dirty="0">
              <a:latin typeface="Segoe UI Light" panose="020B0502040204020203" pitchFamily="34" charset="0"/>
            </a:endParaRPr>
          </a:p>
        </p:txBody>
      </p:sp>
      <p:sp>
        <p:nvSpPr>
          <p:cNvPr id="38" name="Rectangle 57"/>
          <p:cNvSpPr/>
          <p:nvPr/>
        </p:nvSpPr>
        <p:spPr>
          <a:xfrm>
            <a:off x="4662831" y="4742435"/>
            <a:ext cx="4017526" cy="112921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FontTx/>
              <a:buChar char="-"/>
            </a:pPr>
            <a:r>
              <a:rPr lang="es-ES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y_test</a:t>
            </a:r>
            <a:r>
              <a:rPr lang="es-ES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: vector </a:t>
            </a:r>
            <a:r>
              <a:rPr lang="es-ES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with</a:t>
            </a:r>
            <a:r>
              <a:rPr lang="es-ES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housing</a:t>
            </a:r>
            <a:r>
              <a:rPr lang="es-ES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prices</a:t>
            </a:r>
            <a:r>
              <a:rPr lang="es-ES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(target variable). </a:t>
            </a:r>
          </a:p>
          <a:p>
            <a:pPr marL="800100" lvl="1" indent="-342900">
              <a:buFontTx/>
              <a:buChar char="-"/>
            </a:pPr>
            <a:r>
              <a:rPr lang="es-ES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x_test</a:t>
            </a:r>
            <a:r>
              <a:rPr lang="es-ES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: </a:t>
            </a:r>
            <a:r>
              <a:rPr lang="es-ES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dataframe</a:t>
            </a:r>
            <a:r>
              <a:rPr lang="es-ES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with</a:t>
            </a:r>
            <a:r>
              <a:rPr lang="es-ES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explanatory</a:t>
            </a:r>
            <a:r>
              <a:rPr lang="es-ES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variables.</a:t>
            </a:r>
          </a:p>
        </p:txBody>
      </p:sp>
      <p:sp>
        <p:nvSpPr>
          <p:cNvPr id="39" name="Oval 58"/>
          <p:cNvSpPr>
            <a:spLocks noChangeAspect="1"/>
          </p:cNvSpPr>
          <p:nvPr/>
        </p:nvSpPr>
        <p:spPr>
          <a:xfrm>
            <a:off x="4437670" y="4692467"/>
            <a:ext cx="468000" cy="46688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latin typeface="Segoe UI Light" panose="020B0502040204020203" pitchFamily="34" charset="0"/>
              </a:rPr>
              <a:t>2</a:t>
            </a:r>
            <a:endParaRPr lang="es-ES_tradnl" sz="1100" dirty="0">
              <a:latin typeface="Segoe UI Light" panose="020B0502040204020203" pitchFamily="34" charset="0"/>
            </a:endParaRPr>
          </a:p>
        </p:txBody>
      </p:sp>
      <p:sp>
        <p:nvSpPr>
          <p:cNvPr id="40" name="Google Shape;131;p3"/>
          <p:cNvSpPr txBox="1"/>
          <p:nvPr/>
        </p:nvSpPr>
        <p:spPr>
          <a:xfrm>
            <a:off x="399243" y="369307"/>
            <a:ext cx="7886700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</a:t>
            </a:r>
            <a:r>
              <a:rPr lang="es-ES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132;p3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2" name="Google Shape;133;p3"/>
          <p:cNvCxnSpPr/>
          <p:nvPr/>
        </p:nvCxnSpPr>
        <p:spPr>
          <a:xfrm>
            <a:off x="502274" y="1052736"/>
            <a:ext cx="8178085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Straight Connector 33"/>
          <p:cNvCxnSpPr/>
          <p:nvPr/>
        </p:nvCxnSpPr>
        <p:spPr>
          <a:xfrm>
            <a:off x="323528" y="6309320"/>
            <a:ext cx="8365570" cy="0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34"/>
          <p:cNvGrpSpPr/>
          <p:nvPr/>
        </p:nvGrpSpPr>
        <p:grpSpPr>
          <a:xfrm>
            <a:off x="323528" y="6381328"/>
            <a:ext cx="8390205" cy="356671"/>
            <a:chOff x="502276" y="6336404"/>
            <a:chExt cx="7662931" cy="257579"/>
          </a:xfrm>
        </p:grpSpPr>
        <p:sp>
          <p:nvSpPr>
            <p:cNvPr id="45" name="Rectangle 35"/>
            <p:cNvSpPr/>
            <p:nvPr/>
          </p:nvSpPr>
          <p:spPr>
            <a:xfrm>
              <a:off x="502276" y="6336406"/>
              <a:ext cx="1532586" cy="2575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err="1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Motivation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6" name="Rectangle 36"/>
            <p:cNvSpPr/>
            <p:nvPr/>
          </p:nvSpPr>
          <p:spPr>
            <a:xfrm>
              <a:off x="2034862" y="6336406"/>
              <a:ext cx="1532586" cy="2575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Data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grpSp>
          <p:nvGrpSpPr>
            <p:cNvPr id="47" name="Group 37"/>
            <p:cNvGrpSpPr/>
            <p:nvPr/>
          </p:nvGrpSpPr>
          <p:grpSpPr>
            <a:xfrm>
              <a:off x="3567448" y="6336404"/>
              <a:ext cx="4597759" cy="257579"/>
              <a:chOff x="3567448" y="6336404"/>
              <a:chExt cx="4597759" cy="257579"/>
            </a:xfrm>
          </p:grpSpPr>
          <p:sp>
            <p:nvSpPr>
              <p:cNvPr id="48" name="Rectangle 38"/>
              <p:cNvSpPr/>
              <p:nvPr/>
            </p:nvSpPr>
            <p:spPr>
              <a:xfrm>
                <a:off x="3567448" y="6336405"/>
                <a:ext cx="1532586" cy="2575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Preprocessing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49" name="Rectangle 39"/>
              <p:cNvSpPr/>
              <p:nvPr/>
            </p:nvSpPr>
            <p:spPr>
              <a:xfrm>
                <a:off x="5100034" y="6336405"/>
                <a:ext cx="1532586" cy="257577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Models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50" name="Rectangle 40"/>
              <p:cNvSpPr/>
              <p:nvPr/>
            </p:nvSpPr>
            <p:spPr>
              <a:xfrm>
                <a:off x="6632620" y="6336404"/>
                <a:ext cx="1532587" cy="257579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Conclusions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65375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hevron 3"/>
          <p:cNvSpPr/>
          <p:nvPr/>
        </p:nvSpPr>
        <p:spPr>
          <a:xfrm rot="5400000">
            <a:off x="4452060" y="4803413"/>
            <a:ext cx="223772" cy="627802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31" name="Rectangle 42"/>
          <p:cNvSpPr/>
          <p:nvPr/>
        </p:nvSpPr>
        <p:spPr>
          <a:xfrm>
            <a:off x="499340" y="1189590"/>
            <a:ext cx="8177116" cy="6552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number of missing values is 5568. 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number of rows with missing values is 1168.</a:t>
            </a:r>
            <a:endParaRPr lang="es-ES_tradnl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Google Shape;131;p3"/>
          <p:cNvSpPr txBox="1"/>
          <p:nvPr/>
        </p:nvSpPr>
        <p:spPr>
          <a:xfrm>
            <a:off x="399243" y="369307"/>
            <a:ext cx="7886700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</a:t>
            </a:r>
            <a:r>
              <a:rPr lang="es-E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lang="es-E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s-ES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s-E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training set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32;p3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4" name="Google Shape;133;p3"/>
          <p:cNvCxnSpPr/>
          <p:nvPr/>
        </p:nvCxnSpPr>
        <p:spPr>
          <a:xfrm>
            <a:off x="502274" y="1052736"/>
            <a:ext cx="8178085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2" cstate="print"/>
          <a:srcRect l="1383" b="1682"/>
          <a:stretch>
            <a:fillRect/>
          </a:stretch>
        </p:blipFill>
        <p:spPr bwMode="auto">
          <a:xfrm>
            <a:off x="467544" y="2028296"/>
            <a:ext cx="6480720" cy="4209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45 Cerrar llave"/>
          <p:cNvSpPr/>
          <p:nvPr/>
        </p:nvSpPr>
        <p:spPr>
          <a:xfrm>
            <a:off x="6674227" y="3491144"/>
            <a:ext cx="166533" cy="17676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47 CuadroTexto"/>
          <p:cNvSpPr txBox="1"/>
          <p:nvPr/>
        </p:nvSpPr>
        <p:spPr>
          <a:xfrm>
            <a:off x="6912768" y="5445224"/>
            <a:ext cx="212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 imputed</a:t>
            </a:r>
          </a:p>
        </p:txBody>
      </p:sp>
      <p:sp>
        <p:nvSpPr>
          <p:cNvPr id="50" name="49 Cerrar llave"/>
          <p:cNvSpPr/>
          <p:nvPr/>
        </p:nvSpPr>
        <p:spPr>
          <a:xfrm>
            <a:off x="6654490" y="5334746"/>
            <a:ext cx="111022" cy="1104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50 Cerrar llave"/>
          <p:cNvSpPr/>
          <p:nvPr/>
        </p:nvSpPr>
        <p:spPr>
          <a:xfrm>
            <a:off x="6654490" y="5550770"/>
            <a:ext cx="111022" cy="1104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51 Cerrar llave"/>
          <p:cNvSpPr/>
          <p:nvPr/>
        </p:nvSpPr>
        <p:spPr>
          <a:xfrm>
            <a:off x="6674227" y="2295614"/>
            <a:ext cx="166533" cy="917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54 Cerrar llave"/>
          <p:cNvSpPr/>
          <p:nvPr/>
        </p:nvSpPr>
        <p:spPr>
          <a:xfrm>
            <a:off x="6696744" y="3324440"/>
            <a:ext cx="111022" cy="1104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55 CuadroTexto"/>
          <p:cNvSpPr txBox="1"/>
          <p:nvPr/>
        </p:nvSpPr>
        <p:spPr>
          <a:xfrm>
            <a:off x="6912768" y="5229200"/>
            <a:ext cx="212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Median imputed</a:t>
            </a:r>
          </a:p>
        </p:txBody>
      </p:sp>
      <p:sp>
        <p:nvSpPr>
          <p:cNvPr id="57" name="56 CuadroTexto"/>
          <p:cNvSpPr txBox="1"/>
          <p:nvPr/>
        </p:nvSpPr>
        <p:spPr>
          <a:xfrm>
            <a:off x="6912768" y="4221088"/>
            <a:ext cx="212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‘None’ imputed</a:t>
            </a:r>
          </a:p>
        </p:txBody>
      </p:sp>
      <p:sp>
        <p:nvSpPr>
          <p:cNvPr id="58" name="57 CuadroTexto"/>
          <p:cNvSpPr txBox="1"/>
          <p:nvPr/>
        </p:nvSpPr>
        <p:spPr>
          <a:xfrm>
            <a:off x="6912768" y="3212976"/>
            <a:ext cx="212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Median imputed</a:t>
            </a:r>
          </a:p>
        </p:txBody>
      </p:sp>
      <p:sp>
        <p:nvSpPr>
          <p:cNvPr id="59" name="58 CuadroTexto"/>
          <p:cNvSpPr txBox="1"/>
          <p:nvPr/>
        </p:nvSpPr>
        <p:spPr>
          <a:xfrm>
            <a:off x="6912768" y="2564904"/>
            <a:ext cx="212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‘None’ imputed</a:t>
            </a:r>
          </a:p>
        </p:txBody>
      </p:sp>
      <p:cxnSp>
        <p:nvCxnSpPr>
          <p:cNvPr id="60" name="Straight Connector 33"/>
          <p:cNvCxnSpPr/>
          <p:nvPr/>
        </p:nvCxnSpPr>
        <p:spPr>
          <a:xfrm>
            <a:off x="323528" y="6309320"/>
            <a:ext cx="8365570" cy="0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34"/>
          <p:cNvGrpSpPr/>
          <p:nvPr/>
        </p:nvGrpSpPr>
        <p:grpSpPr>
          <a:xfrm>
            <a:off x="323528" y="6381328"/>
            <a:ext cx="8390205" cy="356671"/>
            <a:chOff x="502276" y="6336404"/>
            <a:chExt cx="7662931" cy="257579"/>
          </a:xfrm>
        </p:grpSpPr>
        <p:sp>
          <p:nvSpPr>
            <p:cNvPr id="62" name="Rectangle 35"/>
            <p:cNvSpPr/>
            <p:nvPr/>
          </p:nvSpPr>
          <p:spPr>
            <a:xfrm>
              <a:off x="502276" y="6336406"/>
              <a:ext cx="1532586" cy="2575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err="1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Motivation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63" name="Rectangle 36"/>
            <p:cNvSpPr/>
            <p:nvPr/>
          </p:nvSpPr>
          <p:spPr>
            <a:xfrm>
              <a:off x="2034862" y="6336406"/>
              <a:ext cx="1532586" cy="2575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Data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grpSp>
          <p:nvGrpSpPr>
            <p:cNvPr id="64" name="Group 37"/>
            <p:cNvGrpSpPr/>
            <p:nvPr/>
          </p:nvGrpSpPr>
          <p:grpSpPr>
            <a:xfrm>
              <a:off x="3567448" y="6336404"/>
              <a:ext cx="4597759" cy="257579"/>
              <a:chOff x="3567448" y="6336404"/>
              <a:chExt cx="4597759" cy="257579"/>
            </a:xfrm>
          </p:grpSpPr>
          <p:sp>
            <p:nvSpPr>
              <p:cNvPr id="65" name="Rectangle 38"/>
              <p:cNvSpPr/>
              <p:nvPr/>
            </p:nvSpPr>
            <p:spPr>
              <a:xfrm>
                <a:off x="3567448" y="6336405"/>
                <a:ext cx="1532586" cy="2575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Preprocessing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66" name="Rectangle 39"/>
              <p:cNvSpPr/>
              <p:nvPr/>
            </p:nvSpPr>
            <p:spPr>
              <a:xfrm>
                <a:off x="5100034" y="6336405"/>
                <a:ext cx="1532586" cy="257577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Models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67" name="Rectangle 40"/>
              <p:cNvSpPr/>
              <p:nvPr/>
            </p:nvSpPr>
            <p:spPr>
              <a:xfrm>
                <a:off x="6632620" y="6336404"/>
                <a:ext cx="1532587" cy="257579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Conclusions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840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2"/>
          <p:cNvSpPr/>
          <p:nvPr/>
        </p:nvSpPr>
        <p:spPr>
          <a:xfrm>
            <a:off x="499340" y="1189590"/>
            <a:ext cx="8177116" cy="6552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number of missing values is 1397. 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number of rows with missing values is 292.</a:t>
            </a:r>
            <a:endParaRPr lang="es-ES_tradnl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Google Shape;131;p3"/>
          <p:cNvSpPr txBox="1"/>
          <p:nvPr/>
        </p:nvSpPr>
        <p:spPr>
          <a:xfrm>
            <a:off x="399243" y="369307"/>
            <a:ext cx="7886700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</a:t>
            </a:r>
            <a:r>
              <a:rPr lang="es-E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lang="es-E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s-ES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s-E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  <a:r>
              <a:rPr lang="es-E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32;p3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4" name="Google Shape;133;p3"/>
          <p:cNvCxnSpPr/>
          <p:nvPr/>
        </p:nvCxnSpPr>
        <p:spPr>
          <a:xfrm>
            <a:off x="502274" y="1052736"/>
            <a:ext cx="8178085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45 Cerrar llave"/>
          <p:cNvSpPr/>
          <p:nvPr/>
        </p:nvSpPr>
        <p:spPr>
          <a:xfrm>
            <a:off x="6746235" y="3491144"/>
            <a:ext cx="166533" cy="17676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47 CuadroTexto"/>
          <p:cNvSpPr txBox="1"/>
          <p:nvPr/>
        </p:nvSpPr>
        <p:spPr>
          <a:xfrm>
            <a:off x="6984776" y="5445224"/>
            <a:ext cx="212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 imputed</a:t>
            </a:r>
          </a:p>
        </p:txBody>
      </p:sp>
      <p:sp>
        <p:nvSpPr>
          <p:cNvPr id="50" name="49 Cerrar llave"/>
          <p:cNvSpPr/>
          <p:nvPr/>
        </p:nvSpPr>
        <p:spPr>
          <a:xfrm>
            <a:off x="6726498" y="5334746"/>
            <a:ext cx="111022" cy="1104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50 Cerrar llave"/>
          <p:cNvSpPr/>
          <p:nvPr/>
        </p:nvSpPr>
        <p:spPr>
          <a:xfrm>
            <a:off x="6726498" y="5531025"/>
            <a:ext cx="149758" cy="2022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51 Cerrar llave"/>
          <p:cNvSpPr/>
          <p:nvPr/>
        </p:nvSpPr>
        <p:spPr>
          <a:xfrm>
            <a:off x="6746235" y="2295614"/>
            <a:ext cx="166533" cy="917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54 Cerrar llave"/>
          <p:cNvSpPr/>
          <p:nvPr/>
        </p:nvSpPr>
        <p:spPr>
          <a:xfrm>
            <a:off x="6768752" y="3324440"/>
            <a:ext cx="111022" cy="1104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55 CuadroTexto"/>
          <p:cNvSpPr txBox="1"/>
          <p:nvPr/>
        </p:nvSpPr>
        <p:spPr>
          <a:xfrm>
            <a:off x="6984776" y="5229200"/>
            <a:ext cx="212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Median imputed</a:t>
            </a:r>
          </a:p>
        </p:txBody>
      </p:sp>
      <p:sp>
        <p:nvSpPr>
          <p:cNvPr id="57" name="56 CuadroTexto"/>
          <p:cNvSpPr txBox="1"/>
          <p:nvPr/>
        </p:nvSpPr>
        <p:spPr>
          <a:xfrm>
            <a:off x="6984776" y="4221088"/>
            <a:ext cx="212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‘None’ imputed</a:t>
            </a:r>
          </a:p>
        </p:txBody>
      </p:sp>
      <p:sp>
        <p:nvSpPr>
          <p:cNvPr id="58" name="57 CuadroTexto"/>
          <p:cNvSpPr txBox="1"/>
          <p:nvPr/>
        </p:nvSpPr>
        <p:spPr>
          <a:xfrm>
            <a:off x="6984776" y="3212976"/>
            <a:ext cx="212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Median imputed</a:t>
            </a:r>
          </a:p>
        </p:txBody>
      </p:sp>
      <p:sp>
        <p:nvSpPr>
          <p:cNvPr id="59" name="58 CuadroTexto"/>
          <p:cNvSpPr txBox="1"/>
          <p:nvPr/>
        </p:nvSpPr>
        <p:spPr>
          <a:xfrm>
            <a:off x="6984776" y="2564904"/>
            <a:ext cx="212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‘None’ imputed</a:t>
            </a:r>
          </a:p>
        </p:txBody>
      </p:sp>
      <p:sp>
        <p:nvSpPr>
          <p:cNvPr id="61442" name="AutoShape 2" descr="data:image/png;base64,iVBORw0KGgoAAAANSUhEUgAAAboAAAEWCAYAAAAQKVIQAAAABHNCSVQICAgIfAhkiAAAAAlwSFlzAAALEgAACxIB0t1+/AAAADh0RVh0U29mdHdhcmUAbWF0cGxvdGxpYiB2ZXJzaW9uMy4xLjEsIGh0dHA6Ly9tYXRwbG90bGliLm9yZy8QZhcZAAAgAElEQVR4nO3deZgcRf3H8feHBMJ9HxI5ElSQIyFAQJAgVwBRTgUBETlURFFEBMELOVRQ+KkggiJHuO8rggISCIQzBAhJOAJKgiDIDXIEAuH7+6Nqks5kZnZ2d2Z3dvfzep59MlPdXV3ds9maqq76liICMzOz3mq+7i6AmZlZM7miMzOzXs0VnZmZ9Wqu6MzMrFdzRWdmZr2aKzozM+vVXNFZjybpEUlbdPE5JelcSa9JGt+A/P4k6WedOP7Hks7qbDkaSdJ+ku7s7nK0KkmbSZpa574176WksZK+3omy3CVpvQ4ct4KkxyQN6Oi5u4orOpuLpOmSZkh6S9IL+Q/6ot1dLgBJoyT9opgWEWtHxNguLsoIYBtgpYjYqLOZRcRBEXF8J47/VUR0+A+ddb2IGBcRa3R3OSTtCLwZEQ/l91tLmibpeUl7FPZbUtKDkhYrpUXEC8BtwIFdXvB2ckVnlewYEYsC6wMbAj8t3yG3arrs90dSv646Vx1WBaZHxNvdXRBrvGb/bkvq36y8O+Ag4ILC+98DOwKfBc4o/L87ATgxIt4sO/4i4JtNL2UnuaKzqiLiP8DfgXVgdhfJLyXdBbwDrCZpoKTRkl6V9E9J3ygdL+kYSVdKukzSm/kb4bqF7WvmPF/PXZA7FbaNknSGpL9Jehv4GrA38MPc2vxr3m+6pJH59QBJv5f0XP75falbRdIWkp6V9ANJL+ZvrPtXu/Zq1yXpa8BZwCa5HMdWOHa/3B30u3xtT0n6dE5/Jp9/37Jr/UV+vayk6/Nxr0oaV/qjK+lISf/J93KqpK0L9/nC/HqQpJC0r6R/S3pZ0k8K51pI0nlK3a6PSfqhpGer3IM/STq5LO06SYfl10dJ+lcuz6OSdq2ST6lM/Qtpc3W3STogl+c1STdJWjWnK9/HFyW9IWmSpHWqnGespBMkjc/7Xidp6cL2jSXdne/twyp0eVf63S7L+yhJV5alnSLp1Px6/1z+N/Pn/c3CfqXfvSMl/Rc4t5RWln+teylJf8jX9Xjps69yHyreywr7LQBsBdxeSF4kIqZExMPATGAZSRsBgyPi8grZ3Ef6O1DxHC0jIvzjn9k/wHRgZH69MvAIcHx+Pxb4N7A20B+Yn/Sf5HRgQWAY8BKwdd7/GOB9YLe87+HAtPx6fuCfwI+B0n+4N4E18rGjgDeATUlfyBbMab+oUd7jgHuB5YHlgLsLZd8C+CDvMz/wOdIftKWq3Ida17UfcGeNe7hfPtf+QD/gF/m+/REYAGybr3XRwrX+Ir8+AfhT4R5tBghYA3gGGJj3GwR8rHCfLyykB/AXYCFgXeA9YM28/cR8bUsBKwGTgGerXMdn8jmV3y8FzCiUYXdgYP589gDeBlYsv0eFMvUv5D0W+Hp+vUv+XViT9Hv1U+DuvG074AFgyXwf1iydo0J5xwL/IX0xWwS4qnBfPgq8kj/3+Uhdz68Ay1X73S7Le1XS78vi+X0/4Hlg4/z+88DHchk3z/uuX/a79+v8+S+U054t5N/WvfwA+D7pd2IP0v+NpdtzLyvcr7WBt8vS7iX9zqwLPJfPdzeweo3f90nATt39t6vm37XuLoB/WuuHVHG8BbwOPE36Y79Q3jYWOK6w78rALGCxQtoJwKj8+hjg3sK2+fIfh83yz3+B+QrbLwGOya9HAeeXlW0UtSu6fwGfK2zbjtTFWPpjM4O5/9i+WPpDVZZnW9e1H21XdE8W3g8h/aFfoZD2CjCs/LpIFfF1wMfL8vx4Lu9I5v0jfAzzVnQrFbaPB/bMr58Ctits+zrVKzqR/vh/Jr//BnBrjeueCOxcfo9ou6L7O/C1st+Td0iVy1bAE8DGxd+VKucfS+peK71fi9Qq6QccCVxQtv9NwL6Vfrer5H8n8NX8ehvgXzX2vRb4XuF3byawYGH7FtXue5V7+Rz5C0fhM92nPfeywjk2Bf5bljYs53cfsDVwCHA8MDTfr9uAzcuOuat0X1r1x12XVskuEbFkRKwaEd+OiBmFbc8UXg8EXo25++2fJn17nmf/iPgQeDYfNxB4Jqe1eWydBuY8ivkNLLx/JSI+KLx/B6g00Kae62rLC4XXM2D2w/tiWqVzn0T6Rn5z7gI7Kh/7T+BQUqX2oqRLJQ2scHzJfwuvi9c5kLnva9V7HOmv2KXAXjnpy6RnMgBI+qqkibkr8HVSS2rZGmWqZlXglEI+r5Iq2Y9GxK3AaaTW8AuSzpS0eI28itfzNKlFsmw+x+6lc+TzjABWrHJsJRcz9724uLRB0vaS7s3dza+TWo7Fe/FSRLxbLeM67uV/8udRvLZKn3/Ve1lh39eAxYoJETExIraIiE8BjwIHAL8iddcfS+qluECSCoctRvpi3LJc0Vl7Ff+zPQcsrcJILGAVUvdRycqlF/lZ00r5uOeAlTX3Q//yY8uX1mhrqY3nSP/Ri/k918Yx1fJp67qaIiLejIgfRMRqpEEBh5Wex0TExRExgnSNQeoKa6/nSZ9BycrVdswuAXbLz2A+ReoOJL//C/AdYJmIWBKYQvqjWq40aGfhQtpHCq+fAb6Zv1yVfhaKiLsBIuLUiNiA1NW2OnBEjfIWr2cVUtf5y/kcF5SdY5GIOLGwf1u/X1cAW0haCdiVXNEpPQe+CjiZ1GpfEvgbc9+LqnnXeS8/Wla5VPvdrnkvyzyZTq9qX+B+B/w0f9EdAkyIiOmkLw/L5bL3J/U2PFzt+lqBKzrrsIh4htR/f4KkBSUNJQ0auaiw2waSvpD/QxxKel50L6lr5G3S4JL588CAHUktiGpeoGyQQJlLgJ9KWk7SssDRwIVNuq6mkLSDpI/nP2r/I3WhzpK0hqSt8h/Vd0ktwlkdOMXlwI8kLZX/wH2n1s6Rhp2/RPpGf1NElL65L0L64/1SLvf+5EFLFfJ4ifQl4SuS+kk6gPQ8q+RPuUxr57yWkLR7fr2hpE9Jmp/0+/JuG9f9FUlrSVqY1A18ZUTMIv0e7Chpu1yGBfOAkJVq5FXpOsYC5wLTIuKxvGkB0rO3l4APJG1Peg5br3ru5fLAIfn/yu6kZ3B/q5BX1XtZ4XreB24hPVOci6RtSF2t1+ekacBWOd8BpK53gI1IjweeLs+jlbiis87ai/QM5jngGuDnEfGPwvbrSA/PXwP2Ab4QEe9HxExgJ2B70jfu00n9/I/XONfZwFq5W+baCtt/AUwgPRyfDDyY05pxXc3yCdIfn7eAe4DTI80THEAaSPIyqVtyedJAnvY6jtR9PC2f50rSl49aLiE9G5zdVRcRjwL/l8v4Aukb/1018vgGqSX2CqllNruFERHXkFqnl0r6H6k1s33evDiptfMaqbvuFVLLqZoLSM88/0saSHRIPsczwM6ke/YSqeVzBO3/G3gx896LN/N5Ls/l/DIwut4M67yX95F+N14GfgnsFhGvlO3T1r2s5M+k/5ez5S9TJwHfKyR/l1SJ3gJ8O395gDQS+k9tX2X3Ko2mMms4SceQBlV8pbvLYpVJ+hZpoMo83+p7GkljSYNyWipKTKtTirry3dx6b89xy5NG8K5X6/ljK2iliYtm1mSSViR1/95DaiH8gDTYw/qo/Ny3I8e9SOpCbXmu6Mz6lgVI3VWDSSPlLiV1G5v1Wu66NDOzXs2DUczMrFdz12WLWXbZZWPQoEHdXQwzsx7lgQceeDkilqu0zRVdixk0aBATJkzo7mKYmfUokqrO5XNF12ImT57J4MHTu7sYZmZdatq0QU3Lu089o5M0K8eTmyLpihw9oSP5vFV4vbakWyU9kZfZOLYY1irHwJuQl814XGXLnpiZWXP1qYoOmBERwyJiHVI08YM6k5mkhUgREE6MiNVJEQ02IkcUUFo36zTgKxGxJimsz1OdOaeZmbVPX6voisaRgpEi6bDcypsi6dDSDtXSC74M3BURNwNExDuk2IGloLM/BH5ZCmsVER9EhOcsmZl1oT75jC4HGN4euFHSBqSlJz5FihZ+n6TbSV8C5kkvC5OzNmlRyNki4l9KqzgvSWrB/V8d5TkQOBCgX79aK6+YmVl79bUW3UKSJpIC//6bFCR4BHBNRLwdEW8BV5MWBa2WXiQqL79RaamSqiLizIgYHhHD+/Vbpn1XZGZmNfW1Ft2MiBhWTChb42muTXXk9wjwmbL8VgNejojXJT0CbECLr9VkZtab9bUWXSV3ALtIWljSIqQFFcfVSC+6CBghaSTMHpxyKvDzvP0k4MeSVs/b55N0WNOvyMzMZutrLbp5RMSDkkYB43PSWaXncNXSC8fOkLQT8AdJp5OWq/9FRFyUt0/Kg1guyVMZArih2ddkZmZzOKhzA0naBfgtsGVHV9wdPnx4ODKKmVn7SHogIoZX2uauywaKiGsjYrVWX1bezKwv6fNdl63GIcDMrCdrZiivjmqJFp2kkHRB4X1/SS9Juj6/30nSUR3Id6ykqTns10RJu3WwfId2NFyYmZl1r1Zp0b0NrCNpoYiYAWwD/Ke0MSJGk0JtdcTeEdHZh16HAhcC79R7gKT+EfFBJ89rZmad1BItuuzvwOfz672AS0obJO0n6bT8evcckuthSXfktH6STpY0WdIkSd+tdSJJX5E0Prfy/iypX04/IwdgfkTSsTntEGAgcJuk23JaMajzbnl0JpJGSfpt3u/XkhaRdI6k+yU9JGnnhtwpMzOrW6u06AAuBY7O3ZVDgXOYNxIJwNHAdhHxnxxmC1L4rMHAehHxgaSlC/tfJGlGfr01sDywB7BpRLyfpwXsDZwP/CQiXs0V3xhJQyPi1Dz3bcuIeLmO61gdGBkRsyT9Crg1Ig7IZR0v6ZaIeLsd98XMzDqhZSq6POdsEKk197cau94FjJJ0OSksF8BI4E+lrsKIeLWw/1xdl5L2IkUruT8HRVkIeDFv/lKOO9kfWBFYC5jUzku5IiJm5dfbAjtJOjy/XxBYBXiseIBjXZqZNU/LVHTZaOBkYAugYtDHiDhI0qdI3ZwTJQ2jeszJSgScFxE/mitRGgwcDmwYEa/l7sgFq+RRPFf5PsXWmoAvRsTUWgWKiDOBMwEGDBjqiY1mZg3USs/oIHVXHhcRk6vtIOljEXFfRBwNvAysDNwMHJRXJaCs67LcGGA3ScuX9pW0KrA4qZJ6Q9IKpNUNSt4EFiu8f0HSmnmB1V1rnOsm4LuleJqS1quxr5mZNUFLtegi4lnglDZ2O0nSJ0itpTGkgMlTSM/GJkl6H/gLacHTSud4VNJPgZtzRfU+cHBE3CvpIVKg5qdIXaQlZwJ/l/R8RGwJHAVcDzyTz71olbIeD/w+l0vAdGCHNq7PzMwayCHAWoxDgJmZtZ9DgJmZWZ/VUl2X5hBgZtbztGLYryK36MzMrFdzRVeDpF1zHM5P5veDJE3Jr7coxeI0M7PW5Yqutr2AO4E9u7sgZmbWMa7oqpC0KLAp8DXaqOiqxbSUNC5PaC/td5ekoU0tuJmZzcUVXXW7ADdGxBPAq5LWr7HvT0gxLTcEtiTN9VsEOAvYD0DS6sCAiJgnpJikA3Mw6QmzZr3S6OswM+vTXNFVtxcp0DT5371q7LstcJSkicBY5sS0vALYQdL8wAHAqEoHR8SZETE8Iob361cx8pmZmXWQpxdUIGkZYCvSGnkB9CPFtzy92iFUiWkp6R/AzsCXgIqTGc3MrHncoqtsN+D8iFg1IgZFxMrANGClKvvXiml5FnAqcH/ZqgpmZtYFXNFVthdwTVnaVcCPq+x/PDA/KabllPwegIh4APgfcG4TymlmZm1wrMsmkzSQ9NzukxHxYVv7O9almVn7OdZlN5H0VeA+0srlbVZyZmbWeG7RtZgBA4bGwIGju7sYZtbiWj2+ZFer1aLr86MuJc0Cigu97hIR07upOGZm1mB9vqIDZkTEsLZ3MzOznsjP6CqQ1E/SSTmk1yRJ38zpW0gaK+lKSY9LuqgwpWBDSXdLeljSeEmLVcvHzMy6jlt0sFCOaAIwLSJ2JcW3fCMiNpQ0ALhL0s15n/WAtYHngLuATSWNBy4D9oiI+yUtDsyolk9ETCsWQNKBwIEA/foNbO7Vmpn1Ma7oKnddbgsMlbRbfr8E8AlgJjA+Ip4FyBXkIOAN4PmIuB8gIv6Xt1fLZ66KLiLOBM6ENBiloVdnZtbHuaKrTMB3I+KmuRKlLYD3CkmzSPdQpBBhdeVjZmZdx8/oKrsJ+FYOxoyk1fNqBNU8DgyUtGHefzFJ/TuQj5mZNZhbdJWdReqSfDAPNnmJtGxPRRExU9IewB8kLUR6PjeyvfmYmVnjecJ4i3EIMDOz9nMIMDMz67PcddliJk+eyeDB07u7GNbDOTyU2Rxu0ZmZWa/WMhWdpFmSJhZ+BkkaLunUBp5juqRlG5VfznNEjoTyuKSpkg5uZP5mZtY5rdR1WWni9nRgnpEZkvpHxAddUqoaJH0EuJgUCPrBXIneJOm5iChfuNXMzLpBy7ToKsmxJa/Pr4+RdGYOxXV+G/Eo75B0jaRHJf1J0jzXKelaSQ9IeiSH4Cqlf1bSgzlm5Zictoikc/K5HpK0c979YGBURDwIEBEvAz8EjsjHjSpERUHSW025UWZmVlUrtegqxZwstwEwIiJm5MqpWjzKjYC1gKeBG4EvAFeW5XVARLya573dL+kqUsX/F+AzETFN0tJ5358At0bEAZKWBMZLuoUU8/K8snwn5HPXzbEuzcyap5UqunqWyxkdETPy67biUT4FIOkSYATzVnSHSCpVpivnY5cD7igFXY6IVwvn2knS4fn9gsAqVA/91S6OdWlm1jytVNHV4+3C61rxKMsri6iwz0hgk4h4R9JYUuVVK2blFyNialk+jwDDgeKS4Bsw57niB+Tu4RwZZYGaV2dmZg3X0s/o2lArjuRGkgbnZ3N7AHeWHbsE8Fqu5D4JbJzT7wE2lzQ451nqurwJ+G5h7bn1cvofgf0kDcvpywC/BI7P26eTKj6AnYH5O3/ZZmbWHj2tRVdUK47kPcCJwBDgDqB8BOSNwEGSJgFTgXsBIuKl/Lzs6lxJvghsQ6q4fg9MyueaDuwQEc9L+gpwpqQlcnn2i4jb83n+AlyX16sbw9wt0oqGDFmACRMGte9OmJlZVb0u1mXuljw8InbohnMfDBxEGszyWkfycKxLM7P2c6zLLhIRf4yIIR2t5MzMrPF6XYuupxswYGgMHDi67R17KcdoNLOO6BEtuvZMppa0i6S1Cu9HSZpWCB92SIPKtIWkTzciLzMz6x49dTDKLsD1wKOFtCMionyu3GyS+kXErHaeZwvgLeDudpfQzMxaQsu06CqRtKqkMTnE1xhJq+QW1k7ASbn19rEax78l6ThJ9wGbSNo6h/CanEN6Dcj7TZd0bA79NVnSJyUNIg0s+X4+z2aSdpR0X87jFkkr5OOXk/SPfPyfJT2tHDxa0leUgj5PzNv6Nfm2mZlZQUtXdMBpwPkRMRS4CDg1Iu4mTdA+IiKGRcS/8r6lim+ipCE5bRFgSkR8ijSJexSwR0QMIbVmv1U418sRsT5wBmnU5nTgT8Dv8nnGkebjbRwR6wGXkuJaAvycFCJsfdJUhlUAJK1Jmse3aY76MgvYu/wiJR0oaYKkCbNmvdK5O2ZmZnNp9a7LTUhxKgEuAH5TY99KXZezgKvy6zVIMTSfyO/PIwVl/n1+f3X+94HCOcutBFwmaUVSlJNpOX0EsCtARNwoqTTqcmvShPH781zzhUhz8+biEGBmZs3T6hVdufZWAu8WnsupjX3fy//Oovp9+QPw24gYnefrHdNG3gLOi4gf1VdcMzNrtFbvurwb2DO/3ps5obzeBBZrZ16PA4MkfTy/3we4vcb+lc6zBPCf/HrfQvqdwJcAJG0LLJXTxwC7SVo+b1ta0qrtLLeZmXVCK1V0C0t6tvBzGHAIsH8O1bUP8L2876XAEXlQSNXBKEUR8S6wP3CFpMnAh6RncLX8Fdi1NBiF1IK7QtI44OXCfscC20p6ENgeeB54MyIeBX4K3Jyv4R/AivWU18zMGsMTxhsgj96cFREfSNoEOKOOJYcqcggwM7P2qzVhvKc9o2tVqwCX50DQM4FvdHN5zMwsc0XXABHxJLBemzvWYfLkmQwePL1TeTiMlpnZHK30jM7MzKzhWqaik7SCpIslPSXpAUn3SNq1G8qxf2Hi+cwcKWWipBO7uixmZtZ5LdF1mRczvZY05+zLOW1VUqiveo7vSBzLiiLiXODcnO90YMuIeLnmQWZm1rJapUW3FTAzImYP94+IpyPiD5IGSRqX40g+WFpNIK8scJuki4HJOe3a3Bp8JK8UTk7/mqQnJI2V9BdJp+X05SRdJen+/LNptQJK6ifpn5KWLrx/Ks+Nu1DSGbmcT0jaPu/TX9Jvc6zLSZK+3oybZ2Zm1bVEiw5YG3iwyrYXgW0i4l1JnwAuAUpDSDcC1omIUiiuAyLiVUkLkcJuXQUMAH4GrE+aAH4r8HDe/xRSLMs7Ja0C3ASsWakQETFL0iXAl0kxOLcD7s/nA1gZ2Bz4BHBLnpj+NeDFiNgoT0G4V9LNEfHvYt65Uj4QoF+/gfXcLzMzq1OrVHRzkfRHUvzImcBI4DRJpaDIqxd2HV+o5AAOKTzXW5lU6XwEuD0iXs15X1HIYySwVq6oABaXtFhEvFmlaGcDV5AqugOAswrbLo+ID4Gpkp7J594WWFNSKbrLEjl9rorOsS7NzJqnVSq6R4Avlt5ExMF5mZsJwPeBF4B1SV2t7xaOe7v0IseeHAlsEhHvSBoLLEjtGJfz5f1n1FPIiJgu6TVJW5KmE9xc3Fy+ez73tyNiTD35m5lZ47XKM7pbgQUlFZfNWTj/uwTwfG4t7QNUW89tCeC1XMl9Etg4p48HNpe0lKT+FCpUUkX1ndKb3Gpsy9mkJYMuzWUq2V3J6qTW5JOkrtBv5/MiaY3crWpmZl2kJVp0ERGSdgF+J+mHwEuk1tqRpGd3V0naHbiNQiuuzI3AQTmm5FTg3pz3fyT9CrgPeI60Kvkb+ZhDgD/mY/oDd5AWW63lGuAc0tp2Rf/Mxy8PHBgRMyX9mRQ1ZWLuHn0R2LlW5kOGLMCECYPaKIKZmdWrT8S6lLRoRLyVW1bXAOdExDUdzGtj4ISI2LKQdiFwZURc29myOtalmVn71Yp12Spdl812jKSJwBTSYqkdqpAk/QS4DPhxA8tmZmZN1CdadD3JgAFDY+DA0Z3Kw7Euzayv6REtuhYKAbZ2nvS9UCHthsIUgeK+W0h6I4cImyTpFs1ZZHW/wsT0XSSt1XVXYWZmJS1R0RVCgN0REatFxAaklcVXqvP4aiMx2y0iHgGuBn6S894FmD8iLi07Z2kgz7iIGBYRQ4H7gYMrZLsL4IrOzKwbtERFR+uFADuONF1gGHAiufKSdIykMyXdDJxfvIBcWS8GvFaW/mlSzM6TcsuvrhXRzcysMVpiegEtFgIsz8U7nDRd4Ld5vbmSDYARETEjT1LfLA90WYY09WGugSoRcbek0cD1EXFlpQt0CDAzs+ZplYpuLq0QAiwi/irpdeD0suKNLoukMi4idsh5Hwn8hrbn4s3FIcDMzJqnXRWdpPmARSPifw0uR6uGAPsw/xRVm7AOMBq4qsZ2MzPrYm0+o8sjIReXtAgpqshUSUc0uBw9KQRYLSOAf1VIf5P0/M7MzLpYPYNR1sotuF2Av5FCWu3TyEJEmsy3C6lCmiZpPHAeKQTY6cC+ku4ldTnWCgHWP4fzOp5CCDCgFALsFuYNATY8Tw14lHZ2OWab5UEmD5Puyw8q7HMpcISkhzwYxcysa7U5YVzSI8Aw4GLgtIi4XdLDEbFuVxSwERoZAqzZHALMzKz9Ojth/M/AdGAR4A5JqwKNfkbXbA0JAWZmZj1Ph0KASeofER80oTx9nkOAmZm1X6dadDk019mS/p7frwXs24nCtESor1yW/SS9lJ+xTZR0fk4/TtLINo7dSdJRbeR9WqPLbGZm7VNP1+Uo0kTq0kzmJ4BDO3KyVgr1VXBZDuE1LCK+ChARR0fELbUOiojREXFiE8pjZmYNVE9Ft2xEXE6eT5a7LGd18HytFuqrIkmjJO2WX0+XdGwu0+Q8daE8aPPukqZIeljSHYWsBkq6UdKTkn7TwXtmZmadUM+E8bclLQMEzF549I3ah1TVUqG+8rY9JI0o7RcR51Yo28sRsb6kbwOHA18v2340sF1ezXzJQvowYD3gPdL8wz9ExDPVbo6ZmTVePRXdYaSIHx+TdBewHLBbI07e3aG+8uvLImL2pPEqrs7/PgB8ocL2u4BRki4v7AswJiLeyOV5FFgVmKeic6xLM7PmabOii4gHJW0OrEEKpzU1It7v4PlaKtRXoeJry3v531lUuGcRcZCkTwGfByYWIqy8V9it4rH5eMe6NDNrkqrP6CR9ofRDWmZmDVILacec1hG9JdTXXCR9LCLui4ijgZdJrUwzM2sBtVp0O9bYFszdRVeXiAilhUx/J+mHwEuk1tqRpGd3V0naHbiN2qG+DsqhvqZSCPUlqRTq6znmDfX1x3xMf9LyOx0J91XNSfm5ooAxpGeDDa1MzcysYzo0YbxV9aRQX9U4BJiZWft1dsL4MpJOzcPrH5B0Sh6F2Yoc6svMzOZSz6jLS0ldfaVnXnsDl5EGhLSUiDi8u8tgZmatpZ7VCx7IEUyKaROqNRGtcxzr0sys/Tq7esFtkvaUNF/++RJwQ2OLmLRSHMxcnl2U1qp7PEc+6fD8wRz5ZUojy2dmZm2r2nUp6U3S6EqRJo1fmDfNB7wF/LyRBSnEwTwvIr6c01YlTW2o5/h+EdHR0GSV8lsXOJkUrWWapMHALZKmRcQDjTqPmZk1V9UWXUQsFhGL53/ni4j++We+iFi8CWVptTiYhwO/KkVkyf/+iryCeM5neH69rKTp+XXFspqZWfeoZzAKkpYihdlasJQWEXdUP6JDWi0O5tqkFl3RBOC7bVxHrbJW5BBgZlhwkPgAABzpSURBVGbN02ZFJ+nrwPdIS+lMJEUiuYfUAmuaFoiDKXIg62Kx6ij6/DXKWpFDgJmZNU89LbrvARsC90bEljns1rFNKEurxcF8hNQSm1RIXj+XB+AD5nT9LljYp1ZZzcysi9Uz6vLdiHgXQNKAiHicFPey0VotDubJwI8kDcrpg0gLzp6Ut08HStMuiqMx6y2rmZl1gXoqumeV1li7FviHpOtIsSQbKtKEvl1IFdI0SeOB80hxME8H9pV0L6krsFYczP45puXxFOJgkgaS3AfcwrxxMIfnaQSPkmNgRsTEfO6/SnqCtLL6tyJiaj7uZOBbku4Gli2Uod6ymplZF2hXrEul5XqWAG6MiJlNK1UTdDYOpqQTgU+RFlht2rU71qWZWfvVmjBeax7d4hHxP0lLF5In538XBV5tYBm7wjGSRpKep91MO+NgRsRRTSmVmZk1VdUWnaTrI2IHSdOYM3F89r8RsVrXFbPvcAgwM7P261AIsFzJCdg8IlaLiMHFfxtYuFYL+7W9pAmSHsuhv8rn0nU031GdCSFmZmYdU3MwSh4g0rT13Aphv+7IlegGwJ6kOXv1HN/QEY2S1gFOA74SEWsC6wBPNfIcZmbWteoZdXmvpA2bdP5WC/v1Q+CXeQoFEfFBRJyej1lV0pg8OnNMjqJSaqmdKunu3CrdLadL0mmSHpV0A7B8k+6hmZnVUM+E8S2Bb0p6mjRUvvSMbmgDzt9qYb/WAf6vSnlOA86PiPMkHQCcSpoOAbAiKYrLJ4HRwJXArqT5hkOAFUhTGs6p77aYmVmj1FPRbd/0UmQtEParlk2AL+TXFwC/KWy7Nk8Qf1TSCjntM8AleUWF5yTdWuO6HevSzKxJ2qzoIuJpAEnLM3eoq0ZoxbBfGzCn5VdLcbjqe8VsquxTPSPHujQza5o2n9FJ2knSk8A04HZS6Ku/N+j8rRb26yTgx5JWz+nzSTosb7ubNFAGYG/gzjau7Q5gT0n9JK1I6gI2M7MuVs9glONJlccTETEY2Bq4qxEnb8GwX5NI8SwvkfQYMIX0/K10zP75PPuQgl3Xcg3wJGnAzBmkLwlmZtbF2gwBJmlCRAyX9DCwXkR8KGl8RGzUNUXsuM6G/eoODgFmZtZ+HQoBVvC6pEWBccBFkl4kLVHTE3Qq7JeZmfV8tUKAnUYa0j8RmEHq5tyb9Ezsooh4pasK2Ze0FQLM4b3MzObV0Rbdk6SlaFYELiMNlT+vCeUzMzNrmlqxLk+JiE2AzUkrFZyb4z/+rDQqsRZJsyRNlPRwMbJJZ0gaJulzhff7SXopn6f0s1Znz2NmZr1Hm6Muc0iuX0fEesCXSZOmH6sj7xkRMSwi1gV+BJzQuaICMAz4XFnaZfk8pZ9HG3CeTssDYMzMrJvVM49ufkk7SrqINH/uCeaek1aPxYHXcn4rSrojt76mSNosp78l6dc5ZuUtkjbKMSqfynP5FgCOA/bIx+5Ro8y75jyUz/eEpI/kFuB1km6UNFXSzwvHHJbLM0XSoTltEUk35FbplNI5JU3PE9uRNDxPUkfSMZLOlHQzcH6eQ3eSUjzNSZK+2c77ZmZmnVRr4dVtgL2Az5MmX18KHBgR1eazlVtI0kTSiMcVSQGcIbUKb4qIXyqtPlCaIL4IMDYijpR0DfALYBtgLeC8iBgt6WhgeER8J5dxP1LFN6Jw3k0i4hpJXwQOBj4L/Dwi/ptDfm1Eimn5Diku5g2kCCb7k1YQF3CfpNuB1YDnIuLz+XxL1HHdGwAjImJGDu31RkRsKGkAcJekm8vClzkEmJlZE9XqXvsxcDFweCleZDvNiIhhAJI2IbVw1gHuB86RND8pRuTEvP9M0uRvSJOs34uI9yVNBgbVOM9lpYqvzHdJE77vjYhLCun/KI0YlXQ1KbZmANeUKvGcvlkuz8mSfg1cHxHj6rju0YXQYtsCQzVnHbolSHE456roHALMzKx5ag1G2TIi/tLBSq48r3uAZYHlIuIOUsDj/wAXSPpq3u39mDPX4UNy/MgcAqwjz7s+mvNZQVLxOssrktKq6ZXK/QSphTYZOCG3KCHNIyzlWR7/s9jiFfDdwvPDwRFxc/svxczMOqqeEGCdlmNQ9gNekbQq8GJE/AU4m7SMTr3eBNpaZaA0EORcUjfpY8Bhhc3bSFpaaUmfXUjhzO4AdpG0sKRFSEvsjJM0EHgnIi4kTbUolXU6qQKE2s8rbwK+lVuvSFo9529mZl2kmSMDS8/oILVs9o2IWUqrDRwh6X3gLeCr1TKo4DbgqJxvaRRn+TO6b5NWMxgXEePyvqVncZCCMV8AfBy4OCImQFpAlfQsEuCsiHhI0nbASZI+BN4HSsGnjwXOlvRjUizNas4idbs+qPSA8CXmrGFnZmZdoM1Yl71JHrwyvMozvZbgWJdmZu1XKzJKl3RdmpmZdZc+1aLrCRzr0sys/bqtRddNYcDOz+nHKa1cUC2f/QvHzJQ0Ob8+sbNlLJxjPkk3SXpdkldOMDPrBs0OU1WcS7cdaQDJ5p3McxgwHPhbIW2euXQRcTQ1RMS5pJGZSJoObBkRL3eybPOcBvgNaaTofg3O28zM6tCVz+i6OgzYqNJE7Ryy69jcqpycpztUO66fpH9KWrrw/qk8JeFCSWdIGqcUVmz7vE9/Sb+VND6H+vo6pBXUI2IMaXSpmZl1g2ZXdAvlCulx0lD743N6KQzYMGBd0pp3MCcM2AakOXOlMGC7AsdFxEzgaOYEcr4sH1eq+CZK2r9KWV6OiPWBM4DDqxU4ImaR1uH7ck7aDri/MHF+ZVKrdEfgzBza60DS3MCNgA2BgyWtUtcdIoUAkzRB0oRZs7zMn5lZI3Vl12V3hAErujr/+wBpBYZazgauAE4DDiBV0iWX52gtUyU9QwrptS2wpqQ98z6lUF//buM8gEOAmZk1U5d1XXZTGLCi9/K/s9rKKyKmA69J2hJYDyiG7aoWQuzbZaG+xnSyvGZm1gBdVtF1dRiwBjgbuAi4NFe0JbsrWZ3UjfkkKdTXt3PoMSStkUOMmZlZN2t212VXhQFrhmuAc4BRZen/JMXGXJ60bNFMSX8GVgEmpkhfvAjsDCDpHlK4sUUlPUu6B27tmZl1EU8Yr0LSxsAJEbFlIe1C4MqIaNqcOIcAMzNrv1oTxpvdouuRJP2ENJJyz7b2NTOz1uYWXYtxCDAzs/ZzUGczM+uzHOuyubEuN5B0b47+MqkUqcXMzLqOY13S1FiXbwF7R8S/JK0ETJB0U0S82eDzmJlZFY51Oe9xjYx1OTUi/pVfPwu8Qpo0b2ZmXcSxLss0K9Zlodt2evk5HevSzKx5HOuysobGupT0UdLE872jwjBXx7o0M2sex7qsXNbpNCjWpaQlgBuAIyPi/k5eg5mZtZNjXVbX6ViXuVvzOuDsiLimC8psZmZlHOuyukbEuvwi8GlgSUlfy8fvExGTq510yJAFmDBhUAMvw8ysb3NklCoc69LMrOdwrMt2cqxLM7Pewy26FuNYl2Zm7ddrYl12RUixnLZ9ntf2mKTHJZ3c2fPkfGdPYjczs67Royo68ry8iFgX+BGNGYwyDCjGzlyHNH/uKxGxJrAO8FQDzmNmZt2gp1V0Rc0KKfZD4JcR8ThARHwQEafn/FaVNCaH+RpTin6SW2qnSro7510KPSZJp0l6VNINpJGaZmbWhXpaRdcVIcXWIUVPqeQ04PyIGEqaY3dqYduKwAhgB6C0AsKuwBrAEOAbpKkG83AIMDOz5ulpoy67KqRYNZswJ3zYBcBvCtuuzRPLH5W0Qk77DHBJjp/5nKRbK2XqEGBmZs3T01p0szUxpNgjwAb1FqPw+r3Ca1XZx8zMuliPreiaGFLsJODHOcQXkuaTdFjedjdz5tbtDdzZRt53AHvmpX5WBLZsY38zM2uwntZ12fSQYhFxmaRDgUskLUxqkd2Q9z2E1EV6BPASUG1JoJJrgK1I3aZPALe3o1xmZtYAnjDeYhwCzMys/XrNhHEzM7P26mldl73e5MkzGTx4etXtDgFmZtY+btGZmVmv1iMrui6MeblLjoLyeI640uE4lZIGSZrS2XKamVn79NSuy+LE8e1IMS8372Sew4DhwN9yvusCJwPbRMQ0SYOBWyRNi4hqkVPMzKzF9MgWXZlmxbw8HPhVREwDyP/+CvhBznOspOH59bKSpufXgySNyy3NhrQ2zcys43pqRdcVMS/XZt6YlxOAtdoo24ukVuD6wB7MHQ+zIse6NDNrnt7QddmsmJdi3vBdqrRjmfmB0yQNA2YBq7d1gGNdmpk1T09t0c3W5JiX5ZMP1ye16gA+YM79W7Cwz/eBF0gtyuHAAh24LDMza5AeX9E1MeblycCPJA3K5xkEHEqKhQkwnTnBn4ujMZcAns+V6D65bGZm1k16atdlV8W8PBL4q6QBpC7OLSNiat7/ZOBySfsAxeV3TgeukrR7zvPt9lzYkCELMGHCoPYcYmZmNTjWZZ0knQh8CtguD15pCse6NDNrv1qxLntqi67LRcRR3V0GMzNrvx7/jK63KcW6rBXv0szM6tcSFZ2kkHRB4X1/SS9Jur4DeY3N0VKKaYdKOr0DefWX9LKkE9p7rJmZtYaWqOhIAzbWkbRQfr8NaYpAR1zCnFXAS/bM6XWRVBopuS0wFfiSpIpz6Ar7mplZC2qVig7g78Dn8+u9KFRMOWTX3ZIeyv+ukdPXljQ+R0mZJOkTwJXADnmkZGlawEDgTklb5BbflTlQ80WlCkzSdElHS7oT2L1QjlOAfwMbF8oz176SPibpxhxibFye8oCkHSXdl8t9i6QVmnTvzMysilaq6C4F9pS0IDAUuK+w7XHgMxGxHilU169y+kHAKTlKynDg2Yh4BRgPfDbvsycptFdpeOl6pPlwawGrAZsWzvNuRIyIiEtz63Jr4HpSpbtXWXln70uKavLdHGLscNIUA4A7gY1zuS8Ffljpwh0CzMyseVpm1GVETMqtr73IKwgULAGcl1tsQQqzBXAP8BNJKwFXR8STOb3UfXld/veAQl7jI+JZgDxnbhCpQgK4rLDfDsBtEfGOpKuAn0n6fkTMKu4raVHg08AVhd7NAfnflYDLJK1IipAyrcq1OwSYmVmTtFKLDmA0aSJ2+fO040mVzjrAjuSQWxFxMbATMAO4SdJWef9rga0lrQ8sFBEPFvJ6r/B6FnNX9sXJ3XsBI/OqBA8AywBbVth3PuD1HAy69LNm3vYH4LSIGAJ8k7lDhZmZWRdotYruHNJqApPL0pdgzuCU/UqJklYDnoqIU0mV5FCAiHgLGJvzq3sQSiHfxYERwCoRMSgiBgEHM2/3JRHxP2BajoSCknUrlHvf9pbDzMw6r6Uquoh4NiJOqbDpN8AJku5i7tiRewBTchfkJ4HzC9suIQVWvrQDRfkCcGtEFFt/1wE7lQa5lNkb+Jqkh0nBoHfO6ceQujTHAS93oBxmZtZJDgHWYhwCzMys/WqFAGupFp2ZmVmjuaJrMQ4BZmbWWN1e0bVa+C9Jf8wT0B+VNCO/nihpt7aPNjOzVtMK8+hmh/+KiBk0JvzXTYW0PYEj2pHHIXltu0HA9XkyupmZ9VDd3qLLWjH811wkrSFpfOH9mqX3kp6VdGIuz3152gOSVpB0dY56Ml7SxpXyNjOz5mmViq6lwn9VKmBeWfxdSevkpP2Bcwu7vBYRGwF/Bn6b004FfpNHAn0JOKuuu2FmZg3TCl2XrRj+q5qzgf0lHUlq+a1X2FZqhV4EnJhfjwTWKIQGW6rQRTubpAOBAwH69RtYRzHMzKxerdKig9YK/1XNFaQYmDsB90TE64VtlSYkCtioEBrso+WVXL6WMyNieEQM79dvmTqKYWZm9Wqliq4lwn/VEhHvALcCpzF3tyWkKC2QWqV35de3kEKHlcrsgS1mZl2sZSq6Fgr/1ZaLgPeBMWXpC+fBKd8CfpDTDgY2zYNlHgW+0YTymJlZDQ4B1k6SjgIGRMSxhbRngXXKujI7xCHAzMzar1YIsJYYjNJTSPorsDKwVVv7mplZa3BF1w4RsWOV9JW6uixmZlaflnlGZ8nkyTO7uwhmZr1Kj6/oJM0qxKOcmJ+hleJeVuyvbSO/YZI+V2P7cEmndrCsHSqTmZl1XG/oupzR4HiUpUgr5RPXkdQ/IiYAHi1iZtZD9PgWXT0kbSvpHkkPSrpC0qI5fcMcP/PhHItyCeA4YI/cOtxD0jGSzpR0M3B+jpl5fT5+UUnnSpqcpxB8MaefkeNbPiLp2KoFMzOzpusNFd1CZV2XexQ3SloW+CkwMiLWJ7XGDpO0ACns1/ciYl1SuK63SfE0L8uRTEphwTYAdo6IL5ed+2fAGxExJCKGkiaTA/wkD3MdCmwuaWitC5B0YK4YJ8ya9UpH74OZmVXQF7ouNyYFcb4rx5xcgBQncw3g+Yi4HyAi/gdQiEtZNLpS6C5S5bhn6U1EvJZffinHr+wPrJjPP6laASPiTOBMgAEDhnpio5lZA/WGiq4tAv4REXvNlZhaWfVWKtXiYKo8D0mDgcOBDSPiNUmjyPE5zcys6/WGrsu23EsKw/VxAEkLS1qdtPzPQEkb5vTFJPUH3gQWqzPvm4HvlN5IWgpYnFQxviFpBWD7hl2JmZm1W2+o6Mqf0Z1Y3BgRL5GCQV8iaRKp4vtkRMwkxcv8g6SHgX+QWl63AWtVet5XwS9IS+9MyXlsGREPAw8Bj5ACS99VKwMzM2sux7psMY51aWbWfrViXbqiazGS3gSmdnc5utGywMvdXYhu5Ov39fv6O2bViFiu0oa+MBilp5la7VtJXyBpgq/f19/d5eguvv7mXH9veEZnZmZWlSs6MzPr1VzRtZ4zu7sA3czX37f5+vu2ply/B6OYmVmv5hadmZn1aq7ozMysV3NF10IkfVbSVEn/LC0g25tJWlnSbZIey0safS+nLy3pH5KezP8u1d1lbRZJ/SQ9VFj6abCk+/K1X5ZX2eiVJC0p6UpJj+ffgU362Gf//fx7P0XSJZIW7O2fv6RzJL0oaUohreJnruTU/PdwkqT1O3peV3QtQlI/4I+k2JhrAXtJWqt7S9V0HwA/iIg1SatMHJyv+ShgTER8AhiT3/dW3wMeK7z/NfC7fO2vAV/rllJ1jVOAGyPik8C6pPvQJz57SR8FDgGGR8Q6QD/SSii9/fMfBXy2LK3aZ7498In8cyBwRkdP6oqudWwE/DMinspxOC8Fdu7mMjVVRDwfEQ/m12+S/tB9lHTd5+XdzgN26Z4SNpeklYDPA2fl9wK2Aq7Mu/Tma18c+AxwNkBEzIyI1+kjn33WnxSrtz+wMPA8vfzzj4g7gFfLkqt95jsD50dyL7CkpBU7cl5XdK3jo8AzhffP5rQ+QdIgYD3gPmCFiHgeUmUILN99JWuq3wM/BD7M75cBXo+ID/L73vw7sBrwEnBu7ro9S9Ii9JHPPiL+A5wM/JtUwb0BPEDf+fyLqn3mDfub6IqudVRa8bVPzP2QtChwFXBoaQHc3k7SDsCLEfFAMbnCrr31d6A/sD5wRkSsR1raqld2U1aSn0PtDAwGBgKLUHlJr976+dejYf8fXNG1jmeBlQvvVwKe66aydBlJ85MquYsi4uqc/EKpiyL/+2J3la+JNgV2kjSd1E29FamFt2TuyoLe/TvwLPBsRNyX319Jqvj6wmcPMBKYFhEvRcT7wNXAp+k7n39Rtc+8YX8TXdG1jvuBT+RRVwuQHkyP7uYyNVV+JnU28FhE/LawaTSwb369L3BdV5et2SLiRxGxUkQMIn3Wt0bE3qT1EHfLu/XKaweIiP8Cz0haIydtDTxKH/jss38DG+eFoMWc6+8Tn3+Zap/5aOCrefTlxsAbpS7O9nJklBYi6XOkb/X9gHMi4pfdXKSmkjQCGAdMZs5zqh+TntNdDqxC+oOwe0SUP8DuNSRtARweETtIWo3UwluatIDvVyLive4sX7NIGkYaiLMA8BSwP+nLd5/47CUdS1r8+QPSZ/110jOoXvv5S7oE2IK0HM8LwM+Ba6nwmecvAKeRRmm+A+wfER1arNMVnZmZ9WruujQzs17NFZ2ZmfVqrujMzKxXc0VnZma9mis6MzPr1VzRmVUgaZakiTmy/BWSFu7i8+9SDOot6ThJI5t8zktylPjvd/D4v0lasp3HHCTpqx05X2dJGitpeHec27qWpxeYVSDprYhYNL++CHigOKk9z/FRRHxYLY9OnLs/aX7Z9RFxZVv7N+icHwHui4hVu+J8rUDSWNL8xQ7NzbKewy06s7aNAz4uaVBeN+104EFgZUl7SZqcW36/Lh0g6S1J/yfpQUljJC2X04dJuje3nK4prL01VtKvJN0OHAnsBJyUW5UfkzRK0m55361zIOTJeX2vATl9uqRj8zknS/pk+YUorXl2bt7+kKQt86abgeXz+TYrO2aUpDOU1g58StLm+byPSRpV2G+6pGUlLSLpBkkP5/uyR95+oqRH87WfnNOOkXR44R78WtJ4SU+UypGjh1yej7tMab224WVl3F7S5YX3W0j6a359hqQJSmu/HVvpA5b0VuH1bqXrkrScpKsk3Z9/Ns3pm+d7NTHfx8Uq5WutwRWdWQ25dbU9KXoLwBqkpUPWA94nrR+2FTAM2FBSaYmRRYAHI2J94HZSBAiA84EjI2JozrOUDrBkRGyeI+KMBo6IiGER8a9CeRYkrem1R0QMIQVH/lYhj5fzOc8ADq9wSQcD5GP3As7Lee4E/Cufb1yF45bK1/l94K/A74C1gSFKEU6KPgs8FxHr5rXWbpS0NLArsHa+9l9UOAdA/4jYCDi0cG++DbyWjzse2KDCcf8ghdRaJL/fA7gsv/5JRAwHhgKbSxpa5dyVnEJaH25D4IvkJZVI9/bgiBgGbAbMaEee1sVc0ZlVtpCkicAEUliis3P603ltLIANgbE5MO8HwEWkNdYghTQr/aG9EBghaQlSZXZ7Tj+vsD+F/WtZgxQM+IkqeZQCYz8ADKpw/AjgAoCIeBx4Gli9jvP+NdJzjsnACxExOXfbPlLhPJOBkbl1tllEvAH8D3gXOEvSF0ghnSqpVP4RpLBYRMQUYFL5Qfn+3wjsmL+cfJ45MRO/JOlBUkittUkLG9drJHBa/l0YDSyeW293Ab+VdAjpM/2gVibWvfq3vYtZnzQjf1ufLT2W4+1iUjvyq+dh+Ntt79LmOUtxEWdR+f93e8pcKd8PC69L7+c6T0Q8IWkD4HPACZJujojjJG1ECl68J/AdUguxnvLXW+bLSC3WV4H7I+JNSYNJra8NI+K13CW5YIVji59Pcft8wCYRUd5iO1HSDfka75U0Mn9xsBbkFp1Zx91H6gpbVlI/UldgqbU2H3Oi0H8ZuDO3bF4rPAPbp7B/uTeBSs99HgcGSfp4HXlUcgewN4Ck1UmBdKe24/g2SRoIvBMRF5IWF11fac3BJSLib6RuyfLuzlruBL6U814LGFJlv7GkpX6+wZzW8eKkLxBvSFqBymu+QVoqZk1J85G6WEtuJlXKpWsblv/9WG7V/prU6p/neai1DrfozDooIp6X9CPS0ioC/hYRpe6yt4G1JT1AWj16j5y+L/AnpekKpYj9lVwK/CV3jZUqTCLiXUn7A1fkLrr7gT+1o9in5/NPJkXN3y8i3sut1UYZQhpI8yHpOea3SJX2dfl5oEjP+tpT5vMkTSJ1P04i3dO5RMQsSdcD+5GXfYmIhyU9ROpifYrU5VjJUcD1pBWtpwCL5vRDgD/mc/cnfVE4CDg0D+SZRVpe5+/tuB7rYp5eYNYEKkxPsM7JreX5cyX/MWAMsHpEzOzmolkP4RadmbW6hYHblFajF/AtV3LWHm7RmZlZr+bBKGZm1qu5ojMzs17NFZ2ZmfVqrujMzKxXc0VnZma92v8D/2viIee8xH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88840"/>
            <a:ext cx="636942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" name="Straight Connector 33"/>
          <p:cNvCxnSpPr/>
          <p:nvPr/>
        </p:nvCxnSpPr>
        <p:spPr>
          <a:xfrm>
            <a:off x="323528" y="6309320"/>
            <a:ext cx="8365570" cy="0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4"/>
          <p:cNvGrpSpPr/>
          <p:nvPr/>
        </p:nvGrpSpPr>
        <p:grpSpPr>
          <a:xfrm>
            <a:off x="323528" y="6381328"/>
            <a:ext cx="8390205" cy="356671"/>
            <a:chOff x="502276" y="6336404"/>
            <a:chExt cx="7662931" cy="257579"/>
          </a:xfrm>
        </p:grpSpPr>
        <p:sp>
          <p:nvSpPr>
            <p:cNvPr id="37" name="Rectangle 35"/>
            <p:cNvSpPr/>
            <p:nvPr/>
          </p:nvSpPr>
          <p:spPr>
            <a:xfrm>
              <a:off x="502276" y="6336406"/>
              <a:ext cx="1532586" cy="2575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err="1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Motivation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8" name="Rectangle 36"/>
            <p:cNvSpPr/>
            <p:nvPr/>
          </p:nvSpPr>
          <p:spPr>
            <a:xfrm>
              <a:off x="2034862" y="6336406"/>
              <a:ext cx="1532586" cy="2575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Data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grpSp>
          <p:nvGrpSpPr>
            <p:cNvPr id="39" name="Group 37"/>
            <p:cNvGrpSpPr/>
            <p:nvPr/>
          </p:nvGrpSpPr>
          <p:grpSpPr>
            <a:xfrm>
              <a:off x="3567448" y="6336404"/>
              <a:ext cx="4597759" cy="257579"/>
              <a:chOff x="3567448" y="6336404"/>
              <a:chExt cx="4597759" cy="257579"/>
            </a:xfrm>
          </p:grpSpPr>
          <p:sp>
            <p:nvSpPr>
              <p:cNvPr id="40" name="Rectangle 38"/>
              <p:cNvSpPr/>
              <p:nvPr/>
            </p:nvSpPr>
            <p:spPr>
              <a:xfrm>
                <a:off x="3567448" y="6336405"/>
                <a:ext cx="1532586" cy="2575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Preprocessing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41" name="Rectangle 39"/>
              <p:cNvSpPr/>
              <p:nvPr/>
            </p:nvSpPr>
            <p:spPr>
              <a:xfrm>
                <a:off x="5100034" y="6336405"/>
                <a:ext cx="1532586" cy="257577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Models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42" name="Rectangle 40"/>
              <p:cNvSpPr/>
              <p:nvPr/>
            </p:nvSpPr>
            <p:spPr>
              <a:xfrm>
                <a:off x="6632620" y="6336404"/>
                <a:ext cx="1532587" cy="257579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Conclusions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840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31;p3"/>
          <p:cNvSpPr txBox="1"/>
          <p:nvPr/>
        </p:nvSpPr>
        <p:spPr>
          <a:xfrm>
            <a:off x="399243" y="369307"/>
            <a:ext cx="7886700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r>
              <a:rPr lang="es-E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engineering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32;p3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4" name="Google Shape;133;p3"/>
          <p:cNvCxnSpPr/>
          <p:nvPr/>
        </p:nvCxnSpPr>
        <p:spPr>
          <a:xfrm>
            <a:off x="502274" y="1052736"/>
            <a:ext cx="8178085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442" name="AutoShape 2" descr="data:image/png;base64,iVBORw0KGgoAAAANSUhEUgAAAboAAAEWCAYAAAAQKVIQAAAABHNCSVQICAgIfAhkiAAAAAlwSFlzAAALEgAACxIB0t1+/AAAADh0RVh0U29mdHdhcmUAbWF0cGxvdGxpYiB2ZXJzaW9uMy4xLjEsIGh0dHA6Ly9tYXRwbG90bGliLm9yZy8QZhcZAAAgAElEQVR4nO3deZgcRf3H8feHBMJ9HxI5ElSQIyFAQJAgVwBRTgUBETlURFFEBMELOVRQ+KkggiJHuO8rggISCIQzBAhJOAJKgiDIDXIEAuH7+6Nqks5kZnZ2d2Z3dvfzep59MlPdXV3ds9maqq76liICMzOz3mq+7i6AmZlZM7miMzOzXs0VnZmZ9Wqu6MzMrFdzRWdmZr2aKzozM+vVXNFZjybpEUlbdPE5JelcSa9JGt+A/P4k6WedOP7Hks7qbDkaSdJ+ku7s7nK0KkmbSZpa574176WksZK+3omy3CVpvQ4ct4KkxyQN6Oi5u4orOpuLpOmSZkh6S9IL+Q/6ot1dLgBJoyT9opgWEWtHxNguLsoIYBtgpYjYqLOZRcRBEXF8J47/VUR0+A+ddb2IGBcRa3R3OSTtCLwZEQ/l91tLmibpeUl7FPZbUtKDkhYrpUXEC8BtwIFdXvB2ckVnlewYEYsC6wMbAj8t3yG3arrs90dSv646Vx1WBaZHxNvdXRBrvGb/bkvq36y8O+Ag4ILC+98DOwKfBc4o/L87ATgxIt4sO/4i4JtNL2UnuaKzqiLiP8DfgXVgdhfJLyXdBbwDrCZpoKTRkl6V9E9J3ygdL+kYSVdKukzSm/kb4bqF7WvmPF/PXZA7FbaNknSGpL9Jehv4GrA38MPc2vxr3m+6pJH59QBJv5f0XP75falbRdIWkp6V9ANJL+ZvrPtXu/Zq1yXpa8BZwCa5HMdWOHa/3B30u3xtT0n6dE5/Jp9/37Jr/UV+vayk6/Nxr0oaV/qjK+lISf/J93KqpK0L9/nC/HqQpJC0r6R/S3pZ0k8K51pI0nlK3a6PSfqhpGer3IM/STq5LO06SYfl10dJ+lcuz6OSdq2ST6lM/Qtpc3W3STogl+c1STdJWjWnK9/HFyW9IWmSpHWqnGespBMkjc/7Xidp6cL2jSXdne/twyp0eVf63S7L+yhJV5alnSLp1Px6/1z+N/Pn/c3CfqXfvSMl/Rc4t5RWln+teylJf8jX9Xjps69yHyreywr7LQBsBdxeSF4kIqZExMPATGAZSRsBgyPi8grZ3Ef6O1DxHC0jIvzjn9k/wHRgZH69MvAIcHx+Pxb4N7A20B+Yn/Sf5HRgQWAY8BKwdd7/GOB9YLe87+HAtPx6fuCfwI+B0n+4N4E18rGjgDeATUlfyBbMab+oUd7jgHuB5YHlgLsLZd8C+CDvMz/wOdIftKWq3Ida17UfcGeNe7hfPtf+QD/gF/m+/REYAGybr3XRwrX+Ir8+AfhT4R5tBghYA3gGGJj3GwR8rHCfLyykB/AXYCFgXeA9YM28/cR8bUsBKwGTgGerXMdn8jmV3y8FzCiUYXdgYP589gDeBlYsv0eFMvUv5D0W+Hp+vUv+XViT9Hv1U+DuvG074AFgyXwf1iydo0J5xwL/IX0xWwS4qnBfPgq8kj/3+Uhdz68Ay1X73S7Le1XS78vi+X0/4Hlg4/z+88DHchk3z/uuX/a79+v8+S+U054t5N/WvfwA+D7pd2IP0v+NpdtzLyvcr7WBt8vS7iX9zqwLPJfPdzeweo3f90nATt39t6vm37XuLoB/WuuHVHG8BbwOPE36Y79Q3jYWOK6w78rALGCxQtoJwKj8+hjg3sK2+fIfh83yz3+B+QrbLwGOya9HAeeXlW0UtSu6fwGfK2zbjtTFWPpjM4O5/9i+WPpDVZZnW9e1H21XdE8W3g8h/aFfoZD2CjCs/LpIFfF1wMfL8vx4Lu9I5v0jfAzzVnQrFbaPB/bMr58Ctits+zrVKzqR/vh/Jr//BnBrjeueCOxcfo9ou6L7O/C1st+Td0iVy1bAE8DGxd+VKucfS+peK71fi9Qq6QccCVxQtv9NwL6Vfrer5H8n8NX8ehvgXzX2vRb4XuF3byawYGH7FtXue5V7+Rz5C0fhM92nPfeywjk2Bf5bljYs53cfsDVwCHA8MDTfr9uAzcuOuat0X1r1x12XVskuEbFkRKwaEd+OiBmFbc8UXg8EXo25++2fJn17nmf/iPgQeDYfNxB4Jqe1eWydBuY8ivkNLLx/JSI+KLx/B6g00Kae62rLC4XXM2D2w/tiWqVzn0T6Rn5z7gI7Kh/7T+BQUqX2oqRLJQ2scHzJfwuvi9c5kLnva9V7HOmv2KXAXjnpy6RnMgBI+qqkibkr8HVSS2rZGmWqZlXglEI+r5Iq2Y9GxK3AaaTW8AuSzpS0eI28itfzNKlFsmw+x+6lc+TzjABWrHJsJRcz9724uLRB0vaS7s3dza+TWo7Fe/FSRLxbLeM67uV/8udRvLZKn3/Ve1lh39eAxYoJETExIraIiE8BjwIHAL8iddcfS+qluECSCoctRvpi3LJc0Vl7Ff+zPQcsrcJILGAVUvdRycqlF/lZ00r5uOeAlTX3Q//yY8uX1mhrqY3nSP/Ri/k918Yx1fJp67qaIiLejIgfRMRqpEEBh5Wex0TExRExgnSNQeoKa6/nSZ9BycrVdswuAXbLz2A+ReoOJL//C/AdYJmIWBKYQvqjWq40aGfhQtpHCq+fAb6Zv1yVfhaKiLsBIuLUiNiA1NW2OnBEjfIWr2cVUtf5y/kcF5SdY5GIOLGwf1u/X1cAW0haCdiVXNEpPQe+CjiZ1GpfEvgbc9+LqnnXeS8/Wla5VPvdrnkvyzyZTq9qX+B+B/w0f9EdAkyIiOmkLw/L5bL3J/U2PFzt+lqBKzrrsIh4htR/f4KkBSUNJQ0auaiw2waSvpD/QxxKel50L6lr5G3S4JL588CAHUktiGpeoGyQQJlLgJ9KWk7SssDRwIVNuq6mkLSDpI/nP2r/I3WhzpK0hqSt8h/Vd0ktwlkdOMXlwI8kLZX/wH2n1s6Rhp2/RPpGf1NElL65L0L64/1SLvf+5EFLFfJ4ifQl4SuS+kk6gPQ8q+RPuUxr57yWkLR7fr2hpE9Jmp/0+/JuG9f9FUlrSVqY1A18ZUTMIv0e7Chpu1yGBfOAkJVq5FXpOsYC5wLTIuKxvGkB0rO3l4APJG1Peg5br3ru5fLAIfn/yu6kZ3B/q5BX1XtZ4XreB24hPVOci6RtSF2t1+ekacBWOd8BpK53gI1IjweeLs+jlbiis87ai/QM5jngGuDnEfGPwvbrSA/PXwP2Ab4QEe9HxExgJ2B70jfu00n9/I/XONfZwFq5W+baCtt/AUwgPRyfDDyY05pxXc3yCdIfn7eAe4DTI80THEAaSPIyqVtyedJAnvY6jtR9PC2f50rSl49aLiE9G5zdVRcRjwL/l8v4Aukb/1018vgGqSX2CqllNruFERHXkFqnl0r6H6k1s33evDiptfMaqbvuFVLLqZoLSM88/0saSHRIPsczwM6ke/YSqeVzBO3/G3gx896LN/N5Ls/l/DIwut4M67yX95F+N14GfgnsFhGvlO3T1r2s5M+k/5ez5S9TJwHfKyR/l1SJ3gJ8O395gDQS+k9tX2X3Ko2mMms4SceQBlV8pbvLYpVJ+hZpoMo83+p7GkljSYNyWipKTKtTirry3dx6b89xy5NG8K5X6/ljK2iliYtm1mSSViR1/95DaiH8gDTYw/qo/Ny3I8e9SOpCbXmu6Mz6lgVI3VWDSSPlLiV1G5v1Wu66NDOzXs2DUczMrFdz12WLWXbZZWPQoEHdXQwzsx7lgQceeDkilqu0zRVdixk0aBATJkzo7mKYmfUokqrO5XNF12ImT57J4MHTu7sYZmZdatq0QU3Lu089o5M0K8eTmyLpihw9oSP5vFV4vbakWyU9kZfZOLYY1irHwJuQl814XGXLnpiZWXP1qYoOmBERwyJiHVI08YM6k5mkhUgREE6MiNVJEQ02IkcUUFo36zTgKxGxJimsz1OdOaeZmbVPX6voisaRgpEi6bDcypsi6dDSDtXSC74M3BURNwNExDuk2IGloLM/BH5ZCmsVER9EhOcsmZl1oT75jC4HGN4euFHSBqSlJz5FihZ+n6TbSV8C5kkvC5OzNmlRyNki4l9KqzgvSWrB/V8d5TkQOBCgX79aK6+YmVl79bUW3UKSJpIC//6bFCR4BHBNRLwdEW8BV5MWBa2WXiQqL79RaamSqiLizIgYHhHD+/Vbpn1XZGZmNfW1Ft2MiBhWTChb42muTXXk9wjwmbL8VgNejojXJT0CbECLr9VkZtab9bUWXSV3ALtIWljSIqQFFcfVSC+6CBghaSTMHpxyKvDzvP0k4MeSVs/b55N0WNOvyMzMZutrLbp5RMSDkkYB43PSWaXncNXSC8fOkLQT8AdJp5OWq/9FRFyUt0/Kg1guyVMZArih2ddkZmZzOKhzA0naBfgtsGVHV9wdPnx4ODKKmVn7SHogIoZX2uauywaKiGsjYrVWX1bezKwv6fNdl63GIcDMrCdrZiivjmqJFp2kkHRB4X1/SS9Juj6/30nSUR3Id6ykqTns10RJu3WwfId2NFyYmZl1r1Zp0b0NrCNpoYiYAWwD/Ke0MSJGk0JtdcTeEdHZh16HAhcC79R7gKT+EfFBJ89rZmad1BItuuzvwOfz672AS0obJO0n6bT8evcckuthSXfktH6STpY0WdIkSd+tdSJJX5E0Prfy/iypX04/IwdgfkTSsTntEGAgcJuk23JaMajzbnl0JpJGSfpt3u/XkhaRdI6k+yU9JGnnhtwpMzOrW6u06AAuBY7O3ZVDgXOYNxIJwNHAdhHxnxxmC1L4rMHAehHxgaSlC/tfJGlGfr01sDywB7BpRLyfpwXsDZwP/CQiXs0V3xhJQyPi1Dz3bcuIeLmO61gdGBkRsyT9Crg1Ig7IZR0v6ZaIeLsd98XMzDqhZSq6POdsEKk197cau94FjJJ0OSksF8BI4E+lrsKIeLWw/1xdl5L2IkUruT8HRVkIeDFv/lKOO9kfWBFYC5jUzku5IiJm5dfbAjtJOjy/XxBYBXiseIBjXZqZNU/LVHTZaOBkYAugYtDHiDhI0qdI3ZwTJQ2jeszJSgScFxE/mitRGgwcDmwYEa/l7sgFq+RRPFf5PsXWmoAvRsTUWgWKiDOBMwEGDBjqiY1mZg3USs/oIHVXHhcRk6vtIOljEXFfRBwNvAysDNwMHJRXJaCs67LcGGA3ScuX9pW0KrA4qZJ6Q9IKpNUNSt4EFiu8f0HSmnmB1V1rnOsm4LuleJqS1quxr5mZNUFLtegi4lnglDZ2O0nSJ0itpTGkgMlTSM/GJkl6H/gLacHTSud4VNJPgZtzRfU+cHBE3CvpIVKg5qdIXaQlZwJ/l/R8RGwJHAVcDzyTz71olbIeD/w+l0vAdGCHNq7PzMwayCHAWoxDgJmZtZ9DgJmZWZ/VUl2X5hBgZtbztGLYryK36MzMrFdzRVeDpF1zHM5P5veDJE3Jr7coxeI0M7PW5Yqutr2AO4E9u7sgZmbWMa7oqpC0KLAp8DXaqOiqxbSUNC5PaC/td5ekoU0tuJmZzcUVXXW7ADdGxBPAq5LWr7HvT0gxLTcEtiTN9VsEOAvYD0DS6sCAiJgnpJikA3Mw6QmzZr3S6OswM+vTXNFVtxcp0DT5371q7LstcJSkicBY5sS0vALYQdL8wAHAqEoHR8SZETE8Iob361cx8pmZmXWQpxdUIGkZYCvSGnkB9CPFtzy92iFUiWkp6R/AzsCXgIqTGc3MrHncoqtsN+D8iFg1IgZFxMrANGClKvvXiml5FnAqcH/ZqgpmZtYFXNFVthdwTVnaVcCPq+x/PDA/KabllPwegIh4APgfcG4TymlmZm1wrMsmkzSQ9NzukxHxYVv7O9almVn7OdZlN5H0VeA+0srlbVZyZmbWeG7RtZgBA4bGwIGju7sYZtbiWj2+ZFer1aLr86MuJc0Cigu97hIR07upOGZm1mB9vqIDZkTEsLZ3MzOznsjP6CqQ1E/SSTmk1yRJ38zpW0gaK+lKSY9LuqgwpWBDSXdLeljSeEmLVcvHzMy6jlt0sFCOaAIwLSJ2JcW3fCMiNpQ0ALhL0s15n/WAtYHngLuATSWNBy4D9oiI+yUtDsyolk9ETCsWQNKBwIEA/foNbO7Vmpn1Ma7oKnddbgsMlbRbfr8E8AlgJjA+Ip4FyBXkIOAN4PmIuB8gIv6Xt1fLZ66KLiLOBM6ENBiloVdnZtbHuaKrTMB3I+KmuRKlLYD3CkmzSPdQpBBhdeVjZmZdx8/oKrsJ+FYOxoyk1fNqBNU8DgyUtGHefzFJ/TuQj5mZNZhbdJWdReqSfDAPNnmJtGxPRRExU9IewB8kLUR6PjeyvfmYmVnjecJ4i3EIMDOz9nMIMDMz67PcddliJk+eyeDB07u7GNbDOTyU2Rxu0ZmZWa/WMhWdpFmSJhZ+BkkaLunUBp5juqRlG5VfznNEjoTyuKSpkg5uZP5mZtY5rdR1WWni9nRgnpEZkvpHxAddUqoaJH0EuJgUCPrBXIneJOm5iChfuNXMzLpBy7ToKsmxJa/Pr4+RdGYOxXV+G/Eo75B0jaRHJf1J0jzXKelaSQ9IeiSH4Cqlf1bSgzlm5Zictoikc/K5HpK0c979YGBURDwIEBEvAz8EjsjHjSpERUHSW025UWZmVlUrtegqxZwstwEwIiJm5MqpWjzKjYC1gKeBG4EvAFeW5XVARLya573dL+kqUsX/F+AzETFN0tJ5358At0bEAZKWBMZLuoUU8/K8snwn5HPXzbEuzcyap5UqunqWyxkdETPy67biUT4FIOkSYATzVnSHSCpVpivnY5cD7igFXY6IVwvn2knS4fn9gsAqVA/91S6OdWlm1jytVNHV4+3C61rxKMsri6iwz0hgk4h4R9JYUuVVK2blFyNialk+jwDDgeKS4Bsw57niB+Tu4RwZZYGaV2dmZg3X0s/o2lArjuRGkgbnZ3N7AHeWHbsE8Fqu5D4JbJzT7wE2lzQ451nqurwJ+G5h7bn1cvofgf0kDcvpywC/BI7P26eTKj6AnYH5O3/ZZmbWHj2tRVdUK47kPcCJwBDgDqB8BOSNwEGSJgFTgXsBIuKl/Lzs6lxJvghsQ6q4fg9MyueaDuwQEc9L+gpwpqQlcnn2i4jb83n+AlyX16sbw9wt0oqGDFmACRMGte9OmJlZVb0u1mXuljw8InbohnMfDBxEGszyWkfycKxLM7P2c6zLLhIRf4yIIR2t5MzMrPF6XYuupxswYGgMHDi67R17KcdoNLOO6BEtuvZMppa0i6S1Cu9HSZpWCB92SIPKtIWkTzciLzMz6x49dTDKLsD1wKOFtCMionyu3GyS+kXErHaeZwvgLeDudpfQzMxaQsu06CqRtKqkMTnE1xhJq+QW1k7ASbn19rEax78l6ThJ9wGbSNo6h/CanEN6Dcj7TZd0bA79NVnSJyUNIg0s+X4+z2aSdpR0X87jFkkr5OOXk/SPfPyfJT2tHDxa0leUgj5PzNv6Nfm2mZlZQUtXdMBpwPkRMRS4CDg1Iu4mTdA+IiKGRcS/8r6lim+ipCE5bRFgSkR8ijSJexSwR0QMIbVmv1U418sRsT5wBmnU5nTgT8Dv8nnGkebjbRwR6wGXkuJaAvycFCJsfdJUhlUAJK1Jmse3aY76MgvYu/wiJR0oaYKkCbNmvdK5O2ZmZnNp9a7LTUhxKgEuAH5TY99KXZezgKvy6zVIMTSfyO/PIwVl/n1+f3X+94HCOcutBFwmaUVSlJNpOX0EsCtARNwoqTTqcmvShPH781zzhUhz8+biEGBmZs3T6hVdufZWAu8WnsupjX3fy//Oovp9+QPw24gYnefrHdNG3gLOi4gf1VdcMzNrtFbvurwb2DO/3ps5obzeBBZrZ16PA4MkfTy/3we4vcb+lc6zBPCf/HrfQvqdwJcAJG0LLJXTxwC7SVo+b1ta0qrtLLeZmXVCK1V0C0t6tvBzGHAIsH8O1bUP8L2876XAEXlQSNXBKEUR8S6wP3CFpMnAh6RncLX8Fdi1NBiF1IK7QtI44OXCfscC20p6ENgeeB54MyIeBX4K3Jyv4R/AivWU18zMGsMTxhsgj96cFREfSNoEOKOOJYcqcggwM7P2qzVhvKc9o2tVqwCX50DQM4FvdHN5zMwsc0XXABHxJLBemzvWYfLkmQwePL1TeTiMlpnZHK30jM7MzKzhWqaik7SCpIslPSXpAUn3SNq1G8qxf2Hi+cwcKWWipBO7uixmZtZ5LdF1mRczvZY05+zLOW1VUqiveo7vSBzLiiLiXODcnO90YMuIeLnmQWZm1rJapUW3FTAzImYP94+IpyPiD5IGSRqX40g+WFpNIK8scJuki4HJOe3a3Bp8JK8UTk7/mqQnJI2V9BdJp+X05SRdJen+/LNptQJK6ifpn5KWLrx/Ks+Nu1DSGbmcT0jaPu/TX9Jvc6zLSZK+3oybZ2Zm1bVEiw5YG3iwyrYXgW0i4l1JnwAuAUpDSDcC1omIUiiuAyLiVUkLkcJuXQUMAH4GrE+aAH4r8HDe/xRSLMs7Ja0C3ASsWakQETFL0iXAl0kxOLcD7s/nA1gZ2Bz4BHBLnpj+NeDFiNgoT0G4V9LNEfHvYt65Uj4QoF+/gfXcLzMzq1OrVHRzkfRHUvzImcBI4DRJpaDIqxd2HV+o5AAOKTzXW5lU6XwEuD0iXs15X1HIYySwVq6oABaXtFhEvFmlaGcDV5AqugOAswrbLo+ID4Gpkp7J594WWFNSKbrLEjl9rorOsS7NzJqnVSq6R4Avlt5ExMF5mZsJwPeBF4B1SV2t7xaOe7v0IseeHAlsEhHvSBoLLEjtGJfz5f1n1FPIiJgu6TVJW5KmE9xc3Fy+ez73tyNiTD35m5lZ47XKM7pbgQUlFZfNWTj/uwTwfG4t7QNUW89tCeC1XMl9Etg4p48HNpe0lKT+FCpUUkX1ndKb3Gpsy9mkJYMuzWUq2V3J6qTW5JOkrtBv5/MiaY3crWpmZl2kJVp0ERGSdgF+J+mHwEuk1tqRpGd3V0naHbiNQiuuzI3AQTmm5FTg3pz3fyT9CrgPeI60Kvkb+ZhDgD/mY/oDd5AWW63lGuAc0tp2Rf/Mxy8PHBgRMyX9mRQ1ZWLuHn0R2LlW5kOGLMCECYPaKIKZmdWrT8S6lLRoRLyVW1bXAOdExDUdzGtj4ISI2LKQdiFwZURc29myOtalmVn71Yp12Spdl812jKSJwBTSYqkdqpAk/QS4DPhxA8tmZmZN1CdadD3JgAFDY+DA0Z3Kw7Euzayv6REtuhYKAbZ2nvS9UCHthsIUgeK+W0h6I4cImyTpFs1ZZHW/wsT0XSSt1XVXYWZmJS1R0RVCgN0REatFxAaklcVXqvP4aiMx2y0iHgGuBn6S894FmD8iLi07Z2kgz7iIGBYRQ4H7gYMrZLsL4IrOzKwbtERFR+uFADuONF1gGHAiufKSdIykMyXdDJxfvIBcWS8GvFaW/mlSzM6TcsuvrhXRzcysMVpiegEtFgIsz8U7nDRd4Ld5vbmSDYARETEjT1LfLA90WYY09WGugSoRcbek0cD1EXFlpQt0CDAzs+ZplYpuLq0QAiwi/irpdeD0suKNLoukMi4idsh5Hwn8hrbn4s3FIcDMzJqnXRWdpPmARSPifw0uR6uGAPsw/xRVm7AOMBq4qsZ2MzPrYm0+o8sjIReXtAgpqshUSUc0uBw9KQRYLSOAf1VIf5P0/M7MzLpYPYNR1sotuF2Av5FCWu3TyEJEmsy3C6lCmiZpPHAeKQTY6cC+ku4ldTnWCgHWP4fzOp5CCDCgFALsFuYNATY8Tw14lHZ2OWab5UEmD5Puyw8q7HMpcISkhzwYxcysa7U5YVzSI8Aw4GLgtIi4XdLDEbFuVxSwERoZAqzZHALMzKz9Ojth/M/AdGAR4A5JqwKNfkbXbA0JAWZmZj1Ph0KASeofER80oTx9nkOAmZm1X6dadDk019mS/p7frwXs24nCtESor1yW/SS9lJ+xTZR0fk4/TtLINo7dSdJRbeR9WqPLbGZm7VNP1+Uo0kTq0kzmJ4BDO3KyVgr1VXBZDuE1LCK+ChARR0fELbUOiojREXFiE8pjZmYNVE9Ft2xEXE6eT5a7LGd18HytFuqrIkmjJO2WX0+XdGwu0+Q8daE8aPPukqZIeljSHYWsBkq6UdKTkn7TwXtmZmadUM+E8bclLQMEzF549I3ah1TVUqG+8rY9JI0o7RcR51Yo28sRsb6kbwOHA18v2340sF1ezXzJQvowYD3gPdL8wz9ExDPVbo6ZmTVePRXdYaSIHx+TdBewHLBbI07e3aG+8uvLImL2pPEqrs7/PgB8ocL2u4BRki4v7AswJiLeyOV5FFgVmKeic6xLM7PmabOii4gHJW0OrEEKpzU1It7v4PlaKtRXoeJry3v531lUuGcRcZCkTwGfByYWIqy8V9it4rH5eMe6NDNrkqrP6CR9ofRDWmZmDVILacec1hG9JdTXXCR9LCLui4ijgZdJrUwzM2sBtVp0O9bYFszdRVeXiAilhUx/J+mHwEuk1tqRpGd3V0naHbiN2qG+DsqhvqZSCPUlqRTq6znmDfX1x3xMf9LyOx0J91XNSfm5ooAxpGeDDa1MzcysYzo0YbxV9aRQX9U4BJiZWft1dsL4MpJOzcPrH5B0Sh6F2Yoc6svMzOZSz6jLS0ldfaVnXnsDl5EGhLSUiDi8u8tgZmatpZ7VCx7IEUyKaROqNRGtcxzr0sys/Tq7esFtkvaUNF/++RJwQ2OLmLRSHMxcnl2U1qp7PEc+6fD8wRz5ZUojy2dmZm2r2nUp6U3S6EqRJo1fmDfNB7wF/LyRBSnEwTwvIr6c01YlTW2o5/h+EdHR0GSV8lsXOJkUrWWapMHALZKmRcQDjTqPmZk1V9UWXUQsFhGL53/ni4j++We+iFi8CWVptTiYhwO/KkVkyf/+iryCeM5neH69rKTp+XXFspqZWfeoZzAKkpYihdlasJQWEXdUP6JDWi0O5tqkFl3RBOC7bVxHrbJW5BBgZlhwkPgAABzpSURBVGbN02ZFJ+nrwPdIS+lMJEUiuYfUAmuaFoiDKXIg62Kx6ij6/DXKWpFDgJmZNU89LbrvARsC90bEljns1rFNKEurxcF8hNQSm1RIXj+XB+AD5nT9LljYp1ZZzcysi9Uz6vLdiHgXQNKAiHicFPey0VotDubJwI8kDcrpg0gLzp6Ut08HStMuiqMx6y2rmZl1gXoqumeV1li7FviHpOtIsSQbKtKEvl1IFdI0SeOB80hxME8H9pV0L6krsFYczP45puXxFOJgkgaS3AfcwrxxMIfnaQSPkmNgRsTEfO6/SnqCtLL6tyJiaj7uZOBbku4Gli2Uod6ymplZF2hXrEul5XqWAG6MiJlNK1UTdDYOpqQTgU+RFlht2rU71qWZWfvVmjBeax7d4hHxP0lLF5In538XBV5tYBm7wjGSRpKep91MO+NgRsRRTSmVmZk1VdUWnaTrI2IHSdOYM3F89r8RsVrXFbPvcAgwM7P261AIsFzJCdg8IlaLiMHFfxtYuFYL+7W9pAmSHsuhv8rn0nU031GdCSFmZmYdU3MwSh4g0rT13Aphv+7IlegGwJ6kOXv1HN/QEY2S1gFOA74SEWsC6wBPNfIcZmbWteoZdXmvpA2bdP5WC/v1Q+CXeQoFEfFBRJyej1lV0pg8OnNMjqJSaqmdKunu3CrdLadL0mmSHpV0A7B8k+6hmZnVUM+E8S2Bb0p6mjRUvvSMbmgDzt9qYb/WAf6vSnlOA86PiPMkHQCcSpoOAbAiKYrLJ4HRwJXArqT5hkOAFUhTGs6p77aYmVmj1FPRbd/0UmQtEParlk2AL+TXFwC/KWy7Nk8Qf1TSCjntM8AleUWF5yTdWuO6HevSzKxJ2qzoIuJpAEnLM3eoq0ZoxbBfGzCn5VdLcbjqe8VsquxTPSPHujQza5o2n9FJ2knSk8A04HZS6Ku/N+j8rRb26yTgx5JWz+nzSTosb7ubNFAGYG/gzjau7Q5gT0n9JK1I6gI2M7MuVs9glONJlccTETEY2Bq4qxEnb8GwX5NI8SwvkfQYMIX0/K10zP75PPuQgl3Xcg3wJGnAzBmkLwlmZtbF2gwBJmlCRAyX9DCwXkR8KGl8RGzUNUXsuM6G/eoODgFmZtZ+HQoBVvC6pEWBccBFkl4kLVHTE3Qq7JeZmfV8tUKAnUYa0j8RmEHq5tyb9Ezsooh4pasK2Ze0FQLM4b3MzObV0Rbdk6SlaFYELiMNlT+vCeUzMzNrmlqxLk+JiE2AzUkrFZyb4z/+rDQqsRZJsyRNlPRwMbJJZ0gaJulzhff7SXopn6f0s1Znz2NmZr1Hm6Muc0iuX0fEesCXSZOmH6sj7xkRMSwi1gV+BJzQuaICMAz4XFnaZfk8pZ9HG3CeTssDYMzMrJvVM49ufkk7SrqINH/uCeaek1aPxYHXcn4rSrojt76mSNosp78l6dc5ZuUtkjbKMSqfynP5FgCOA/bIx+5Ro8y75jyUz/eEpI/kFuB1km6UNFXSzwvHHJbLM0XSoTltEUk35FbplNI5JU3PE9uRNDxPUkfSMZLOlHQzcH6eQ3eSUjzNSZK+2c77ZmZmnVRr4dVtgL2Az5MmX18KHBgR1eazlVtI0kTSiMcVSQGcIbUKb4qIXyqtPlCaIL4IMDYijpR0DfALYBtgLeC8iBgt6WhgeER8J5dxP1LFN6Jw3k0i4hpJXwQOBj4L/Dwi/ptDfm1Eimn5Diku5g2kCCb7k1YQF3CfpNuB1YDnIuLz+XxL1HHdGwAjImJGDu31RkRsKGkAcJekm8vClzkEmJlZE9XqXvsxcDFweCleZDvNiIhhAJI2IbVw1gHuB86RND8pRuTEvP9M0uRvSJOs34uI9yVNBgbVOM9lpYqvzHdJE77vjYhLCun/KI0YlXQ1KbZmANeUKvGcvlkuz8mSfg1cHxHj6rju0YXQYtsCQzVnHbolSHE456roHALMzKx5ag1G2TIi/tLBSq48r3uAZYHlIuIOUsDj/wAXSPpq3u39mDPX4UNy/MgcAqwjz7s+mvNZQVLxOssrktKq6ZXK/QSphTYZOCG3KCHNIyzlWR7/s9jiFfDdwvPDwRFxc/svxczMOqqeEGCdlmNQ9gNekbQq8GJE/AU4m7SMTr3eBNpaZaA0EORcUjfpY8Bhhc3bSFpaaUmfXUjhzO4AdpG0sKRFSEvsjJM0EHgnIi4kTbUolXU6qQKE2s8rbwK+lVuvSFo9529mZl2kmSMDS8/oILVs9o2IWUqrDRwh6X3gLeCr1TKo4DbgqJxvaRRn+TO6b5NWMxgXEePyvqVncZCCMV8AfBy4OCImQFpAlfQsEuCsiHhI0nbASZI+BN4HSsGnjwXOlvRjUizNas4idbs+qPSA8CXmrGFnZmZdoM1Yl71JHrwyvMozvZbgWJdmZu1XKzJKl3RdmpmZdZc+1aLrCRzr0sys/bqtRddNYcDOz+nHKa1cUC2f/QvHzJQ0Ob8+sbNlLJxjPkk3SXpdkldOMDPrBs0OU1WcS7cdaQDJ5p3McxgwHPhbIW2euXQRcTQ1RMS5pJGZSJoObBkRL3eybPOcBvgNaaTofg3O28zM6tCVz+i6OgzYqNJE7Ryy69jcqpycpztUO66fpH9KWrrw/qk8JeFCSWdIGqcUVmz7vE9/Sb+VND6H+vo6pBXUI2IMaXSpmZl1g2ZXdAvlCulx0lD743N6KQzYMGBd0pp3MCcM2AakOXOlMGC7AsdFxEzgaOYEcr4sH1eq+CZK2r9KWV6OiPWBM4DDqxU4ImaR1uH7ck7aDri/MHF+ZVKrdEfgzBza60DS3MCNgA2BgyWtUtcdIoUAkzRB0oRZs7zMn5lZI3Vl12V3hAErujr/+wBpBYZazgauAE4DDiBV0iWX52gtUyU9QwrptS2wpqQ98z6lUF//buM8gEOAmZk1U5d1XXZTGLCi9/K/s9rKKyKmA69J2hJYDyiG7aoWQuzbZaG+xnSyvGZm1gBdVtF1dRiwBjgbuAi4NFe0JbsrWZ3UjfkkKdTXt3PoMSStkUOMmZlZN2t212VXhQFrhmuAc4BRZen/JMXGXJ60bNFMSX8GVgEmpkhfvAjsDCDpHlK4sUUlPUu6B27tmZl1EU8Yr0LSxsAJEbFlIe1C4MqIaNqcOIcAMzNrv1oTxpvdouuRJP2ENJJyz7b2NTOz1uYWXYtxCDAzs/ZzUGczM+uzHOuyubEuN5B0b47+MqkUqcXMzLqOY13S1FiXbwF7R8S/JK0ETJB0U0S82eDzmJlZFY51Oe9xjYx1OTUi/pVfPwu8Qpo0b2ZmXcSxLss0K9Zlodt2evk5HevSzKx5HOuysobGupT0UdLE872jwjBXx7o0M2sex7qsXNbpNCjWpaQlgBuAIyPi/k5eg5mZtZNjXVbX6ViXuVvzOuDsiLimC8psZmZlHOuyukbEuvwi8GlgSUlfy8fvExGTq510yJAFmDBhUAMvw8ysb3NklCoc69LMrOdwrMt2cqxLM7Pewy26FuNYl2Zm7ddrYl12RUixnLZ9ntf2mKTHJZ3c2fPkfGdPYjczs67Royo68ry8iFgX+BGNGYwyDCjGzlyHNH/uKxGxJrAO8FQDzmNmZt2gp1V0Rc0KKfZD4JcR8ThARHwQEafn/FaVNCaH+RpTin6SW2qnSro7510KPSZJp0l6VNINpJGaZmbWhXpaRdcVIcXWIUVPqeQ04PyIGEqaY3dqYduKwAhgB6C0AsKuwBrAEOAbpKkG83AIMDOz5ulpoy67KqRYNZswJ3zYBcBvCtuuzRPLH5W0Qk77DHBJjp/5nKRbK2XqEGBmZs3T01p0szUxpNgjwAb1FqPw+r3Ca1XZx8zMuliPreiaGFLsJODHOcQXkuaTdFjedjdz5tbtDdzZRt53AHvmpX5WBLZsY38zM2uwntZ12fSQYhFxmaRDgUskLUxqkd2Q9z2E1EV6BPASUG1JoJJrgK1I3aZPALe3o1xmZtYAnjDeYhwCzMys/XrNhHEzM7P26mldl73e5MkzGTx4etXtDgFmZtY+btGZmVmv1iMrui6MeblLjoLyeI640uE4lZIGSZrS2XKamVn79NSuy+LE8e1IMS8372Sew4DhwN9yvusCJwPbRMQ0SYOBWyRNi4hqkVPMzKzF9MgWXZlmxbw8HPhVREwDyP/+CvhBznOspOH59bKSpufXgySNyy3NhrQ2zcys43pqRdcVMS/XZt6YlxOAtdoo24ukVuD6wB7MHQ+zIse6NDNrnt7QddmsmJdi3vBdqrRjmfmB0yQNA2YBq7d1gGNdmpk1T09t0c3W5JiX5ZMP1ye16gA+YM79W7Cwz/eBF0gtyuHAAh24LDMza5AeX9E1MeblycCPJA3K5xkEHEqKhQkwnTnBn4ujMZcAns+V6D65bGZm1k16atdlV8W8PBL4q6QBpC7OLSNiat7/ZOBySfsAxeV3TgeukrR7zvPt9lzYkCELMGHCoPYcYmZmNTjWZZ0knQh8CtguD15pCse6NDNrv1qxLntqi67LRcRR3V0GMzNrvx7/jK63KcW6rBXv0szM6tcSFZ2kkHRB4X1/SS9Jur4DeY3N0VKKaYdKOr0DefWX9LKkE9p7rJmZtYaWqOhIAzbWkbRQfr8NaYpAR1zCnFXAS/bM6XWRVBopuS0wFfiSpIpz6Ar7mplZC2qVig7g78Dn8+u9KFRMOWTX3ZIeyv+ukdPXljQ+R0mZJOkTwJXADnmkZGlawEDgTklb5BbflTlQ80WlCkzSdElHS7oT2L1QjlOAfwMbF8oz176SPibpxhxibFye8oCkHSXdl8t9i6QVmnTvzMysilaq6C4F9pS0IDAUuK+w7XHgMxGxHilU169y+kHAKTlKynDg2Yh4BRgPfDbvsycptFdpeOl6pPlwawGrAZsWzvNuRIyIiEtz63Jr4HpSpbtXWXln70uKavLdHGLscNIUA4A7gY1zuS8Ffljpwh0CzMyseVpm1GVETMqtr73IKwgULAGcl1tsQQqzBXAP8BNJKwFXR8STOb3UfXld/veAQl7jI+JZgDxnbhCpQgK4rLDfDsBtEfGOpKuAn0n6fkTMKu4raVHg08AVhd7NAfnflYDLJK1IipAyrcq1OwSYmVmTtFKLDmA0aSJ2+fO040mVzjrAjuSQWxFxMbATMAO4SdJWef9rga0lrQ8sFBEPFvJ6r/B6FnNX9sXJ3XsBI/OqBA8AywBbVth3PuD1HAy69LNm3vYH4LSIGAJ8k7lDhZmZWRdotYruHNJqApPL0pdgzuCU/UqJklYDnoqIU0mV5FCAiHgLGJvzq3sQSiHfxYERwCoRMSgiBgEHM2/3JRHxP2BajoSCknUrlHvf9pbDzMw6r6Uquoh4NiJOqbDpN8AJku5i7tiRewBTchfkJ4HzC9suIQVWvrQDRfkCcGtEFFt/1wE7lQa5lNkb+Jqkh0nBoHfO6ceQujTHAS93oBxmZtZJDgHWYhwCzMys/WqFAGupFp2ZmVmjuaJrMQ4BZmbWWN1e0bVa+C9Jf8wT0B+VNCO/nihpt7aPNjOzVtMK8+hmh/+KiBk0JvzXTYW0PYEj2pHHIXltu0HA9XkyupmZ9VDd3qLLWjH811wkrSFpfOH9mqX3kp6VdGIuz3152gOSVpB0dY56Ml7SxpXyNjOz5mmViq6lwn9VKmBeWfxdSevkpP2Bcwu7vBYRGwF/Bn6b004FfpNHAn0JOKuuu2FmZg3TCl2XrRj+q5qzgf0lHUlq+a1X2FZqhV4EnJhfjwTWKIQGW6rQRTubpAOBAwH69RtYRzHMzKxerdKig9YK/1XNFaQYmDsB90TE64VtlSYkCtioEBrso+WVXL6WMyNieEQM79dvmTqKYWZm9Wqliq4lwn/VEhHvALcCpzF3tyWkKC2QWqV35de3kEKHlcrsgS1mZl2sZSq6Fgr/1ZaLgPeBMWXpC+fBKd8CfpDTDgY2zYNlHgW+0YTymJlZDQ4B1k6SjgIGRMSxhbRngXXKujI7xCHAzMzar1YIsJYYjNJTSPorsDKwVVv7mplZa3BF1w4RsWOV9JW6uixmZlaflnlGZ8nkyTO7uwhmZr1Kj6/oJM0qxKOcmJ+hleJeVuyvbSO/YZI+V2P7cEmndrCsHSqTmZl1XG/oupzR4HiUpUgr5RPXkdQ/IiYAHi1iZtZD9PgWXT0kbSvpHkkPSrpC0qI5fcMcP/PhHItyCeA4YI/cOtxD0jGSzpR0M3B+jpl5fT5+UUnnSpqcpxB8MaefkeNbPiLp2KoFMzOzpusNFd1CZV2XexQ3SloW+CkwMiLWJ7XGDpO0ACns1/ciYl1SuK63SfE0L8uRTEphwTYAdo6IL5ed+2fAGxExJCKGkiaTA/wkD3MdCmwuaWitC5B0YK4YJ8ya9UpH74OZmVXQF7ouNyYFcb4rx5xcgBQncw3g+Yi4HyAi/gdQiEtZNLpS6C5S5bhn6U1EvJZffinHr+wPrJjPP6laASPiTOBMgAEDhnpio5lZA/WGiq4tAv4REXvNlZhaWfVWKtXiYKo8D0mDgcOBDSPiNUmjyPE5zcys6/WGrsu23EsKw/VxAEkLS1qdtPzPQEkb5vTFJPUH3gQWqzPvm4HvlN5IWgpYnFQxviFpBWD7hl2JmZm1W2+o6Mqf0Z1Y3BgRL5GCQV8iaRKp4vtkRMwkxcv8g6SHgX+QWl63AWtVet5XwS9IS+9MyXlsGREPAw8Bj5ACS99VKwMzM2sux7psMY51aWbWfrViXbqiazGS3gSmdnc5utGywMvdXYhu5Ov39fv6O2bViFiu0oa+MBilp5la7VtJXyBpgq/f19/d5eguvv7mXH9veEZnZmZWlSs6MzPr1VzRtZ4zu7sA3czX37f5+vu2ply/B6OYmVmv5hadmZn1aq7ozMysV3NF10IkfVbSVEn/LC0g25tJWlnSbZIey0safS+nLy3pH5KezP8u1d1lbRZJ/SQ9VFj6abCk+/K1X5ZX2eiVJC0p6UpJj+ffgU362Gf//fx7P0XSJZIW7O2fv6RzJL0oaUohreJnruTU/PdwkqT1O3peV3QtQlI/4I+k2JhrAXtJWqt7S9V0HwA/iIg1SatMHJyv+ShgTER8AhiT3/dW3wMeK7z/NfC7fO2vAV/rllJ1jVOAGyPik8C6pPvQJz57SR8FDgGGR8Q6QD/SSii9/fMfBXy2LK3aZ7498In8cyBwRkdP6oqudWwE/DMinspxOC8Fdu7mMjVVRDwfEQ/m12+S/tB9lHTd5+XdzgN26Z4SNpeklYDPA2fl9wK2Aq7Mu/Tma18c+AxwNkBEzIyI1+kjn33WnxSrtz+wMPA8vfzzj4g7gFfLkqt95jsD50dyL7CkpBU7cl5XdK3jo8AzhffP5rQ+QdIgYD3gPmCFiHgeUmUILN99JWuq3wM/BD7M75cBXo+ID/L73vw7sBrwEnBu7ro9S9Ii9JHPPiL+A5wM/JtUwb0BPEDf+fyLqn3mDfub6IqudVRa8bVPzP2QtChwFXBoaQHc3k7SDsCLEfFAMbnCrr31d6A/sD5wRkSsR1raqld2U1aSn0PtDAwGBgKLUHlJr976+dejYf8fXNG1jmeBlQvvVwKe66aydBlJ85MquYsi4uqc/EKpiyL/+2J3la+JNgV2kjSd1E29FamFt2TuyoLe/TvwLPBsRNyX319Jqvj6wmcPMBKYFhEvRcT7wNXAp+k7n39Rtc+8YX8TXdG1jvuBT+RRVwuQHkyP7uYyNVV+JnU28FhE/LawaTSwb369L3BdV5et2SLiRxGxUkQMIn3Wt0bE3qT1EHfLu/XKaweIiP8Cz0haIydtDTxKH/jss38DG+eFoMWc6+8Tn3+Zap/5aOCrefTlxsAbpS7O9nJklBYi6XOkb/X9gHMi4pfdXKSmkjQCGAdMZs5zqh+TntNdDqxC+oOwe0SUP8DuNSRtARweETtIWo3UwluatIDvVyLive4sX7NIGkYaiLMA8BSwP+nLd5/47CUdS1r8+QPSZ/110jOoXvv5S7oE2IK0HM8LwM+Ba6nwmecvAKeRRmm+A+wfER1arNMVnZmZ9WruujQzs17NFZ2ZmfVqrujMzKxXc0VnZma9mis6MzPr1VzRmVUgaZakiTmy/BWSFu7i8+9SDOot6ThJI5t8zktylPjvd/D4v0lasp3HHCTpqx05X2dJGitpeHec27qWpxeYVSDprYhYNL++CHigOKk9z/FRRHxYLY9OnLs/aX7Z9RFxZVv7N+icHwHui4hVu+J8rUDSWNL8xQ7NzbKewy06s7aNAz4uaVBeN+104EFgZUl7SZqcW36/Lh0g6S1J/yfpQUljJC2X04dJuje3nK4prL01VtKvJN0OHAnsBJyUW5UfkzRK0m55361zIOTJeX2vATl9uqRj8zknS/pk+YUorXl2bt7+kKQt86abgeXz+TYrO2aUpDOU1g58StLm+byPSRpV2G+6pGUlLSLpBkkP5/uyR95+oqRH87WfnNOOkXR44R78WtJ4SU+UypGjh1yej7tMab224WVl3F7S5YX3W0j6a359hqQJSmu/HVvpA5b0VuH1bqXrkrScpKsk3Z9/Ns3pm+d7NTHfx8Uq5WutwRWdWQ25dbU9KXoLwBqkpUPWA94nrR+2FTAM2FBSaYmRRYAHI2J94HZSBAiA84EjI2JozrOUDrBkRGyeI+KMBo6IiGER8a9CeRYkrem1R0QMIQVH/lYhj5fzOc8ADq9wSQcD5GP3As7Lee4E/Cufb1yF45bK1/l94K/A74C1gSFKEU6KPgs8FxHr5rXWbpS0NLArsHa+9l9UOAdA/4jYCDi0cG++DbyWjzse2KDCcf8ghdRaJL/fA7gsv/5JRAwHhgKbSxpa5dyVnEJaH25D4IvkJZVI9/bgiBgGbAbMaEee1sVc0ZlVtpCkicAEUliis3P603ltLIANgbE5MO8HwEWkNdYghTQr/aG9EBghaQlSZXZ7Tj+vsD+F/WtZgxQM+IkqeZQCYz8ADKpw/AjgAoCIeBx4Gli9jvP+NdJzjsnACxExOXfbPlLhPJOBkbl1tllEvAH8D3gXOEvSF0ghnSqpVP4RpLBYRMQUYFL5Qfn+3wjsmL+cfJ45MRO/JOlBUkittUkLG9drJHBa/l0YDSyeW293Ab+VdAjpM/2gVibWvfq3vYtZnzQjf1ufLT2W4+1iUjvyq+dh+Ntt79LmOUtxEWdR+f93e8pcKd8PC69L7+c6T0Q8IWkD4HPACZJujojjJG1ECl68J/AdUguxnvLXW+bLSC3WV4H7I+JNSYNJra8NI+K13CW5YIVji59Pcft8wCYRUd5iO1HSDfka75U0Mn9xsBbkFp1Zx91H6gpbVlI/UldgqbU2H3Oi0H8ZuDO3bF4rPAPbp7B/uTeBSs99HgcGSfp4HXlUcgewN4Ck1UmBdKe24/g2SRoIvBMRF5IWF11fac3BJSLib6RuyfLuzlruBL6U814LGFJlv7GkpX6+wZzW8eKkLxBvSFqBymu+QVoqZk1J85G6WEtuJlXKpWsblv/9WG7V/prU6p/neai1DrfozDooIp6X9CPS0ioC/hYRpe6yt4G1JT1AWj16j5y+L/AnpekKpYj9lVwK/CV3jZUqTCLiXUn7A1fkLrr7gT+1o9in5/NPJkXN3y8i3sut1UYZQhpI8yHpOea3SJX2dfl5oEjP+tpT5vMkTSJ1P04i3dO5RMQsSdcD+5GXfYmIhyU9ROpifYrU5VjJUcD1pBWtpwCL5vRDgD/mc/cnfVE4CDg0D+SZRVpe5+/tuB7rYp5eYNYEKkxPsM7JreX5cyX/MWAMsHpEzOzmolkP4RadmbW6hYHblFajF/AtV3LWHm7RmZlZr+bBKGZm1qu5ojMzs17NFZ2ZmfVqrujMzKxXc0VnZma92v8D/2viIee8xH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3490" name="AutoShape 2" descr="data:image/png;base64,iVBORw0KGgoAAAANSUhEUgAAAmYAAAIQCAYAAAArV6JWAAAABHNCSVQICAgIfAhkiAAAAAlwSFlzAAALEgAACxIB0t1+/AAAADh0RVh0U29mdHdhcmUAbWF0cGxvdGxpYiB2ZXJzaW9uMy4xLjEsIGh0dHA6Ly9tYXRwbG90bGliLm9yZy8QZhcZAAAgAElEQVR4nOyddbgd1dXGfyskOARp0RZ3CVrcg7sWCe5uxV2LltLi7vAVhxZpg1MoTgsFigcrXiBACIRkfX+8e3L22XfOOXOuJcB+n2eee2fPmj175MysveRd5u5kZGRkZGRkZGSMefQZ0wPIyMjIyMjIyMgQsmKWkZGRkZGRkTGWICtmGRkZGRkZGRljCbJilpGRkZGRkZExliArZhkZGRkZGRkZYwmyYpaRkZGRkZGRMZYgK2YZGRkZGRkZGWMJsmKWkZGRkZGRkTGWICtmGRkZGRkZGRljCfqO6QFkZIyNMLMRQKWyGO4+bg8PJyMjIyPjJ4KsmGVklGMraorZVMDRwJ+Bf4S2JYF1gGN6fWQZP3qYWT/g78DW7v5yF/tarKqsuz/RlWNlZGR0HZZrZWZkNIeZ3Qrc5e4XJO27Amu6+7pjZmQZP2aY2UfAMu7+Shf7GYUmGRaaipd+uo67j9OVY2VkZHQdOcYsI6M1VgbuLWm/BxjYy2PJ+OngCmCnbujnl8AM4e96wOvAzsB8YdkZeBXYoBuOlZGR0UVkV2ZGRmt8CmwInJq0bwB80vvDyfiJYCJgkJmtAjwNfB1vdPe9q3Ti7u8V/5vZLcDe7n53JPKimf0XOAG4vcujzsjI6BKyYpaR0RrHABeb2fLUYsyWAFZH1oaMjJ7A3MAz4f9Zkm2djUGZH3irpH0IME8n+8zIyOhG5BizjIwKMLOlgH3Qx9KAF4E/uvsjY3RgGRltwMyeBZ4HdnT370JbP+ASYH53X2hMji8jIyMrZhkZGRk/GZjZksBfgO+BZ0PzgkA/YB13f3RMjW1Mwcw2RbGiU5HEXefEnowxgayYZWSUwMymqyrr7v/tybFk/LRgZr8A9nf3/cP68yjerMBIYBV3H9LJ/icFtgXmomb9vdLdv+jCsH+QMLPTgH2B+4H/kriI3X27MTGujJ82smKWkVGCiGKgJTLFQEZ3wsxOAiZw933D+pfAWSgJBZRZ+UyxvY1+C5flMe7+RjcO+QcLM/sQ2MPdbxzTY8nIKJCD/zMyyrFk9P9swCnARdQTzO4IHNLL4/pRwszWBAa7+4gxPZaxAGsCByRtFxfKlJk9B/yx3U7dfYSZrYvIkjOEPsA/x/QgMjJiZItZRkYLmNn9wHnufn3S/mtgT3dfbsyM7McDMxsJTOvuH4X1Z1HM07tjdmS9DzP7AlgoUsSuBfaNrs1MwEvuPkEn+r4CWdv+0H0j/uHCzE4ERrj7MWN6LBkZBbLFLCOjNZYAdilp/yfwq14ey48VlqzPBoyxGqRjOCC8DzBZdLwtku1TojgzYLSL8h1goLu/0KLv/wBHhySAMm60c7sw7h8EzCy2NvahxhX3HFBnsa3KFZeR0Z3IillGRmu8hRSz3yTtuwBv9/5wMnoSrQLCewEvA0tT4zBLsWyQAUa7KEdQbZx7A98Cy4clhgM/esUMcbnFKFyZcyXt2Z2UMUaQFbOMjNb4DXCTma0GPBbalkBWnY3G2Kh+XHDqP4Tpem9ia2DzMRgQfh1wjJk96O7PxRvMbGHgKODEZJ+zgEPNbDt3/75Rx+4+bbePdiyAmd0MbOvuQ8P60sBT7v5tKuvuK/b2+DIy2kGOMcvIqAAzmxHYnXqC2fM6S1mQUY+QBftvxK8FMAC53b6L5dx94S4cY3Eauyf3juQ+BpZ099c6e6yuwMz6AoOBZcLfwjo2F7AK8Hdg5VgBM7M/IwvYN+g6pi7KHxwfl5lNWihaFWTTGMWhwIKtsk/NbBqgbxrLGChLRrj7h50bfUZG55EtZhkZFeDubwEHp+1mNrO7vzkGhvRjQ2oBuqM7OzezA1Ct09fo6J5MZ6cXAluiUly9Dnf/3sxWBfYHNgdWCJteAQ4Hfl9iFfsEuKlRn2Y2ObClu58V1m8C4uSBkcA27v6/bjmJ7sFnZhYrW+cCR7l7WX3aNEYxXW+Eq4DrUcZ1jNWATYFV2xhvRka3IFvMMjLahJmNi4qa7wQs7+55gjOWw8zeAU5x97MbbO8QEI6soj+KgHAzOwiVXNoqrH8J3AkUFqllgOvdfayh0ghW1GmqWMFKZL8EFqhgMfscWNzdX07a5wAec/cpuudsMjKqI39QMjIqwszmR9xlg4BRwK3AyWN0UF2Ame0MXFEWhzO2INQonRh9JCu5tRpgUqSINELVgPBeg5ndgiw6fynqWnYBGwHHJm2HRpQcG6DYtbFGMStBKyvYADMrLH4GzGtmk8UC7p4mVPQFxivpa/wG7RkZPY6smGVkNIGZTYLcSTsB8wB/Bvqj2fiLY3Js3YDzkHJZWBk+AhYbE3FzZrY70N/dT4rabgPWRh/Z/5rZwNSy0QauA1anQdbhWBoQ/g1wJTDCzG4ErnL3h2IBM5sTMflvHta/BCaMREYBCwOzIjdugZepj9/7FzB7t59B19GOS+ev1Ctvt5X0lVbpeBzYLSwx9gCebOPYGRndhqyYZWQ0gJldhiwNzwDnI1fPl4Ga4MeA1AIxAUlQfC9iW2C0m9HM1gPWArYHXkJM90cha2UlmNn+0eo7wLEhW6/MPXlGtN+lwD7u/mXS30TAWe6+fdUxdAXuvoWZTYjc5lsA95jZ+8C1wNWBs2wv4NVk172BD9D9HRTWJyTihXP3RZN9JmLM3ftmOMnMhoX/x0UcbHU1PYNreeZO9n84cJ+ZLQDcG9pWAhYCVu5knwCY2S8RtUlZsskZpTtlZJBjzDIyGsLMvkeuytPiAs9BMfvBW8w6G5fTQ2P5FMXr/TusXwj8zN03DOsrAZe5+4xt9Fk1KcPdfZZov7oMv6j9Z8AHYyqm0Mx+jgLSdwXmcve+ZvYCqvX4QJCpu4dmtgxwBTAcONndr2rQ97bAQe4+T4+fSEWY2QO0tpi5u6/UxeMMAA5Cypihidhp7v6vLvQ5CLgUZRl/TJJsEj9vGRkpssUs4wePHiw4vgWwA/Cemd2F3Ep3tT/CsRZjE3fY+MBX0fqSqOB2gdeQ5aEy3L0tK4qZTYE+zAZMHhTzAuMgC94YoU8ws/GRJWc1YA5kAQSYERgSiZ4DfB6tvw1MD/wOOM7M7nT3T6PtmNlUKP7s6h4ZfCfh7itUlTWziYHx4nMzs7mBA1GM4i3ufl2yT19gZ+BWd9+yWwZdw3Homh/p7iNbCWdkxMiKWUbbMLPZgHfdffiYHkvAr6kpFFOjl+It1BccX582A5tDbczrA4fZdojEs3D5zI+y9n7IMOBFMyuu3cTAk0HRHQ13b0sh6iTeAhYBhgTL0NyIr6vA1NQrHG3BzI4CTnf3YUn7BMCB7n4copwolNOye+v0YnC8mfVB7rRB6PkdCdyIOMyKWLOR6NoMAXD3Q5JupkVM/6cAGwOvBhf9K2H7XOjZ/jDIjPUICtX47h4r8ucBXwB7BpmfAQ+jGLv3gavNzNz92mKHQEtyGt1MzRIwNSo8n5WyjLaRXZkZTWFmvwVedvcrzMyAvyGSzi+A1d398UR+HjQLnRXYyd0/MLN1gbe64hpoY7y3A39294uS9p2A9d19rS70bchisSOwDvApcJO779VAfkWUODADSd3HrrpfugNmVlb/swPc/YJeGMuhwD4oOH9FYOrYrWZm+wBru/sqney/kXtySuAjdx/HzJZHyup9KLYw5vT6Dj3D/+3M8Ts55g9QosldyJrVITvTzP4O3OXuKQ9csf1oYFV3Xzqc6+lIQZsoiHyNlL0DG/CDdfUc+rl7aUxmoKTYmPLfx/ZmNhCYMkyQin0OQfxyfYF7gM3c/XMzew3Y1d3vCXL7IWvZ3O7+hZmdAizr7kslY7gXOMfdb+6eMx7d7/WUWOkyMqogW8wyWmEQimsBWANYEJUjGoTir0Zns4UX6V/QC3NVatlhc6JZ+QZVD5rwSjVFwiu1EiLmTHE/cGbVPhscx4G7gbvDjHwbFJzeASFm53xkuVsBZYjNgYKUxwqXUW8oXG3gFGASYBMUuP7rZPvyiAi0szDK3bQLERQwd38QRBoMvOPuo0rkexNHoYSTZpbCS4GzzOyf7l5n+TGz9VHs1N4Awc23XZikTBfE/ltCVtspmNnewHvuflNYvwTYxsxeB9aNM2rNbC1EiPssspQ+iSZz4yFLF8AhRKEDZrYY8Fvk4n4JKV6Hh7/TUp91uiKaNBWxoVdQ/lu9CDjdzGagvKh7o3qlZee/YbQ6GDjFzOYFnqdjskm3KoIZPy5ki1lGU5jZcGA2d3/XzM5Gz8wewZ35lLtPFsk+Blzj7mfFQchmtihwm7tP38Zx768oWhf8a2ZDgPPdvY5fLMy0d3X3maqOoSsws38DZ7r7xcm1OBv4qsTlVNbHVMCO7v7bqG1O4LMSy894wEaxq6aT4+6HFOiJgXtdFQ9+sAjX3pGFaBj1ytk4KLbtfHffo2Tf6Si35jyUyvYkgrt11rD6urt/k2y/GsVD/of68k1zIMVu80j2JES70e1u+GC12t7dHzKz5ZCLcAdkfZzI3deOZJ8GbnT3k4rfB6rIcBXwD3c/I1gM13L3p8M+p6FSWcuE9U2AE9x9TlMZrRVCpmphbfyNu18T1mcBnnf3wlJYjKOZ8u3txKS26KvT/Wb89JAtZhmt8CkKMH4XWcEODe196Ui3MB+ymKX4BJiynYN653mljgIuC27EIsZsCRSrs0PVTkJWYBW4u5e5BGdBlkNQjM/E4f+zgQeQNaAVpgWOB35rqt13B4ptc1PR5h0ji8Bk6KNWWTEzsyPRB/OQsD4O8BCweBAZamYru/tTVfvsToSA7pRmoF2S2T3Rc3opsq7EVAvfAUPc/R/xDkEhuxZYDilyqbWtVz6qQdk+BdgFKYcGfBuezYOLGE9339JUK3NzZJ0GKWjHuPufkm5XAw4ys+fQ83Kdu7/fTUOenloiwjrADe5+vZk9T80KVmBOoBjbCGBCdx9uZseh5/wM9EzHE5ClqScJfjIcE8TDth1wgJmtAPwcuaQLzIoUvxSdpdnoAHcfG+lGMn6AyIpZRivcBFxrZq8AUyBXHsilmRZ5/hwpEylNwcJIsetxuPuVZvYyct+sC6MLji+dxsO1wC+T9SI25YXwt4h/erTB/p8i1xzAe0hpfQ4pqBPAaFb7ZogJP08CCstCf+A04CEzWynNsmsDG1Ffo3JTdF9XQa6iy4AjUOB5ryC4lM5BLunx402UE4Q2hbtfEfp9E3i0UbxTgjNRUP086OO/OrWkkv3aOX4XcR6aDO1IfSLLSejZGu2aCwpYqoR1gLsvHLIVByES1VNMtBRXI9ffV832b4GhSCF6Gz1Dp4X2EdTfS9CzXLS9D8yGiq/3BSaP2mcF3glK6kLAkVEfk6BJD2gCc5eZ/TqM4fJE4dyA+mQSYHQN3IyMsQpZMctohf1RxtwMiOeoiMGYFn04YlwHnGpmG6OPaB8ToedpaHbeabQKFE7WH6cNItIyuPsa0bEPQm6wbT2QjpoqAlyK4lLK8DD6qD6PYqP+aGaroMSJwUHm79QsMg2HEv4OBNZz9+fD8ZcH/g94IFgHO4OZ0MewwGooYPnecIxj6VpcV2dwGVJed6NjsfFOo4gfAzCzaej4DL0drS6PXGj/CRmrH7v7I2b2LVIABtM72ATY0N3j471hqtBwE5FiZmbPEiym7v5Bs07d/SWkcB8RJgdboN/oOdQsu53B34CLwlhmoxYfNi8dJ2uPo/qcLyIL2e9MJK8bUFNC70Lvk0PQJOtr6i1vAwiTQ3d/0MwWQb+5D4AbkuP9E3iibNAmHrMDkCJeZOSeXvzWOgMTSfEL7v67pH1/YB5337GzfWf8BODueclLtyzoY/cnZG0YhVxFI5HC1rcL/a6FCDL/Efp8BL18PwNub7DPdMj6s3C8dPL4/0Uv07R9XuD9BvtMAUwX/u8DHAzcjrLiJgvtHwNbIWtM2TIQGBlkvwJmT44xDnAzUv4GFLJtnNeXwCzR+svA7tH6DMA3vfwMfYWKbXd3v5OiAPBvwjNZtySyQ4GZwv9DgGXC/zMDw3rxWnzQ4LmbB/gwafst8AayTg0GtgYmrnCMBZBS9m5X73W4xn9EiS6rR+3HAoclsrMAA8L/E6JJ3nMoQ3SG0P4z5FofFe7JBkkf96IYs66MeV1EAns/UrqPD/+PANbp4r1bqKR9QZRw0SvPUF5+mMsYH0Bexu4FWQ8Wj9a3RZaeCxq9+FHQ8WZoJj5XN4zhaVRwebQygdwgNwD7J7ILIXdjoRzGS1uKS9Tnl8BKJe0DgS+7cF5/RQSUjbYvAIwK/z+HgvtTmb6o3uVb1JS4AUCfCsf/J7ICgpSwUcB80fYlEV9dbz5vL9BJBbpFvxeF810NWV42pWYN3jiRfaJQLMK1vRrFWZ4OvNqL1+JwNNGZIGqbAE10jmiwzzKIcuTjcJ7XAWsmMjOiWNF/B6XkQURxM1kXxtoX2J0wGenm69AfGKekfQqgX0n7L8O7Z99wj0cvJbLPAceWtB8H/KsLYx5OMpEK7bMDw3vrGcrLD3MZ4wPIy9i9oHT29cL/c6KYjnPDC+28XhrDVwTLDqI2mC/8Pz/wdiL7JIqDWwq56maMl04e/8riAw78IiwbI/fMlU32mxq5SM5D5YVAAcwzh/83ArZusv/kwA7h/1MRX1WZXD9UXL1QzEYCU0Xb70AcXul+uyFLxIXhfj6ebD8UcWf15vO2MlJYZ+rmft9FPFaEc54t/L85MDiRHURNYV0YBaCPRO7sTXr4/G9PlqHhmX8gLJ+iBIZSS3HUT19UAP5ZogkJmlSNRArwYQTrVDeN/et2fmNocrUxsiYXVuRZgSkSubWb9JFa4gahd9TXyNr5ZrS8UbJ/kXWetndJgQq/p31K2vcF/t2Tz1BefvhLjjHLaIVZkasMpEgMdvfdzWxxFOeyWyHYJJPR0QvwNZSp1TQGpgRVAoULzINcCK/QfdgVBYRfQy0ucyRwOeWcaYR4l3vRB2Fe5C76BAVFzwFs4YHvqRHc/TNqZYmOoEH8j7uPMLMNkPIJHWPWliMkHCT7nRdIc9dBVskjE5FZkFLam7gBubZeNxWvTvmfpuhkv5Mh5Rqk2EyJnsd/ABcnx7gm+v8ZM5sJ0U+87T1AwpogTeRIn5E0VqsDTMWzt0BKyrzUB70/AeztbfBztYHHECdZy4D6QLdzD3qmJ0P3/XP0PpkMJTwUuMbM1nT3R5I+Dgd+g9y4BdothfRRGHOayLQIXSu/9Tvg/EB5U2SHDkSKWQdqloyMGFkxy2gFp5YJNxARpoJiKFIKjF8i9xfUStoUAbX/QtaJE8xsWXd/ro0xVAkULvA8MA21kjNdhquMz85mdgBSCg25tJpRN5wO/MHdjw48TQX+itL6MbMJPSkR1AR93f1/jTa6SEJfr9hXvN+5yAJatm2ndvvrBhzQQ/2+jhTNt1HG6WZm9gSwIfUM/x0Q7lFPKDJlx9quM/uZ2eQoWWAQssq+jCYSV3uU2ODu+0f7jBvavqN70A5Z65koWWA36ktt3Y4SQGLsAdxuZisW7w0zOwJNilZLZNsthXQRcEFQFB9F76pl0HN4WrMdm8FVKWV8NKEqKIbeQ+7U9PwyMuoxpk12eRm7FzSrvRIFqX8HzBralwfeTGQPRFl8E0dtE6Pswd8gVu8bgHvaHEPLQOFIdiU0c18ZvaSniJcuXotxkeVkTkpiWxLZodTcr19G/89EcJHQ0eX4R1SCpqy/dmV/Hq1/SXCfNpAfFstH7VPQi8HuPfwc74csRcUzUljjRgJ7RnK/QB/7acL66igG60kU82Vj+DwmIMR5Ju3fog//GbSI0UMW4FdQfNn3wKvAbt0wtjSms2F8J1KG54iez/j30SEJAdHfFPQZR6LEn1+VyF0PbN7GmC08G+9GY30XlQdreK+RVa/03YKSfeZBHIEg+o6pqo4pL3nJzP8ZTWFm8yGyzRmBM9z92NB+NjC5uw+KZP8LDHSl48d9zIOUsenMbGHgb+7+sx4ab8y+HT/cRicZt01Fk49HL+vxQl/D0az/KC8paWNmH6Kg66cT5v/VgQvdfYYw1mk8sPib2VBgQXd/o8F5tSM7mBrH0xpIuaizzrn7umV9R/1Mh+JyUg6qboWZTerB+mhmkzaT9fYJZhsdcwZgUWT5LChI1kRZruOi7M3tkLv6QaTArYaC7nu92LeZ/Qq59zZFz/Xt7r5NtH1V9Btryj5vZieg5/hM6rnR9gbOdvfDuzDGGZtt94gzzMz+h2L+Xkh+H8uhagXTlPR/HCIMdlT/s6gIEJdCmhIpblfSZimkQIGDB0qcBud3Pir31C/eRPRuCeEB36KM2tRFmpHRElkxy+gUgpl+pEeEneEFu467P5DIrog+JJOE0ij/dPemH+AujGv5Zts94rNqo8/TEP3AYdTidZZF5KxXuPtBJftciFyqm6DYsgHog3IbcJ+771eibI3+QJX0145sVVfJk+HvWcjdEpOLjoOsonO4+4CK/XUKFhUYD+dZ9lLqtGLdxjgeR+6sIxBH2ElIETszbN8Z2M/d5+6pMSTjmRxZqndALvTxURWAK7xxYfBZgWJ8L7n768n2T5CF8P+S9s2QYvazpH1ZZOF9MqwX43kBFT6v6opPx/l/wNfuvkN4lgeg+LrbEO3HCw123RdxmcX8gadXPGzd8xPiZNdFStY97v63FmO+D1nKTqeEY8/rufKeB3b2pKpERkYVZMUso9tgqtm3FHJbPoleXIuhF9mj7r6VmW2KXuiLttFvUe+wFD2l5EXHfx/Yyd3/krSvg6xf05bsMykqHzMA1Wn8ALlWH0GWtK97SjFr87wI4/oYuXEKfIey2g539w6M6d0JMxsIPOju34f/G8ID+W2b/Y+LOMiGuPu3ZrYgcl9NCNzqtXqKQ5Eb8DVTeapvkVXy32H7TMCL7j5hu2Noc7wDgZ2Q0vA4sv7chBSXBbykzqWZTYEIj9eldh8NlUjb3kN1CDP7HLkAX032nwN4wqPat6H9GeA4d7/VzGZHSTdXoDi2B91990S+L/rNlxFBXxnJTYf4wkChCgUp7YcoWaWUDLYE7u6zVJSNx7kBCqsYjty5k6Dammc22ecrYInieWjR/xrI9b0not3IH9qMysiKWUZLmNl2KHC/7GU7SyQ3MXKRbE0tYWAkepHvG5SRhdFz14gxv+z42yRN/RBf2UbAie5+ViI/NQoYLhIPXkDUHp3KsjKzb9AH+uWkfU5k/euQ8RjJrIQoF/oAz7j7PdG2UYiqorA67IE4s+J6jrj7/u3INhnLDCjm76X4Q2Fm/0DK4meN9h0bUeW5DFaRO1H27oeIX+92ZPEYiaxLu7r7Ra2U3/Bc/bcnrXbhON+jWLGz3P2dqH0EjRWzWxDFwy5ImQPVPD0PeM3dNwxy56C4wQOT/U8BJnX33ZL20S5zMzsUke2uZWZLoCLkv4hk50K0LTMjpXAkSjAbAXybTqBMxdk3J/p9ANd4UqS9J2BmT6KEpF3DhOAI9I5qGGIRrGDbVnl3hWdnfHRe31MLKwB6fjKZ8cNGVswymsLMDkRurguQleFcNLNdDpUtOaFkn0mpnr3YlbHtgGLatojalkY8Zh9SH0MzFbBaZ1wLwcX1hLvvlbSfDSzq7ksk7f2Qy3PrVJlL5IqSTM3g7r5cm7KbomDk0SWzzOw8RCIK8B8Uo/Nei/56DWZ2BqI4+Dqs/wIpQaUxU1Wfy+B++gC5nbdGLsqL3P2wsP0IRDC7YHCpTuPuH4dtQ5Ei9GZY7y3F7HaUoHAXKrN0h7uPbKGYDUO/hbQg+5IoRq6wBPVDrsg3qf0+lkDK1KXuvl+y/xfoGX/VzAYDf3b3PwYl/+V4UmJmd6MMyx3QNV8QkcOeh1zCg4NcPzSpOCx1tTa4HuMiwuThSfv4iID5u6itUimkcG8X9UCrY6rF+TW6/6WUKGGSdQiqjtE0dqxkMlkHDzVcMzLKkBWzjKYwFS8/zN1vtPog3SNRRuSYoFQoxjYLchNMErX9AwX97lp81M2sDwranc/dWxUOLzvOCsjqMgR9zBy5bGcE1nD3h0r2+QhZF7qTT60SghJ3lbtfENZXRtQERyKqiBORG2rXaJ81UFDzVGiWPxruvnUvjHl0nFlYb5jcELZXei7N7DNgKXd/KXzIv0buyn+F7bMBz7riH0eF7cVLceJk3YAJe1oxC+OaBmVfbo+sfdcjxXqAJ8k1Qf4tFN/5XNK+AHILVqH78PT3YWb3IoqRvyHL9zzB1bscinWbOZL9FFje3f8dFLrF3P1lU9znWR7FKob7skgVV7yZ3Yae1zOS9n2BFdx9/ajtA/SbfDaRXRC4092nC+sdEl7KwgOsYxjF+Mgb8C2yhI1GtoJldBcyj1lGK/yCWrzHN6geHqjUyxMoFmY0wgt7M8rdS6t289g2Q4H1MRZE7obRlhZ3HxUsMs/SCbj7AyEGZy9El2HIHXa2u7/bYLcr0LU5sMH2hgiK5HhVXDoNZOek5s4CWA9lwp4Y9hkOnB31cTLibXoSWRrHxGwtJcVtVtgdqj+X/Qmkre4+PFiW4qy7L1GsGQR+ubEBLhLmk4GTTckz2yOX4F1mdiMiao7v8XHAmWa2VWEJNbPpEdHpHu5+MZ3DfojuZhPg5MhStDEdOQSNmqv9Y2B6xKf2LrJmxrgZcchVCdxfGsVrpRiMEnJiTEZ9EkuBrxGtRYy1ggJZoA+wmimjusCeFcZXimCFG0R9SMV17v5t0x0zfvLIillGK3yAigm/jRi9l0Q1B2cj+YCbMrYuRkrLKijeZE5EPFuXBdYOQmxHSn1RcJTtloh/gdwyqQtxZiIiSzNbCpUgqiOiNAV9L+7uj8btQQE7uI1hTwQMMrNVKCfb3DtY4qb0qAKAicT2OKCfmf0VGOTuX7Qjiyw9MWnqUqjmYoEXUMZogR0Q99MNbZzfmEbV59JbrANgZkchF+iw4KZ7J47DG5Nw9/uB+81sT2BLpKTtZ2YvUn8uMwNDzKxwUYMqWnUAACAASURBVE+PgtunIqlukCLEjO1YuPqiYz+HFIsUh5JYjFBiwAIoq/IJ4OBgCd2Jjsz6bwNHmLI+n6Lj7yO2jk1YcixQksMkSdsrwJrAH5L2tUrGcAkdcU79MDpnHTVRBN2NJgxF5ZSdgGPNbPUyq2dGRoGsmGW0wn0o0+sZ9CL7vZn9GgXsXp/IHgTs5e4XBhfAQcG9dB4ihOwsbkzWR6EZ+QPu/p9k2/8Bl5jZQdQzeZ+MrCkFHgamRSVZYkwWttW9kENczNyUu/rK0uznpuY+apQ1dhiqBFAc41fAKSgL7yWU3XoYUgjbkX0XleJ5O8T7zY94qgpMSb1V4VsUCD0m4cDkpsD3Yn0yU7ZhTahW/aDqc2nAg1G/EyKrUxGXVLwDj0Lu7mEo/qrs2RijCEr3OcA5ZrYQOv9Ow8ymRHF3OyDlq2EmZHAFzorqtQ5DilJK2XEimpCAKEf+gjIvPwF+nchui94JA8ISw1HyQ4HnUJLA0YncFkgZjFGpFJK796FNmNkmwHfuflvSvh4inI7fU39AFvqtvJ6j72oU75dWLMjIGI0cY5bRFMFV1scDiWoILF8azUwv8Hoes6+Bed19iIkvaSV3f87M5gbu9xLSyB4Y77iolMqu1D66I1AA8sFFoHCIMZm6CPSO9p8deDqOFwlBv1ehj3WKrsyqPwDW8hpR5qkoLm2psP5r4Hh3n7NN2d8i19NJiLl+ccSsPjLI7gxs6e7LhfV9kWVzj0bB9j0N68hfZmXrXiPxrPRcmln6MW+E7ZGiewdSzBalo5scNIi3y9p7AuF5no/yCcGdnexzVaSMrYeSAU5GtC8dalwGBecWZJF0YPYw2boI8ZDt2+JYUwCfdcX6aGZrAbcihTtWtjYBNvCONDa7IMVw+tD0HsrePr+zYwj9voBKKv01aV8ZONPd54vahiFakhcS2fmBx9x9IjIyGiBbzDKaInyo43itP1HvFovxP2quhfeQ1eY5ZIVqSCnRCiFoexWkPHyH3JT3pG7IML7vgH1Mqf2zog/6a2GWj5kVzN8OXG5mcbzHOGj2/ljS7bko+PkEuhiDFVySO7r7lui6xFaZZVAmXoEnqH1c2pE9HsVg/Q65/LZMrtXmSAEpcBaybrxtZi/RkS19zYqnNxpmtjf62A9vKSys2E7/VZ9LD5UqWsHE6XY2uhZOjXy3Toz62rE9iuAGvwopZSlajiO4ZLdHsXPLIGVsO6TgXYOUz2cRRUWjwuNnoN/1VNQXUL8elQUrrMlLIjqYNL5rBLCsmT3qJRUySsY8M7CDux8x+kTd7zBxBh5RHDOMe113vyvatw+KAb3a3S8ws58j40Na0aJyMotH3GvI8l2WZf0aHa3iw9FvNkX/sC0joyGyYpbRASausUrw+sLEf0cK1PPI/fiHYG1aBdXc7MxY1kKuqvTj9J6ZbeHuDwe52YDpCB+HoIgVpXYmCUkJj1KLZSkCleOX5HeIpPOC5FjTAyd4hdT+BucwDfogbo/igArC1g/C+jshUHgh5FIrMAk1/qNKsuGj8ydvkknp7qkSdDZi+b+X7gv+/z1yKw+H1lmW3rmKDPMj3q5ZEYnq+2a2PvBWmpXXCsH9fj2q1fgMsjR+2u6YuhnnIIX5eCrel6AkrY/KNw1EFsTLkfLwJ6Sc3VtYsMxa5ViwCrCyu3+SyL6GEnxAz/a2Xp7x/BWy3F5Ggzi3YBXcKIxtRUL8WSzj7nejmK1mcBRnOA+ajH3cQO6cZH1cZDksFP0+BO41FCpQ4DPEFTck2X8O6hNKQPG1F5nZTtQmekuid8vtZYOyinyRGT8B+FhQsDMvY9dCKDpM86LEZYWJfwb8Mvw/DsqkuhPFVEzeiXEshl6Ot6AA9snCsjQq3fINsqKdFNYfbdCPIcb9HaO24wlFhiuM40/AFm2OvQ+KAboNKXwjkSI1TSRzPnppL4esW5+iDMti+xaIP62yLFEBc5LC503G+iWiGOjuZ2iq5BizNJCdouoS7bMqUvpuCc9IUQT7N4jNH6SYP1dlScazTXxte+D3tTiKBzwTWYBGLyX3pfSalfQ5D7JufYSSIb6P7ymy9LwZnvs5ovYRiAKjUb9DkfuybjzAr4BPw/+PIi64Rn1sSMlvE1mn/xCe5ZFIaVmsQR/jo0zQg4DJQtus8TMR3fMl27gXayHr6NLIUNE3/P84sHYiex6KaYuv35yh7YJEdjL02x8VrvGIcI63AP1LxnEgskyeFJ7rM5AC9znigOuRZzEvY+eSY8wyOsBaFCOO4Y1dIN0xjj8DH7n7Dg22X4perOOhj9HxXh+AG8tuCBzgneMxmwwF7b6EXsKpq+/aSHY2ZK3YBlnkrkJuoxdJyEGDq+U2RPA5DFkdboy234MyRw+vKousDju7++2N4uhKzu8tRL6bJlJ0GtZ+ualWL6I0xuxxxKN1rtXzmC2CSFCnayO+DK/o8uwqQibtqcjilNZbdHdfKZK9DpHLXt2kvx1Qtt/ciILiSkQo+y0dn7dl0fOxMXoer0IKQCk3WtjnThRzeaTValq+hayhfdx94xBPukijd4GplNXT7j6lqVD4Fug3MhcqNXUNmsA1Is+dDVncJ0YKzxzhXp+OlLQdI9m2SiEF1/32Xk7Me7m7zxm1TYKsdosDRTmzadGEaHUvIdIOY58bPb8vegNiWhuL+SIzeh9ZMcvoNoRMt+lTRSAEAH/g7uOW79mwv09RAkFpxmDIFHsGWdP+QuuPw2vIQtIS7j7anWtmG6EP3gTI+pV+TCeMZL8Lspd7VGPSmrO2TwkM9aQwdQi8/sIj3qNWsojG4CgquL0iJadwe23n1WPCmsJasOgnsk0LzydjfjDs8xUiDB6SfMhmRiWnxm9zvE3rsSZj6DSRqJm9A5zi7mdXkO2PlJZXKZ8QXGnKNj0JBbcPj/Zt9rxNQo12YxGkyF2NLI2fJrLzAQ8gq9JKyIozL7KOL+2qCPBV+L/R73QBZDGbyMQb9hhSCm/2Wuxns/H+BSmxuyELUnGvlwMuc/dZI9m2SiGZyq0t7uXEvI95Sbm1EPu3IFK2niFyDYftk6AJVD9k8S5NIkn6HAbM5e5vm8ipV3X3fwbF7gl3TznYMn7EyDFmGaUIL+STEDfW0GRbf/QiPyiZafeFUmLQ8akvkF0VE1LPx5Xifyh9/bGQIDAZms2XoX8Ywx0NtjfDGcjNcqyLsqAZ/gOsAXxmZkPTF34Z0o9h1N6BrqGC7DFmdgOKhbkZWVM+L9snwi7IJfOhmb1BRwVgsRb7l8GAN8wsZtF/Llov+p7UOxFfhuJ9pqdjvM/CiC6kXXSFSPSXwLKUZ06ekYgXxe2rYDWkMK+JrKQpH9uVKDFlN2B1M7sKEZg2tZC6+5fILXeemQ1Az8ipoS2Nbfp3kNkD3dP+SDk7y2slvV5ByQWNKFeWCzKgiU3/sIxPjZC2GZZCxcNHJnFub6O40hjt3sfHgT+a2SCvJ+b9PVESkNWXWRuMyG07IFyruxBPoAFDzWxjj2rkNkBlvsiMHz+yYpbRCL9BsTcdzPMuwtNnUVzE9qYMPNALZMcwgy4wDnoxN6wZ2QRvoniPRuS0S1PLFKvycXjB3Y/sxDimAM6poJTh7gNMHGM7AA+Z2dvIOgANXrAhmH9P9BEu+7gv3I6sK0X/BTM7Fn2oW3387qFicoZVr2nZZRb9kDSRKgoFVcW1wGkmmhAH+gbL2+ko0BzrSEzcEB6VC2pzjINQwsj3iFsvVZ5Sxew6lFhwboXuT0eJGccU1zuFi6j4AGrB86eayigZstg0RZg47BX62LCBzH8pZ94vcB1wvCnzMi2FtDBwDKLkAClS64exnm6qv3kVre9T2bnMgKzE8VjbrUG5A6LiGGL1xLwvh3EW/Y4I1thW4zwZKVeboFixo9E9nKvFfu3wRWb8yJFdmRmlCDEPm3l91mW8fSHgenefPbhnQC+096m3jn2HrBpHesKmX2EMR6L6gGunbpLgxrwdFaQ+3mpFrQc2+DgMRiVlTmtnDGH/K4C/u/tFbe43ASobtT1SIh9Drqmb3f39SO5i9CK/iY5xR8TKZDuyPQFrs6ZlJ/rvjwLhf02ilEGd+7UfyjbcDCkho8Lfa1H83cjeiDEzs9dRcsiRXkLfEmT2j1YnQGSnf0Nu9dQ6eUa031BgIW8jG9hUP3Y7ROA6BbLe3OCiE8HE0zeq6DMos1uhahBnpjFZZrYbcp1fk7QPAiZ20VL0C+ezLFLwCyv63MDKiLB51RL3+4zRWGdAz/TlqHxYzI/4f4gzbYcozu1TFHP5hicxqNZmKSSTGW4VauXWXkR0POm1OA3A3RuWWQtuyDXd/amwPiVKyOjvHalE4v0q80Vm/PiRFbOMUoTYi7maxGzNCPwnjsEws4cRt1BbLP+NLCPhBTsYuTKKF76jGJeBKNNyFXf/ruLHoT9S3D4LFr+GD39ipTocfUzvQFlf6cf0j7SAmc2JZudbAz9z977Rtk9RSaSyCgJpP+3IToHY2BtZ1yYNcpOH9c+isW6CLIy3JH1WDuovGc/4SOGaGH18OwRCm4hLf4UqGNyMlNrpgX2A33iS3BEUkYXDuT3r7q+2GkeFcY6LLEQFdUGdtcYjQuFgHR7Q7PzNrENcXQO4R7QIZnYZinNK6VtaInzo10BB9mu6+3ih/VFk/b3GzKZD8WuPIyXmQnc/KunnVZTN/GDSvixwibvPEdb7obqaWyA3uiGl4lqk8H1HAwTFaDV0r9cFhrv7ZNH26VAFARBf2LPIxfchsFzsurXyUkjzI8tal0ohmdm5SOF7k8Zl1hoVRx/gJfGVGRllyIpZRilMhJuD3P2+BttXBq5y9zI2/Cr9t2MZKV74c4TNryDL05nJzLrpxwE4EjjJVQ/x+GbjS6xU7zQX9RniBjPriyx9twY3ULptnVjhCS6UFd39FVqgTdlbEN/ZhZRb164IcvcC/+fuFwVl7lUUwzUNyhT7Y9RnJcXMzI4DJnT3A6LzfjyMB/RRW8XdH0v2excpng8Hi9HC7v6amW2OsudWCff5HaRk1zGrdwfM7BRgUxRj+XvEqTUTss4dGStKJu6zW9z9upKuujqOI5FC+ldaWNda9DNVdL8+Q/FaL5vZPsBG7r5c+D1f6Alflqng/VzuPiRpnwklWXSaOLrBWH+Gyhj9PmmfACnKhRL+DCLG/SaRG4zi1spKIY3n7h1KIZnZ7iiGbmaUUPKGmR2CrHHXR3L3p/tGcHdfKfw+5kZu7QJDgBWI4iG9VlosHkdDXj6gstXUS8JPMn5YyIpZRimC+2BCdy+tx2fKlPra3TdN2jeisYVmw0iuLcvIDw2m8lTzNLI4JrL7IUVyj9R90kXZoUj5ebyF3CfA8u7+gokQczeUrbchyvabK5IdiawrxYdnCMlHJ+B+4DgPRddNBe4vQNbL/6DA9VHp8xUsUPMEi+k7iB/r8aAIvOChlE3YtpqXZPE1OMem8WYexZgFC9du7n53UDwXdPfXg1tvIFL0C0yJFP4rKbem3hyvW1QsPWmfADjQ3Y9LxtFkyB2UqEZJCF4oOuH6zuvub5nZ7cAj7n6KqUrAy6miZaJS2ds71odcHzjb3X+RtI8PrI2Uiwvc/XMzmxWVZfpfZ2WrwtoshWQqR3YQKsd1crg2b4TndScPZcvaOH4Z9UtcXqyO9iXab1UUmnEXSvaYO4zjN+ierlvSbynSvjN+eMjB/xmNcDLwWLC6nIw+pqDZ4CHoA7tkvIOZnQwcADxEiYUmwRrULCMjEc/Rn4Klbhc6Fi4fKxBiRv7XSilC8WQL0zhLNMZyiPF8dVM9vvTjvmEnZT+ivlh5I0xIjbl8FeA2d3cze4Iau3uBIgYnXn8yWffQX/xxXBW4yUOcoZmdgGKKUryO3FVvI3f0ZmEcG1KfoXsWcKiZbecVSv3Q8XnqhygPlqYjE/zU1M7xK2qlde5GH/CyIPnDStrKyiYdTa1YeowJw7bRipm7z1zSZymsdRJCYYF6ASXo3I5+w4XrcjrKKx1ch7IWh6LfNahKxJlhWzyGlG/sBpQRvFtY3zGRHYwqVrSSXR4lN8wSzuV14EaP6GgitFsKaVekgN0RnskCz6CQiQ4ICmWRLfm611PMtFVaLMLxqA5nwctX4AGUiLVKJ/vN+AEiK2YZpXBx6GyMXvZp0P6nwK+9Y9mbbZH7s1EtzRgxtcUXyPLwGvAP4GJrg1cKOhS8bgivxVW1E2PWDzgW2B19dOZAVBAnofI/ZcWRLwJ+Z4rFK4tHiZMqvkIlXKqgHdnDgePMbBtvEniMPnRrmdlNSIEqPuJTIeb3GFU/PH9BiR8FFo/6BSnuZdxMl6Pg7gfQhOAvKAu1D7KmFlgWKQjvmdm/6Xh9103WS4P7TUkjKaFyQcPwNnomV0P3cEngG+8CjxmNn9WFaEINY2YTI0tLaXYmUuh+R5MkhIDDEPv8Yah01z9D+9qU1wc9Clm07kVKH0jZvIWOmZpnojjPgm+swO2ETNlEdnArWTP7A7AXcq2/gq7f0iiT9CzvWES93VJIMyKOuBQjSOr7hvfAb9HzOG4Yy7dmdhZwuLuP8M5Rv4CUwDIalf+h6gb3Vu3IRLxdCe6+fVXZjN5DVswyGsLd/xIUi9XRDLGI2fpb6ooJ6Is+YFXQyjJyRJN9uwN/SdYLC8riyKIR40hqdARx7bynEWVImWJWuLvK4oDqLCnuvlXVQbcjSy026qPgkkqta4X77gQUg3MW8LDXWNBXQVxK8T6VPjymoPGVkAI7M/q4x/v+AuhAvBnHFrn7fWY2Fyq2/aq7Px+JfkK5xa1d3Aw8RT3/1S3IZfkYKhl0XfjQTw/UZfVarTbpt0n7uCir+cqwXkw0nHp+N9CzMD4lz5GZ7YHc/dOH9XcRQW1KtzE1cHELpQx3vzfEcU3pUWYweq47KO+uoP1NzGxuIlJVL68S0Q7fWEtZM1sbTYZ2QYkGo0J7H8S9dpaZDXb3mJtwH+AKlOxTXIs+SClLlTiANyi3bK9JvWUYZC3dHFnZCmvdsigWsQ/yFtTBlLhQFtaRZrt3ipcv3Ms0RvfnyfpyKGu5+P3MF8bzEBljJbJiltEUIbj2lpaCwsXoxdU0sD7gcppYRrx9PqK24A1oJULQb/oR2QJlpj1gZpdH7c8jYtYyVHZD9SAquYODC/kf6MMQW03+TkcFtgNM5aJ2Q9bE29z9EcTT9QcTO/tiKL4n/tCthLLrWo3tbfSxTtu7zJMWsByJW9HdD43+vzEoQ0sBr7h7ej0uQy7OlAx4krCtUOT3RErNpcjSFPNvfQcM8Y5lgQ5DFDCnU68InGxmk7r7yZH4nWhS0TI7Nihb7ydtTZNJXNmMVTIaK/GNVZTdHtUPraOpCQraBUFp34GINNrdPwfWs4qlkAhccWY2YZBdMsSXHRSOH2MLFJQfW7ZeN7OP0btvtGJmohO6mhoFR90p0NHF3ZKXL+p7UmR93pTEqheuQZw1fCiqKbyd17gHJ0Jcac+n+2aMHcjB/xktEQJ990dB36AX9BnekUrhD4gOoigOnVpoYj6n9BgzUG4Z6VWE4OOn3H3yqO0bFIw7xOrL/8yDyqVM3InjPENF6o6Atmk+egJmdiF6b+wU1idCcUvTIQVnIpR1ereZbQ+sg1jNj3X3D6J+zkWW11uT/hs+I9A8EzEE0G+KlOhlkm2pG8tQncOFwtiOoxOwBvVIw4f5Xk9K6YSP7aNegZfKRE58sCcZnyGe7LfuPmPUthMVkhCCO25H5JIus+R0CHYPv4mNkNKU0trsHMlV5hurIhvOf9NUYY36WBJZK2cI622XQgr77YSsy78MTe8hUt9LErlvUCLIy0n7XIiqJaYOejKcz3GUZ0S/lfTRkpcvkj0fTRQOReSzOyEL9J4ogeRPkez76N1RZ/0zs3nR8zlNi8uTMQaQLWYZTRGygn5LqP8YmpcErjWzI9399Eh8YRSv0Qe5PWI0VTxSy0hPx5g1wdJohhnjRWSpGJK0b0ITq481KdWDZvmF+6ulVaodWRPlRRm+TBUCU43NuYF/u/unZrYScp1NiOg+fpf0sSz1LpstEWfU7Oj+XYrcu3ejZ2b80M8HcSfuvnuDMe6VrPdDCtQ3yCrVQTEzVVrYESllTnksURrYPgoplId54IQL1r2WcPeHrJbl6cCDppqVBcZBsUsdYoZiV7A1r2wAem7K4r6eQK7LGAWFR6skhPPRc3sHclO3yuxdHTHjPw8sgILiZwnjTmNP9wfuN7OX0X3/EzW+sV93QvbniBalEd4JMljnSyERLHIXBbdgHy8phRbwL2BvRK0RYx8Slz+axC7UyhIZjWEEMMhEkdKKl28tFMv7kClx6gl3v9ZEpbM9upYFJkaTptQtOy36jWeMhcgWs4ymCDOuo1J3QphlHued5DELfTTkD6LERN8d8Bp3183JpsKCsiiiiBjNGm9m6yGl9GQUDH00cmFujaxDHcherUWWnCdUB90JK0/ZBykjbwGnuvuFpmLMt6EP41fofK5FfGMjUXD9IbFyZhF9RFi/AdEb7BzWFwTuLmbi1gZtSJPzmRq5cy4qrLQmUtytkCtrtnAOuwBXVLFGNThOcd0K11P8fwF393GsVlXgaBR0H8dnFdUubvKEWDW4oc6iBX9fkH0OZR/WWfPCsTd09wXaOkHt+xmiIKkUTG5mTyHF+oTCWowsoFcDD7r7HxL5SnxjVWSthKw12X9qVA5sHDO7E5gcZTAWpZDm9IjqpUEffWC0e7RQltdG7s9HE9nlkLL9X5Sk5GiSOh2whkdZomb2GKol3DKOy9rk5bN6ypN30bPwhCWUMkH2chQveSC1ZIglULzciyg+riWqnEdGN8Ld85KXhguiPZitpH02ZIEp22dcFFsxJ9Cvgcy+6AW3D7KGzBLatwIe6oXzuipZrkDxHGs2kF8TVRoYjqxXj6GXcaP+X0eWxnGayKzb6Pp0UXb5Bst6yLXyOSqF8yiiipgSWcGGIldI0c8e6EUf9/0ZMEe0/jaKuynWZwKGRev3og9HV+/XQoj4diCqnToMcaVthyx2I5AC2JXrNmW0/Cw8+4sm7VMm+2wDjN/GeVyErCuroUzSTZH16C2kMMWyGyLF/h6UFXxM+H8EsH4nr+NryC1fVf5LYNbo3s8X/h+AMpJ78jc6Ck2E9m+wHA2MDLIfAYsm93IkKhvV7Bh3oZhWkHXp3XCeI1DB8lR+elRN4yaUOHICMF2J3EroHbEysm5OES8l8u+UPb8NxvwcqnhAeB5OD//vA7yTyE6A4j2Hh+sxEr2/zg3Xd2T4Oyranq6P7Mn7nJeSezymB5CXsXtBSsshJe0Ho9lt3NYPzcCGRT/wYUhB6ZvI/gdYK/z/JTXFbF7g0zF93t1w3b4qzqmJzEhgqmj9eeCXXZWtMLbtkHXiC2D20NYXKQHzR3IzozigeN9HUdwT6OM8Epg52r488Ga0vhmygO6L3KALx0sbY14EKY7fA6em505jxazT1y1+LrvxuXgXWDb8P5Qw6UGWo8ENzvtqlAH8TPh/oRI5QxmML4TfXPF7OgRR2xAd5yZgkorj/aC4rsjCsl74f0Hgq0R26wbLVsh9ulA7ssjq+GarJfQ3Kr7P0f2bucX5fVQ88+H4L6L32LbAc124z6MoUXCK9RL5g9C7tm+Fvg8A9g3/r4wmtt+G/vdpsM9E6Pe6ADBRaIsnHEUW6iDkqp4l/P8C4T2dl95bcoxZRgckAdivAYeY2YrIfA8yhS9Bx3if36KX217UZ5GdiD78B0WyM1KdP6id2oWVZZNjjAOM6yUul0YIbo8j3H3Pks1VsuRSN9lM6Xg7KdsKDyEaiIkJGXDu/n0Ibo55soYhF2GMU4HrzWwtZBW90+trAK6JYqAKVKYNATCzlLy1cDHvQY0CYXdgZjO7CrjDm1NEdOd169h5+89bU/6+tH93fxrF8bXCPtQz2Bd4DwWFF6WFbkdKx0fBDZYmCcxDPR5HcZcvomf6dDObD1nzHktkz0HW8n5IAQG5KItj9AvJK6tXkUXxm6t7kljRBJMnsX4e2kZnhHrHigKTUONRWxWV1xphZveFMRIyNk8D1g/jugdVQ2iWXNAu0WxlXj6P4nrd/Z6QhPQrlDhVGvPqysh8LmkbHXdpKlG3j7sPjkTeMBVlP5Uo8zWj55EVs4wypAHYnyFS1TmStm2JmMrRB2QHr6cUeNnMPkT1GmPFrB3+oOOpr114IFHtwnZlzWyDcOzHXIzfRyPLQj9Trb1BxQvcVNB7BfTBuNHdh5rZZCiLa3caBycPBk4J2U8tS/X0MvojpWAiOjLENw06dfdbzWwNFIdzB4qXijEMOC9ab5c2JKX4cBSjdx8q1fV+UIi3Ra7nS0z1KgvZ3kY7zyZUr2wAgJmNhywX86DzewG4zhPeNKoz2F+BrF0Xo0D7VtfsN0h5AbkO+4fxvEI94S8obu5oVK+2SFr4FYrBOwEpiZchJb0d2arcfel7I65KUSQIpYry28DSZvZn5F7eJLRPQY1G5Vj0vF2DXIKbo2d8ExrA2yeabcnLZ2Y7oJq2qdJWWA8LubLkl0bjLBS+eSjnS3sPTcAyehNj2mSXlx/Pgkzqc5a0z4kY0+O27dCPfhBy+w1CL+qvUYp8LPsmmjlDfczLbkhZqiyLXGrfodn4V8jC8CGyehwaxnRO2GcN9CIu3BEvI+vBB8h6sz4hgabknEc1WYq4mJHAz6N9htLA9dKObIt7NB7K2roxjOVj5M75KKx/Eq1/TLnbpR+aRc84FjxzKyIX0DDk+jodWLw7rhvVXGGVn83Qvh+ytoDikIYhpX0ksGciOw9SHD4Pz9vD4f+3SOLE0G9vxmgchStzDupj/r4Gluqhe/FSfO2j9iVQwfPifr3bShbFll2GJhBHNVvCfstXWUqOt0u4/p+h2L8+oX1v4L7w/+uILLjYZ7GwT8P40SA3P3A2imObNrStT4krbhhrgQAAIABJREFUuuL1/SY8vxchct5GcpdVXaJ9nkKxmxNEbROEtqd64nnJS+MlZ2VmdBvM7HGUur1X0n42CsxdImmvyh80DJjLVdj6fWBtd3/axCj/L48oMFrJooSDU939UjNbFhHcbubuN4T91wTOdfeZzOxRZHE4AtgZuYheRQWu7+uG6zUKxdoV7pd5kFurLpPP3Qe0Kdtoxtw/7Pc9cp0MrDJOd78gbQsZevO7+5CSbWW1JBv13S2WQzPrjyy226Os0XFCezvXLS103lA2Om7lZ7PBuBvy9wXr7TBgK3cfGtomRXFm47n7apHsC8itfovVc+3tC2zp7osGuZeBTdy9zq3VHQiu8MVKzmMA8Li7T1BkDiK3ZUNZdN37IcXyBRT6MCH6/UKNN29IfD86Oe5F0TtosIfSZcFV/7m7P2Jm3yEF/b3kXOdw91KLubUoSu7u61cYVx0vX7DUj37GkYXwYuBqr8jZ1uRYv0JUPP2ouTznRxOGtdy9jLYlo4eQXZkZTWFmf2y23d33jlYPBu40s4HU0smXQi/VNaI++yDz+LXuXoU/qGntwjZlZ0IxIrgKqH9PfezFc9SY/+dG5I6fm9nvUQzdfs2UskbuhgZI6zc2c2W0I1tWjBpk3fkTepEPRdens/gbsviU1eWrWoC+zrVkZn2Re2wLZGX9DrnMLgMu9GgWaWbjeBRb5u5foJigc0zkrgXauW7puKuUfGrn2ewAb1DZIGBp4FeFUhbkh5rZ4XSM76rKYH8AcrHv5O6lpX4CpUalGbvXE+g+AZxhZlt54K0LbufTkbIF4rt7F1mdG8q6+womOpezkTtza2CbcL0KhfYy5F4sO4eqpZBw96eQxShui2OqxiFRzpGi3+z72aooeUNYA14+V1WDs9F9XhhRxRyJKkHcjspW/bVBn80Kr+PuT4bJxJbUqhVcg97RVd5lGd2IbDHLaAozuz9p6od+uH1RzbyVEvlfoBi14sf9InB2/BEwM0NZRPN441IpcZ8noQywE02F1a9DL/fpgdPc/fCqsshdOZobKbYuhPWYG2lUiexoDq8GY/0GuTmuR7UL0w/ojwImDrqjkKujrEh7W5awEEv1N2AZRLHxInp+5kaWvTsR3cdMqIzSaejeXu3uT5R02Sto89kcF8XcDXH3b02cb/tRI/O9Jun7f4gn75GkfRlU+mrKpL2lBdpUPmgS9DseSsfYx6nC5KISkr5nR2S0s1Nju58eKdfru/trpioikyDFsqrscaHtX8n5Lhiuw4xRW9NSSF6S/BOsYwdTi+N7EdUjvTNsH4ViRuO4vjVQ7dfR5bw8CtA3cY3N5x2rhcyM3Lp1STXWSV6+8LvZCCnfKwDvuvtM0fbSwusoNvTwZn1njDlkxSyjbYTZ1yWo4PX5oa0fsk6c7/Xs5Y36eB7Y2RuUW2mx7+LImlBWu7CpbHjJrkQt0PpRFIhcKI4/Qy6NcSrIAhC7hTrjbjBlgG0YZsRx+6Tog71SD8h+Qi0brSncfaqSMY8qk63tUp792ghmdhRyF6/jSWZZsA7chixaG6MA8WHIsrYsigG6GtG3lCrNPXWNS46zBCV1NcNzWJCgfoiSA25HSslIpIDu6hGRs5ldgQLid6JmIVsSsfw/4Q3qhTazQJvZLo3GDuVu63YQJl2rIounoXixwV7yoakqG9zFK6WTnHCt7/V6QtV2SyHtiDi9rqE+k3xzFLJwqZldVuXc4/thZu+gEIlHEsVsI6T0zRbkBqL7uy6yKl6JLLWfhn3ShIYOMBWY3wG9cyaMlT4zOyOcyyF0LLz+BEoGqXJuYzJZ6acHHwsC3fLyw1vQ7DIlM/wKmKni/mugF8WCNAigD3L9kPtt1gp9tpSlI6liyjcUB+dXlm1wrIWRe+1TlERwPbBagzFNVdI+FTCih2RHohl5y6WTz8czwOTR+uYE/qQG8i+RJH0k2zcL53Nd/LygGoEHo/jBUciFvntvXeM2rsd9iDpkXpRw8jGqd1lsPwL4Z7LPZEghHYUsW0WSwC1A/86Mo7MLslLuGpblevnYt6HM5iWQW3Gc8P+/kKIcy35NRIBcoe9XSZIuQvteSLnu7JhPQRO5XyDL5BwEjj9CwkKQa4uXL9o+MXJ3PhqeiRdRRnDK5fYBJaTZqKyT0zxJqS5ZKS+9t2SLWUanYCrGfKvXF/u+NbRdXmH/L5G5vg96OdWl/3t9QP9nwCIe3I0t+m0qayrI3BLu/no7si3GVOpuCJYgUHzLqtTTJYyD4pV27EnZKufXGZS4gYciN3Cj+zIckd02Cqb+Jcq67OsNXlrhvC8BBngt+L9Hr5uZjeeBusLMpkdWvwmB29394UjuM5QN+VKwOH+NCHb/FbbPhmojFtQU8XnNhixqhkoFdXD/m+qjnojcvmWxVa2SEOYHjvckKN3MZkSWyoWRpQ/EZP8sqlQwpGQcq1Ne8DwtLVVJ1sx+jiw7qyMlhHB+f0VxZx9HspVLIQX5b1F5o9eS9tlQ1YvxqvRT0m+louQhNmwllCQwmpfPzEZQYjEzJSxtjyzHhu7NxR6Vg0rkKxdezxh7kIP/M5rC6slmgdGEn4PoWKT5LuAkEwFlWdxRnC1YRsraCDcjnqfTWwm2kg0KVyW3azuyzeCKJ3oWpeMvjAotgxQAD0uHepsoeHyvHpatjJJnoa3dW2z/GpGtNuKFmxJlyZW5xJZBz+Mm6AN/dbS5R66bid/uZmAuU03LQSgOaVL0Ed7PVET71rBvf0JShrsPD+65OCj8S6Ki0taxfmKrWMxLEFv+hZS48EKfywGrIGvMZe7+Toh5Ohl96B9O9wn9DkcVCt4M/cyMFKWLEfN80f8SiNvuW1Rc/D30rvgWKdXHdUY2KF5rmtkc1GLHXvLyAuGHAaea2RGU8wemXHFvh2uSXt9VSTgWg0K9D42V3wHR/0VR8qPQfSktSu7u61pFXj4zewWYFb1bD0CB+fEzVIZ2Cq9njCXIFrOMpjCzN5OmgvvqPuCk+MXQXXFHZjZJ0u/RKEj6QfTxTBW+M9qVjYNzK4ynsmyy38Roxrw9qgLwMsoku8LdPwrWCENku4uh61rgO+CjaGbdI7JBvi9ygxTs9an1YsIglz4LjeAoSL9hkkUKM7sN+Njdd2yw/WLER7ZeWJ8XKUObo6Dxe5BCdotH1Rt68Br/GfE8/R7d42XRb6IY/1nIcrtEkB8ZrsfHYX1ouB6FsjM66SQa+zvI9V0lzmgosIq7P95g+xbIIvMNUgA/QJOjS9GE6neu7MR0v2+AJd39n0n7QsCjscXFzB5GlrR9kPtuAfT7uw5lDF7TGdnkuBOjd0lppmDyDoo/bkbJOyjE3J2FFM1Hwz7LoED8vdz9wkj2UmAD4AbK49fSDOBiv6nRs93s/VjIrojeFxshLsEbgRvc/XFThvxFnlCMtOhvOaoXXh+AFL44CeL0do6X0U3oCf9oXn6aC7X4j9Klwv7LIPN/WoPvzSbLG52RRRlh21Y8r8qyQX5ZpIB9ieLuLgeWGdP3p8l4T0AJDUVB+UOR5eUTSuJvKvY5CpEIbxiWrxHp6obxEskvjqwlN4X/+4dlSWSZGo54r+L+H0fWgJ935fw7eX4fIxcRKHNwFPVFtOdCFr54vC8iOpbnkPv+P9H6iySxPLRXP/E15JJrtP0ZamSsW4bx/JMWBc3RZGKxkvbFgdeSti8I8V0osWTu8H9RLqhTsqF9D2TdKmpOvkV5LOHyzZYG57gBinf9NCx/J9QETeT+B6xc8fkoSJi/DPe6IPw9pWzcJfv3D+f8dMlzMS9y16f7DKC8Xux0tCi8jpIPvgfuR1Qfx4f/R6CEnF79ff3Ul2wxy2gLwboyvgcixm7obypgG5RVNBOyOtzg7pd1R/9NjrsLcAzKxmrqdm1TNnY3XEI1dwPBnbEU5S6Sc3tS1szeQNaBOyyiBDGzvVFc1Gatxl9yPi2tAyQWDDNbF7nHpkzkPkWlvv4cyc7uiVuowpi67bqVxNA1pF0J60dXGaNHVpdglVseKctN6yea2aYoY3ibst9mHONn4hH8FljV3e9vNh4zWw+5B/cAnnZ3NxGynoWyC2+NZD8Glnb3V0xEtvu4+92mrMGnvD57sh3Zw9Bk4XTqMwv3RwkUcW3QHoOptuhAT+K1GsiegKxeh6C4svm9lpV5sLsv1sZxF/IoU9nMHkHVSa5N5DZDE6llqvYd7fscsjYfnbQfh5TUBdrtM6PzyIpZRilMadxTuvv1UdshSEHpi1xHm7nIV/+HZr+fRHLne0I3EPVjKCtzp/D3KZRltbiraHOzcbXjFmgo247btU3ZzrgbtkQKiaHSMPGP0t19up6UtY7s9Wu5+zNmNguKi+kf9dnWvW4XJrbz1RG/FYjX6q/eRnH5Bv1263ULz8TUXnNNfomsGB1ck2a2NfAn71jfstWYW01OFk3GNjOyTr9FElsFzEcbruVoDJ8h12dfatUTiv9Td+KTwJXufo2ZXQAsghS4LYGJ3X3JqN+/tiH7NlJmrkvGNggpZjMm7fOjjOJZge1d9VXXB97yBkW+qyBMVOZFNBpN3z9m9no49oNWT5cxJyLQncxqySYt4RExbuhvIe+YsDAr4pbsH1y+43l9ofK5UcjCxEgJuy7aNhyFa6R9zg487wnvWkbPIgf/ZzTCISj2BAAzWwwRFV6CqA0ORPUlD0Rp/bFV4TBEDdHhY21mx6NA1+EoJmh/d3/TlIVU+vE1BUKfiFxhE6DU8zfM7BT0sj23E7L92rgWlWU9VEIIVgmKF3iwwKyNgpYfSXY7Ebk9jnP372mOnpB9FyUkvI3iqwYi19ciJNmytHGvO4nv3P2Wsg3B6jOLu38SPk4NZ5XeMQuxJ67b1aasPlCG8UVByQXVJC1wGfotfRxizab1xlUu4nMo5SkrUNUKFzAfMNDMvgjrfYAVTNl58THThJ4D2jjGv6gVPD8CcXKdhZTr9FwOb0N2KmrFyGM8gTJER8PqSyGthN4BICVtW2D9Vs9OjOQ5WgVZ6lY3sxfpmFiwbrQ6HUnyQEBfat/dItmkVWKMU198fSRydaaYPOrrPOQu3hPAxG33MHJhv4+eXYusbh+h33uaBLEItWzcjF5CVswyGmF+pJwV2AQF++4EowOTT0CKWYpmL5pDEbnhMR4FoLfA0cA6aDYdm++fQBxW57Yr28ax25KNcAdwN/CHMHt9CpgImNjMdnD3KyPZSYHLKygMPSX7Z0QF8QQq+XKlmW2PLDBntdi3w70OFqJKSK4DwBfBVfMAinF5Mrr+e1HLZNyLih/XgO6+bikx59UlMsW5fYxi5W4nBKFXGENLeINg8zIEJS4NqL847ZJ6BQBP6tY26b8os/ZS2O9jojJsJbLDqsgGvILIhI9L2rdAMXAxqpRCaicjPMYniEOuCl5A3G9DkvZfozAH0O+rM3gQONzMNvFaMkpfpOwWNCFLIs65AluhBJa53f2LMFHdk9o78iLgAhNNSJwEcQCqspHRi8iKWUYjTMb/s3fWcXpU1x9+vhslIWhwLW5tAgSXosWluBQpUIprCz+KBadAseJWHIq7S3ALUBxCgGAhhAQI8WR3z++Pc192dnbe3Zndd7PvJvfJZz55Z+bMnTuyM2fOPeJfUSXWonF6jDfwaLiilGr37Sfpdnw4o6XhhV1pGBZIDiG8j1vEWiUrL3y9CdmRiGe2VjawMn6s4I7uv+AP4t3xh11SIbkFT/jYkhLULrJmdnTi922ShtNQLSFv3cskl6bmu+NWx9L1qMGtDZNpfB7AHbF/H/o9EJgiLyY/CBhUGg60Mrny5DnjsvLPVfS8tWTNSnEFcJ+kUiqOET6an8lX5LfmLFb6Lc8riJk9l5QJy40Gy1Fh5HnEdsfP60AzGy1Pd/GdNWTSNzyYoFT4vdmuF5AFvw/ukEcYvkSD0vB7/IMxyfI0TeMD7rg/B4CZ5cp236TTxa75KbhVaiFc2d0xWCd3w+8tLFWFoADH4L52QyWVfO7Wxoco1w3z89H43K4P3G1eUxb8wyJZQ/V0PFDpaFy5BY/kPBlotl5ypPJExSxSju/wB/HX4WW3Il4wt0QfGg9zHSBPKwF+X+0rqVExbTM73zxdxfmS1sAd/p8L1jfhwxJZqQHyDAsUkpUXCn4UVxbmCMc7Lz7E+jU+bFtYNkEfGob3/oD7dEyVl/tJKy5H4S/uDcnOvXRqe8qGYeo3S1/f4eX+nKQukla1prUoW7rWJ1tDWpKSgnUEDYWsV8MLU59GCjN7Es8HVvI3WwtXCk7FFbqWUq4sgw/DpuXa6xy3iJkNlHQn7jd3D+5bWW7od9HE75lDX17HUx2AW0JWxctSJbmAphYlcOvfQDNbGZpe6xLBijUg7Cu5fEW8dum3eOmkC/BgjM3wmo67h2M0uRP/XLSgbBWRDfL3yEtaHYm7A5Rq8K6a8VH3E/7BOCy1fCVSpdTC8TWr0FoiUW0z7gkfmtnLqT4/KGknfKi/Hldw3sIjHJ/KOs7gl3gwjdNVXGZmjYYSzewTeWqLQwiVU/CPicvMbHgQm4Bb6EusildFKTGJRN48MzP82l4gqU9Y1mLQUqSdsCoIDY1T9U34kN/ruJ/GhbgZv3ti/e64Eyv4Q7C5NBVN0lok2umN5356BX+ADcYdfZMyg4E9w++xNISenwI81xpZ3OR/Cf5QGwsshn9lDsKDGmiNbGKbT/D8Vr3xoaz1wvL+eEBCUvbQcOwjccvee4np3faWxX1WskoQzUnTUP1C1xofrlojo+01gE/KnLt5gJ1xP5lPcN/DQbjC19J92y/d50qfN3xIMteU0Y+T8XqGef4Grwf+kbH8OLz2anLZeOA3GbKLkkg/U+Rah+XPAKdn/D2tgftsJmVzlVkrKltkImcppIT8W3iB9PTyrXAFNrnsUTx6FFxp/gZXBKcSnjlhXVdgczx4Km+/1wrndyieIuWm8PuXrL+fHO09hecgA682UvJtLK3fmIy0JIn164ZrNFulrk2cCly/ju5AnKpzwot5Px9eUL8Af0ytf7r0wK7gPpfHv9q+Ty3fCndkPR7/EjwWd6ieTCqvUF5Z3GKxdOJ3KY/SqqRq5BWRTWzz1/DA/gkftqkJyw8DnknJjgSOzHmOKi4brnGTXGC4RWRsG6/pRLJzLvUDJmYs/wBXMp7FlZj18OiyvPsrp5hV7LyF+ynX1MZz9wuecT/ruvySWjYKTz+Rll0b+LG11zr8LS0eficVs0WASSnZsTTU85wc+v/r1FrZIN8DH3o7D/d52jvrvsCHzG+hoZZtbfh9Exm5FMmp0Cbui9+G33viFq1uoS9p5X4SOesGB/lX8NyBNYllNWHZyynZ3+MR7KX5vXEl90o8orUkMwEfGp+IJ+1NtnFZuEcPAY5PrXuIhjqZ39FCrrs4VX6KQ5mRTMzTIawbfKvGWVMH+B1xn4RfKZcWQFJ33LJ0Y3OyZvaBpGPxl3OyL7mHBQrITqXBl+d73HfsI/zFsGDqWIvIlvpxpaTBQfZJawiv/4zGQ8Lgw24PkI+Kyapx6ZdrEhGGpW37Aa+W2TbvtX4NuFjS7mb2bZBZAFfAs9qeFX+RTsBfmmNxp+W2UrHzZsV8jZD0Hvn9xn6XmB2PK6bp4b718POT5HHgbElbm9lPYb9z4MPsj7fhWk/Ch0PTLE3jyghQzKk+t6yk5fBAmllwqyX4cPApkjY1s49KspazFFKCibj7wxep5QvS9L4r4p7wDq7sDst1kG453DvxnMDM6iWdj1dISHIh7h5ASL9xJR4tvzautB5o7mO7cujnCLxaQZL/4SMiV5PwIZP0R9yXdg/8GXcJ/rzaLedxRCpAzGMWKYSkhXEz/keWunnKpQKQNCdezqZLa2TbA0lP4JF3t0q6Cn8xXYw/kGazUEqnqGwr+3IebiVo0XepkrKSSnmMdgbux1/CJabgL5XLzWxExra5rp88t9J9uO/Xt0FsAXyIclvLLsi9BK58rId/+c+Mh/o/i0ekNcfS+DBfuvROu5zjPBRJa2GNE8weg/vh/YcGpWl1PCHzQDP7Z0J2PtzCPTc+3AqeCX4kfg5LPmmFrrW8FNaceDThj6HNOvyavmBmh+c9ttYi6UlcEd3DzH4Jy2bBI2F7mNkmZbabGcCaSYYt6Rb84ymt0N4HfGtmuyZkP8E/9B7Ez9eOZjZIUn/842uuhOxmeA3Sk8lOSt2oZqekEbhi9lhq+WbAdWY2X2JZMlnwP/Ak0FsGP7y7zSzzY7HM8f8IrGtm74f5q4E5zGz7ML8eXkJukbxtRtpOtJhFMpFnEp/DzC5PLLsc2D/MfizpDyUrSEmEbMvAwviQCK2RlXQvPhTxkJk1az0pIHsCjfMo3YJ/PQ7BX3ytlU32ZQ48WWpWJGfypd8Lj1LdBH+ppp3ND2sn2V1DP4fhw9KZ9QfLHR45rp95BYHf4T4tpQLUHwJPpRX7xDZD8Yiz/+DDxfvj6U+2SOy3uZQsWe1W7LzR2EG/WcxsayuQ1iK17Tnh2hyOK0bgVoy9LJH4Och+J6kf7vtZcgi/Aa88MQGPVm7NtT4at1aNxCM7n8MDX17H3QUyCY7x6Xv+q1bKrgWsUlLKwvpfJB1PhpVP0hF40MQCYX44HmxyYcY99zdcoR0mz34PDQptuuLF+fizZRweYFQKDFiXBkteiYfD//eQUbOTpsEpt+MFzI+hcbqKs/H6oUmS229IQwqPETStmoGar4HZg8YjH2vgz7YSn+PKfmQaEhWzSDkOxR9CAEjaCPebOhF/OZwRfh+QGKoxPJovmf+pC+6P8khoJ7dsgol4WoWpku4CbrJEtFRrZC0RaRisPhuXOxFFZEvI0wk8glsm5sKtRfPh/jTDaBxBtywNwxWNEn7SVMmouKyZHRf6vEDYxoCPU0p36bgKX7/wMnwiTM0ij4BdP0xr4S+Ot3GLz7N4fcnWUMnz1to0B4UJCtgdLcnJU0m8bGZXp5Z3lbRu6W+gyLUO8mMkrYnf8yvhQ4Nv4dUY0hbzWXFL8k6kFK1Al9bI4n9Ds2XIzEpjyx+SzsEV+XNpHMl6Ev73d0xSPodCm5Qt4p6wfkZ/m+OYsO/r8PeycEvm5TTOJwmequjEYElch4aP5UVx5exX5GXO7sEtzqWE4WsDb0naDr+XV8EV07nxe+LFRBPzUrnk0ZGcxKHMSCbyWnYbm9n/wvy/gSXNbNMwvzlwiZktlhiqORl/gSa/wErDJHeb2ZQisqn+9MLzge0GbIQ7pd6KD1t90AbZ/nhakEfNbII8NchUyy7jVET2Bfzlfjjui9YPH864DXfETSf77DAk9cZzbe1GgyWqHj9nByatK625fmGIZUOy604mLVVImoIP/TyHR2K+kLbuqKG6w6XW+lxQHYakP+MWrCxL6mIp2Z54SobFgSvNS6AtDvyUHA4rMLRc5Fp3w6/BPpavPuTV+Ev+WFwZ2Ae3Wh0OHG2JnHgFZW8Isn+hwUK2Bu5b9bolfP7C0Nz+lsq/J2mHcP6aWJSqifDsWhy/NkPTymGQWQG/XosA55csspIuAWY3s90Tss3WwAztHI3fE+vhoyQrJOSOADY3sz9U8jgjLWBVEIEQp+qbcMvTwon5N4FjEvOLABNS2+yFFzjP035u2Yxt58Kdh98HalsjiysJL+EvpToaos2uxoc8aI1sYpsxeE1JaBzJuQrNhKkHmZlwhXKRHOeizbLhOD7DnX57h2lT3On8ymauX4vRkvgQSj0+7DsIt3qVpmcy5HvnvAfGUSDqbVqd4xxt/R331ToLt/acjwca/AyckJItOY+PwqMLS/fdecA1Kdly0ZZLkYhyLHqt8SG9JXMe2zfAOuH3rxGluBL6ZBtkZ8P94urxYeVSNOe9wKwp2VIt16zz8FOZfi+EK6qlIdBfp7C+H7B+apvd8WG+kbhS0z21/hDgTxn7+hNwUDPnsCdePmt5Cj4fw7bdUssmkR3Zu2RYV4Nb79/GLWrLpuTuBPZt630fp2JTh3cgTtU5AZ8Cm4Xfs+DWkLUS61fCv8Sztt0gPJgOJuTvamY/uWWDfE/cgfnB0KcvWiOLOw4/iKcFSaYB2BgPbKA1soltfqBBMfsE2DT8XhYYn5K9vvSwxi0o74WX0KTSNWhPWfzF3+Tc48MxP5Q5vrlIKAJ4Ca/TgV1Tcl8Dh7Ti/kveF+tnrL8bt+Tkba+9znHRPGZDgB3C7+S9dCJwdUr2ITxdQpeU7LrAZ6n91+GRmcn9P4wPVT3W2muNW0XPznmOxxE+5sJ1Xy38XpSm93yLsrgFJ5k7cQlg6zA1UTaCzIXARRnLLwAuzli+O+5eMJ6mOfo+DzIPAicmtlkOf548DlwUrs2JqXaHAr/P2N/aZHyY4cOX5+IfxKVUHxPxmq3dso415zX5Ctg5Y/kuhDx0NORd69va/cSpslP0MYuU4048zcFZ+Bf1dzR2tB1Ayt8n+K3ci5cjKmWgnj/4ZfzRGrJSF5WtwS0WuwPb4g+uu/C8ZI38xwrIbhyWjVLj8jhD8SEmWilb4i3cOlayFJ0uz+z9Jxqi5kpsQkPI+tZ4oMG8+PDOQBLF5NtJthfZhYpHksgOnuIO3AfxOnmB5Ofx63iopPnNrBQFOAvZJXIyCffFfbji39x98TRwZnBszop6uyfVdHud40bVLfC8Vv1wK0y6D+BpGEo+ixNpSEVxW1j+l4TsmsDqZlaXuu++wlM8JPcvPGfexITcFNxfKOl3VvRad8cDITbGkzenz/NRidnP8OTLX+F+qLtIeh13K2gUhZhT9hlgkqRXwu9ngIet+dq1PYDdQuBG6Xm1Gn6+bpH0a2oI82H0U3Hl88Rm2l0JHzovsQue7X8T+HW48EgaV7JYkGxfxG/ITrFzDm4tPIAGH691cMtqjbw4++/N7Ce1kH7FGqdcabEGppnVSroH96ccVa7dyDSkozXDOFXnhA/f3Ig/7D8iDDsk1j9L0wz9d+MOt79JLFuKw1DFAAAgAElEQVQMfyDc1QbZEbi14h78wd29mX7nksWHT5YMv5PWiFWA0a2VTWwzgGDpwa1Lj4Z2BpNKuBr6u2D4fQ3wr/B7UVJJP9tDNlzL22hsnegRljUZbgzrRwPLhd8H4MXGwf1WhiTkrqCZoZuMdnPdFzQkwMyashLMtss5buY4/oWntEgv/xxYKfx+A/frAv/4Sd93PwLLZ9x36wIjUrInk2MYuOi1xp3Gy03Pp2SPBA4LvzfAU1yUhh0PKSqLW8j+gkdBfxuu7Vj8b+nv+N+YMo4vz/RMkB9XOq/NnLNJwEKJ+UHAaYn5xWmaQHcY2RUFtgO+zlg+AvflSi/fAv8oPplQMQL/ODi53JTaXuFcf0PD38c3uC+fEnKvkUrWHaeOmzq8A3GafiZc8VgpY/kAYEwbZPfHI7AG4Ba2smVC8sriVpzTwu+xwG9wf4s7aKoY5pZt5Xkbhr+Yu+DDOqUh5BVIZG1vL1k8Eef3uNXkcRrSI4wA+pXp8wQahqLuIgzl4JaiiQm54/Fh3VtwR+8mPjytvS+q4Rw3s7+lyBjqxxW9geH3AbiF61ncJzE9lHk7IWN74r6bJchfm6cfGfsvfK3bcM4XxhWR31ZCFrfoHBjOywhciWtyPcj5rAiyd5Aafs+Q+Rq3XELDsPKWifXLAj+ntjkTtwZujFtRu+HJXr8iY2g43AdLlznmJhUyWnk9+gB9yqzbDE+Ku234G54jOVXyvohTy1McypwBkPQs+TOPbxC2yZMl3cxsmxxyTaIW88rKE9puhZcQKY3nmKRHgEMtEZVXRBYPTx8kaQA+XHMO7nDbF0/TQGtkc543zGzrxOx1eIHh4fjL5umwfDWapoeouKyZvR2GOvamIdfYQ3hiyXKFjD8FtpN0N/7COTcsn4fG4fX74VaJNcOUxHDn9zyUCkf3xqs43B7mL8N9CUvU4uWU0nm62uscl2PpMsv3J0SmmtkVkn7C76G78SjDJEcBz8oTm/YMfVoCV6R2CkNov7cCw1utvNbNkueaSDrSzMYXkc04ho9D1OWPuCK7C558uNSPhfEM/JvR9O//EMvOo/Yk8E9Jy5NdsP4eQp1WSQcDO4RVzybElqNphv+TcUX6cfweAlfq7qBpag1wpegw3KcyyeF4lv5Cz+TmZJPD4onnUNG8a5F2JKbLmAEIqS5KdMH9r0bg5mvwJJ7z4ekkDg7b1OM+EoOaa9sah6rfiw/b7WpmX4dlC+PWklFm9scissHf6A38pXwZnhhR+IPwoNDUKmY2PK8sbuV5NexvfvxBuDIN+Zn+bQ2lg1bPK5s4rsLnLWy3PW41uNPMvgnL9sK/xO9vD1l82PHw1ryQQw6k23DH4acthNPLk36uZWabF20zbN/sfYErSRuY2XZh3VjcN6uUVqAfnkbjnxltV/wcJ32WSovwv6VSxvZDE8fQImnlQdJMuO9RMofYLWY2MaQuOdc8dcvJzTQ7F+4/lutaB3+jvc2TuGb5ySX7u52kQ2j5mlxinjA3t2xYPyceBLA+PuS5GA3pVJ4DXgwKX+5nRepYm/toNDPrImlRvCj4YriSdZg1Trx9Hx6McXS6gaAErxj68pF5UtcmyPPQPYJ/DLyCK0Nr4L5xm5nZi0WeLXll8UjcV+UZ/ptT7FuquBGpJB1tsovTtJ0I0Uk09c1oFM2EW4WG4066JxB8blpoeyH8xTEVfygMC78Hp7fPI4tHpL0EzJSxr16Ewr1FZHGH6NOArjmOJ7dsG89bj8TvBYBTcAvUuu0pi79k5m7DvTQPoR5hYtlqZAzJFGiz2fsiXMdtE/K/+l6F+V2B16bhOU77Lj2ND7Xtn7xvaEi1Um5q4huX6seCiX6sk1h+WrpPqTbmxK0xua81HtTRJ/G77BRkcl+TgrLv4EN8L+ARvxsT/Kwy+pz7WdHK+7IrrjTOn7GuHzBn+L0hsFNq/XG4n1otPnRczr1i/nCcd+OWq9OT+6PAsyWvLK14xsWp/acO70CcpvEFd6ftcnl+0r42XfCotPvCA/JR3JTfbPh2eIAeipvmN8Kdpu8oKos7qf6+mf2sB3xTRDY8OIfhL//lWjiO3LKtOW/4cNcH+Evzbfzr/lv8ZTUmPMi3bS9ZXBlotWJW5tgXwi1F4PmntsCHMNMfAr2Bk4reQ7h/1HIJua9J5BfD8zMl83a11zn+HQmFNMd5WTkxDcCjG7dJLV+5Ff0YT5l0JMDsYfu3i17rIsdX5JoUlJ2AKxc3AH8mERCS0Yfcz4ow/zIJBQmPfpwjMd8X+CoxvwIeiFAKeFkOj3i8EfhDQu5JEr6T+GhEfZA9CnfkPzexvhc+/PotPkR9G82kraDAMzmPLK18xsWpfacO70CcpvEFd/+M7TOWb08zjs14uoBjcB+bkcDMBfbZj4xIuZZk8fxCzX0VLghMboVsH+Da8OBv4oCe2i63bNHzhudHegpXXm4KD8jr8CGrmvDAfrW9ZCmTlLSN91c/XKFYPryEasN+BtP4BTxP3nsi1e5EYJlm5JalcfBBe53jRhYo3EdnvgLH08hSlFqX1Y//lOnHlrg1ZrdUG7PhQ37v4UpGoWtd5PiKXJOCst3w1A4n4qkyJuBW1CaKGgX+/sN8I0UVDzpJWu7mAerD781xy9LocK43wwNansQtpLWEiEbcRWTlRDvn4sOtpfkdgU9S68fjFr+LQ7t35rxGuZ/JzcnSxmdcnCo/dXgH4jSNL7hnDf8Jr7+2Xpj+D1fY/tXMdovjkUbf4CH/uTK0h21bq5h9TTNJZ3G/k6+LyiaWbR8equPCg/nXKWP73LJ5z1t4CPcPv/uEl8WAxPplCNFe7SFLy8NrdenrBuzZwnRi2O4BfDimN+5zdUc4B6W0I61VzIYAOzYjtwuN03W01zlOv9jLKlpl+tmcYpa7H2F+D1zhKSUxnhX3t/qQoIwVvdZFjq/INSl6/VLreuDPq4G4f9lEYFhr/v5bOr7k/Ylb105P9O9H4IyE7FnAE+F3OrXGyyQqOuCW33GJ+c+AXRLzq+JD911y3EO5n8l5ZGnlMy5OlZ9iVOaMxzH4F9Ph+B8quGXjbDz30q8Ex+OdgH3x4Zd7gb3M7GmmDY/iiVk3NLPJqb71xH0jHmmFLCHC8nQ8uvA8/IGUSRHZIJ/3vM1JSKJqZmMljadxIs6f8Bdze8ruT7EixdfjX9ZWZn2pFubqeB638bhFYCdJ5+PRrevjQ3Kt4WFgoKQHzSxdwLo3Hg33cGJxe5239qRQP8zsJklzAHdJ2hFXXPrgisoPie2KXuu8FLkmRa9fkmSuOsMd6hcK6wr9/RdkefyjAxoSK9+dWH8LbsEDf5YuDnwtr6W7Io2jMPvg1r0SC+E+dACY2euSanF/s6/THSnyTC4oW+gZF2lnOlozjFPHTXhOpFnKrLsKf3kOxnMHNZsPqIX9tNZiNj/+gvoaz4G1De4zcVxY9h2wQBFZ3In3NHxo4kKaqUdXRLY1543U8BIhV1ViPvnVXnFZWuFjhn9xb9fM+v6h7TFk+KzgwSff4ZaP1ljM5sb9cb7Ek4xuE6Zjw3X+lsaWkPY6x3XNyeY4nrLyRfqR2u5UGqyK82W0WcTHLPfxFbkmBWW74v6Jx+NDu+NDv77Ah5j3oCFQKPezIs/xpa71GBpb09LWtUVoGH69DI8y3QB/ZoyicTLf3UkEp6T70dy5ptizJZcsrXjGxan9p2gxm0FoRV6b/fBkiN/hPhWbpcrC/CqfI79OqexMnlw8v8qap8FYE3/YnUkiNxGeH+gQC+kq8spKehtPmriZtWz5e6OAbInc5y38vFlS6Qu6J3C1pFLqgB6pzSotW87q1Rxv4qkbyqVRKFkyPsG/0j9stNLsSHnZrHR6ilz3hZmNDNf5CtzKm7zOT+BVBkamtm2Pc6wWZEvHu3WZ42tWPm8/Mtqdir+Qr0zdd0Wvde7jK3JNCl6/n/EKJN/hEa+HAs+a2RfpzhZ5VuQ8vuS1HoYHJXwe5tfA/8ZLLIT7lgGchP9tPIUPCe5lZlMSsvvgvmnl+pHVl9J9UeTZkkuWhmSyRZ5xkXYm5jGbQZD0nzxyFvJrSbqeHA9z85w5udsu2o8SkmbHH47gRYB/Krdtc7KSbsIf0i0OpRWRTWxzPR183vLKAnsB82YoMmWRtA7uOPxomfW9cYVsTTy9xGZl5C7FyxHVhPnC90XqOg81s3Q9xkLttud93NH9oOC1rtDfaeY1ySsr6a946aRP8/SlTLuZz4qC5/gg3D/twTL7Ows/t8l7c1bcl6wuJTtHWD6lFf24nvzPllyyuMWs0DMu0v5ExSwSiUQikUikSqhpWSRSzUi6RNKgju5HJBKJRCKRthMVsypH0vWSHurofkQikUgkMj0j6RBJgyVNDsPBzckeKWmEpDGSrgtRuBUhKmYzOJL270yy1dKPapCtln5Ug2y19KMaZKulH51Ntlr6UQ2yrZGfThiOpw25rjkhSZvg+T83xHPTLYaXTKsIUTHrREjqIuk8ST+F6UK87EZbKPLHVw2y1dKPapCtln5Ug2y19KMaZKulH51Ntlr6UQ2yrZHv9JjZPWZ2H17loTn2Aq41sw9CcMlpwN6V6kdUzDoXR+P12v6Kh2x3wfPiRCKRSCQSmTYsD7yTmH8HmEfSnJVoPEZlVjlhnLuvmW0paThwqZmdEdbV4LXPhpvZehnb7k/46undSysvs0T3Ju3/MLqOueZsbHT7cPhcmX2pnTSerj175+p3lqzK3GpF2i0nb2U+MWonjqfrTKl+1Le9H22VLdJfKNZny0xXVIHjK9duVp8LXOuyxzZ5PF17NO2vlbERt7Uf5Zim562ILHja2PboR5HzVrTPOWWL/p1m3feVeLYUuT8L3ZuVuB5tPMfNtp1xLiaO+maUmWW/INqBTdbvbaN/rGtZMCdvvjv5A7xsVomrzOyqtJyk0/HkxXtntSPpM+BgM3sszHfDk/T+xsyGtbWfMcFsJyHkxZkPeKW0zMzqJb1GQ1mSRoQb7iqAAf162uuPZ4o1YcDJB+bvWAG9vmZqflmg7IMri9qZ8st2mdSyTGuoKfD8KNJfgJopLcuUKKf0tZX6bvlly73Msug2vtjH4dSZ898YKvJML3C/FaHI9ajvVqwTNVPyn7v6rvnb7jK5QLsF7osidJ1YTL6uYq7XjSlyf06ZJf85LnI9amqL/Y0U+fsr8gz/35VHf1moI21k9I91vP74whVrr8t8n04yswEVaGociWToid9jK9B2HMqMRCKRSCRSfRhQX8F/FeQDvExciX7A92bWkm9aLqJi1kkImZm/w4tDAyCvsbFqh3UqEolEIpF2w6iz+opNLSGpq7zofRegi6SekrJGFm8E9pW0XKg0cQJwfaWOOipmnYuLgGMk7SBpabzo7Hwd3KdIJBKJRKYHTgAm4qkw/hR+nyBpYUnjJC0MEHzLzsFruH4ZppMr1YnoY9a5+BcwL3BNmL8JuAVYtqUNPxw+V27fscGnXJ67Q1ussVVu2bH9i+mQ4+bPnwmkx5j8jhKTC/iBWE0Bf6YCgTRF+gvFfKW6/5JfuOeoAg53BY7vk7/kd6Kb9YNiTkr1BZ5a3Quc5yK+YJP65r8vanvl70OfYcXui9Er57/Ws36U/8R1KeAp06WA/2P38fmHkybNVsxuUORvpFwgUhZFngFFfEGL+I3VFfU9LOiTVq34UOa0OxYzGwgMLLN65pTs+cD57dGPqJiVQdIw4BIzO6+N7SwKfAGsYmaDi26fjAoxs1rgyDBFIpFIJDJdU2HfsE5Bhw9lhpJDJumajHXnhHUPhfleks6UNFTSJEmjJL0kadfENnNJukzSsFBW4XtJT0vauJ3631/Sf0Nphkmhb9dL+m177C8SiUQikcj0S7VYzL4GdpZ0uJmNB3fCA/YAvkrIXQGsBRwOvA/MAawW/i9xN9AL2BcYCswN/B6oSOK3JJK2DPt7KvR1aNjP9sDZwBaV3mckEolEIjMChlE3A+Za7XCLWeBd4FNgp8SyLfBEcIMSy7YGzjKzh8xsmJm9ZWaXm9mlAJJmA9YB/s/MnjazL83sDTM7z8xuLzUSrGl/S3ZA0iBJl6T6NbOkm4PT34jkNpJ6Af8BHjezLczsSTP7wswGm9lxlMnIH8oqXSvpC0kTJX0q6ZiQLLYk89tg5ftF0lhJ70haP6zrJuliScODRfBrSWfnO82RSCQSiXQe6rGKTZ2FalHMAK4F9knM74MrPsmzOQLYNCRbzWJcmLYOIa9t5SjgI2AlPOLiTEnbhXWbAH1xy1gTzOznMm3WAN/iSuiywPHAP4A/J2RuxVNjrAqsiDsjlry0DwP+COwCLAnsDHxS+MgikUgkEolUHdUylAmujJwnaUk8e+6mwKHAqQmZ/fEoxFGS3gNeBu43syfBneMl7Q1cDewv6W3gJeBOM3utFX16rVT+CBgiaRVcWbsHV4rAFbfcmNlU4KTEomGSVgJ2xZVTgEWA88zs4zA/NCG/CDAEeMG8ntZX+HloQrIkU7eZZy/SzUgkEolEOhQD6jqRpatSVI3FLFRovxe3lO0FDDKzr1IyzwOLARsAdwBLAU9IujIhczcwP7AV8CiwJvCqpH+0oluvZMwvF363uoCLpAMkDZb0g6RxeJRlsu7E+cA1kp6RdLykZRLrrgf644ripZK2SA6DJjGzq8xsgJkNKFIvLhKJRCKRaiAOZXY81wF74srZdVkCZjbVzF4ws7PN7A/Aibh1bNGEzKTg83Wqma2JW6IGSipV8a6nqWJVtOLbkPB/iznEkkjaGU8Mez0+HNofuAz4tcJ4yKWyHHAfrli+K2mfsO4tYFF8+LMGuAF4spxyFolEIpFIpPNQbS/zp/EK7X1xpSQPH4b/Z25BpitQ8jv7gUTG/OCPtkzGdqtnzJeGLp8ARuEZgpsQAhGyWBsfIr0kBC8MBRZPC5nZp2Z2sZltgSuW+yXWjTWzO83sQDxIYgNgiTL7i0QikUik02FAnVnFps5CNfmYYWYm6XeAzGxyer2kQcBtwGBgNG5VOhN3fv9I0pzAnbi17V3cV20AcAzwtJn9Epp6BthH0gO4knY82Raz1SUdB9wFrIdb83YPfR0vaT/gTkkP41awT/HUHX/EAway0mUMAfaWtBnuO7YLns7jp3CMMwHnheMYBsxDUObC+qPwwID/AVOB3YBfgG8yT2okEolEIp2UGS+9bJUpZuDWoGZWP47nCzsDt5CNAJ4ETjWzuuCv9Sqe52wJoAceAXkrcHqinbPw4cD78SjOM3C/tDTnA7/DFbfxwElmdleir/dLWgO3mt0MzIYrSC/gymAWV+LDl7fiw6l346WWShGpdcDs+BDlvLgC+hBQStUxFvg7HnxgwNvAZmY2ocz+Gsj5wVCkzNLDrzyYW/Y3D/0ltyyAJub/wpmnQGjH5Dnyuwd2KVCxaFLf/LJjls4vCzDL0PzG7TGL5Zed8tupuWVn6tXkW6ksszyb3zOgZkqxL9lxq+W/KHXv5y8N1fPH/P0oUmap14j899uYpYqdi76v5y9bNmr1/Ndak/K3a93zvzrVqza37MzvFAusn1IuVj+DXiPyn+cpfQqUZCpQFmrcQvn7MMvnxe6L+u4ty5SoyX9bRKYRHa6YJUsOtbTezM7ClapyspNx36tmHf2D5WzX1OLLUjKLNtdGQu5NYMdm1g8j4c9mZlPw5Lf7pkRPTazfrZn2rsajTiORSCQSmW4xLEZldgShfNFDrdx2oKT3M5YPC6WcklO5vGIVRdI3ko6YFvuKRCKRSCQyfdHhFrN25FTg8sR8WXu7pO7BUhWJRCKRSKQaMKib8QxmHW8xaw5JC0u6N5QlGivpHkkLhnV749n4l09YxfZObD7WzEYkppFhu65B9gBJ90saTxhGlLSepNdDMfIRks5LpNhA0ouhHNI/JY0OBdL/WUpVIelFYAHggrCP2rB8Lkm3B2vaBEnvS9ozdax9UuWfjpH0mBLF3SX1kHSupG8ljQ993ajyZz4SiUQikY7FcItKpabOQtUqZpKEp8yYB08HsT7uoH9fWPdf3Gn+Ezz1xXxhWV5OwZ3/fwtcIWkhPCHtYLwM0v54FOZpqe32AiYAawBH4E7524d1W+MRkyeF/iwQls8U2t0SWAG4BLhW0nqJdi/Aoy+3ATYEVgn7SHIjXsR9Fzwo4RbgYUkrFDjuSCQSiUQiVUo1D2VuBPQDFg8O9EjaDU8xsaGZPRWiMGvNbETG9mdIGpiYP9PMzkzM32pmvyaxlfRP4Evg4FDq6KNQLeASSSebWSkU7F0zOyX8HhLKHm2Il336UVI9wVpXajtUMDgvse8rgqVrF2BQqP25F7CrmT0d+rMPiRQYkpbCgwwWNLPhYfFFkjbGlcjD0icglmSKRCKRSOdF1LW+yE6npZoVs2WB4SWlDMDMPpc0HM9f9lQL259PQ+1JgB9T6wdn7O+VoJSVeBFPubEYDYls301tNxyYu7mOSOoKHIcrVguENnvgqT7AU3t0BV4vbWNmYyV9mGhmZTy6c4gbDH+lB57stglmdhVwFUCvuQrEZkcikUgk0sEYUD8DvrmqWTET5TNv5blUo0NW/XKMb+X+0llfjJaHhI/Fc6sdAbyP5077J1DKvFPStJo7rho8x9nK4f8kLecwi0QikUgkUvVUs2L2IbCApEUTQ5mL4X5mJUvSFCB/JsSW97eNJCWsZmsDk4HPC7ST1ae1gfvN7Gb41X9uaTxBLnjFgFpgVeDrIDMzbhn8IMi8Fdqd28xeKNCfSCQSiUQ6JXEos+OYRVL/1LKhwDvALZIOw61K/8YVlGeCzDBgEUkrAV/hvl3505M35hLcT+sSSf/GM+ufCVxUsM1hwLqSbgcmmdlovAzTHyWtiZdeOhxYiKCYmdkYSTcA50r6KSw/ObRnQeYjSf8FbpT0N/w89MWDIoaYWd7aopFIJBKJVD1GVMw6knXw0kJJ7ga2BS4GBoVlTwGHJixadwPb4cXPZwP+DFzfmg6Y2dehfuU5uEL4M3ATcGLBpk4ErsCtbF3wc3wKsDBeUmoiXsvzv7jvWokjw3YP4mWX/oWXZErWn9kTOAE4F1gQL9f0Og2+amWR5S+9Mbb/fC0LBYqUWfpiy2IFC1a46KDcslMLlMjpObqA00IR0a75HyCTCsZDT5klv+xM3+fv9KSR+cvejO2Rv87LbAXKvBQpYwPAiB65ResKVPWp75b/+nUbl7/dLpML3Jujir2EVMABp+d3+ctkTZ4z/0Xp+V3+10h9t/wDHFNmK+Zc1H1M/nPXdWL+douc47ru+fsw0/f5ZWvzVxYDoOuE/H1WZ8ojMYPQ4YpZKLm0dzMi2zaz7WRgh4zlizazTS1kq+BmNggfTiy37doZy/6Umn8JT8GRXPYjXti8LKFG6O6leUk98Xqb9yRkpuCpOE5qrq1IJBKJRKYH6m3Gs5hVbR6z9qY9SkEl1h8lqU7SGQXaXFnSLpIWD0OzNwE9gTtb08dIJBKJRDozpaHMSk2dhRlWMWtn9gXOBvaW1KztXlJNkBHwd3wY9SlgTmDdRM6ySCQSiUQi0zlRMcugLaWgJK2BO+UPxP3JNku1vXcou7R5sLpNAZY1s8F4AMJXQC/ch2y9UrmnsO1Rkt4N5Zi+lXSNpNna70xEIpFIJNIxGKKOmopNnYUO9zGrNhKloCbhpaAMV5juk7QK7rS/Al5eab2w2ZhEE/sBt5vZVEk3h/n0kGlP3In/r8APwHeS/oLX7DwUeDPs42o8b9olYbt6PBfa58AieJTqv4E9KnDokUgkEolUFTOij1lUzJrS6lJQIffYTngKC/Dalv+QNG9KtgseXfpmYtsTgWPM7K6w6AtJZwMHERQzM7sw0cYwSccA90vay8yaxNYkSzJ17x1LMkUikUgkUu10HtvetCOzFBReemm5FrbdBfgmDEuWtnsDr4OZpBb4X2lG0lx4XrMrwzDnuKD8nQ0snpDbQNKTkr6RNBaP2OyOp9VogpldZWYDzGxA1569cxx6JBKJRCLVwYzq/B8tZk1pSymo/YClJdUmltUAc+ElmEpMNrO6lAzAAcDLmZ2SFgEexoc3T8JzmK0E3IYrZ5FIJBKJTEeIOpvx7EdRMWtKq0pBSVoeWA3YmIZSSwAzAS9JWtfMns/aoZl9L+lbfPj0xjL9GoArYEeWlDpJW7bi+CKRSCQSiVQpM7piVrFSULi17G0zeyq9E0lPh/WZillgIPBvST8DjwDdcIvYAmZ2Fl5PswY4QtI9wOp4IEAkEolEItMdBtTPgB5XM7piVqlSUH8F/gRcUGY/d+I1OA8t1xEzu0bSeDyX2Vl4qo0PaHD8f1fS4cCxwOn4kOff8CjRfOQcYh83f/6yKZqYv/RHkRJLAO8ffllu2bUO/2tu2VkP+jq37OS6/H8iX46cI7cswwvUCgL6fJn/PH+/dv4aK4su8X1u2Z8n5K8L8zP5a0j1fT3//QbQf9WhuWU/eWCp3LLdxuY/x7Ntkz+94JdDMl1AM+n9ZbFzMctX+cv4jtm8tmWhQNf6/P44S/9uRMtCgfG1+b0uvnh7gdyyAJPnzX98sz2S//jGzp//GWAF3qhFRuhm+qFYeaqJcxUoDVWw7WlNZ/INqxQzrGLWDqWgrmpG/jq8PiZ4Lc/ry8jdhvuMlWvnYlxhTHJHOflIJBKJRCKdixnPRtgGSslhy813UJ8GSbqkZclIJBKJRDoPZu78X6mps1BVPZW0gKSrQjqIKSG7/dWlrPudAUk9JZ0o6SNJkyT9KOkhSat1dN8ikUgkEulM1KOKTZ2FqlHMJP0GGIxnvN8LWAL321oeeEPSou2474qkmwjtPIGnvTgdWBrYEBgJvCBpq0rsJxKJRCKRyPRJ1ShmwKV4yaGNzOxpM/vKzJ7FM/HXA5dK+quk7yU18o2TdKuk+xPzW0l6M1isvpB0RlL5kjRM0kBJ14UoyFvC8rMlfSJpYpA5R+fC2V4AACAASURBVFIRL+0jgLWBrczsFjP70szeNrN98EjLayX1CvsaGGplJo8jPVS6uKT7JY0I9THfiikyIpFIJDIj4AlmZ7xamVXRU0lzAJsCl5rZhOS6MH8ZXgz8DjwKcqPEtr2BbYCbw/wmuKJ1CW5t2wd31D8ztdujgI/x/GD/CMvGB/ll8VJIuwDHFziU3YGnzOytjHXn4olmNy7Q3szAo2Gbfng06D2SlsmzsaT9JQ2WNLh20vgCu41EIpFIpKOJPmYdyZJ4MoePyqz/MKxfErc87Z5Y90e8xNGDYf544Fwz+4+ZfRasbscCB4QC5SWeM7NzzGyomX0KYGanmdlLZjbMzB7BlbldCxzHUi0cA/jwZi7M7B0zu8LM3gv9PAPPp5aOCC23fSzJFIlEIpFIJ6La0mWUS6iixPqbgesl9QrWtN2Bu8xsUpBZGVhV0rGJ7WvwDPzzAt+FZYOb7ETaAR+OXAK3VnUhleG/DcdQYkrehoI18GRgS2A+POlsT+Ddgn2KRCKRSKRTERPMdiyf4tdgeeC+jPXLhvWf4UpJLbBNyKi/EfCHhGwNcAqe1DXND4nfjcb2JK0O3B62PRL4GdgaOK/AcQwJx5DFcgkZcL+5dJhIt9T8efgQ79/wczQBuJFYGzMSiUQiMwB11nmiKStFVShmZvajpMeBgyRdkPQzC87yBwOPmtmPYdlduKWsL16X8rlEc28By5hZ/vTgzlrAt2Z2WmLfixRs4xbgbEkrZfiZHQMMB54M8z8A80hSoqJAujzU2sCNZnZ36E9PYHEalLtIJBKJRCLTEVWhmAUOwcsMPSXpBNxCtDhwBm5ZOiQhezNeJuk3wK1mlqxBcyrwkKQv8WCBWjwFx6pmdkwz+x+CFy/fHXgF2IRi/mUAFwJbAQ9IOgZ4CZgdOAy3fG1iZlOD7CBgDuAfkm4H1qOp79gQ4I8h4nQqPqxZrJZPwGqgNmdFnR5j8pfomOe1/H2Y2qtY6Y8iZZZeuujK3LJbrLpFbtmRu+ZPobfAR/lLwkyeLbcoABP75jfnL/xw/pJMTJ0rt+isXfN/uXaZL78HQJEyNgDfX7B4btleM+e/58bPl//4Zjljztyy886bv90pvQuW3umbNrKXp+/d+Q3tU3vl7/O4L/OXTqrrnv8+nn2BYpaSmtr8N9IvC+dvu2ZK/mtiNfnb7Tk6f7tTZ84tCkCPn/K3PXHu6rVIGZqm0ZQhEPFafBRuFHCcmd2aIdcDuAj3ce+Gv+sPMLNvK9GPqhm8NbPP8AjJD4CbgM+BW3Fn+lXM7IuE+PPAt/jw4M2pdh4HtgDWB14P0//hxcab2/+DeOTkhfhw6cbASQWPYUrY7mpcifoUr8W5FdDfzAYlZD8CDgT2T+wvK3J0JPACHp35avgdiUQikUikslyK+4HPg4/KXS4pyz3pcGAN4HfA/Ljr078r1YlqsphhZl8Df8khZ8Cizax/Ak/0Wm595rZmdhxwXHJZyGk2zsxmNrPrJZGcJ1X3MgQhnBImJK0JPIbX5Tw2JXslkDb1XJRY/yWJ1CCBtM/bJbg/3SFEIpFIJDIdUT+N0lyEYLvtgRXMbBzwoqQHgD1w406S3wCPm9n3YdvbgfMr1ZcOt5hNJ2WYukv6u6S3QyLYHyW9KumvwJu4cjVR0mId3NVIJBKJRDoF7ZBgtm8pt2eY9k/sbimgzsySPtzvkB3Qdy2wlqT5gx/87vioVkXoUItZKMP0MvAFXoYp6Vf2hqQ1zGxYO+27exh6bHM7wOPAivjQ5wu4WXMVfCjykzCE+Xpb9xWJRCKRSKTVjDKzAWXWzQyMSS0bA/TJkB2Cu0d9C9QB71HBUauOtphNL2WYfh+O4eJQgukLM7sDWBOPEkVSD0kXhmOZFCxqayf6t54kk7ShpNckTQga/Uqp495T0pdh/UP4WHgkEolEItMVhqizyk0tMA6YJbVsFmBshuzleCDenEBv4B4qaDHrMMVsOizD1CRhrZnVm9kvYfYcYOewrxVxDfsxSfOlNjsLH89eCRgN3FKqWCBpNdyn7So8tcaDeBRqJBKJRCLTHfXUVGxqgSFAV0lLJpb1wwMS0/QDrjezH81sMu74v6qkvpU45o60mE0vZZiWbOYYgF8VyQOBY83s4RCReQDwPZ6jLcmJZvasmX2MK13LAKV49MOBp83sDDMbEoIH7m1mvw21MifGWpmRSCQSiWRhZuNxy9epknpLWgs3AN2UIf4GsKekWSV1w406w81sVCX60tFDmZC/DNO2wckOssswHS9pXGnCU230xsswlcgswyTpRUkjwnYXAAsX6H+eJDCL05DrxA/KrA7Pl7ZcSjZZbml4+H/u8P+yYZsk6flfaVQrc6ZYKzMSiUQinQczpnUR84Pw8o0jgduAA83sA0nrBP2gxN+ASbhf/A/A5rjBqCJ0pPP/9FSGadkWZJJKZpr0sqkZ60p3VPVmAoxEIpFIpKKI+mn42gvVhbbNWP4CHhxQmh9N41G8itJhitl0VIbpVuAsSQPSfmaSavCLORRPWrc2njgXSV3wBHVNsgo3w4fA6qll6flIJBKJRCKdlI5OMDu9lGHaHHhS0sl4VYIxuIP/34B/mNkgSZfjdTRH4elBjsQjKi8rsK+LgZclHQfchZdxymU+VT10mdSyHMDkWfJ/oUyeo31KkADMetDXuWWLlFl6+PWHc8tuOWSz3LIfLJU/9V7NuJZlksz1Zv4ySz/0z/9nPXmZibll7cf8JX1mfz+3KLMNLZa15psN8vdDBapT9RmW//4ccdjk3LITv8zf33leK/Y30uOn/GXARvXrkVt2agHPh167/ZhbdszE/AHv4z6ZPX8ngJqpLcuUWOKSz3PLDt8uf/rJ3t/lv+Gm9Mn/7Ow6oWWZJHnL7wH0HFXsnpuWGOQdgpyu6NAjnk7KME3Gh1XPBvbFFby38KLlN+CKJ3gwwh3Af4D/4aUcNjWz7wrs69WwjwNDf7cDBhbpbyQSiUQinYUKJ5jtFHS0xawqyzDhOUpK668nUXapTBmmycA/w1Ru/5PxnGdHlFk/iIQPmaTTgS3NTKn5/rhyl+SScvuNRCKRSCTSeeg8KmROJN0s6X/J5LJh+YaSpobale217yVCktjSNDkkrz2yFc2dDWzYzL5ulpQVNBGJRCKRSKfHEPVWuamzMN0pZrhf2pzAyaUFkmYBrsNznb1cbsO2kFIENwLmA5bGh0rPkbR9kfbMbFyI/IhEIpFIZIZkRhzK7Dw9zYmZ/Qz8GThG0qph8QXATwR/LEkrSHpU0lhJIyXdIunX0kaSVpP0pKRRksZIeiHRFpK6BovYAZLulzSexhn4R5vZiJC09hrch26lxPZNrF2STpf0v3LzaVk8QnWbhHVu7SzZSCQSiUQinYfpTjEDMLOncD+xGyXtgCsxe5jZFEkL4Kk23sYLjW+Ml3y6N1EloA/uuL8Ono7iPeBRSekwoVOA+4HfAlek+yFnHbxq/WsVPMSzgbuBx3DL3HwVbj8SiUQikQ7FgHqrqdjUWehw5/925Fg8WvK/wP+Z2Xth+cHAYDMr1cpE0l54ItoVgbeCYkdi/cHAjng6jdsTq241s+sSckuEny9Lqge64xn/zzOzByp1YGY2TtIkoKuZjSgnJ2l/YH+A7r2LhZ5HIpFIJNKxiLoZMK9651EhC2JmE/EM/pOBfyVWrQysnyrfNCysWxxA0jySrpI0RNIYvLr8nDQt1dSkxFNgZ7zIeD+8KPpekga2/aiK0agkU89YkikSiUQikWpneraYgSearU8lo63Bi58fmyFfsj7djA9vHgF8iSt3g3ALWJJylcG/TlQh+ChUqz9R0hlmNhWop2l5pW4tH04kEolEIjMGpaHMGY3pXTHL4i28YvwwMyuXNnttYH8zewRA0nw0LoZelDpc8eqO18L8AVgmJdO/YJtTgC5t6FMkEolEIlVNHMqcMfg3Xm/zNkmrSlpM0saSrpFUKmQxBNhD0rIhGvN23GqWlzklzStpIUmbA4cCT5lZycL2DDBA0l4h99lxwGoFj2MY8DtJS0nqK2lGVLIjkUgkEpmumOFe5mb2jaS1gLOAx4GeeOmmx3FrFsDewJV45OY3eJmmeZo0Vp5S8EAdMBx4ADgh0YeHJZ2BVwqYCS9HdSUeXJCXK4F1gTfxQunrAC8W2L4sVpP/CyVv/U1vuFg/Jtflvz1H7pq/TmWR+pcPLfVobtmlXzwwt2zXCcW+Amtq89fgq+uR/0Tbz/nrONZMzv8dN3Hu/MfXY0yxUfyps+Y/FzMNz29Uti75z9vUqfnbLXKta/OXswSgvlv+azJl1vzHV6TP346aLbds3ZQC561AnVOA2pnyH9/E5RfILVtkJK2ue/7zVqRdFXx2Wpf8/Zjap1jb0xIzxaHM6Y2s8klh+Sd4ncly270NrJpafGtifS1NfcQws6GSHge+MbP9WujbicCJqcVJv7eHgOMlLWhm35jZCTRW7r6XdA2wXqlsUyQSiUQi0xOxiHmKKitv9LOkV8LQYKdD0k6S6iTd0NF9iUQikUgkUp20pIpWU3mj1XHH/XslLdse+21n9sOHLreXNGtHdyYSiUQikWrGgHpUsamz0KxiVmXljT7Gh/K6A+sl+ylpG0lvSZok6XNJpyWVO0nfSDpB0o0hd9lXknaQNLukO8KyTyRtmGp3PUmvh3ZHSDov1W7vRJsjJGWl4EDSInik57m4T9iuGTJbhD5MkvQcsESGzJ9D3ydIegCYO2t/kUgkEol0fkSd1VRs6iy02NMqKm/UHfhLmJ2aWL45cCNwMbA8bpnahcbKHcCRwMt4dv97wja34I75KwKvADdL6hHaXQh4FE8iuyKeQX9P4LREmxcA6wN/xC17qwFZw7v7AI+a2U+4o38j/zNJi4Y+PYqnzbgct64lZdYErg3r+gfZk4lEIpFIJDLdkFeFLFmC/gucmFXeyMw+NrN3gL2ANXBlBjN7ysxuNrOPzOyjsE09TSMQbzWz68zsczMbllj+csjOPxFXVj4D7kqsPwE428yuN7PPzOwZ4DggHSL3iJldYWaf4ta+mYCPQ98+BU7Hc5WVhkkPwZPLHhz6/gDwD+BwST3DcOTewN/M7Ekzez/MN0JSTVh+U1h0B7C8pH4JsYPCcR0ZzuPtwNWppo4AHjezs8xsiJldjifKLYuk/SUNljS4dlK5XLiRSCQSiVQfnmBWFZs6C7kUsyoob7QinhR2KPDnMMSa7MNJqT7cCMwiaa6E3LuJ4/kZT9D6XmL99+H/0vDgssArZpYMVH4R6AEshg81dsMtbaV2fwE+SPX/D3g6i0cSMg/Q2Gq2LPBqal+v0JhlM5al5xsRSzJFIpFIJNK5KJIuoyPLG30KfCppInCXpGXN7MewXviQ3j0Z2/6Y+D01tc5Sy0pKUUlZFeUzbxkZ6TLKsB8wBzChYXQXAWMk/d3MJuVsq/Oo+5FIJBKJVIC6GTAPflvzmE3T8kZm9rSkT/Hhy6PC4reBpRO1KSvFh8A2kpSwZK2NK5af44lpa3G/ua8AJPUBliNYzYLFbmvcL+9dGjMIz6V2a9jXlqn1q2f0J70sPR+JRCKRyHSB0bmGICtFW1XRaVHeKM2/gAMlzR/mTwH2lDRQ0vKSlpG0o6Sz27APgEuARYBLQptbAWcCF5nZZDMbgyevPVfSRpKWB/5DY8vWnrjV7nYzez85AffSMJx5ObCEpPMlLS1pJxoCHUpcDGwq6RhJS0o6AFf6IpFIJBKJTCe0yWI2jcobpbk/tHMCcJCZPRKUphOBY3Ar1ie4ktRqzOxrSZsB5wDvAD/jDvzJbP1H4UrV/cA44CLcn6zEvsA9qeHfEncCj0la3Mw+k7Q9cD4eHPEGHsBwY6I/L0raHx+2PQV4Ovx/ft5jqqnLJyfLX/9jUt/coljXYl8+X46cI7fsAh+VM9g25YOl8pdvKlJm6ZN9Ls8tu/h/D8gtCzDLF/lli5TTmbpQ/vNW17NAuZmx+Us9FY5i75O/z10KlACqzy9K7Xe98vehQLsT5ypqHcj/CJ8yW/4aR7Uz5b8oVpe/zzXdcz6EgK5ji52LLgWeL7Uz578oNVPzPw8nz1qgnN2U/O0WuTcBukwqUMOpyg1S9XEoszwdUd6ozPJ6YMnUsseAx5rpQ5M3sZn1TM2PS+/PzAZl9D25fizwp9TiMxPrl2tm2ydIWCzN7EGaRlnelNrmGuCalMzF5fYRiUQikUhnxQzq4lDmtEfS9SHBbFrhQNI5Yd1DFdjPvyV9msivllw3e0jsmh4+bMv+3pVUK2mpSrUZiUQikUhk+qbDFbPA18DOkn7N6SCpK7AHwbG+AlyNp7hYN2Pd7vgQ6O2tbVxSt8TvVYG58KHIfXNsm3/cJxKJRCKRGYSYx6zjeBf4FNgpsWwLYBIevQiApFUkPSEv7/SLpBclrZFsSNJfQ860SZJ+kPS4pK5m9i6eK22fjP3vC9wRhiYJVrr9Jd0paby8zNOfEvtYNMjsKumZkMbjr6n2bsX93PYKSmayj4MkXS4v8fQD8FJYPmvI+TZSXuLqOUkDEtvNKek2eYmpiZI+kPTnvCc5EolEIpHOgkdl1lRs6ixUU0+vpbHStA+u2CS9GPvgflfr4L5f/wMekdQXICgxl+JO8UvjZZKSvmfXAjvIC7ETtlkJL3F0bao/J+FO/f3wigfXyWteJjkLuAxPkXFfaK8XXhLqZjwh7QSapsIA901TOJY9wxDrw8ACQX5F4HngmZBiBDy44q2wfnk82OBKpWp8RiKRSCQS6ZxUk2J2KzAgpIKYF9iUVLCBmT1jZjeFEkkfA4fiVrVNg8jCeKLaB8zsSzN7x8wuSORYKwUd7JJodl/gIzN7KdWfm0K5pqF4JGYtrkQl+beZ3WVmX5jZN2HZznhS3LdD/rObyR7O/MLMjg4lmD7Ca272B3Yws9fNbKiZnYjnTNsjHP+3Znaumf0vlK66Ck+s26QoOsSSTJFIJBLp3NShik2dhapRzEKB73txS9lewCAza+RfJmluSVemyjvNTUN5pyfx6gJfSLpF0l4h6WtpH7/gdTb3Ce31xJWatLUMGpdwqgV+oKFcU4msMlL70jia8iY8/9j8Kbk3U/MrA72AH9S4vNQKNJS36iLp+BBYMDqs346m5a1K/Y4lmSKRSCTSKZlRa2W2NfN/pbkOuAHPCXZSxvob8BxoR+I1OSfj+by6g6evCEOT6wIb47nAzpS0ipkND21cAzwfEsL2w/OONUpLEcgq4ZRWZBuZoSQtA6wFrCHpjMSqLsCfgTPKbRva/p6mVjmAX8L/fwOOBg7H63yOw9NzpBXGSCQSiUQinZBqU8yexouL9yX4bKVYGzjMzB4GL5AOzJcUCNatZ3DfrJOBkbhP1lVh/QuSPsGtZv3xYc+RFer/vsBrNC5QDrA9sI+kM1OFypO8hSud9Wb2eRmZtYEHzewmgOCXthSe/DYSiUQikekIdSqn/UpRVYqZmZmk3wEys6yyTUOAP0l6DeiNZ+WfUlopaUt82O95vBTS+njAwEepdq7DrWmz4tGfbSaky9gTOCOUXEquG41bANfHlcYsnsKjM++XdAzwMV5TdFPgKTN7AT/+nSWtDYzCfex+g1dViEQikUhkuqK+E/mGVYqqUszg12z65dgHt3y9CQwHBuL5wkr8DGyLK0G9gM+A/YJSk+QG4HTgW7x8VCXYKvTl7vQKM/tO0ku4JS1TMQtK6eahX1fjw5Pf48paqTTT6bgi9igwEQ+OuAWPCm0Wq4HamVqScnqMyV/OY8zSuUWZVPTDZ3jPlmUCk2fL32zNuPyyRcobFSmz9NnOV+TvBLDa2/lLQy141su5Zac8mQ40Ls+ocfn9FOe8O/95mzx7sXozXYfnT/u3xs75v1levW3F3LKzDC1Qemdi/r+nXqPzl5sCqO2R/49q1k/yn+dflshfvqnmu/x/p7V98pdkqutVoKwQ0H1M/mtS161AebEu7aMYjM9fGY6Zv2yXLkSqlA5XzMxs77zrzewdYLWUyE2J9S/iVqmW9vk9wS+tzPqsUlCLJmb3A94xs8GJ9ffQTDCFma2b+L1eGZmxuP/Y4WXW/0Qz5a8ikUgkEpleiCWZOphEaabSNErSQ8Ghvr32WUoUOyC1fGCqL6Vp2yByNlAod1iIKL1C0peSJkv6XtJTkjZIyLxYZr8zh/U7JBLsWhjSjEQikUhkuiQmmO14nsKd+ecD/gDMhKfQ6Ag+SfSlND0KXvDczEYXbO8+YCVgb9xhf0t8GHXOlNzVGfstRXD2xoc2jy6470gkEolEIp2ADh/KTDHZzEaE3yMkXQA8KGkmM5so6SQ88nFe4CfgCTPbE7zMEe7kPwFPTVGH+2RdAZyP18P8BTi+FNUIfBH+f8MDHHkuMcxYm+hLIySdDmxpZv3D/M142o3n8ZQWPXGF8pDQ777AGsD6ZjYoNPMl8EZG8xPK7dfMbgj7mzdrfSQSiUQi0wtekikOZVYNITHszsB7QbnZHld6DgKWxC1Or6c22x1POrsaPtx4IW6pGgIMwJ3+r0kke101/L8pbplqi//W+rglbANgN2BH4JCw7hdcYdwmJLWNRCKRSCTSAvWoYlNnodoUs00TGe9/AX6PKzkAiwDf4Vayr8xssJldktr+AzMbaGaf4layUcBUM7solFY6Fa9PuWaQ/yH8P9rMRpjZj4m2lk1m4Jf0QQt9/wk4OJRYegyPztwQwMym4Fa8vYGfJb0i6VxJq2a0c1Bqv+ljzE2jkkwTY0mmSCQSiUSqnWpTzJ7Hk772x61ezwBPSFoIuBMfIvxC0rWSdpTUI7V9soyS4cll30ssm4orUHky5X+W6Et/YPMW5D8ws2Qs+PDkfszsDmB+YGu8sPo6wKshZ1mSW1L7PSVHXzNpVJJppliSKRKJRCKdh2ldkknSHJLulTQ+BOrt1ozsSpKeDwaU7yVlZlNoDdXmYzYhWLYAkPQmMAbY38xOlLQ0boXaCPgXcLKk1cysZA7KKqOUp7RSFlOSfclBi/sxs4nAE2E6RdL1wKmSzk8UWh9TcL+RSCQSiUyXTONoykvxpPXz4IaRhyW9Y2aNRsyC3/hjeHnIu/D0WwUy0zVPtVnM0hhQjyeLxcwmmdnDZnYksAqwPF6bsrWUqgYUy3BZOT4EugFpy18kEolEIpFphKTeePnEE0PmhReBB4A9MsSPAh43s1vMbLKZjTWzdIWhVlNtFrMeiYjD2XHn+ZnxyMy98f6+hhfv3hm3Un3ahv2NxDPobyJpGDDJzMa0ob1MQk3PW/FSUO/hAQqr4MEMTyQsfi21MwewMA0pNpYI/njfhaS5kUgkEolMH+QcgixAX0mDE/NXmdlV4fdSQJ2ZDUmsfwf3dU+zOvCepJeBJXC95GAz+6oSnaw2xWwj3MEfXHn5GNjRzAaF5K7HAufhVqYPge3M7IvMlnJgZrWSDsNLOJ0MvACs1/rul2UMHkF6JF7LswdeDupG/p+98w6zq6r+9/tJb4QWitKCiFRpooKCBBVBRaQoiKgUAUH5USwgKhBBEFCwICKIGDCIIL2oFJGi+KUF6RACJNRAAiQkpCfr98fal5ycuXdmn+TOMDez3uc5z9xzzjp773Pm3jtr1l57feDkCu3sjtc5q/HH9PM4vDRIQ7QAes1pz6Jgm6+awtBx+UHXOUPz2wVYZkK+JMvMYfnjWOn+CnIz8/Jth1Z4J1aRWAK4+9Rzsm13mLB/tu3kmzN1usBj15nMHZL/JpozpNoX79Cn821vn7dZtu3AcjJCe7aT8x/G/H759zdjpWrB+971FIUb0Hd6/udpmWfyP0/9puW3u6B3/v3NHVrtfVFF+mrGyvnjqPLcZg3LH/OASfm2C/pmmwLQZ0aF30nFtrsSnzJrqmM22cy2bHBuCP63ushUXG+7zOp4XdId8GDL6cAlLNkM3tt0G8csSS/t1875q/HSF43Oj6hzbOM6x1Yt7Z8PnF86NhLX4WzU14+AHxX2v9KejZnNwkXTj23UZrJrt5J/vbEGQRAEQbDETAfK4YOheJCozEzgKjO7F0DSj4HJkpZtxqxbd88x65ZI+omk/73T4wiCIAiCpZkuXJU5Fugjad3CsU2BeqWyHsIDejVqr5sS3us2jlloZbavlSmpv6TTJT2clvK+LGl0KiUSBEEQBMFiknK9r8QrJQyW9FHg88Cf6pj/EdhN0maS+uLpRP82synNGEu3ccwSoZXZWCtzCO69n5Ta2RVYG/ibpO72ewyCIAiCJaKr65jhykID8YWBlwCHmtmjkrZNC+18XGa3Aj8Abki272VhMfwlptvkmCVCK7OxVuZrwI6lcRyKrxpZL917EARBECw1dKVWZlL/2bXO8Tvxv/HFY+cA+auyKtBtIy2hlZlFLVHxjXonF5FkmhWSTEEQBEHQ3elujlloZWZqZSY5qp/jK0PqRvYWkWQaEJJMQRAEQetgNG8asysjb0tKd3PMQiszQytTUh98/nswPrUbBEEQBEsdC1DTtlahuzlmM8xsXNruwZ2OobhW5vN4LtU38GjaGcD9SUahRtO1MgvbhA7ss7QyzewmM/uxmW2FF5g9MTlaNaaW+p1UbCOtALkMfxafMLO605hBEARBELQe3c0xKxNamQUk9cMjh+sDHzezVztxbEEQBEHwzmFdviqzW9DdVmWGVmbjNvrieWubAZ/zQ28/qylJXaAhJrBMN7zfm/lyOlPfk+/bD3wlXyYE4JVt8mVv1rwh33bSZvlv+/n988fcZ0b+B3/1n96VbQvVZJZuvuSPHRsl3nf7vtm2c6dk/f8AQJ+ZFb5aqr0teHP9/N/1eiMfy7aduuMG2bYvbZ8/6BXvz/+/b9qa2aYALNNRHL/AGxtWkGQan/9efqNCpcleFWSvhrxQ7Y0xY5X8MQ9+Ob/t+flve/q/kd9ulWdhFUMH8yosMetXQXKqq6mVy+hpdLeIWU0r82XckJtWxwAAIABJREFUAfsgSSsTmIJPbd4JPIKrwC+xViZwOHAgnhN2zZIMvh2KWpm345WET8anMnNrn6yFr0RdHXiAhc/pZeALTR5vEARBEATvAN0mYtYTtTIljQSekLQysH97WplpVWnP+9chCIIg6LFExKwb0s2kmkZJur6O/YhkP6xCHxsDJwCH4DXULpU0SNIpksZJmpXu9T+S9i6NoZ5s02aLf8dBEARB0L3oqeUyuk3ErANuAb6aXr8b+BleWT8/KaT78d708+pU2gNJF+GLGY7Ap2tXwMuGrFC6tvg8akzuvKEGQRAEQdAVdPuIWWJ2KgA70czGAL8A1pc0EEDS8QVx8InJwSGdu03SOZLOkPS6pEmSjkii4GdLmiLpOUlFR6co1WRJ7ikbuQj6I5K+JOlpSdMkXV2LqKUpzJoG6AJJtezLXYCfmtn1ZjbezMaY2TlmdnY7z6O2zasyxiAIgiDo7pipaVur0CqO2du0kFTT8DTO3XBB9s3xhH/wiv0Hpdc1oXKAibj6wbKL0V8bQpIpCIIgaGWiwGz3pTtJNeXSB9jPzB4ys/8C57FQomk6vsqUWsQrXXMw7jxOljRG0m8k7dDe80jb3+sNICSZgiAIgqC1aBXHrDtJNeUyoVQTbRGJpnqY2R3Ae3Ah9MtwUfSbJJ1bMi0+j83wch9BEARBsNRgPbTAbKs4Zt1FqulNoN4043K4QsG0Dvrs8Hmb2Vwzu9PMTjWzTwHHAQdLGl4wKz6PcWb2YkftBkEQBEGrETlmrcM7JdX0JLBhbdFBgS3wCNnsJeizEbXS5UM6oe0gCIIgCLoRrVIuo7tINY0GjgcuknQqXtF/W+BI4Jgl6A/wFaTAJcB9wGvAhsApuEP4+JK2n8uAye2qOy3CnPfn64rMerWCTggw/L2v5BvPXSnbdPb6M7NtbUq//CGskb8wds7Na2XbAky+ufy/QGOqyCyN3e7CbNvLpuevSTnnmj2zbd9apdrX0MDh0zo2Sjx+en65wxXvq/B/aq982bLeFaR3Br5a7b/6AW/kj8MqPOapm8zp2CgxcLn874vBA/LbfWPAitm2ANY3X6prhSfy252xUv77Yl6FVN7Zy1eRyMpvtyrWqztHklprCrJZtErErFtINSXnbFs8knYt8D+85ti3gd8tbn8FbsTrk90IPAH8Fr+vHcws/xs4CIIgCJYCeuJUZrePmDVTqknSIcBPzKxNhf4cqaZ0fCwdlM+oJ+lkZqOAUYX9yylJLJnZT4GfdtD2fu2dD4IgCIKgdenSiFkDKaHiNiqznb9IurwJ4zmk1P+bkv4r6VNL2nZG3xMlHVbn+KGSHkxlMKam1ye0M+badkhnjzkIgiAIugqjZ67K7OqI2bsKr3cGfl86lp/80zxexxcLgK+4PAK4RtLahfpiXYKkbwKnpzHcDvQHNgY+UDItjrnGVIIgCIJgacG8ZEZPo0sjZkUJIUoFVtM2FUDS5klKaaak1ySdnyr+k5Lu9wL2KESLtkrnzpT0VLruWUknS+ooe9sK/T+JJ/cPoKDDKWmvJLFUG8+/JK1YG0+qrn9QknaaLulcSX0kHSnpRbkY+WmSlK75P2AV4Kw0/lr27C7AX8zsD6kMxqNmdqmZHd3OmGvbO+HUBkEQBEHQRLpdjpmkoXjy+214kv/KeK7X73BppZ8A6+MJ+DVZo9fSz6nA1/BFAu8HzgVmsFAKqaO+++L5bG/hCwmQtBZwMb7y8npgGRYqBNRYD1+gsBOwNnA5rkgwAa/2vwm+2vIO4AbgM3hy/y+AP+IRW3BJpq0krWVmE3LGHARBEARLK60kpdQsup1jBuyLR/L2rUWB0hTf3yR938yeTxGmPuWpRjP7cWF3vKR18JWV7TlmKyapJ4CB+HTq18ysJsu0WhrP5YX+HqYtB5jZW8Bjkv6J1zbbOa3wfELSt4HtgRvM7HVJC4BppXs4Drgyjf0p4P9wJ/XSkkh5cczg5TzaLGiQdDAu80TfIcu38wiCIAiCoHth0FKrKZtFd3TMNgAeKE3N/RtfwbgB8HyjCyXtDfw/XNZoCH5/HRXOeYOFouWD8ajXxZI+Z2a3APfiJSuelHQTcDNwhZm9VmjjmeSU1XgFeLzkTL1Cx5JMzwMflLQJ8DFgG+APwOGSPlYoYFscM3ix3XrtnYdrdDJopTV64Ex9EARBELQW3bGOmVg4tVemoXMhaTvgT3h9sZ2BzXFx8o5yzBYUpI0eNLPT8Fppx8DbOprb49OPjwGHAk9J2qDQRrMkn0h9PmRmvzGzL6V7+RCwW4MxjzOzZ3LaDYIgCILWoXkrMltpVWZ3dMweA7YoyR5tgzs2tXrNc2grl7QN8HTSmLzPzJ4Chi/mGOaT5J4AzGyBmf3HzE7AV0i+AXxxMduuUe8e6hGSTEEQBEHQQ+iOU5kX4rlWoySdBKwEnA1ckqb6AMYDX5G0Lu4kTQHGAmtL2hO4H/gsrgLQESrIPQ0CPg2MAI5NJ7fFnb6bcammD+IlPh5r01I1xgPbpXpss8zsNUnnA8/gCx9exPPbTsDF0f+5hP0FQRAEQUvRE8tldDvHzMzelLQjvmLxXnxV5VXAUQWzc3CR8gfwvLCt8ZWQW+EyRv2BvwM/xuuCtccK+CpOgFm4w3Qs8PN0bAruqB0FDAWeA36YKvcvCT9M9/EMHg0cgDt/++JaoCviq03vAz65JBJTAAgW9M20rfBJGDgoX7d9Wv983UmAKTPy9SGX7ZMfprbX88fRa3Z+UHn+gPwxTJ5eQVQPGmQR1mfulP7ZtlX0L/cckl8q79w5+QO2inH74Su8nm37xLPLVGs8k16D8wUw+03Pf19MWyMniL6Q6VlBd6fPytM7NloMpM75y1m52XypWhZU+MtX5f1ZZbZM8yp8Z/Wq9jCsd5Vpu+7t+UTyfxdST5KocO4B3BlqdO3LeBmKMt9JW5FfF677HQVNy/J+g74eBnZs5/z36xw7sI7pZsBvCjZ34sVji9ddClzawXg6HHMQBEEQBK1Jd8wx63QkfUzStan4q0nar8K1IyU9Uuf4+DoySVMWY2y7JlmoKalY7RNpirN2fkQDSaZfVu0rCIIgCLorZiFi3pMYgheQvShtzeJEfHqyRvZ8TlIo2Bb4K55Xtj++CGF9YNc6l2yESzPVeKuOTRAEQRC0LK20mrJZ9EjHzMz+BvwNoJ5wuqTdgZHAunjB2YeBPfGFASckm9rE/P5mVmujXDC2Ien6w/Ap2R1xh64PcLeZnVIwfQq4rk4Tr5rZ5Jy+giAIgiBoDXqkY9YeaYXmX/AFAFfg0bWt0ulL8bywnVmYA7ck4uEnAD8AvotnYO4FrC9pUzN7cAnaDYIgCIKWJ1ZlBgDvBvriEkw1vcq3c8qSFNK8BpGxkyWNLOyfUop+lbnUzIr5Y2fh05n/k/QCXuj2FmC0mZWXVI1Pmug1NjSz54oHQpIpCIIgaGVaKTesWYRj1pYHcWfokSTBdAvupE1q/zIAzsQllGp0tK7/vuJOknX6bNL43B6P1P0UOFbSh8zslYL59ngNtxovlRtfRJJp5ZBkCoIgCILuTo9cldkeZjYf+FTaHgK+jkswbZpx+WslqaSOHLO6Cftm9rSZnZ/KbmyBR/EOLZk9W+qrQhWfIAiCIOjeGM1bkdlKkbdwzOpgzn/N7Md4pf+X8PwvyJdSahbj8SK7IckUBEEQ9CisiVur0COnMiUNAd6bdnsBa0raDJ96fDfwSeBG4BVcDH0NFkowjQfWkrQFrgIwzczyy9+3P66RuCzU34AJwHLA4bhTdm0z+giCIAiCoPvSIx0zYEvgX4X9H6ftQuA0XO7p/+GO0fPASWY2OtleAeyOa1cuh9cbG9Wkcd0OfDONYxXgTeBRYBczu2OJWjZQZlW1Jw/Kl0Ia+q9cnSdYLl/FBoApDM227f2u/CDm8m3KAzdm5soVZFOm5Us9rXhFtbD63CHzs237zMz/WJ9zzZ7ZtlVklv45+g8dGyU2Pe2b2bYAmyz7YrbtzBvenW07bc3831+/AfmZA6t9Z0LHRokF05bLtgWYfuOqHRsltlprfLbt3bdslG1bQVmIt2bnGw+Ymd8uwMxV8m1nVPhcD3g9P9Yya/n8dvtUuL+5y1T7vlD+1wXz87/Cux6L5P8eg5ndRgM5qMSn27l2NvCFtDrz7RpmZja8g27XwqNttXba9G9m/2JRh7Fe/7fR/tiDIAiCYOmgleYgm8RSnWMm6VhJ90p6U9IkSddJ2rjjKxerr3oySf9bjHYOlPRAkmOaKukhST8pnN+vQV9HNveOgiAIgiDoapb2iNkI4LfAvXiU6UTgFkkbZqyYXBwOAq4v7GdP3knqC3wVF10/Cp8q7YdLL21dMp8BrFM69mbVwQZBEARBd6YrpzIlrYCXvPoUMBk41sz+3I59P7x6wxAzW71Z41iqHTMz27G4L+mreKX+j5JkjiSNB87HE/z3xh2cX5nZzwrXvTfZbIUn5X+nQZdTciSZJA0HngW+jDtzWwPfwxcdXGlm5xbMH8P1M0u3lif9FARBEAStShdX/j8br7ywCrAZcIOkB83s0Qb23wNepclVE5bqqcw6LIPf8xul40fhephb4Mn/p0vaGkBSL+CqdN3WwAG4jmb/Joznp3hEb0PgamAi8CFJ72lC20EQBEEQZCBpMLAHcJyZTTezf+PVEL7awH5t4Cv43/Gm0tMcs18B/wP+Wzp+k5n9JhVqPQsYh4uLg0exNgS+YmYPmNl/gCOpH238U8oNq237dDCes8zscjN71sxewFeGvgY8LekpSaMlfS1NcxYZXOqnLNcEuCSTpPsk3TdvVt1atkEQBEHQLTHoygKz7wPmm9nYwrEH8XSiepyFa11XXD/cMUv1VGYRSWcC2wDbpOr+RR4q7b8ErJxebwC8WNKhvBuoVzvge8A/Cvuv1LEpUpZkehnYOi1Q2A74CHAucJSkj5rZjGQ6Aw+ztssikkwrhSRTEARB0EIY0Nwcs2GSin93z0t/J8GnI6eW7KfiM22LIGk3oI+ZXSVpRDMHCD3EMZP0C+BLwPZm9kwdk3KSvrEwmljlXTHRzMZVsG8kyfQILpx+tqRtgDuBPVlYL80q9hMEQRAEPZ3JZrZlg3PToU3xzKHAtOKBNOV5OvCZ5g/PWeodM0m/wp2yEWb2xGI08RiwmqQ1zOz5dOxDdN00cE1xICSZgiAIgh5FFyb/jwX6SFrXzJ5KxzbFi7wXWRcYDtwpCbx6wrKSJgJbmdn4JR3IUu2YSTobT9zbFXhDUq1M9nQzq5uXVYdbgCeAiyQdBQwEfgE0XTRc0jn4NOqtwAvAu4Af4VOXNzW7vyAIgiDo1nSRY2Zmb0m6EjhR0oF4utDn8ZSiIo/gVRxqfAT4Db54cFIzxrJUO2a4vBF4TbAiP8ZXVnaImS1I88m/x3PLnsPLZTSsbbIE3Iyv+jwEGIZrd94P7FBKSKyMFkDft/Le4cs+mq/R0WtO/qemVwWZEIBh9+TLLFmFd/Jy4+Zk2/afmv8srEIMdfby+fcGMGdIhRn1Cl9kb62S/+Cq3F8VmaUHj/ltfsPARmfltz24QmrlggrSNMvckB/AflrrZdvOXKVaPk3/Gfn3N+aa/Nray72U326fmflSXQv6dl5Nqt6z89+g8yusqa9iW+U7zvIfG32nVfNOelWQv6vyue4BfBO4AC+B8RpwqJk9Kmlb4O9mNsTM5uEVFACQ9DqwoJklrJZqx6ye7FEdm+F1jo0o7Y/Fk/GLDCnZtNtX8XwKddaTZLoSuLKDdkbRPG3OIAiCIOimZK2mbBqp8PyudY7fSYN0oiST2LTistDzymUsNpJGJOmjYZn2n0z21VSJgyAIgiBwrIlbi9BUx0zSKEnXd2zZtP4+LOlaSa9Lmi3pCUknSBrQBX3XHLXy9stkcgeeI1Zefttem72Tvufjkmak+7pX0mEFm5806HfnJt9iEARBEARdTMtOZUraBbgcuBgvAvsanoT3c+ATkj5pZvnJRIvPRnguWI23AFLfVeecTwIOBA7Da5wNwRMKVyvZPYrfc5GymkEQBEEQtC7WtVqZ3YUum8qUtKakqyRNS9uVklZP54ZImivpwwX7FyQ9XtjfQdJbkvpKGoQLjf7NzPY3szFmNsHMLgE+hxeSPaJwrUn6Qmk84yV9t7D/bUkPpT5elHR+5jTkq2Y2sbBNS+0tMpUp6UBJU9J9PJb6uVXSWoW2dgF+a2aXmdkzZvaQmY0ys5NLfc4r9TnRzGZnjDUIgiAIgm5Mlzhm8mIfV+PCoB8HtgfeDVwtSal0xZh0HEnrAssCwyW9KzUzArjLzOYCO+KrFk8v92VmY/BVmF+uOMwFuNTSRunaD+GSC81kEHA0sC8e3VsR18qsMRHYXtLKda6tzCKSTLNDkikIgiBoMSLHrNP4JF6o7ctmdq+Z3Yc7P1uwUJPyNpJjhjth/wbuSa9rx25Lr9+Xfr4dUSvxGJC/Rh0ws1+a2a1mNt7MbscdqD2TiHl7jC/pVq7Zjm1f4JD0DB4EzsQd1RpH4c7ry5IekfR7Sbsmx7bI+0t9Ptjgns4zsy3NbMs+/Qd3cBtBEARB0N1QE7fWoKscsw2Al4oVcZM00ku4QDi40/VRuWD3COBf6diINHX5QRY6Zh0hoFJ+maSPS7o5TaFOw8tW9ANW7eDS7fFCdLXtpXZsZ5jZ04X9l4ABkoYCmNnD+PPYGq+lshJwBXBtyTl7stTn5/LuMgiCIAiC7kxXOWaicSCxdvxOoD/ugG3HQsdse+CjuJ7lPcm2Vmx1Q+qzQcGm1kfZXX67nGTK87oBj8B9EfgAXugV3Dlrj2fNbFxha08RoJ4mJxR+D2a2wMzuMbMzzWxX4OvAzvgzqDGn1GdRYD0IgiAIlg564FRmV63KrOlNDq9FzSS9B88zewzAzKZLGgMcjKu5j8GdpzWBfViYXwZwIzAZ+B7wn2JHkmrTo4cVDk/CS1fUbFYp7gNb4g7YUWY2P9l0l/IToZUZBEEQ9ExayKFqFp3hmA2VtFnp2DjgQeBiSYfj0auzcOfr1oLdbbjc0T+SgzRf0t3AV4ATakZmNkPS14HLJV2Q2iqWy/gHcG6h3VuBb0m6C5gPnALMKpx/Co9aHZm0srbCFwJ0KZKuAm4H7gJeAdYBfoovCvi/JWnbesPcTFmfBRXeFdM/PKtjoxoTK2ibAJt9aFy27Su/WCfb9oWPdxQEXcjcZSvopiyTL5/a56X8MQAMfbpjmxpvrp8/5oHDp2XbDl/h9Y6NEpss+2K2bRWJJYBH/1++hNMWJx6abdunwlt5o0Meyba9a8La2bbvWv7N/EEAr9387mzb0w68INv2mIf2yLbt3Sv//dZL+X9lp41dPtsWYMEq+b/A5f9T7bsol7kVUnnnDq0gZze3Wn6UVVB8G/BaD/R8ujmdMZW5LfBAafsZLnMwCXe+/oU7G7uaLaId/y+gN4vmktU7hpldC3wMz8O6FZgAXILnZO1Si3wlvgM8k9q4HDgf18KqtfUQXl7j23iE6kCgVkqjrCzfmfwDzxe7Dp+KvRAf98fNbEoXjiMIgiAI3lkMMDVvaxGaGjEzs/2A/doxaaNBVbr+H5RywcxsJA0Ex83s/4DPpanJY/F8rMOBr0h6EnfU/mhmLwGfLl1+haThkgz4oJn9Gvh10UDSdfi0ak0Pq6h3uch+HQ7HS3B8ELjZzM7HHcLi+G8ptXkui0b66t3zj4AftWcTBEEQBEsD1gMDei1b+b+GpOF4ntmbeH7aZsB0PNL1NXyK8891rutwLsnMZgIzF2NM78Lz3H6BR99u7sC+XxepFARBEARB0I1ZGkTMz8EjU1ua2SVmdoyZnWRmV6ZVjZfA29X/v5UUB97C88zaRdJ+kqan1+9Lbby/ZHOwpMmpzEeN/fBpyV8Du0hasXTNKEnXSzpG0gvAC+l4P0mnpZIdbyWdzB0L1/WW9AdJz0qaKekpSUdn1FoLgiAIgtajB67KbOk/6JJWwFUAzjazuqXtSzlsJwB/A94PnF2lLzMbi+tX7lM6tQ9waW3FaKo3dgAwOpWxuBv4ap0mtwM2AXZiYZHdP6bjX05jvBC4TtKm6Xwv4EVgT7wkyA+BHwD7V7mXIAiCIGgJemCOWUs7ZsC6eI7Wk8WDKeJUq4r/u8KpS83s/KRD+exi9Dca2LtW7FXSGvhih9EFmxHACnhdNICL8Ny3MrOAA8zsETN7WNI6wN7AnmZ2Rxrjb3BH8hsAZjbXzI5PygHjzewy4HfpujYsIsk0MySZgiAIgqC70+qOWSO2xXPN7gEGFI7ft4TtXoLXXts27X8ZeMbM/luw+TpwWSFn7HJgHRUE2hOPlITHt8CdzMeKckvAZ/GyGQBIOiQ5W5PS+aPwWm9tWESSaWBIMgVBEASthax5W6vQ6sn/4/CZ4/WLB2vRMEkzSvZLFDYys1cl3YJPX96Rfl5cOy9pOWAPoJ+kgwqX9sYXAdzdzlh64ffyQdoqBMxM7e8F/BIv5XEXvuDhW8BuS3JfQRAEQdDtaLHcsGbR0o6Zmb0m6SbgMElnmdn0Luh2NHCWpPPwPLBiJcZ98FptnyldszVwhqQjG+XC4fXeBKxqZv9qYLMNcHea4gQgTYEGQRAEQbAUsDRMZX4Tv4/7Je0tacO0gnJvYFO80n9HvE/SZqVtQAPbq3CpqD8A95jZU4VzXwcuT3ljb294Ev8CYK9GA0iLCy4GRkn6gqT3SNpS0ncl7Z7MxgJbSPq0pHUlHYcvFgiCIAiCpYwmJv63UPJ/S0fMAMzsGUmb4wVmTwLWwKcCHwd+C/ymnctrXFzn2PvrHKvJQV2Fr7Q8vHY8aXRuzqIanbVr5ki6Fp/ObE8XZX98peXpwOrA63ieXC2Cdi6eO/dnPLp2BXAGCwXXG2OgHBcV6Dc1P3Y8/5GB+baNXN0GPHnt+7JtBw3JH7MqqCwNfClf26T3nHzbrfd6IH8QwO3zyipnjVlv5GMdGyUeP339jo0STzy7TLbtzBvypYIGr1FtrqKKzNKY48/Jtt3uGwdn2449c6Ns2+UrqG9pcjWpoEEr5T+7nxy3X7atDc//n31+hV/fnAq317tPtffFMvfkf8H0nZ7/JTBvUP4f9P5TKnwPVXAU+rzVefN5s1bo5g5LTGW2JmY2EZdUOqIdmzbvviSo3t678hFgVJ3rvoYXry0eG9NeW+ma2uv9GtjMxVUORjY4PwePypVXeZ7YqN8gCIIgCFqHpWEqs8uQNFLSI432u6D/8ZK+27FlEARBECwFRIHZ5pIq3Fthm5wq3ufPn1Tvc3jqa8vS8ZGlsdS2dvU7K/Zd7mOKpH9J2qpiO28rDgRBEARBjyUcs07hFuBdafsUMBBPoH8neLIwltr2907s46PARODv7SwmCIIgCIIgALrGMZttZhPTNgYX9l5f0kAAScdLmiBptqSJki6qXSjpNknnSDpD0uupqOoRkvpLOjtFpJ6TVJQ8qlX0vzdFrW4rnJtXGEttm536GiXp+uLAF3OqstjHo8DJwHLA2oV2vy3poaSH+aKk81MNNCSNwKWZBhcibyML7Q+QdK6kN5PCwfcqji8IgiAIuj9Gj1yV2aU5ZpKWwUtGPGxmMyXtgRdL/SYur7QzvgqxyD7ANODDwKl4gdWr8dIRW+KlKM6XVFsG9qH0cyc8arU77xApSvZV4FVgfOHUAuBIYCNcPeBDwFnp3F3p3AwWRt5+Xrj2KOBhXCngNOB0SVs36H+hJNOskGQKgiAIWouo/N857FTIlxoMPM/CAqxrAS8DN6UVic/RVjbpUTMbCSDpTOD7wFwz+1U6diJwDPARXP5oUrrutbRas8gGpdytCWaWv+49j2Ifg4A3gC+Y2cyagZn9smA/XtLRwDWS9k2lNaa6WZvxgz+rWgmQsyQdjoug/7dsaGbnAecBDFqpYk2CIAiCIAi6nK6ImN2B197aDI963QrcJBcA/yuuZfmspD9I+qKkcqWbh2ovzMzw6NPDhWNzcedn5YyxPF0Yy2a0rdDfDIp9fAD4Pe50bVEzkPRxSTenqchpwJVAP2DVjPYfKu2/RN69B0EQBEFrEcn/ncIMMxuXtnvwGlxDgYPN7HlgPeAbuO7jGXgF/6Lidlk30hocy7mXOYWxjDOzCYVzC2hbh6xvRpvt9fGAmX0fd56OApC0FnADXgD3i7jzVisQm1OKcnHvPQiCIAiCbs478QfdcCdoEICZzTKzG8zsKFzAeyN8NePiMif9zC/D7kzC87mK5Jdbb5/5pPvF8+L6AUeZ2X+TFFO5TPocqo8/CIIgCIIWpytyzPpLqk3RLY9LFg0BrpO0XxrD3cB0fGHAXOCpOu3k8iowE9hR0nhglplNzbjuVuBoSQfg06+74w7iCxX771O439pihw3xRH3we+sFHCnpSmArPNm/yHh89eUOuLj5DDObUXEcbclclGIV3PUBr+fHhxf0rbYqpu+0/Lbfeld+28uMz2/Xele4vwqu9P9dsnm+MTCwHCdth6k7bpBtu+J9nfO/2bQ183WIFlSMS/eZlW9bRWbp9nPPy7bd+juHZNvOG5j/3py6drWv5F4V3hfWO38c/aZVGMOcKjJE+e0uqPjXqde8ClJy/fKfRZXfX67sHUCfKpUqKy4orPKZGjipgkbdO0ArJe03i66ImH0ST/B/GXfAPgh80cxuA6bgU5t34vJHewC7m9mz9ZvqGDObh2tYHohPIV6Ted2NwI/x8hb3A8Nxrc2qrMfC+/0fsCdwqJldlPp5CJeO+jbwWBrnItX8zewu4HfAJXgk7+jFGEcQBEEQtDY9sFxGp0bMkibkfu2cvxovfdHo/Ig6xzauc2zV0v75wPmlYyNpoEHZgc0PwKvxA981syGFcy8BQyUtAE7M6SP182vg16XDl5VsDgXKas3jcYexaDeio/6CIAiCIGgNmh4x64YyTG0KxEoaluxHLEGfywNnAz8DVgPsn6VnAAAgAElEQVR+nqSUivc+TdI9kj5bse0R6fphizu+IAiCIGhpmrkis4WmRDtrKrM7yTB1FmvhEcfrzexlM6tlDBQLw34ALxh7paQ135lhBkEQBEHQKnSWY9adZJiykHSqpCclzZQ0XtLpjfQt07TmA2n3mdTn8LRvhXsfC/wIX4W5UeH6r0i6N0XUXpX0V0mrpXPDgX8l00mp7VGF7ntJOiVFIl+V9HNJUS4jCIIgWPqIiFnzaSEZprfwemIbpLF9CfhhA9tLU1+1vt+FKxosgqQ+wP7ALODBwql+wAnApvj9D8MT/Unt7JFeb5TaPqJw7T7APFzp4DB8RedeebcYBEEQBK1DSDI1j+4sw1QXMzupsDte0im4A3lcHduZkl5Lu5NqfUoCFx+v9TcQmA3sb2YvFa6/oNDcM5IOBR6XtLqZvSDp9XTuVTObXOr+MTM7Pr0eK+kgXJLpkpIdkg4GDgboO2T5Dp5AEARBEATvNJ3lmN1BcgiAFfAI1E2SPozLMB2ByzDdCPwDuNbMZheuX0SGSVIbGSZJVWSYytJLy1OK0kn6Ah59ei9eZ603i1fkdQYLC9MOwsuF/FHSm2b2t9TXFnjEbDP8+dTW8a5Jx3XTsiWZQiszCIIgaGl64F+uzprK7M4yTONYmJMGgKStgL8ANwKfAzbHc8MWR5LJCn09ZGZnArcDx6a+Bqd+ZgBfxeu61aZFQ5IpCIIgCGr0wByzrqj8D3VkmHC9yBsknQpMxKvs37SY7S+uDFONjwIvFqczk6ZlsyhKMq2P55T9oFZIV1I5J25J7ycIgiAIghaksxyzVpFhqjEWWE3SPsB/gR2BvRdzLCrc+0Bgh9TeienYc3je2WGSzsYXG5xUamMC7sx+VtJ1wMxCOY4gCIIgWOpptaT9ZtFZjllNhgl8deUTJBkmSbviifs/x6cKH6MJMkySDgeOx3O37gRGVLj+Okk/w1d/DsQjd8ezeJJMg1h477NxJ+t4klammU2StC9wCvAtPGfs23iuXW08L0o6AZeHOh+4iHYUFJrNrGEVdOQG5X9q+lZ0LZf7/EsdGyWGnrxitu3Ew2d3bJSYOzc/aDnv5UEdGyWGjqsmDzJwcr6e3UvbV/gm65Uv7tdrcL4wY78B87Jtl7lhSMdGBTY6pE3N6IaMPXOjjo0SVfQv/3vG77JtNzznm9m2s9atIAQKDHiybkWfuqzx8eeybZ9+YPVs22XWnZJt+9aM/tm2Gpf/eQKYu0L+Z2S1W/LbnTco/zugkl5n//zvgPkVxTIX5EvVMr+C7TtCF0opSVoB+ANef3UycKyZ/bmO3feAffHFjJOB35rZz5o1jqY7Zq0gw5RWOqp07FhSHliBcwrnR6WK/Neb2c5mdp+kC4Hf4CUvMLNRwKhG91Zo61K85EaR8nhOom0kbbvUX9Fuv476C4IgCIKgQ87GU4lWwRfn3SDpQTN7tGQn4Gt4YGUdfHHj82b2l2YMokcljdeRi6ptm3V89WK1v1hyVI2kpIIgCIKgR9FFyf9pYd4ewHFmNt3M/g1ciy/SW3RIZqeb2Rgzm2dmTwLX4LnqTaFHOWaJolxUbWumE9QT5KiCIAiCoNNpcoHZYZLuK2wHF7p6HzA/KfbUeJCCak/d8XkB022BclRtsemJjllRLqq2zUtSUItME6YI2PVL0H4bOarUbkP5p7Q44gRgo0Lkbb9C+yskCae3JD0j6SuL8xCCIAiCoIcx2cy2LGznFc4NAcqLBqcCy3TQ5kjcl/pjswbZEx2zLqMsR1U41Z7806V4bbcnWRh5K+ajHY+HTTdNxy9ocmmPIAiCIOgedF0ds+l4vdUiQ/EFjHWRdBiea/bZUpH8JaInOmY7SZpe2P7eWe3jBXS3A75cNDCzk8zsP2Y2PqkBnEIqz5EcuOnAvELkrejU/cnMRqdCucfhupnb1huIpINrIdt5s95q8m0GQRAEQSfSxGnMjLIbY4E+ktYtHNuUBlOUkg7A5SI/YWYdKfZUoqsKzHYninJR4PXPOqv9ReSokurBkso/FeWq5kmaREgyBUEQBMFiY2ZvSboSOFHSgfiqzM/jmtyLkGqengJsb2bPNHssPTFiVpSLGmdmL6bjC6BNsZjFkWRqKEcFTZF/CkmmIAiCoGfQtZJM38QX7L0KXAIcamaPSto2zYLV+AmwInBvYfYtv7hhB/TEiFkjJuH5XEU2BcYvYbuLyFGRJ/80h5BjCoIgCHo6XTjXY2avA7vWOX4nPrtV21+7M8cRkZaF3Ap8WtIuktaTdCawxmK001/SqmnbADiLJEeVzr8t/yTpPZIOpa3803hgLUlbSBomKb9cdhAEQRAELUtEzBZyAbBJ+gkux3QVLjhehYZyVJAt/3QFsDvwT2A5YH8yFAXaRWCZbngVmaVBE/PlMnrPrvavz4Sxq3ZslFh11fxxzJyQr0HSZ0aF+6sQ4+w9s9qzmN8vfxwr3p8/kN75Kkv0m54/htW+MyHb9mmtlz8I4K4J+f+sLl9BbmbewPz7qyKz9Nih+cpu644+NNsWYNln82WIxj63SrZtv9n5z2L648tn2/aZVeHzVE2dCuuTH2eY3y//89enwmd17pD8+1P+rw6rOH/SZ0b+mHP/LrxThFbmUk578kVmNhfXrvxWvfOSRgJbluShxuNRNgP270iOqtBXR/JPs4Ev1Ll0AjC81NbwOnZBEARBELQg3dxXXnIaFYmVtGUq3jp8MdvdGC8Eewip1liSUipKMk2R9K+U8F+l7f1KiYZBEARBEPQAlnrHrBN5b/p5danWWLEw7EeBicDfa5X9gyAIgiDIpGtXZXYLwjEDJPWW9AdJzyaZpKckHS2p7vNJ05o1/csFaSqzRrEw7KPAyXie2NqF678t6aEkq/SipPMlLZfOjcClHQYXIm8jC+0PkHSupDclvSDpe816DkEQBEHQbejaArPdhnDMnF7Ai8CeuEzSD4Ef4En39fg5cFB6XYuOtSFFyb6K10QZXzi1AC8wuxGuCvAhfPUmwF3p3IxC2z8vXHsU8DCwBXAacLqkrbPuMgiCIAiCbk1PSf7fqU7O1ttOaUr8P75wbrykLfAyFn8oN2Zm0yVNSa8nlk5vUOhrEPAG8IWirJKZ/bLU19HANZL2NbM5kqa6WZu2AW4ys5rY+lmSDgc+Afy3bCjpYFJh275D8ldOBUEQBEG3oIUiXc2ipzhmZRkmgI1ZOB2JpEOAA4G18DIWffFVkFV5GvhMel0TMb9G0ggzG5P6+ji+KnMDYFm8mGw/YFXgpQ7af6i0/xI5kkwrhyRTEARB0GL0wL9cPWUqsyzDNA54W3RU0l54XbFRwI64RtZvcWepKnMK/TxgZt/HnaejUl9rATcAjwNfBD4AHJCuzekvJJmCIAiCYCmlp0TMOmIb4O7CFCGS1mli+/NZKMm0Je6AHWVm81NfO5fsQ5IpCIIg6NGI1krabxYRaXHGAltI+rSkdSUdB2y3mG31KUgyrSvpR8CGwDXp/FP4cz9S0tqS9saT/YuMx1df7pAkmQYRBEEQBMFST0TMnHPx6cs/4076FcAZLJxirMJ6LJRkmoHnnB1qZhcBmNlDko4AjsEV6u8CvgtcWmvAzO5KSvWX4Ar2PwZGLsZYFiJY0DdPLmSZ8fn/okx9X77tgMn5ciUAgyfkBw3nDM4fxyp359vOq6BSOnOl/Psb9Nq8/IaBGSvlP4tpa+a3O/DV/DFPWyN/DAumLZdtO3OVau+Ldy3/ZratJuf/Aqeunf91OGvdfL2gKjJLT33lnI6NCqw3N7/tPTe7P9v2hic+km2r+dmm9Krwtq9iC2C9KsiyDcu37TetgrxRhbeyVfjrW0W+CWD+gAr3N7Wbh6S6+fA6g3fcMZP0XeCwzpIWaiTDZGb34U5Yja+nrciJBfuRFJwjM7u8eL2kUcAws44/mmb2a+DXpcOXlWwOBQ4tHRtep60RHfUXBEEQBC1Hi9UfaxbZU5lJ2qgoNzRZ0vWS1u/MAXYnJF0rab6kHTqxj76SviPpfknTUyHZhySdKmmNzuo3CIIgCIJ3nqo5ZrewsOjpp/CyEle1e8USImlxVkY2HUnvwuuF/QIvq9EZffQDbgJ+BPwJGIEXkv0evnjgOx1cGwRBEARLDyHJ1CGzC3JDY3AnZX1JAwEkrSbpL5LeSNsNktYtNpCkjiamaNBFwJDS+VEpEneMpBdIZS0kLS/pwtTuTEm3SNqodO3ukh6WNFvS85J+KKk43The0vGpj2nJZi9Jy6VxT09yTJ+qc+/7Af/ApyB3kbRivQck6UeSXklt/bHwbL6Rjvcp2f9ZUm1hwFHAx4CPm9kvzey+VHbjRjM7PJ2vXXebpHMk/VzSJOA/9cYTBEEQBC1LOGb5SKoVT33YzGamlYP/AmbhKxq3xpPgb6mtKpS0J57wfgIeCXoS+Had5rcDNgF2wqNU4DXGPgx8HpcwmgH8o+D4fAD4K3Al8H7g+3gR18NKbR8J3JP6vwy4EE/6/xu+AOAOYLQKouPJuTsAGG1mzwF341JL9ca9aRrzHnhU8bR07jJcM/OThXYHp/sZnQ59GbjZzB6o0zZmVn5rfQXPc9sW+Fq9a4IgCIIgaB2qOmY7pUjQdOBN3BH5cjr3JdxJ2N/MHjKzJ4Bv4BGxWp2uI4ELzexcMxtrZifjTlKZWcABZvaImT2com67AAeb2R1m9jDuGA0F9knXfBu43cxOSG1fjGtMHlNq+0Yz+62ZPYU7iP2BcWZ2USo8exKwEq4MUGMEsAJeGBbgItouFACvV7Z/GveNqe9vSBpsZm/gzt8+BfvdgHnAdWn/fbiz+jaSLqk9c0mPlvp71sy+Y2ZPmNnj5cFIOljSfZLumzfzrTrDDYIgCILuS4iYd8wdeFRpMzx6dStwU0pK/wCwNjCt4LxNBZYHasVaN6CtpmMbjUfgETObXdjfABf+ftvWzKbiYt4bFmzK03n/BlaTNLRw7G1JIzObjkfeHi6cfyX9LMocfR24zMzmpP3LgXUkfbjU30OpzeK99WPh/Y8Gdi3UJdsHuNzM2lt7fxT+vM8CBpfOtbv+3czOM7MtzWzLPgPLlwZBEARBN6cHTmVWLZcxI0WVAJB0P+58HYw7ef/DI2dlXq/YTzm8014JCivYNHr0xeP1JI3m1rHtBSBpOXxasp+kgwp2vfFFAHe3M7Yy1+MRss9L+ic+rVnMZxsLLLLKtSZkLum1Ou1FGCwIgiAIliKWtPK/4ZGsQcAY4L3A5LIupZnVHLPHga1KbZT36/FYGuvWtQMpCvb+dK5ms03pum2AF8xsWoV7KrMPMAnPHdussB0M7JXyxGq8v7S/FS6v9DRAigJentrcC5gI3F6wvwTYQdKWSzDeIAiCIGh9mhkta6GIWVXHrH9BbmgDfHptCJ4jdTE+DXiNpO2S3NDHJJ1RWJn5K2BfSQfJ5YqOxadE2yXlg10DnCtpW0nvx6cF38QT98Er9W8naaSk90naBy8vcXrFeyzzdXy68ZHihi8aWIA7WDX6ABdI2ijVOjsV+L2ZFSNbo3Gh9EOAP5tZsabzL/Dp11skHSVpy/Qcd8AXCVSosR0EQRAErU1PzDGrOpX5SRbKDU0DngC+aGa3AUj6GO6M/BVYFngJX6n5BoCZXSrpPcDJeJTtWuBMvBRFR+wP/DJdMwDPJ9vJzGamtsdI+iIuX/QD3Ek8FfhN/eY6RtIWwOa0XdmJmc2RdC0+nXlBOnw78Ch+z4NwaaejS5feAbyI58YtMu1rZrMlfRI4Al9leTI+ZToeuBHYd3HvhQXQa07eO/O1D+T7f8PuyZfp0YJqn4yhz83u2Cgxc1jfbNv+b+RrvSzoW+V/l/yP07z+1f4n6p3/KFhmQr7tgDfyf9fTyf9dT79x1Wzb/jOqvS9eu/nd2baDVspvu1c5yaEdBjw5oGOjxLLP5uvpVJFYAnhy/3wJp3UuOyTbdvVH8z8js5fNfy9XkVmq+od0QL1kjwbMXi5fssgqfFQHvpb/u57fL38MM1atJlvWL1+1jLlDqrUddD7Zf0mStNF+Hdi8gjtQ7dn8VFJ/4AtmVlvRObLUT73r3qDgmEgaietLblywuRIvl9Go7+F1jg0p7c9i0Zy2hu9aMyuWqBgPbGlmO1OQcqpzjQFtxlE4Pwf4WdoaElJMQRAEwVJPC0W6msWS5pjVpVYktnRsZ0kzJJ2Ml7HYrj377oikX8slmQ7q2Hqx+5CkAyT9Ry7H9JakxySdrR4kfxUEQRAEPXEqs1McszKSvopP6x1rZj80s+lmViHw/M6Tonz74NOjnSLJlPgTcDY+dbkjvsDhMHw6+MftjC8kmYIgCIKgxel0x0zSEcD5wIFm9qt0bKSkR2qv8SnKz2qhQPqIdO7dki6W9FqKtv1P0val9r8k6Wm5xNLVkoaVzu+fIk6zJI1NSfW9CuctFWL9a4pOPSPpK3VuZXd8uvJkYANJG9exQdKBkp6Ty0a9PR5JO0qao5KUk6RTJD2YXu9FWrFpZiea2X/N7Bkzu9XMfkQhJ00NpKuCIAiCYKkhVmU2F0knAT8FdjezPzUw+zkuV1QUSL8rlZ24Hc/H2g2PHJVzt4bjqyJ3w+uBbY47TrX+DwJOAY7HC9B+B6/G/81SO8fjqz43xfPWLpC0VsnmQFySaQaex1YvajYcl0n6PL5QYl0WLgy4BXgN+GJhfAL2ZlFJpifN7No6bdeTZNqOttJVQRAEQdD69NByGVVXZVZhB+CzwM5mdkMjIzObLmkmSSC9dlzSvsCqwNZmNjkdfrp0eR9gv6QCgKTzWHTxwXHA0WZ2edp/VtKpuGNWXK35JzMbndo4Dl8VuS0wIR17T9qvySldBFwm6ZiSQsFA4GtJTxNJ3wDulLSumT0l6S+pjd8l+48Ca7Kw5Ec9SabTgG8VnldxsUJNuqrumj1JB+P11ug7ZPl6JkEQBEEQdCM6M2L2CO5InSCvnl+VzXGJo8nt2EyoOWWJl0hSSpJWAtbAa5/VtCan4zli65TaKco0zcMLyhYlmQ4A/llwHG/DpZx2LbXzYs0pS9yN1zrbIO2PBj5aiMbtA9xmZi+2c48/wwvafp+2kkxl6apFWESSaUBIMgVBEAStg5q8tQqd6Zi9jE+1LYsXTK0assl5jvXklWr3VPt5CItW7N8Y2Ci3HUm98TIhO0qaJ2keXs1/dSouAjCz+/Hab1+W1Bef1hxdMKknyTQ5yWBNpC0hyRQEQRAsvfTAqcxOzTFLkaAReKTnn+XE9wJzoE31yjHAJuVk/gp9v4IXcl2njkTUuI6uL7ATsCKwJYs6eDsDn5A0vGC7mlzQvcaH8Gf8eOHYxXikbCf8uVxROHcJ8D5Ju1cYXxAEQRAESwmdvirTzF7GnbN+wK0NHK3xwMaS1pM0LEWT/gy8Clwtl2FaW9Iu5VWZHTASODqtxFxP0saSviaXgsrlQODvZjamJMv0Nzwf7ICC7UzgQkmbSdoazyW7IUlK1RiNV/0/CbjWzIo1mi9N28Vp5epWktaStC2+qCC/rHQQBEEQtDg9sY5ZZyb/v42ZvZIcqltwuaI7Sya/x523+3Dtze3N7DZJ2+EamNfhjt2TwFEV+j1f0lvA9/DVoTNxyaQsmSZJq+CRsUZSSH8F9k8lP8AdzL+k8Q4DbqI03WlmEyT9G19McFzpnEnaO11zAL6KtD8e+bsV2CJn3PVvBhb0yZtlX/bx/LfF5K3ydWwGvJwvmwQw9TP5+i3Drsgv4zZ50/7ZtnOWzf80z1ku329e9sl8eSOAvtPzx/HGhvm2VuEboM/K07Ntt1prfLbtmGvqVp5pyGkHXtCxUeInx+2XbWu987NQ1vj4cx0bJcY+t0q27Z6b3Z9tC9Vklp7e83cdGyXWHphfQ1v9878DbG5+LGDA89W+L2avmP/5W/7RSk1nM3Ol/PtbUOEroIpcGFSTker3Zjf3WLr58DqDTnHM6skqmdkkvBxFPftJeLmL8vEXWFQkvHhuJAUpp3RsFDCqdOwSfIqw0VjbfBuXpJsafjuY2fF4qQ3SWGrjOa/RNem6j7VzznBH9fcdtLFfe+eDIAiCIGg9uqTy/9KApP+T9PN3ehxlJK2eiuRu9U6PJQiCIAiaSiT/N6ZQlb/RNiqznb9Iurx0bECprWmSHpC0T6N2OgNJT0qaW6e4bDP7WFbSyUmNYKZc1eDeVMF/hc7qNwiCIAhaiibmly2tOWbvKrzeGZ9qKx6b2YTxfBXPQxuCJ7v/SdKLZnZbE9puF0kfAwbgyfcHACd0Qh/DgP+kfk7AV57OAd6LKwB8FfhVg2v7mdmcZo8pCIIgCILuQ3bEzMwm1jZgSvlYofr+5pJuK0SDzpe0TDp3Kp4ztkchOlacgpuS2hqXcshm4goCpOsPkTQ5rc4cK9fPvFLSEEl7yzUzp0i6QC46XrvuE5LukWthTknTkuuVbvHr+IrJC/GE/nrPpq+k30qamu7tZElKffxC0n/KF0gak6r3gxeLXQX4oJmNMrOHzOwJM7vezPYBfl24bqKkH0i6SNJUkrSTpK3lmqGzJN3HkiwICIIgCILuTExlLhmShgI34mUuPogXUP04CyWIfoJrUl7PQl3MNsuQJPWWC4kPom3x12VwiaK98AUD2+DalXviGpVfTNuBqa3+wNV4JO79wNbA2RRKT6RxfwF3zP6JP5c2ixHwSNpMvD7Z/8Olmw5N50YDH5G0dqHdDXAFg9FaWFB2lJm9WqftelqYRwMP4M7XSEnLAjfgK0s/gC88OKNeW6n/gyXdJ+m+eTOjFm0QBEEQdHeavSpzX9yp2dfMZgJI+ibwN0nfN7PnJc0C+pR0MWsLh/8qaT4+1dcbd/D+WOqjH3CwmdV0LC8DDgJWMbMpwCOSbgC2xx2wFfGp0WvM7JnUxuOlNvcBHjezx1Obf8YjaP8o2Y03s++k109K2hD4NvBbM7tf0uO4EPnJhXYfMrOHU97aYNpqYd4P1KJ3N5vZboXTN5vZLwq2hwPzga+b2SzgUUnvpsEKTjM7j7RCdNDKa7TQ/wtBEARB0Fq5Yc2i2asyNwAeqDlliX/j8kob1L9kEQ7Hq+rvCDwMfKvmgBV4s3TsFeCF5JQVj60MYGYv4bXFbpN0naQjJa1WavPrwJ8K+xcBu8j1Nov8t87+eyQNSPu1qv41vsyikkv12A2/57/hIuhF7ivt157vrHbGFARBEARLB104lSlpBUlXpbSnCZK+3MBOkk5LKU2vSTq9ltbUDJrtmInGt5/j976c8sv+CXwJ+IOksuB4PV3L9jQzMbO9gY8CdwF7AE8pKQhI2hSfFjxTC7Uw/4dH5r6WMeYio4H1U57dR4C1cAUDcIH1t2irhflckoh6k7aU5x9bSYc1CIIgCFqJs/EFeavgQZZzJJW1tQEOBnbFa7Nugi+I/EazBtFsx+wxYAtJxcjPNrij9ETar6eL2QYzewz4O16xf4lJkko/NbNtgbvxFZDguWh34A+4qIX5UzySVqRcK2wr4NlaBCtF8v6D/0L3AW5LeqGY2VzgcnxhwaqLeRuPAZsVFzbUGVMQBEEQLBV0VbkMSYPxwM1xZjbdzP4NXMtCX6HIvsAZZvZC+ht/BrBfs+652Y7ZhXhS/Si5LmUtz+sSM3s+2YwHNpW0rlwXs708tzOAL6So1mIh18g8Oa1mXEvSJ3GtysfSFOQ+wMUlHcxH8NysDVLkq8bakn6W2vwSnvz/i1KXo/HSF3vSdhrze/g0672S9pe0iaR1JO2GO7DzO7idi3AlgvMlbSjp0/gCgSAIgiBYumjmNKY7ZsNqC+LSdnCht/cB881sbOHYg0C9iNlG6VxHdotFU5P/zexNSTvizsq9wAzgKhbVtzwHn1Z8AE+G3xqfOqzX3r1yXcmTgF0Wc1jT8Qe2P74Q4GXg/DTGvYChaYzlvsdLuhePqN2VDl+Q7O/Bnajfpq3IZXgtMgOuKLU5SdIHgWPSNhx3ZJ/CdTfr1jArXD9F0udwZ/cBPIJ2TL3xt70Yes/Oy6LsPS3LDADNyhd8m71iR37novRZkD9zO3dQBdvBFcYwI7/deQPz/895873V9OiXeSa/7WXG54956iadUxrv7lvyv6OWe6ladu8xD+2RbWvD859bvwrv+6cfWD2/3dn5v48bnvhIx0YFVn80X0+2iv7ls59rVxFuEd5zVf4MTq+5+c9i/oBq74t+U/Pb7l3hbb+ggmTnrGH5Y+47LX+8ffNlaoFqWpmtVEaiCUw2sy0bnBsCTC0dm4pXgujIdiowRJLqVFeozGI5ZmZ2OQ3ynczsAVyQvNG1LwOfqHOqUXsfK7z+HQtLb9SO/QQvw+GNSKOBIWa2TTr/Ij4XXI8/szAHrF7fHyq8Lk4ZfiP1dSDwOrBcwe4NfFVpozanAMemrSFmVne6M4VXyxHEyD0LgiAIlj66znGcjgdeigwF6v3LVrYdCkxvhlMGLaqVKWmU6stCbYbXONvvHR5iEARBEARLgOhSSaaxQB9J6xaObYrXDS3zKIsGSBrZLRYt6ZglbmFhkdra9oiZTS2VzlgESf26aHxBEARBELQAZvYWXqz+REmDJX0UL1r/pzrmFwHflrRaqiX6HWBUs8bSyo7Z7JIk1EQzmydptKSra0aS/i3pN5LOlDQJuD0dX04uF/WqpDflMlJbFK47UC7ftKtc/mmWpH9KGt5oQGlBw7WSXpE0XdL9KUG/aNNf0qmSnpM0Wy4j9a3C+Y0l/V0u5P6qpIslrVI4v6mkW9OYp8nlmbZryhMNgiAIgu5E10oyfROvJ/oqcAlwqJk9KmlbScVMv3OB6/B6q4/gijznLsFdLkIrO2ZV2BeYh698PECug/l3vAjtZ/A6ZncBtxadIFwS6ofp+o8A/YEr2ikktwz+C/okLsV0DXBNKTQ6Gl8JeiReMPZAUg0zeeHb2/HE/g/iOqHLAVcV+vwL8DwuC7U5cCJQLDgbBEEQBEsFMhXY+MwAACAASURBVGva1hFm9rqZ7Wpmg81sTTP7czp+p5kNKdiZmR1tZiuk7ehm5ZdB8yWZupKdSh7snWb26Qa248zs7bISkj6Fl8xY2cxmp8M/kLQL7jSdmY71BQ4zs7vTdV8DxgHbAbeVOzGzMcCYwqETU5t7AKfKtTO/AOxgZrckm2cK9t8C7jOzHxTGui8wCXfCxgBrAj8xs1pduHEN7pm0FPhggL5Dlm9kFgRBEARBN6GVHbM7SE5HYmYjQ9pKG30AX+76Win4NQAoKg3MK15rZs9IegV36m4rdyJpCDAS+Cye89YntXlPMtkcL7Nxe4NxfgDYvuRw1lgHd8zOxOvE7Q/cClxeqrvyNotoZa4UWplBEARBC5E/BblU0cqO2YwkZZRDWdqoF17PbEQd23Idkypvi18AH8cLyY7D67hdjMs7QcdlLXrh89bH1Dk3EcDMjpP0J3wK9lPASEkHmdmFFcYZBEEQBN2enihi3sqO2ZIwBlgVmGdm49ux6wNsSYp4SVob19B6vIH9NsAoM7sy2Q8C3oMnCNb67Y1Phd5S5/ox+CqQ8WbWsHJkipCNBX4p6fe4dFQ4ZkEQBEHQ4vSU5P8yN+LO1tWSdpQ0PEk2nViSYJoLnCVpK0mb487Pg9SZxkyMBXaXi5hvgkfL3ta1NLPH8eW4F0jaTdLakj4m6SvJ5CxgGHCJpA9Jeo+kHdLq0YGShkg6S9J2cnmprXAVhcea9mSCIAiCoLvQtasyuwU9MmJmZgsk7QScjMssrYRrWP4b+GPBdAZwGu5grY6v3NyjndUXR6T2/gO8hueDDSzZ7JP6PRuXiHoe1wTFzF5ItVN+ijuPA4Dn0uu5+FtrGF5DZdXUx3XAdzu8aeVLi1SRK7F++dJCA16u9nZbb5OJ2bbTJ6yWbTvoy69n2744ebmOjRI2P1+AodfLDcUh6tJvWv63yhvr57c7cLn8Bb2qMKcwr4IWRZ+Z1eSpevfKt59f4cu415x842XWbVgqsQ3TH89feKNqqmXMXjb/f2v1n5ttW0Vm6Znd8qsE3D87/8vlS389ItsWYEGFMMOgSflSVlOH52syDXopfwxakP9+6zMjv12AOUP/f3vnHWZXWe3h95feiHQQRIKggoAghOYNEAQV0KtSLBQhgBQRkI6KIHJFBKIgVSJVyuVSBUEEKREiTXoJEGqA0BJaep11/1jfIXt2zjmzdzIzOWdmvc+zn+Tsb+1vr33OmczK9621fiX+LSrzQ7IYiK3MJsHMRtQZ2z33elgNu8nAwemod6/r8VWuamMX4Lqbldev4jlmWU7PXTMTb0Z3RI05nwd2rOHOXFwgPQiCIAiCLkhDbWVKWkHS6ZJeSA1d35V0n6SDU8VjUyCpj6SjJD0maZqk9yU9IGl/SX3bniEIgiAIgtjKXIykjvr/xputHgc8iQeOnwP2wLftagqO15m3ByAzK7lJsHAkyafb8NYYxwP3Ah/iDWMPB56ndo5aW3P3NrPi+xFBEARB0KwU07jscjTSitl5QAsw1MyuMrOxZva0mV1vZt/B5RGQdLikJ9NK1ISUGP9xIpCkEUkOaXtJTwOzgbUkbSTpdkmTkpzRGEmbZR2Q9DlJ/5I0E295sWuaa0TGZmVJV0n6IB235Dr7H4pXXW5jZmea2WNm9oqZXY2rBzya5tlW0r1pjvcl3ZYa0FbuM0QuzL5LkmCaAewv6ROSLkuriTMlvSzp0Pb8IIIgCIIgWDw0RGAmaWng68A5SUh0ATIJ9y148LM2sCsuTXRWzrwf8Etgf7wZ7HhcLukyYPN0zePA3yUtm3zoAdyA53FtCowAfkWmqjK1v7gbl0DaEtgM74d2RxoDT+6/w8zyTW0xs5aU2wYwEDgj+TIc75/2Ny0osn4ycG56jr8CvwHWBb4JrAnsDUyo9p4FQRAEQVMTW5mLjc/izVefz56U9AauFQlwuZkdYGZnZExelXQ0rke5p5lVyrV6Ageb2SMZ27tycx+MSyVti+tXfhX4PPA1M5uQbA7Dt1cr/CD5uVclUJS0Py54+k3g6vQso9t6YDO7LufPXvg27sZ4dWiFs8zs2ozdqsBjZlZRE3i11j1CkikIgiBoVkRsZTYimwPr4z3H+gFI+oqkf0p6Q9IUvGKyD94+osJcfEXsYyQtL+l8SeMkfQRMwUXMP51M1gTerARlif/gK3QVNgRWA6akLc6p+ErXUsyXcipUpyxpdUlXSnpJ0mS8XUePjD8V8itv5wHfk/SEpJGStqx1DzMbZWZDzWxor/4Di7gVBEEQBMFipFFWzF7EFxpbdWAys1cAJE1Pf64K3AL8GU+sfw/YAM8/y24BzqqS7H8p3rX/MHyVaRZwJ63lktqKzXvgAd8PqoxVmmONA9aqMp7nb/gW5P7pz7l4o9j8VmarrV0zuzW9D9sBWwO3SLrGzPYqcM8gCIIgaB5qtg3tujTEipmZvQfcDhzURluMoXjgcpiZ3Z+kiVYqeJth+LbgLWb2DL5i9snM+LPAypKy8w2l9Xv0KLAGMMnMXswdlcDsSmAbSUPzDkjqIWmwpGXw4O23ZnZHUgRYgoKBsplNMrPLUj+3fYA9ow1HEARB0NWQtd/RLDREYJY4EPfnkVSJ+IVUJbkLsB4wD3gh2Rya5Ix2wQsBijAO2D3NuxFwFV6xWeGfeI7bpZLWS3JHf8BXsiof6RX4luONSRZpNbmk0u8zlZln4C0y/inpEEnrJ7sd8dyxDYAPgEnAvpLWSNuRf0r3qotcNuo7kj6bqjh3BF42s1kF34cgCIIgCBqURtnKxMxelutR/hz4H2AVXIboWbwq8WwzmyLpp8AxeHXifbgc0f8VuMXewCjgEeBN4ARciqly/xZJO+Cd/B/CtzuPwHPYZiab6ZK2AH4HXAN8Is11Nx5sYWazJH0NDxj3wSWdZuJB38XAfele3wfOBJ7Gt3KPAFoVBNRgFi7ptFqa9wHgvwtcV5g+04pL3mhAcWmTlt49S/kxbW5+V7c28/oU/z/GRzOKyyHNm13c5x59irfKm7tEubZ6LT1L+FGi093AfiX0t0owbVZxSZiW3iX0m4AeJf7rO7vEOnKZ/1FPm1584l4zS8jjFP9xKm1vc4r/jPSYU9znMjJLG/Yt/jNdlpbexT/AUt+5cl/PwswdUHzinrPKLfeonMpZ49Jk1ZTtRcMEZgBm9jauN1lTJM3MzsQDmixXZ8YvAS6pct0TwCa505flbMYBW1ReS1oP6I0HThWbd4C6+Vxp9eqUdNSyuQtYJ3d6UGb8Var8k2BmJ+GBWRAEQRAEXYyGCcwkrQD8DG87sQreOuJFPLH/YjOb2gk+7IAn278ADMG3Mp8gNYUtMU8fPKG/H/ApM/uofT0NgiAIgq5Pl1n9K0FDBGZqHDmmJfBVrlXwrcnReKFB2cXU7wCv4K00dsVbXNTzs4+ZdcyeUhAEQRA0K91wK7NRkv8bQo4Jzwn7NPAa8CPgW3hbiopNW3JMFfbBt0n/kv7eCkmvSjpB0kWSPsSLCtqcP/U+u1HS2+k9eFTSNxfmDQ+CIAiCoPFY7IFZF5NjqvRaG45XfV4PrClp/SqPdTjwHN6S4xcF5x8E3IqrFKyHFwtcL2lNgiAIgqCL0R3bZTTCVmZXkmMCr/78p5lNTDbX46tmB+ee+19mdmrGp73bmj8VMDyRmeMkSf8N7IxXqbZCIckUBEEQNCtGNJhtMJpOjimtvI2gdbXnZcBukvI9GvJSS0XmHyjpVElj01bnVHzFLS/jBIQkUxAEQRA0G42wYtaV5Ji+hgdJV0i6IjPeE1+hy57Lb9sWmX8kvsp3JF45Oh3PY+u45kBBEARBsJhopi3I9mKxB2Zm9p6kihzTWXXaYmTlmOYBlEh8HwYcYma3pOtWoIYck5m9mblfXo5pF1yO6cMa99kHX8X7Ve78IWnsigWuKDf/MOAvZnZdeo5++GrauDrzBkEQBEFz0g0Ds0bZymx6OaZUSPAt4NJUUfrxAVwIDJe0eh0fi8g9jQN2kLSBpHXx/LjibeyDIAiCIGhoFvuKGXQZOaY98C3S26o834OSXsdXzX5R4z1oU+4Jr+S8ENfi/ADX5SwUmKkFes0oYgkzlywerw96onhcOHvJcv/1eeWxlQvbLrVycXmTqc8XL4ToVaK5Ya8pxX2YN6DcezFncPG5B71RfO4P+i1T2LbMlkK/gt+1hWHKuOKfX89eJWR6SvxrqBcHtG1U8WFm8XnLSjKV+kxe713Ydl6/4hP/4JqaQi2LxAu7123/uADrnXJgCeviP9i9pxZ/L3rNLG47Y+ni/87OK5msonklZMuW6CDNqXZAxFbmYqWz5JhSf7PVzWydnM2iyjH9IR21fF819S9738yG1LCpK/dkZuOBbXKnR9ayD4IgCIKmxSyqMjsCSQekZqh9Muf6SJou6amc7WclmaSvdLRfmXu+mu5pkmZLelPSvfhqWWk5pkX0ZTlJ5yafZkl6R9Kdkr6asRmd8Td7LFlv7iAIgiAIGp/OWDG7CxiAN3Ydk85tgreC+Jyk5So9v/DGrLPwbcrO5ERgEl61uTIwGPf5ooWQY1oUrkv33QdfqVsebzab32+6mAW3REOPMwiCIOhSdMetzA5fMUtbhG8CW2VObwXcgffyGp47f7+ZzZS0lKRLU7+uGZLukLR2dm5JO0p6Kq0uvS7pWEnKjC8vlzCaIWl8auJajSlmdpaZfcbM+prZIOAAYB9JW2Xma1OSSdI3JD2Y7vmepL9V6WFWsd1dLhH1rbTitTnwMzO708zGm9l/zGykmV2Vu3S6mb2dO7rh1zcIgiDo0lg7Hk1CZ1Vl3s2CgdnodGTPD0+24LlimwDfxlfbpgP/kNQfQNKGeJL89cC6wM/w4oGDMvNdAqyB52V9B0/QH1LQ5wvxBPud0v3alEyStC1wI17luWF6tn9R5X2WdAguJ/VNM7sJmJqOb9UK5IIgCIIg6Np0ZmC2maS+KejYFA/K/kUKzOR6j58E7kqrUN8C9jOze8zsKeCH+BbjbmnOw3FZo1+Z2TgzuwJPhD8mzfc5XIB8PzP7t5k9BuwJ9C/icOqVNg74TDqVlWR60syew/U4B+GSSQDHAdea2S+TEPuTacVrenZuSScCxwJfMbN70v3m4qoBuwMfSrpf0khJm1Rxbz8ldYB0/KnaM0jaT9LDkh6eO7OqDGkQBEEQNCyhldlx3I23ddgMD24mmdlLkt4GVpe0Ih6gTQcexAOqFuD+ygRm9lEqFvhCOrUWrgSQZQzwK0mD03gL3v6iMsd4SW9SnKwiQFYyKWszgCSZBHyJKlWhOX6Ki6pvZGYvZAfM7DpJt+BbmpvhXf6PkHSsmf02Y/p/wK8zrydXu5GZjcLbhDBw2VWa6GsZBEEQdHsMaOl+v7o6JTBLfcrG41uVwlfLMLNpkh5J54cDY8xsjnKRT3669Gc9GSVL4wuNpJ7A55gf2BWRTCrCGDzg2gUvOmiFmc3Et0L/CZwo6QLgBEkjzazSFPcjM3sxf20QBEEQBM1NZ3b+r+SZVfLLKowGvoIHZnelc2Nx3zarGKVVsHXTWMVmWO4ew4A3zGwK3py2B7BRZo5PAysV9PdHwJLAten1o3i+2iQzezF3VAKzx4Ct25j3EVxT83BJxxXwYyweQEfeWRAEQdC9iOT/DuVuPLdsE1oHZv/CV6GWTzakLb4bgfMlbZ6RH5oMXJmu+z2wpaQT5PJNu+Hd+k9NczwP/CPNsZmk9fFtxmo9yZeQtKKkVSR9WdLpwDm44sC/kk0RyaSTgO9K+o1c/mltSYdVigMqmNl/8ODsCEm/BJC0jKS7UqXmF9P83wWOBu40s6rblUEQBEHQVYkcs47lblyE/A0zeylzfgyekD8ZX02qsBcuOXQTvlr0b2BbM5sBYGaPpsDl13hPr3dwOaOzM3OMAP6Mr8RNSrbLV/Ht+HTMBibibTx2TNWSpPu1KZlkZn+XSzv9CjgKmIL3ZFtAW8TMHpL0NeD2tHN7GvAAnoO2BtAXmIAHor+p4nMpTDCvbzFbzSs+7+xPFLft81G53eVZKxbXp+kxt/hXucec4j7M7V/8p7lnr+LPV/a96DmjuB/TVyg+t/UuoTlVQi5oxgrFbXvOKvf/w5YVimscLfFQ8YXmHnOLv8dzli7+vlmv4s9nPcp9L/q9V9x21jLFfS7z/Wwp8fG19C7+HpeTWIInjjm3sO2wQ/YvbNvSs7gPk1ct/mb0nlp8XpX4MQWYO7D459d/YsnJgw6n0wIzM3udKnlfZjYVlz7Kn/8Ar6KsN+f1eLuMWuPv4NWdWS7I2Qypd48q89WUTEo2N+HBZDVWxXU4K7YP4dulFX5BDS3NzDXDC7gaBEEQBM1PN2zR2Slbmakx6yhJb8hljyZI+rOkT3XG/XO+DM9JGU2UdKtcG3Oxk7ZJ75Q0SS5b9ZKkK1KOHZKGqLok018Xt+9BEARB0J50x63MztDKXA3fGlwHXwFbA+/VtTbwH0lDOtqHGqyN9037BrAU3ry2xMbcfCT1SFWci4SkL+B5cU/iRRLrAD/G5ZbyG5Hb4v5XjhGLev8gCIIgCBYvnbFidg7eT2ybJDX0mpndjXfjb0njFXHuP0n6Y0by6DRJH/soFz8/Ja28TZP0H0lfz4xXVsO2lssiTU8NVjeo4te7ScroIbxoYEW8OAG1IQclaURq7Lq9pKfx3LS10tiemi8T9Y6kS3L3XVrSNcn/lyXtnhn7GvCemR1mZk+Z2ctmdruZHZjRE63wXk6S6cPiH0kQBEEQNDjtWZHZTitmkpaWdEP6HT5e0q51bI+S9LSkKZJekXRUkXt0aGAmaWl8ZeecfPf79PpcYDtJS6XTuzG/Tcb+wH7AoZnLLsblkHbFW2dcCvytyjbkybhE0wbAe8AVUt3eaJVKzUqu2yXUkYNK9AN+mfz8AjBe0v7A+cnPLwLbA8/k7nU8XnG6Ht4o9iJJq6axt4HllNHnDIIgCILuiACZtdvRTpyDL8asgMcs5ymn4517hD3wXbltgYMkVeuF2oqOTv7/bHLs2RrjY9N4pd3EW8AhSZD7Obms0uHAHyStjjdlHWJmryX7syVtgwdH2RKe49KqXEX+aAywMvBG3gFJy+BVlFOAhzRfDmrLilySpB8Cr+EfQqV4oCdwsJk9kpnrOOAMM/tD5hbZSlOAy8zs8oz9T/FO/+Pxas+v47JU7+LNbe9O1+RXzO6RWtXqbGdm9+aebT88uKX3oKUIgiAIgmDhkDQQ189eJxUujpF0Ey4Z+bO8vZmdmnn5vKQbgf8Crqp3n87qY1YrVFVu/IEUlFW4H1g5Jb5vkOzHKqMTieeIrU5rnsz8vSLBlG+T8Wq6fhK+DfldM3uX+VJOreSggKwcFHjzgMc/fhBpeTz4u7PGsy7gW9LHnFjxzczmmdlewKeAI/Fg8Cg8SM1H5LsC62eOh/M3MrNRZjbUzIb26jewDbeCIAiCoMFoacdj0fkcMM/MxmXOPYHnrNcl7dptzoK7aAvQ0StmL+BB19pAtarBtdL4S1XG8vRIthsB+U5U+aax2fFKoJcPQrfCpZQm5pq3FpGDApiVhM6LXFfLt8qcrXwzswnAZcBl8ga04/AAbUTG7I2QZQqCIAiCwiwrKbuIMSppShdlEF6Ml+UjXP+6LU7Af9df3JZhh66YJami24ADlet+n17/BLg1I2m0SS4XbFPgzRQ4PYYHPytWkUSasBDuvWJmL1XpqF9EDqras76DN4RtS5KpFKmf21v4FyIIgiAIug3tnGM2qbKLlI5WQVkqQqzWjsokjQGmAoNzLg7GU6FqP4N0EJ5r9g0zm9XWM3fGVuZB+MrcHZK+Ipc9Go6LdCuNV1gJOEPS5yXtjK8SnQ6Qlg6vAC6RtLOkz0gaKulISTu2l7MF5aBqcRJwqFyG6XOS1pd0RNF7S9pf0nmSviZpdbmk0yl4UBh9yoIgCILuQydXZZrZcDNTjWMYvnvVS/NlGMEL+WpuT0raG88/29rMFshzr0aHd/43s5ckDcWrES/D86kmAn8Hvp9z9Ao8qf5B/G28kBSYJfYCjsX1MD+Fb0VWEuTbk7pyULUws/Mkzcbbb5yS/Pt7ifs+BHwZl3BaCa8GfQHYo1Iw0BmUacQ34O3ixr3qvnsLsuTfi8uKTP50cds1zn65sO2MtVcubDt3UPFWdvN6l5Pemb588bkHvlX8M1n6ueI+tJT412L68sWfr6hUWIWl/l38gt5TiyeWzOtT3OeV7yhsyrw+xT+PGcuWlC1bsrj9Um1mtsyn5+zitgMmFtfqain1vS+XFFRGZmnMmecXtt345z8ubDt4fHGfp67UgVJdk0rIi5WQb+rumNk0SdcDJ0r6EZ7f/W389/YCyDW8fwtsZWaFf/F0iiRTkmPat4DpXDM7iNaraNl55uD7tCfUGB9NLtfLzF7NnqtmU2WeunJQZnYJ3lKj2tiFeEBZbayaJNWQzN8fq3ffZPMqxfPZgiAIgqBJsUaUZDoQuAh4F2/H9WMzewZA0uZ4elYl9eg3wDJ4M/3K9Zeb2QH1btCZIualkTQCODvzkIvLj6nAQSkgW5x+jAaeTsFrEARBEHRpGk1KKeXEf6fG2L1k8sHNbLWFucci5ZhJuqRGktwDizJvo5N71ilydYF2y3MLgiAIgqB70h4rZnfgzdWylMhQcMxseDv40pnsC9wMLIkXKVwjaZiZ3V//supI6p22aoMgCIIggEbcyuxw2qMqc1ZOs/HtSvuLtKK0Xx1tSCStJOkKSe/JtS0frydJlCoXX5Q0O/25b5XxcZJmSpoo6TZJvTLje0kam8bHpQrKrB7nGqlkdqak5yV9s4YrH6ZnfQ44AJiJKwZURM2Pk/S6XDPzKUnfztxjSHpvdpF0l6QZuHoBkjZN56ZJ+kjSnZJWyty3h6TfSpok6V1JI7P+B0EQBEGXwEAt7Xc0C53xC72mNqRc3uBfwBBgB7wtxIm1JpK0A3A2XjG5DvBH4FxJ/53Gh+I6Vr8GPo8Lpf8jc/2+eIXE8Xhz2yOAY0hyTinAuYH5fcz2xgsN6paBpZWuuczX2vwpvop2THqmG4DrJa2fu/RkXC/0C8Bf5ZqfdwMv4rINmwJX03plc7d0ry/jRRKHAt+v8X7tl7ZZH547c1q9RwiCIAiCoAFoj63MbVNyfJZzzOyY9Pd62pC7AisCm5nZpGRfTwXgyDTf2en1OEkb4gHQ34BPA9OAm8xsSrrHE5nrjwOONrNr0+tXJP0OD8zOxgO5LwCrVfQ4JR0KtNKgzCKpLx6EDWa+HNORwEgzq/Q9O17SFul8dsXwrIwvpJ5lT5jZfhmbvM7oWDM7PvP8++JNbf8371tqnjcKYMByq3S/9eAgCIKguemGW5ntEZjdQxLKzvBh5u+ttCElfawNCXwJeDITlLXFWniZapYxpC1EvGnteDzgug24HbjezKZIWg5YBW8ce17m+l7Mbz+xFjAhI5IO3lOt2iLoZZIuAfrjkgxHmtmtcpWAlfDeZ3k/t8+dy+tbfglfXavHk7nXb7KgDmgQBEEQND/dLy5rl8BsehuajfW0IRemH1e1j8kAUgC2AbAF8FXg58BvJW0EVHQtDwDuqzF3GX+OwrdJJyfx88J+ZsjvLxa5f5tam0EQBEEQNCeL+xf6o8AXJS1b0P5ZYFju3DAyGpZmNtfM7jKznwNfBAYC38xoWa5eRWuzEliOBVaWtEpm/o2p/j69na5tFZQl7c032/KzBo8CX2nDJgiCIAi6Be2sldkUtMeKWV9JK+bOzTOziQWuvRLXkPqrpJ8Db+DJ8lPMrJrM0ml4W4pH8G3KbfFk+B0BUgXl6vj26vvAVrjqeyVP6wTgLEkf4lJJvYENgJXN7GS89cdzwF8kHYZvU56OJ9uX4TRcsuEF4BE8r2xzYMMC1z0gaRRexDAzXXd7bns1CIIgCLo+TRRQtRftEZhtA7yVOzcB17KsS9Kd2hL4PZ683wd4Hjishv1fJR2MJ9GfgeeTHWhmf0smH+IdeY8HBuCFBD9K3XgxswskTcO3IU8GZuDio2en8ZZU+flnPLfsNbxysy3x8jxn4gHhqcAK6Zl2MrPH23g/Hpe0DV45+gAwC89Du6Xk/RdALdB7WrEveBldttlLFLdVS7kfsCkrFf969phdfO43d/xMYVsrsabcY05xH6xnuV383lOLz11Ge3L6cmX0+orP2+/9jvG3LHMHFH+f5/YvYTuguHZprxnF34s+U8r9jJT5TMrQ0rttmwofDSlhXOJrX+Y7D9BS/CMppX/50MnntW1UmfcXxeftM7nEvxclP+fZnyjxRne/uKfhWaTAzMxGACPqjNfVhkyv36BGu4dqmpRm9ifgTzXsx+CrZPV8/l+qVDBmxscBW+ZOD8rZtKW12QL8Tzqqjb9KjX+i0jNskT+f5KmG5hvxps8gCIIgCLoWRlkt+y7B4s4xK4Wkn0h6UtLkdNwv6RuZ8dUkXS7pjdTY9U1Jt0j6Ujv6kJWhmpOa5o5MPdmCIAiCIGgHRPvll3W3HLPO5A28Z9kLeFC5J56ftiGeR/ZPfPvye/h26sp4debS7exHRYaqN54DdgFeZFB8HTuDpD5mVlrGKgiCIAiCrkVTrZiZ2Y1mdmuqhhxnZscCU/Au/Wvjif8/MbP7zGx8+vPXZlZp/FpXsimtht0s6aeSJkj6QNLFkgbkXKnIUL2emsheQUZtXtIWkh5M93hH0umS+mTGR0s6L620TST1PJM0OJ1/K137rKRW27yStpb0dJJsulvSQqnXB0EQBEHDY9Z+R5PQVIFZFkk9Jf0Az/+6D5iI70bvpIw2Zu6aupJNic1xuadt8Ny3HXC1gnrMIMkxSVoZuBV4DG8Yuw+wC15skGV3PM9sc2APSUrXbQnshSsQHE5rQfi+eG+2vfFgdElq5NsFQRAEQdPTDQOzZtvKRNK6wP1AP2AqsIOZPZXGDsErIY9LLTXuJZD4jwAAF9ZJREFUAa4ys2fS5W1JNgFMBn5sZnOBZyVdg0se5QOrij8b49JSlVW5A/Eq1QNTEcCzkn6GKw4cZ2bTk90rZnZEZp6vklb+zKzS3uPl3O164SuCz6drRgIXS+qR7pX3bT+SKkOfgUtVcz8IgiAIggaiGVfMngfWxwW+zwMulbQOgJmdg2tv7opLIH0beFzSD9O1WcmmKyTtKWmJ3PxjU1BWoZrk0baSpkqaiQeJ9wAHp7G1gPtzgdIYvBXIGplzj+Tm/BLwViYoq8asSlCW8a03vnK2AGY2ysyGmtnQXn2jNiEIgiBoIipVme11NAlNF5iZ2eyUY/Zw6u7/OJm+Z2Y2xcxuSvln6wF3k9pWpFWyDfDigNfwbcHnJK2UuUURyaN78ODw80A/M9sxowAganeGyZ5fGDmmfKPbynxN9zkGQRAEQVt0x6rMrvALvQeee7UAZmZ4J/9BmXNVJZtK3nN6Cg7Hm1k+kBsLbCYp+94Ow3PFXqoz56PAJyWtVdKXIAiCIAi6CE2VYybpd3gX/Nfxzvq7AsOBb0haH0/qvwwPjmbjifR7kxrKFpBsag/OBQ4FzpX0R+AzwO+AszP5ZdW4E1cbuC7JQY3Dtz4Hmtlf29G/IAiCIGgOmmilq71oqsAMzx+7PP35EfAksJ2Z3ZaE0F/G5ZiG4CtprwEj8cAI2pBsag/MbIKk7XDdy8fTPa8EftHGdS2Z6y7HA8aXcX3PRferJ8weXEymo0eJjmo95hW3ndennAyRlfh2lpGRGvhW8WSDMj7PKiODUpKZyxafu+8Hxf8hm1si9bC+3kVrZi5V3LjMdwhgTgmf+35Y/L1QCT96zC0+75xBxd+LMu8xQP/3in+XZ5SQ35q5bPHnG/BmYdNS9JpZ7hfy5FWLP9/g8cXftzIySw/9trh803qnHVjYtqxsUpl/w3vOauTAp7mqKduLpgrM6skPmdkkamhsZmzqSjZVm9/MTiATHBWRQDKze4BN6owPr3H+Q2DfdOTHLgEukWTAd83sWjMbTSn1uSAIgiAIGpnFlmMmaTlJ50p6NcknvSPpztQ2oqGRNDwjy2SpUe2tktZb3L4FQRAEQZfAiD5mncx1+HbiPsCLeEuKLYFlFmYySb2rJOJ3NGvjuWqfBs4E/iFpTTP7qOxEqVhAZlZyYycIgiAIuihN1OaivVgsK2aSlsQ73v/MzO5M1Y3/MbORZnZVsukj6beSxqcVtZdTA9nsitX2kh6SNBv4ehr7b0mPJEmjVySdlJND6iPplCR0Pk3SfyR9PTNemXvrJKs0XdLDkjao8ijvJmmmh4Aj8Ny3TdM8S0m6NMk6zZB0h6S1M/cZkXqhbS/pabxYYa00tqekpzIriZfk7ru0pGuS/y9L2n0RP5IgCIIgCBqAxbWVOTUd35LUr4bNpcAeuCzRWvjK2oc5m1OAXwJrAg+mAOsK4Gx8NWtvYGfgt5lrLsZX5nYF1k33+VuVbciTgZ/hfc/eA65Iskm1mJH+7J3+vATPM/s2sDEwHV9R65+5pl/yf39cgmm8pP2B85OfXwS2B56hNccDN+J92v4PuEjSqnV8C4IgCIKmozv2MVssW5lmNlfSCODPwH6SHsOFvK8xswclfRb4AV5xWdGyzMsTAZxgZrdXXkg6FjjNzC5Op16SdAxwuaSj8NYVuwBDzOy1ZHO2pG3w4ChbJnOcmd2d5j0R796/MvBG3glJywC/wgXVH0r+fwvYMhUCkNQHXgN2Ay5Il/YEDjazRzJzHQecYWZ/yNwirxJwmZldnrH/Kb4COT7n18eSTL0HhSRTEARBEDQ6iy3HzMyuk3QLHlBsBmwLHJGCqxfxneW725jm4dzrDYGNUzBWoQfQH99m3ACvYhybW/zqC9yVm+vJzN8rBeHL0zowezXNMxB4Aa+WfFfSpsn/+zPP+5Gkp/CVsQpz8ZYaAEhaHg/+7qQ+H/uWgtyJLCgbhZmNAkYBDFh+leb570IQBEEQQFMl7bcXi7VdhpnNxPUr/wmcKOkCvDXFD+tdlyEva9QDbzJ7TRXbiWncgI1YUHppRu51dryW9NFWePL/RDObnDlfb8sz+y2blUv2L9r6oohsVBAEQRA0Lwa0RGC2uBmL+/QcHmhsBfyj7hWteRRY08xerDaYtkwFrFjZplxEXkn90/KMxf3fDFcZQNJgPKft4ir2AJjZO5ImAFvjwWoQBEEQBN2IxRKYpZysa4CL8G25KcBQ4GjgTjN7QtLVwAWSfooHXJ/Cc8MuqzP1icDNksYDV+NbhesAG5vZ0WY2TtIVeKPWI9K8S+OyTi+b2fXt8Xxm9oKkG4HzU57Xh8BJwGRcBaAeJwGnS3oHl58aAGxtZr9vD9+CIAiCoDlorv5j7cXiWjGbCjyAJ62vged4TcCDlt8kmz2A/8H7gy2L53adXm/SJM30DeA44Eg8MBuHV0hW2As4FjgVD/beBx6i7Xy2suwFnAHchFdf/hvY1szyW6atMLPzUvuPI/Cq0/eBvy+yN4KWXgUlmUrIzUwtkbrW/52SkkwlNmf7vVfcj9lLlJDIKeFDz9nFfZj2qeLzAvSbWELiqEQ3v1lLlZAsmlvch151v+WtsZJ9iuYMLuFzCY2jXlOL+zCvb/F5VeL5ysiQQTnJsJaexeftPaXM85WQABtQfN4ZS5fLzuhd4vObulLxuftMLv58ZWSWnjjq3OLznlpCvgnoO7nMl67U1J1PBGadg5nNwrUja+pHJpuj05EfG02NfKxUpXl7tbE0PgfPYzuhxvgCc5vZq9lzFRtJQ1Li/UZm9nDumg+APev4cQmtA8bs2IXAhTXGFnhuMxtS6z5BEARBEDQPXTphXNIlGdmkOakZ60hJJWSQF/reN0ma1wwSU0EQBEHQkIQkU5fkDrzKszfemuMCvL3FjzvqhpI+iSfwnw78iDYS+SX1MbPZHeVPEARBEDQd3bQqs0uvmCVmJdmk183sSlwZ4DsAkrZIskszk/TR6Tn5pr6SzkhjMyU9IGlYgXuOwKtJz8TVDVrpf6aVvJslHSPpDVJvtAJyUT0lXZikpmZIekHS0XKdzSAIgiAImpzu+At9BtBb0srArcBjwJdwyaddcCmmCqcC38elnb4EPIXLKn2y1uRJtmlv4PKkLvAg1fuybYlLLm2Lr65B23JRPfAiie/hMlXH4nl6exV//CAIgiBoBsyrg9rraBK6VWAmaWM86LkTl196CzjQzJ41s5txbcyDJA1IeWg/Bo4xs1vM7FngAOAd4Cd1bjMcb8FxS3r9FzzoyzMT2NvMnjazpyStjgeG3zOze8zsZTM7G6/I3B+8cMHMjk+C76+a2dXAn9J11Z53vyTA/vDcGflevEEQBEHQ4HTDHLPuEJhtK2mqpJm4RNI9wMH4itP9Zq3C6DFAH7yFx+p4Xtq/K4OpS//9tJZVyrMPcHUmZ+xaYHVJm+Tsnk6VpxWyclFTKwfwjeQLAJIOSMHWxDR+GPDpao6Y2SgzG2pmQ3v17/B6hyAIgiAIFpHukPx/Dy7kPQd4M7XLqGw51gqhsxJH1WyqXidpSWAnoI+kfTNDPfEigAcz56rJSdWVi5L0fbw32pHAfXjD2p8AO9R4jiAIgiBoTrpp8n93CMym15BoGgt8T1KPzKrZMGA28BK+ejU7nXsZPPkel1mq1b1/N1yTc/vc+c2A30s61Mxq7SkWkYsaBjyYtjhJPq1ewzYIgiAImpsm2oJsL7rDVmYtzgVWAs6VtFZSDPgdcLaZTU8B1HnA7yRtL2mt9HqFdG019gGuTXljHx94En8LXkhQFTMbh1eMXiJpZ0mfkTRU0pGSdkxm44ANJG0n6bOSjsOLBYIgCIIg6AJ0hxWzqpjZBEnbAacBj+N6llfSWo3gmPTnxcCS+KrWtmb2Vn4+SRvglZsHVbnXbEk34duZF9Vxqy25qPOB9ZOfAq4Dfo9XgbbxwMWllub1Li6bMvjlEnIs/QubAtB/YvG55wwqPm+v6cVtVeI/a2UkbwaNL24L0NK7uK2V8GOJV0vM26PE51FC9qr3lHL/I+4xp4TM0rQSc5dQDJtXwrjM51FGvglg+oodI9VVRt6ozM9Tz1nFP495fdq2yVJK+qpHx8iylZE3KiOz9MTRxeWbADb8dfE2nUWl+hYb3XDFrEsHZmY2oo3xe4B8Un52fBZwKHCopBOAnc1sTGb8VVr/c17zG25me7TlVwG5qNn4qtw+AJK2wZvXLlXrvkEQBEHQnDReNaWkpXHJxK8Bk4Cfpx6p9a7pAzwJDDKzNpWSu/NWZlay6YIqY6emsZvTqZG0w7ahpLNSY9gFgjhJS6VGtvtWuzYIgiAIgsXKOXj++Qp4Xvl5ktZu45qjgHeL3qBbB2aJ14HvZ/UzJfXCm8K+VjlnZlPN7L12uN+f8XYcW1QZ2w2YC1zVDvcJgiAIgubFgJaW9jsWkRQn7AQcl2KCMcBNVG8iX7lmNWB3Wjevr0sEZr68+ALeTb/CN/AGsKMrJySdIOnpzOt1Jd0pabKkKZKekLRVZnzNJGT+UepJdr+kdc3sSeBhqueFVXqgTUlzHCXpqSTP9Iak8yV9oj0fPgiCIAgalvZtMLtspel6OvYr6c3ngHmpWK/CE0C9FbOz8Nz1GUVvEoGZcyGtA6W98YT/epvbV+LKARvjSf8n4MEcklbCm9Ua8FW8eew5eD+zyv12ljS4MlkqHlg/jVWYBxwCrINH3P+F9zELgiAIgqAckypN19MxquT1g4CPcuc+ApaoZixpB6CXmd1Q5iYRmDlXAkNTC4oVcf3KS9q4ZlXgn2b2nJm9aGY3mNn9aewneAPZ75rZQ2Y2zswuN7PHM/cD+EFmvn2AZ80sqzTwBzO728xeMbPRuGTU96vlp1UjJJmCIAiCpqYTJZkkjU655dWOMcBUYHDussHAlCpzDcQ7LBxc9pG7dFVmUczsA0k34CtlHwKjzey1NuKfPwAXSNoT1968zsyeS2NfAsZkZJny95ss6dp0v1GS+uF6lydl7VLV5c+BNfEPvyfQH1iOAomE6X8DowAGLL9KY5W2BEEQBEFdrFM7/5vZ8HrjKdjqJemzZvZCOr0e8EwV888CQ4B7UyzRB/iEpLeBTVNXh6rEitl8LgL2wIOler3GADCzE3DNzL8CXwaelFTZDi2yonUBsEmq5tgRXyK9rDIo6TPAzXgO3E7AhkClWrNkh58gCIIgCBaF1Hj+euBESQMl/RfwbTK/uzM8DayCpyitj/cxfSf9/fV694kVs/nciZfALosHW22SIuYXgDMlncf8BrKPArtL6lNn1exeSc/jgeD6wE1mll0F2whfITuiIhkl6TsL9WRBEARB0GwYzFdMbBgOxH/Pvwu8B/zYzJ4BkLQ5cKuZDTKzucDblYskvQ+0mNnbVeZsRQRmCTMzSV8ElBrL1kRSf7yv2TXAq3g/k2HMFyk/FzgAuFrSScAHeKD1bCbPDPzD/TnwCbwSNMsL+OdziKQb8VW50nvVQRAEQdC0NJiIuZm9D1RdJDGze/Hdr2pjo3FFnzaJwCxDpU1FAebh3fYvBVbEo+abgSPTPBMkbYHLPd2NV2c+BeRLcy8FfgNMAG7L+fKopMPxxnQn41WeR1NbQL1NikqWFJVuAmgpsanaa3q5H7AZyxWXCun7QcdIQ1nP4j70nNlx/4CUee/m9usYH8q8F5pXfN4yUkHuRzn7opSRveqo7/28fuXkcfpMLm5bRlqojO3swSW+FyUWPzSv3M/T3IHF/eg3qfjcsz9RQvaq6v5IdfpOLv5mlJFYAnjkV+cVth2+T/QzbzS6dWBWQLJpRObvJ5CkktL25K5tXPsMsH0bNu9QP19sPeAxM/tm5tz/Zq6/Q9IteAuNEQRBEARBV6LBJJk6g0j+T5SUZyoy35apAe0kSdMlvSTpimzvsiAIgiAIgiwRmLWmkDxTW0j6AvAPvKJyK7xB7I/xRnR929PhIAiCIOiSmDWUJFNnEYFZa4rKM/WQdJyk1yXNSrJJ385c8zXgPTM7zMyeMrOXzex2MzvQzCZm5tlC0oNJuPwdSacnFfqqSBqQVvamJvtftNeDB0EQBEHD0YkNZhuFCMwWpIg800/xpPxjgHWBG4DrJa2fxt8GlstqZ+aRtDJwK/AY3pB2H7zJbD2h05G4xNNOwNbpumpi6EEQBEEQNCERmC1IEXmmI4GRZnZlkls6Hrg3nQdvo3ElcFda2fqbpMMlLZeZ40Bca/NAM3vWzG7GJZcOkjQg75SkQXjwdrSZ3WZmTwN7ATXXZ0OSKQiCIGhmrKWl3Y5mIQKzHGb2Ab4CtjewJ0meqTKekvdXAv6du3QMrgSAmc0zs73wniVH4vlpRwHPpU7/AGsB91vr7nlj8CrNNaq4tnoaq+hxYmZT8TYctZ5lVEWstVf/gbXMgiAIgqABacdtzNjKbHqKyDNV+5RbnTOzCWZ2mZn9BA/aWvAADVy2qdY3pdr5cg2OgiAIgiBoOiIwq05NeSYzmwy8iXf6zzIMGFtrwrQS9xbzuwKPBTaTlP0MhqX7vlRliheBOcCmlROpenSdth8nCIIgCJoMwzv/t9fRJHTrBrO1KCDPdBouYvoC8AiwO7A5LjSOpP1x/csb8CCrH74Cty5waprjXOBQ4FxJfwQ+A/wOONvMplfxaaqkC4FTJE3Eg8PjcT3NIAiCIOh6NJ5WZocTgVkN2pBnOhNYAg+yVgCeB3bK6GA+hGtbnofno03H23DsYWaXp/knSNoOD/IeBz7ECwbqtcA4EhiIB3zTgbPS6wIPRO2N00WgjJxOGTkWgP4Tizs8Y/mOkWOZs0Rh0w7dbC4jF9RnavHnsx5lnC4hLVTC3zLyPwD93ivux8yliz9f/4nFv6DzSkgylXm+Ph+V+yGdM6j48/WZXGLuEqY9SkonFWX2EuV+oMp8fnNKyDeVeS96zuqY97ilV7n3oozM0ugL/1zYtucnS7kRLCQRmCVKyjO1AP+Tjmq2j+GFA23d8x5gk6I+mdk0fOVtj7bmDoIgCIJmxgBroi3I9iJyzBqYJAO1c53xZZPN8E50KwiCIAg6HjPfymyvo0mIwKwOki6X9Hi+G7+krSXNkfTlGtf1lHSMpGeTTuYHqZ/YIZ3jeRAEQRAEzUhsZdbnILxP2K+AY+HjPmYXAaeZ2X35CyT1Bo7DG8gehOebDcK79H+6c9wOgiAIguYntjKDVpjZh3h3/aMlbZxOnw58AJwgaXjaStxe0kOSZgNfB74F/MnMrko6mU+a2aVm9nFOWgG9zQWQtJGkR5K25mPUyU8LgiAIgqanG25lxopZG5jZHZLOA/4i6ZfAbsBGZjZb+rhS5hTgCLzX2BRcK3O4pBXM7J0aU1f0Ng8AHsZbblwvacNMdefHpJ5ltwD/wgsLVgbOqOe7pP2A/dLLqY+ff8TzVcyWBSbVm6fBbBvFj0awbRQ/GsG2UfxoBNtG8aPZbBvFj061rVNpWc1+1YL3ahem8MFtd9i1y7bjlGW+C4sPM4ujjQPoDzwHzAOOypwfjheO7JSz/wLeQLYFeAa4ANgR74tWsZkAHJ+7bjRweea1ATunv++Ht9QYlBnfPdkMX4Rne7iZbBvFj0awbRQ/GsG2UfxoBNtG8aPZbBvFj0awXRj7ONrviK3MApjZDGAkMAv4fRWTh3P2Y/GO/JvgQdkywNXALWkLs029zSqsBTxpro9Z4f4atkEQBEEQNCERmBVnLtBiVnWjelr+hJm1mNl/zOx0M9sBGAFsB2yRNasyV61Mx9DKDIIgCIIuTgRmnUdFR3OQLZze5lhg3ZRrVmHTGrZlGNVkto3iRyPYNoofjWDbKH40gm2j+NFsto3iRyPYLox90E4o7SUHbSBpBK5jOShzbjhwN7CcmU3KnL8W36a8Dy8EWA04GdfDXMvM3pd0KHAisD/z9TaPBT5O/pdkwHfN7FpJg4BXgLvSdSsBf8S3OLcys9Ed9vBBEARBEHQKUZXZMdwGfB/4GbAk8C4eqP3IzN5PNm3pbbbCXMT8m7j+5qN4McIxwE0d+BxBEARBEHQisWIWBEEQBEHQIESOWRAEQRAEQYMQgVkQBEEQBEGDEIFZEARBEARBgxCBWRAEQRAEQYMQgVkQBEEQBEGDEIFZEARBEARBgxCBWRAEQRAEQYMQgVkQBEEQBEGD8P+CiGX79wWmR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401" y="1124744"/>
            <a:ext cx="7163959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traight Connector 33"/>
          <p:cNvCxnSpPr/>
          <p:nvPr/>
        </p:nvCxnSpPr>
        <p:spPr>
          <a:xfrm>
            <a:off x="323528" y="6309320"/>
            <a:ext cx="8365570" cy="0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34"/>
          <p:cNvGrpSpPr/>
          <p:nvPr/>
        </p:nvGrpSpPr>
        <p:grpSpPr>
          <a:xfrm>
            <a:off x="323528" y="6381328"/>
            <a:ext cx="8390205" cy="356671"/>
            <a:chOff x="502276" y="6336404"/>
            <a:chExt cx="7662931" cy="257579"/>
          </a:xfrm>
        </p:grpSpPr>
        <p:sp>
          <p:nvSpPr>
            <p:cNvPr id="30" name="Rectangle 35"/>
            <p:cNvSpPr/>
            <p:nvPr/>
          </p:nvSpPr>
          <p:spPr>
            <a:xfrm>
              <a:off x="502276" y="6336406"/>
              <a:ext cx="1532586" cy="2575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err="1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Motivation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5" name="Rectangle 36"/>
            <p:cNvSpPr/>
            <p:nvPr/>
          </p:nvSpPr>
          <p:spPr>
            <a:xfrm>
              <a:off x="2034862" y="6336406"/>
              <a:ext cx="1532586" cy="2575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Data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grpSp>
          <p:nvGrpSpPr>
            <p:cNvPr id="36" name="Group 37"/>
            <p:cNvGrpSpPr/>
            <p:nvPr/>
          </p:nvGrpSpPr>
          <p:grpSpPr>
            <a:xfrm>
              <a:off x="3567448" y="6336404"/>
              <a:ext cx="4597759" cy="257579"/>
              <a:chOff x="3567448" y="6336404"/>
              <a:chExt cx="4597759" cy="257579"/>
            </a:xfrm>
          </p:grpSpPr>
          <p:sp>
            <p:nvSpPr>
              <p:cNvPr id="37" name="Rectangle 38"/>
              <p:cNvSpPr/>
              <p:nvPr/>
            </p:nvSpPr>
            <p:spPr>
              <a:xfrm>
                <a:off x="3567448" y="6336405"/>
                <a:ext cx="1532586" cy="2575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Preprocessing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38" name="Rectangle 39"/>
              <p:cNvSpPr/>
              <p:nvPr/>
            </p:nvSpPr>
            <p:spPr>
              <a:xfrm>
                <a:off x="5100034" y="6336405"/>
                <a:ext cx="1532586" cy="257577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Models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39" name="Rectangle 40"/>
              <p:cNvSpPr/>
              <p:nvPr/>
            </p:nvSpPr>
            <p:spPr>
              <a:xfrm>
                <a:off x="6632620" y="6336404"/>
                <a:ext cx="1532587" cy="257579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Conclusions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840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26"/>
          <p:cNvGrpSpPr/>
          <p:nvPr/>
        </p:nvGrpSpPr>
        <p:grpSpPr>
          <a:xfrm>
            <a:off x="366943" y="1387996"/>
            <a:ext cx="8448747" cy="4549638"/>
            <a:chOff x="737386" y="2138939"/>
            <a:chExt cx="9217826" cy="4549638"/>
          </a:xfrm>
        </p:grpSpPr>
        <p:sp>
          <p:nvSpPr>
            <p:cNvPr id="16" name="Freeform 156"/>
            <p:cNvSpPr>
              <a:spLocks/>
            </p:cNvSpPr>
            <p:nvPr/>
          </p:nvSpPr>
          <p:spPr bwMode="auto">
            <a:xfrm rot="10800000">
              <a:off x="5865710" y="2138939"/>
              <a:ext cx="4089502" cy="698912"/>
            </a:xfrm>
            <a:custGeom>
              <a:avLst/>
              <a:gdLst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8704 w 10000"/>
                <a:gd name="connsiteY3" fmla="*/ 26 h 10000"/>
                <a:gd name="connsiteX4" fmla="*/ 0 w 10000"/>
                <a:gd name="connsiteY4" fmla="*/ 0 h 10000"/>
                <a:gd name="connsiteX5" fmla="*/ 0 w 10000"/>
                <a:gd name="connsiteY5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8916 w 10000"/>
                <a:gd name="connsiteY3" fmla="*/ 151 h 10000"/>
                <a:gd name="connsiteX4" fmla="*/ 0 w 10000"/>
                <a:gd name="connsiteY4" fmla="*/ 0 h 10000"/>
                <a:gd name="connsiteX5" fmla="*/ 0 w 10000"/>
                <a:gd name="connsiteY5" fmla="*/ 0 h 10000"/>
                <a:gd name="connsiteX0" fmla="*/ 0 w 10000"/>
                <a:gd name="connsiteY0" fmla="*/ 98 h 10098"/>
                <a:gd name="connsiteX1" fmla="*/ 0 w 10000"/>
                <a:gd name="connsiteY1" fmla="*/ 10098 h 10098"/>
                <a:gd name="connsiteX2" fmla="*/ 10000 w 10000"/>
                <a:gd name="connsiteY2" fmla="*/ 10098 h 10098"/>
                <a:gd name="connsiteX3" fmla="*/ 8937 w 10000"/>
                <a:gd name="connsiteY3" fmla="*/ 0 h 10098"/>
                <a:gd name="connsiteX4" fmla="*/ 0 w 10000"/>
                <a:gd name="connsiteY4" fmla="*/ 98 h 10098"/>
                <a:gd name="connsiteX5" fmla="*/ 0 w 10000"/>
                <a:gd name="connsiteY5" fmla="*/ 98 h 10098"/>
                <a:gd name="connsiteX0" fmla="*/ 0 w 10000"/>
                <a:gd name="connsiteY0" fmla="*/ 98 h 10098"/>
                <a:gd name="connsiteX1" fmla="*/ 0 w 10000"/>
                <a:gd name="connsiteY1" fmla="*/ 10098 h 10098"/>
                <a:gd name="connsiteX2" fmla="*/ 10000 w 10000"/>
                <a:gd name="connsiteY2" fmla="*/ 10098 h 10098"/>
                <a:gd name="connsiteX3" fmla="*/ 8980 w 10000"/>
                <a:gd name="connsiteY3" fmla="*/ 0 h 10098"/>
                <a:gd name="connsiteX4" fmla="*/ 0 w 10000"/>
                <a:gd name="connsiteY4" fmla="*/ 98 h 10098"/>
                <a:gd name="connsiteX5" fmla="*/ 0 w 10000"/>
                <a:gd name="connsiteY5" fmla="*/ 98 h 10098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9001 w 10000"/>
                <a:gd name="connsiteY3" fmla="*/ 27 h 10000"/>
                <a:gd name="connsiteX4" fmla="*/ 0 w 10000"/>
                <a:gd name="connsiteY4" fmla="*/ 0 h 10000"/>
                <a:gd name="connsiteX5" fmla="*/ 0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0" y="10000"/>
                  </a:lnTo>
                  <a:lnTo>
                    <a:pt x="10000" y="10000"/>
                  </a:lnTo>
                  <a:lnTo>
                    <a:pt x="9001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dirty="0"/>
            </a:p>
          </p:txBody>
        </p:sp>
        <p:sp>
          <p:nvSpPr>
            <p:cNvPr id="17" name="Freeform 186"/>
            <p:cNvSpPr>
              <a:spLocks/>
            </p:cNvSpPr>
            <p:nvPr/>
          </p:nvSpPr>
          <p:spPr bwMode="auto">
            <a:xfrm rot="10800000">
              <a:off x="7196395" y="4451271"/>
              <a:ext cx="2758817" cy="1458000"/>
            </a:xfrm>
            <a:custGeom>
              <a:avLst/>
              <a:gdLst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7730 w 10000"/>
                <a:gd name="connsiteY4" fmla="*/ 5000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403 w 10000"/>
                <a:gd name="connsiteY4" fmla="*/ 5047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529 w 10000"/>
                <a:gd name="connsiteY4" fmla="*/ 5047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363 w 10000"/>
                <a:gd name="connsiteY4" fmla="*/ 5153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489 w 10000"/>
                <a:gd name="connsiteY4" fmla="*/ 5093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291 w 10000"/>
                <a:gd name="connsiteY4" fmla="*/ 4919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417 w 10000"/>
                <a:gd name="connsiteY4" fmla="*/ 4979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575 w 10000"/>
                <a:gd name="connsiteY4" fmla="*/ 4979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480 w 10000"/>
                <a:gd name="connsiteY4" fmla="*/ 4860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448 w 10000"/>
                <a:gd name="connsiteY4" fmla="*/ 5159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416 w 10000"/>
                <a:gd name="connsiteY4" fmla="*/ 4920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0" y="10000"/>
                  </a:lnTo>
                  <a:lnTo>
                    <a:pt x="10000" y="10000"/>
                  </a:lnTo>
                  <a:lnTo>
                    <a:pt x="10000" y="10000"/>
                  </a:lnTo>
                  <a:lnTo>
                    <a:pt x="8416" y="4920"/>
                  </a:lnTo>
                  <a:lnTo>
                    <a:pt x="1000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accent5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dirty="0"/>
            </a:p>
          </p:txBody>
        </p:sp>
        <p:sp>
          <p:nvSpPr>
            <p:cNvPr id="18" name="Freeform 186"/>
            <p:cNvSpPr>
              <a:spLocks/>
            </p:cNvSpPr>
            <p:nvPr/>
          </p:nvSpPr>
          <p:spPr bwMode="auto">
            <a:xfrm rot="10800000">
              <a:off x="7196395" y="2912430"/>
              <a:ext cx="2758817" cy="1458000"/>
            </a:xfrm>
            <a:custGeom>
              <a:avLst/>
              <a:gdLst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7730 w 10000"/>
                <a:gd name="connsiteY4" fmla="*/ 5000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403 w 10000"/>
                <a:gd name="connsiteY4" fmla="*/ 5047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529 w 10000"/>
                <a:gd name="connsiteY4" fmla="*/ 5047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363 w 10000"/>
                <a:gd name="connsiteY4" fmla="*/ 5153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489 w 10000"/>
                <a:gd name="connsiteY4" fmla="*/ 5093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291 w 10000"/>
                <a:gd name="connsiteY4" fmla="*/ 4919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417 w 10000"/>
                <a:gd name="connsiteY4" fmla="*/ 4979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575 w 10000"/>
                <a:gd name="connsiteY4" fmla="*/ 4979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480 w 10000"/>
                <a:gd name="connsiteY4" fmla="*/ 4860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448 w 10000"/>
                <a:gd name="connsiteY4" fmla="*/ 5159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416 w 10000"/>
                <a:gd name="connsiteY4" fmla="*/ 4920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0" y="10000"/>
                  </a:lnTo>
                  <a:lnTo>
                    <a:pt x="10000" y="10000"/>
                  </a:lnTo>
                  <a:lnTo>
                    <a:pt x="10000" y="10000"/>
                  </a:lnTo>
                  <a:lnTo>
                    <a:pt x="8416" y="4920"/>
                  </a:lnTo>
                  <a:lnTo>
                    <a:pt x="1000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dirty="0"/>
            </a:p>
          </p:txBody>
        </p:sp>
        <p:sp>
          <p:nvSpPr>
            <p:cNvPr id="19" name="Freeform 28"/>
            <p:cNvSpPr>
              <a:spLocks/>
            </p:cNvSpPr>
            <p:nvPr/>
          </p:nvSpPr>
          <p:spPr bwMode="auto">
            <a:xfrm>
              <a:off x="4483642" y="2138939"/>
              <a:ext cx="1710000" cy="1458000"/>
            </a:xfrm>
            <a:custGeom>
              <a:avLst/>
              <a:gdLst/>
              <a:ahLst/>
              <a:cxnLst>
                <a:cxn ang="0">
                  <a:pos x="545" y="0"/>
                </a:cxn>
                <a:cxn ang="0">
                  <a:pos x="181" y="0"/>
                </a:cxn>
                <a:cxn ang="0">
                  <a:pos x="0" y="313"/>
                </a:cxn>
                <a:cxn ang="0">
                  <a:pos x="181" y="626"/>
                </a:cxn>
                <a:cxn ang="0">
                  <a:pos x="545" y="626"/>
                </a:cxn>
                <a:cxn ang="0">
                  <a:pos x="726" y="313"/>
                </a:cxn>
                <a:cxn ang="0">
                  <a:pos x="545" y="0"/>
                </a:cxn>
                <a:cxn ang="0">
                  <a:pos x="545" y="0"/>
                </a:cxn>
              </a:cxnLst>
              <a:rect l="0" t="0" r="r" b="b"/>
              <a:pathLst>
                <a:path w="726" h="626">
                  <a:moveTo>
                    <a:pt x="545" y="0"/>
                  </a:moveTo>
                  <a:lnTo>
                    <a:pt x="181" y="0"/>
                  </a:lnTo>
                  <a:lnTo>
                    <a:pt x="0" y="313"/>
                  </a:lnTo>
                  <a:lnTo>
                    <a:pt x="181" y="626"/>
                  </a:lnTo>
                  <a:lnTo>
                    <a:pt x="545" y="626"/>
                  </a:lnTo>
                  <a:lnTo>
                    <a:pt x="726" y="313"/>
                  </a:lnTo>
                  <a:lnTo>
                    <a:pt x="545" y="0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dirty="0"/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5832190" y="2883799"/>
              <a:ext cx="1708286" cy="1458714"/>
            </a:xfrm>
            <a:custGeom>
              <a:avLst/>
              <a:gdLst/>
              <a:ahLst/>
              <a:cxnLst>
                <a:cxn ang="0">
                  <a:pos x="545" y="0"/>
                </a:cxn>
                <a:cxn ang="0">
                  <a:pos x="182" y="0"/>
                </a:cxn>
                <a:cxn ang="0">
                  <a:pos x="0" y="313"/>
                </a:cxn>
                <a:cxn ang="0">
                  <a:pos x="182" y="628"/>
                </a:cxn>
                <a:cxn ang="0">
                  <a:pos x="545" y="628"/>
                </a:cxn>
                <a:cxn ang="0">
                  <a:pos x="727" y="313"/>
                </a:cxn>
                <a:cxn ang="0">
                  <a:pos x="545" y="0"/>
                </a:cxn>
                <a:cxn ang="0">
                  <a:pos x="545" y="0"/>
                </a:cxn>
              </a:cxnLst>
              <a:rect l="0" t="0" r="r" b="b"/>
              <a:pathLst>
                <a:path w="727" h="628">
                  <a:moveTo>
                    <a:pt x="545" y="0"/>
                  </a:moveTo>
                  <a:lnTo>
                    <a:pt x="182" y="0"/>
                  </a:lnTo>
                  <a:lnTo>
                    <a:pt x="0" y="313"/>
                  </a:lnTo>
                  <a:lnTo>
                    <a:pt x="182" y="628"/>
                  </a:lnTo>
                  <a:lnTo>
                    <a:pt x="545" y="628"/>
                  </a:lnTo>
                  <a:lnTo>
                    <a:pt x="727" y="313"/>
                  </a:lnTo>
                  <a:lnTo>
                    <a:pt x="545" y="0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dirty="0"/>
            </a:p>
          </p:txBody>
        </p:sp>
        <p:sp>
          <p:nvSpPr>
            <p:cNvPr id="21" name="Freeform 32"/>
            <p:cNvSpPr>
              <a:spLocks/>
            </p:cNvSpPr>
            <p:nvPr/>
          </p:nvSpPr>
          <p:spPr bwMode="auto">
            <a:xfrm>
              <a:off x="3142022" y="2918245"/>
              <a:ext cx="1710000" cy="1458000"/>
            </a:xfrm>
            <a:custGeom>
              <a:avLst/>
              <a:gdLst/>
              <a:ahLst/>
              <a:cxnLst>
                <a:cxn ang="0">
                  <a:pos x="545" y="0"/>
                </a:cxn>
                <a:cxn ang="0">
                  <a:pos x="181" y="0"/>
                </a:cxn>
                <a:cxn ang="0">
                  <a:pos x="0" y="315"/>
                </a:cxn>
                <a:cxn ang="0">
                  <a:pos x="181" y="628"/>
                </a:cxn>
                <a:cxn ang="0">
                  <a:pos x="545" y="628"/>
                </a:cxn>
                <a:cxn ang="0">
                  <a:pos x="726" y="315"/>
                </a:cxn>
                <a:cxn ang="0">
                  <a:pos x="545" y="0"/>
                </a:cxn>
                <a:cxn ang="0">
                  <a:pos x="545" y="0"/>
                </a:cxn>
              </a:cxnLst>
              <a:rect l="0" t="0" r="r" b="b"/>
              <a:pathLst>
                <a:path w="726" h="628">
                  <a:moveTo>
                    <a:pt x="545" y="0"/>
                  </a:moveTo>
                  <a:lnTo>
                    <a:pt x="181" y="0"/>
                  </a:lnTo>
                  <a:lnTo>
                    <a:pt x="0" y="315"/>
                  </a:lnTo>
                  <a:lnTo>
                    <a:pt x="181" y="628"/>
                  </a:lnTo>
                  <a:lnTo>
                    <a:pt x="545" y="628"/>
                  </a:lnTo>
                  <a:lnTo>
                    <a:pt x="726" y="315"/>
                  </a:lnTo>
                  <a:lnTo>
                    <a:pt x="545" y="0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dirty="0"/>
            </a:p>
          </p:txBody>
        </p:sp>
        <p:sp>
          <p:nvSpPr>
            <p:cNvPr id="22" name="Freeform 34"/>
            <p:cNvSpPr>
              <a:spLocks/>
            </p:cNvSpPr>
            <p:nvPr/>
          </p:nvSpPr>
          <p:spPr bwMode="auto">
            <a:xfrm>
              <a:off x="5832190" y="4457086"/>
              <a:ext cx="1710000" cy="145800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182" y="0"/>
                </a:cxn>
                <a:cxn ang="0">
                  <a:pos x="0" y="313"/>
                </a:cxn>
                <a:cxn ang="0">
                  <a:pos x="182" y="626"/>
                </a:cxn>
                <a:cxn ang="0">
                  <a:pos x="546" y="626"/>
                </a:cxn>
                <a:cxn ang="0">
                  <a:pos x="728" y="313"/>
                </a:cxn>
                <a:cxn ang="0">
                  <a:pos x="546" y="0"/>
                </a:cxn>
                <a:cxn ang="0">
                  <a:pos x="546" y="0"/>
                </a:cxn>
              </a:cxnLst>
              <a:rect l="0" t="0" r="r" b="b"/>
              <a:pathLst>
                <a:path w="728" h="626">
                  <a:moveTo>
                    <a:pt x="546" y="0"/>
                  </a:moveTo>
                  <a:lnTo>
                    <a:pt x="182" y="0"/>
                  </a:lnTo>
                  <a:lnTo>
                    <a:pt x="0" y="313"/>
                  </a:lnTo>
                  <a:lnTo>
                    <a:pt x="182" y="626"/>
                  </a:lnTo>
                  <a:lnTo>
                    <a:pt x="546" y="626"/>
                  </a:lnTo>
                  <a:lnTo>
                    <a:pt x="728" y="313"/>
                  </a:lnTo>
                  <a:lnTo>
                    <a:pt x="546" y="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dirty="0"/>
            </a:p>
          </p:txBody>
        </p:sp>
        <p:sp>
          <p:nvSpPr>
            <p:cNvPr id="23" name="Freeform 36"/>
            <p:cNvSpPr>
              <a:spLocks/>
            </p:cNvSpPr>
            <p:nvPr/>
          </p:nvSpPr>
          <p:spPr bwMode="auto">
            <a:xfrm>
              <a:off x="3142022" y="4457086"/>
              <a:ext cx="1710000" cy="1458000"/>
            </a:xfrm>
            <a:custGeom>
              <a:avLst/>
              <a:gdLst/>
              <a:ahLst/>
              <a:cxnLst>
                <a:cxn ang="0">
                  <a:pos x="545" y="0"/>
                </a:cxn>
                <a:cxn ang="0">
                  <a:pos x="182" y="0"/>
                </a:cxn>
                <a:cxn ang="0">
                  <a:pos x="0" y="313"/>
                </a:cxn>
                <a:cxn ang="0">
                  <a:pos x="182" y="627"/>
                </a:cxn>
                <a:cxn ang="0">
                  <a:pos x="545" y="627"/>
                </a:cxn>
                <a:cxn ang="0">
                  <a:pos x="727" y="313"/>
                </a:cxn>
                <a:cxn ang="0">
                  <a:pos x="545" y="0"/>
                </a:cxn>
                <a:cxn ang="0">
                  <a:pos x="545" y="0"/>
                </a:cxn>
              </a:cxnLst>
              <a:rect l="0" t="0" r="r" b="b"/>
              <a:pathLst>
                <a:path w="727" h="627">
                  <a:moveTo>
                    <a:pt x="545" y="0"/>
                  </a:moveTo>
                  <a:lnTo>
                    <a:pt x="182" y="0"/>
                  </a:lnTo>
                  <a:lnTo>
                    <a:pt x="0" y="313"/>
                  </a:lnTo>
                  <a:lnTo>
                    <a:pt x="182" y="627"/>
                  </a:lnTo>
                  <a:lnTo>
                    <a:pt x="545" y="627"/>
                  </a:lnTo>
                  <a:lnTo>
                    <a:pt x="727" y="313"/>
                  </a:lnTo>
                  <a:lnTo>
                    <a:pt x="545" y="0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dirty="0"/>
            </a:p>
          </p:txBody>
        </p:sp>
        <p:sp>
          <p:nvSpPr>
            <p:cNvPr id="24" name="Freeform 38"/>
            <p:cNvSpPr>
              <a:spLocks/>
            </p:cNvSpPr>
            <p:nvPr/>
          </p:nvSpPr>
          <p:spPr bwMode="auto">
            <a:xfrm>
              <a:off x="4483642" y="5230577"/>
              <a:ext cx="1710000" cy="1458000"/>
            </a:xfrm>
            <a:custGeom>
              <a:avLst/>
              <a:gdLst/>
              <a:ahLst/>
              <a:cxnLst>
                <a:cxn ang="0">
                  <a:pos x="545" y="0"/>
                </a:cxn>
                <a:cxn ang="0">
                  <a:pos x="181" y="0"/>
                </a:cxn>
                <a:cxn ang="0">
                  <a:pos x="0" y="315"/>
                </a:cxn>
                <a:cxn ang="0">
                  <a:pos x="181" y="628"/>
                </a:cxn>
                <a:cxn ang="0">
                  <a:pos x="545" y="628"/>
                </a:cxn>
                <a:cxn ang="0">
                  <a:pos x="726" y="315"/>
                </a:cxn>
                <a:cxn ang="0">
                  <a:pos x="545" y="0"/>
                </a:cxn>
                <a:cxn ang="0">
                  <a:pos x="545" y="0"/>
                </a:cxn>
              </a:cxnLst>
              <a:rect l="0" t="0" r="r" b="b"/>
              <a:pathLst>
                <a:path w="726" h="628">
                  <a:moveTo>
                    <a:pt x="545" y="0"/>
                  </a:moveTo>
                  <a:lnTo>
                    <a:pt x="181" y="0"/>
                  </a:lnTo>
                  <a:lnTo>
                    <a:pt x="0" y="315"/>
                  </a:lnTo>
                  <a:lnTo>
                    <a:pt x="181" y="628"/>
                  </a:lnTo>
                  <a:lnTo>
                    <a:pt x="545" y="628"/>
                  </a:lnTo>
                  <a:lnTo>
                    <a:pt x="726" y="315"/>
                  </a:lnTo>
                  <a:lnTo>
                    <a:pt x="545" y="0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dirty="0"/>
            </a:p>
          </p:txBody>
        </p:sp>
        <p:sp>
          <p:nvSpPr>
            <p:cNvPr id="25" name="Freeform 156"/>
            <p:cNvSpPr>
              <a:spLocks/>
            </p:cNvSpPr>
            <p:nvPr/>
          </p:nvSpPr>
          <p:spPr bwMode="auto">
            <a:xfrm>
              <a:off x="737386" y="5989665"/>
              <a:ext cx="4089502" cy="698912"/>
            </a:xfrm>
            <a:custGeom>
              <a:avLst/>
              <a:gdLst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8704 w 10000"/>
                <a:gd name="connsiteY3" fmla="*/ 26 h 10000"/>
                <a:gd name="connsiteX4" fmla="*/ 0 w 10000"/>
                <a:gd name="connsiteY4" fmla="*/ 0 h 10000"/>
                <a:gd name="connsiteX5" fmla="*/ 0 w 10000"/>
                <a:gd name="connsiteY5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8916 w 10000"/>
                <a:gd name="connsiteY3" fmla="*/ 151 h 10000"/>
                <a:gd name="connsiteX4" fmla="*/ 0 w 10000"/>
                <a:gd name="connsiteY4" fmla="*/ 0 h 10000"/>
                <a:gd name="connsiteX5" fmla="*/ 0 w 10000"/>
                <a:gd name="connsiteY5" fmla="*/ 0 h 10000"/>
                <a:gd name="connsiteX0" fmla="*/ 0 w 10000"/>
                <a:gd name="connsiteY0" fmla="*/ 98 h 10098"/>
                <a:gd name="connsiteX1" fmla="*/ 0 w 10000"/>
                <a:gd name="connsiteY1" fmla="*/ 10098 h 10098"/>
                <a:gd name="connsiteX2" fmla="*/ 10000 w 10000"/>
                <a:gd name="connsiteY2" fmla="*/ 10098 h 10098"/>
                <a:gd name="connsiteX3" fmla="*/ 8937 w 10000"/>
                <a:gd name="connsiteY3" fmla="*/ 0 h 10098"/>
                <a:gd name="connsiteX4" fmla="*/ 0 w 10000"/>
                <a:gd name="connsiteY4" fmla="*/ 98 h 10098"/>
                <a:gd name="connsiteX5" fmla="*/ 0 w 10000"/>
                <a:gd name="connsiteY5" fmla="*/ 98 h 10098"/>
                <a:gd name="connsiteX0" fmla="*/ 0 w 10000"/>
                <a:gd name="connsiteY0" fmla="*/ 98 h 10098"/>
                <a:gd name="connsiteX1" fmla="*/ 0 w 10000"/>
                <a:gd name="connsiteY1" fmla="*/ 10098 h 10098"/>
                <a:gd name="connsiteX2" fmla="*/ 10000 w 10000"/>
                <a:gd name="connsiteY2" fmla="*/ 10098 h 10098"/>
                <a:gd name="connsiteX3" fmla="*/ 8980 w 10000"/>
                <a:gd name="connsiteY3" fmla="*/ 0 h 10098"/>
                <a:gd name="connsiteX4" fmla="*/ 0 w 10000"/>
                <a:gd name="connsiteY4" fmla="*/ 98 h 10098"/>
                <a:gd name="connsiteX5" fmla="*/ 0 w 10000"/>
                <a:gd name="connsiteY5" fmla="*/ 98 h 10098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9001 w 10000"/>
                <a:gd name="connsiteY3" fmla="*/ 27 h 10000"/>
                <a:gd name="connsiteX4" fmla="*/ 0 w 10000"/>
                <a:gd name="connsiteY4" fmla="*/ 0 h 10000"/>
                <a:gd name="connsiteX5" fmla="*/ 0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0" y="10000"/>
                  </a:lnTo>
                  <a:lnTo>
                    <a:pt x="10000" y="10000"/>
                  </a:lnTo>
                  <a:lnTo>
                    <a:pt x="9001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dirty="0"/>
            </a:p>
          </p:txBody>
        </p:sp>
        <p:sp>
          <p:nvSpPr>
            <p:cNvPr id="26" name="Freeform 186"/>
            <p:cNvSpPr>
              <a:spLocks/>
            </p:cNvSpPr>
            <p:nvPr/>
          </p:nvSpPr>
          <p:spPr bwMode="auto">
            <a:xfrm>
              <a:off x="737386" y="2918245"/>
              <a:ext cx="2758817" cy="1458000"/>
            </a:xfrm>
            <a:custGeom>
              <a:avLst/>
              <a:gdLst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7730 w 10000"/>
                <a:gd name="connsiteY4" fmla="*/ 5000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403 w 10000"/>
                <a:gd name="connsiteY4" fmla="*/ 5047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529 w 10000"/>
                <a:gd name="connsiteY4" fmla="*/ 5047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363 w 10000"/>
                <a:gd name="connsiteY4" fmla="*/ 5153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489 w 10000"/>
                <a:gd name="connsiteY4" fmla="*/ 5093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291 w 10000"/>
                <a:gd name="connsiteY4" fmla="*/ 4919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417 w 10000"/>
                <a:gd name="connsiteY4" fmla="*/ 4979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575 w 10000"/>
                <a:gd name="connsiteY4" fmla="*/ 4979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480 w 10000"/>
                <a:gd name="connsiteY4" fmla="*/ 4860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448 w 10000"/>
                <a:gd name="connsiteY4" fmla="*/ 5159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416 w 10000"/>
                <a:gd name="connsiteY4" fmla="*/ 4920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0" y="10000"/>
                  </a:lnTo>
                  <a:lnTo>
                    <a:pt x="10000" y="10000"/>
                  </a:lnTo>
                  <a:lnTo>
                    <a:pt x="10000" y="10000"/>
                  </a:lnTo>
                  <a:lnTo>
                    <a:pt x="8416" y="4920"/>
                  </a:lnTo>
                  <a:lnTo>
                    <a:pt x="1000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dirty="0"/>
            </a:p>
          </p:txBody>
        </p:sp>
        <p:sp>
          <p:nvSpPr>
            <p:cNvPr id="27" name="Text Box 17"/>
            <p:cNvSpPr txBox="1">
              <a:spLocks noChangeArrowheads="1"/>
            </p:cNvSpPr>
            <p:nvPr/>
          </p:nvSpPr>
          <p:spPr bwMode="blackWhite">
            <a:xfrm>
              <a:off x="4483642" y="2709586"/>
              <a:ext cx="17284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s-ES_tradnl" sz="1600" b="1" dirty="0" smtClean="0">
                  <a:solidFill>
                    <a:schemeClr val="bg1"/>
                  </a:solidFill>
                  <a:latin typeface="+mj-lt"/>
                </a:rPr>
                <a:t>Id</a:t>
              </a:r>
              <a:endParaRPr lang="es-ES_tradnl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Text Box 16"/>
            <p:cNvSpPr txBox="1">
              <a:spLocks noChangeArrowheads="1"/>
            </p:cNvSpPr>
            <p:nvPr/>
          </p:nvSpPr>
          <p:spPr bwMode="blackWhite">
            <a:xfrm>
              <a:off x="3133479" y="3501674"/>
              <a:ext cx="171856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s-ES_tradnl" sz="1600" b="1" dirty="0" err="1" smtClean="0">
                  <a:solidFill>
                    <a:schemeClr val="bg1"/>
                  </a:solidFill>
                  <a:latin typeface="+mj-lt"/>
                </a:rPr>
                <a:t>Dummies</a:t>
              </a:r>
              <a:endParaRPr lang="es-ES_tradnl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Text Box 18"/>
            <p:cNvSpPr txBox="1">
              <a:spLocks noChangeArrowheads="1"/>
            </p:cNvSpPr>
            <p:nvPr/>
          </p:nvSpPr>
          <p:spPr bwMode="blackWhite">
            <a:xfrm>
              <a:off x="5849419" y="3459863"/>
              <a:ext cx="171000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s-ES_tradnl" sz="1600" b="1" dirty="0" err="1" smtClean="0">
                  <a:solidFill>
                    <a:schemeClr val="bg1"/>
                  </a:solidFill>
                  <a:latin typeface="+mj-lt"/>
                </a:rPr>
                <a:t>TotalSF</a:t>
              </a:r>
              <a:endParaRPr lang="es-ES_tradnl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Text Box 19"/>
            <p:cNvSpPr txBox="1">
              <a:spLocks noChangeArrowheads="1"/>
            </p:cNvSpPr>
            <p:nvPr/>
          </p:nvSpPr>
          <p:spPr bwMode="blackWhite">
            <a:xfrm>
              <a:off x="5837348" y="5066436"/>
              <a:ext cx="170733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s-ES_tradnl" sz="1600" b="1" dirty="0" err="1" smtClean="0">
                  <a:solidFill>
                    <a:schemeClr val="bg1"/>
                  </a:solidFill>
                  <a:latin typeface="+mj-lt"/>
                </a:rPr>
                <a:t>Total_Bathrooms</a:t>
              </a:r>
              <a:endParaRPr lang="es-ES_tradnl" sz="1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Text Box 20"/>
            <p:cNvSpPr txBox="1">
              <a:spLocks noChangeArrowheads="1"/>
            </p:cNvSpPr>
            <p:nvPr/>
          </p:nvSpPr>
          <p:spPr bwMode="blackWhite">
            <a:xfrm>
              <a:off x="4482604" y="5843108"/>
              <a:ext cx="17284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s-ES_tradnl" sz="1600" b="1" dirty="0" err="1" smtClean="0">
                  <a:solidFill>
                    <a:schemeClr val="bg1"/>
                  </a:solidFill>
                  <a:latin typeface="+mj-lt"/>
                </a:rPr>
                <a:t>Total_porch_sf</a:t>
              </a:r>
              <a:endParaRPr lang="es-ES_tradnl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Text Box 21"/>
            <p:cNvSpPr txBox="1">
              <a:spLocks noChangeArrowheads="1"/>
            </p:cNvSpPr>
            <p:nvPr/>
          </p:nvSpPr>
          <p:spPr bwMode="blackWhite">
            <a:xfrm>
              <a:off x="3133321" y="5013842"/>
              <a:ext cx="1705931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s-ES_tradnl" sz="1600" b="1" dirty="0" err="1" smtClean="0">
                  <a:solidFill>
                    <a:schemeClr val="bg1"/>
                  </a:solidFill>
                  <a:latin typeface="+mj-lt"/>
                </a:rPr>
                <a:t>YrBltAndRemod</a:t>
              </a:r>
              <a:endParaRPr lang="es-ES_tradnl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blackWhite">
            <a:xfrm>
              <a:off x="768582" y="2955807"/>
              <a:ext cx="3142512" cy="13681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 marL="171450" indent="-171450"/>
              <a:r>
                <a:rPr lang="en-US" sz="14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- </a:t>
              </a:r>
              <a:r>
                <a:rPr lang="en-US" sz="14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haspool</a:t>
              </a:r>
              <a:r>
                <a:rPr lang="en-US" sz="14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: is there a pool.</a:t>
              </a:r>
            </a:p>
            <a:p>
              <a:pPr marL="171450" indent="-171450"/>
              <a:r>
                <a:rPr lang="en-US" sz="14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- </a:t>
              </a:r>
              <a:r>
                <a:rPr lang="en-US" sz="14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hasgarage</a:t>
              </a:r>
              <a:r>
                <a:rPr lang="en-US" sz="14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: is there a garage</a:t>
              </a:r>
            </a:p>
            <a:p>
              <a:pPr marL="171450" indent="-171450"/>
              <a:r>
                <a:rPr lang="en-US" sz="14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- has2ndfloor: 2</a:t>
              </a:r>
              <a:r>
                <a:rPr lang="en-US" sz="1400" baseline="30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nd</a:t>
              </a:r>
              <a:r>
                <a:rPr lang="en-US" sz="14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floor.</a:t>
              </a:r>
            </a:p>
            <a:p>
              <a:pPr marL="171450" indent="-171450"/>
              <a:r>
                <a:rPr lang="en-US" sz="14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- </a:t>
              </a:r>
              <a:r>
                <a:rPr lang="en-US" sz="14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hasbsmt</a:t>
              </a:r>
              <a:r>
                <a:rPr lang="en-US" sz="14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: is there a </a:t>
              </a:r>
              <a:r>
                <a:rPr lang="en-US" sz="14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bsmt</a:t>
              </a:r>
              <a:r>
                <a:rPr lang="en-US" sz="14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.</a:t>
              </a:r>
            </a:p>
            <a:p>
              <a:pPr marL="171450" indent="-171450">
                <a:buFontTx/>
                <a:buChar char="-"/>
              </a:pPr>
              <a:r>
                <a:rPr lang="en-US" sz="14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hasfireplace</a:t>
              </a:r>
              <a:r>
                <a:rPr lang="en-US" sz="14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: is there a </a:t>
              </a:r>
            </a:p>
            <a:p>
              <a:pPr marL="171450" indent="-171450">
                <a:buFontTx/>
                <a:buChar char="-"/>
              </a:pPr>
              <a:r>
                <a:rPr lang="en-US" sz="14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fireplace.</a:t>
              </a:r>
              <a:endParaRPr lang="es-ES_tradnl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blackWhite">
            <a:xfrm>
              <a:off x="847145" y="4683999"/>
              <a:ext cx="2199758" cy="8640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sz="14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This variable takes the number of years since the house was built or  remodeled.</a:t>
              </a:r>
              <a:endParaRPr lang="es-ES_tradnl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blackWhite">
            <a:xfrm>
              <a:off x="768582" y="6096681"/>
              <a:ext cx="4006703" cy="4595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sz="14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New feature that includes the total square footage of the porch in each house/observation.</a:t>
              </a:r>
              <a:endParaRPr lang="es-ES_tradnl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9" name="Text Box 24"/>
            <p:cNvSpPr txBox="1">
              <a:spLocks noChangeArrowheads="1"/>
            </p:cNvSpPr>
            <p:nvPr/>
          </p:nvSpPr>
          <p:spPr bwMode="blackWhite">
            <a:xfrm>
              <a:off x="4424146" y="3925559"/>
              <a:ext cx="1830140" cy="922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s-ES_tradnl" sz="1600" b="1" dirty="0" err="1" smtClean="0">
                  <a:latin typeface="+mj-lt"/>
                </a:rPr>
                <a:t>Features</a:t>
              </a:r>
              <a:endParaRPr lang="es-ES_tradnl" sz="1600" b="1" dirty="0">
                <a:latin typeface="+mj-lt"/>
              </a:endParaRPr>
            </a:p>
          </p:txBody>
        </p:sp>
        <p:sp>
          <p:nvSpPr>
            <p:cNvPr id="40" name="Rectangle 6"/>
            <p:cNvSpPr>
              <a:spLocks noChangeArrowheads="1"/>
            </p:cNvSpPr>
            <p:nvPr/>
          </p:nvSpPr>
          <p:spPr bwMode="blackWhite">
            <a:xfrm>
              <a:off x="5875164" y="2163719"/>
              <a:ext cx="3928140" cy="6480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 lvl="0" algn="r"/>
              <a:r>
                <a:rPr lang="en-US" sz="14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This feature is just an index so any correlations with the dependent or any other variables is random.</a:t>
              </a:r>
              <a:endParaRPr lang="es-ES_tradnl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2" name="Rectangle 6"/>
            <p:cNvSpPr>
              <a:spLocks noChangeArrowheads="1"/>
            </p:cNvSpPr>
            <p:nvPr/>
          </p:nvSpPr>
          <p:spPr bwMode="blackWhite">
            <a:xfrm>
              <a:off x="7603545" y="3099823"/>
              <a:ext cx="2199758" cy="12396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 algn="r"/>
              <a:r>
                <a:rPr lang="en-US" sz="14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This new feature is created by adding up other variables that add up to the total square footage of each house/observation</a:t>
              </a:r>
              <a:r>
                <a:rPr lang="en-US" sz="1200" dirty="0" smtClean="0"/>
                <a:t>.</a:t>
              </a:r>
              <a:endParaRPr lang="es-ES_tradnl" sz="12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blackWhite">
            <a:xfrm>
              <a:off x="7524983" y="4794641"/>
              <a:ext cx="2244001" cy="11134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 lvl="0" algn="r"/>
              <a:r>
                <a:rPr lang="en-US" sz="14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This new feature includes the number of bathrooms in the house/observation</a:t>
              </a:r>
              <a:r>
                <a:rPr lang="es-ES_tradnl" sz="1200" dirty="0" smtClean="0">
                  <a:solidFill>
                    <a:srgbClr val="000000"/>
                  </a:solidFill>
                  <a:latin typeface="+mj-lt"/>
                </a:rPr>
                <a:t>.</a:t>
              </a:r>
              <a:endParaRPr lang="es-ES_tradnl" sz="1200" kern="0" dirty="0" smtClean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46" name="Freeform 186"/>
            <p:cNvSpPr>
              <a:spLocks/>
            </p:cNvSpPr>
            <p:nvPr/>
          </p:nvSpPr>
          <p:spPr bwMode="auto">
            <a:xfrm>
              <a:off x="737386" y="4457086"/>
              <a:ext cx="2758817" cy="1458000"/>
            </a:xfrm>
            <a:custGeom>
              <a:avLst/>
              <a:gdLst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7730 w 10000"/>
                <a:gd name="connsiteY4" fmla="*/ 5000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403 w 10000"/>
                <a:gd name="connsiteY4" fmla="*/ 5047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529 w 10000"/>
                <a:gd name="connsiteY4" fmla="*/ 5047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363 w 10000"/>
                <a:gd name="connsiteY4" fmla="*/ 5153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489 w 10000"/>
                <a:gd name="connsiteY4" fmla="*/ 5093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291 w 10000"/>
                <a:gd name="connsiteY4" fmla="*/ 4919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417 w 10000"/>
                <a:gd name="connsiteY4" fmla="*/ 4979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575 w 10000"/>
                <a:gd name="connsiteY4" fmla="*/ 4979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480 w 10000"/>
                <a:gd name="connsiteY4" fmla="*/ 4860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448 w 10000"/>
                <a:gd name="connsiteY4" fmla="*/ 5159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10000 h 10000"/>
                <a:gd name="connsiteX4" fmla="*/ 8416 w 10000"/>
                <a:gd name="connsiteY4" fmla="*/ 4920 h 10000"/>
                <a:gd name="connsiteX5" fmla="*/ 10000 w 10000"/>
                <a:gd name="connsiteY5" fmla="*/ 0 h 10000"/>
                <a:gd name="connsiteX6" fmla="*/ 0 w 10000"/>
                <a:gd name="connsiteY6" fmla="*/ 0 h 10000"/>
                <a:gd name="connsiteX7" fmla="*/ 0 w 1000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0" y="10000"/>
                  </a:lnTo>
                  <a:lnTo>
                    <a:pt x="10000" y="10000"/>
                  </a:lnTo>
                  <a:lnTo>
                    <a:pt x="10000" y="10000"/>
                  </a:lnTo>
                  <a:lnTo>
                    <a:pt x="8416" y="4920"/>
                  </a:lnTo>
                  <a:lnTo>
                    <a:pt x="1000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accent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dirty="0"/>
            </a:p>
          </p:txBody>
        </p:sp>
      </p:grpSp>
      <p:sp>
        <p:nvSpPr>
          <p:cNvPr id="47" name="Google Shape;131;p3"/>
          <p:cNvSpPr txBox="1"/>
          <p:nvPr/>
        </p:nvSpPr>
        <p:spPr>
          <a:xfrm>
            <a:off x="399243" y="369307"/>
            <a:ext cx="7886700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r>
              <a:rPr lang="es-E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engineering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132;p3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9" name="Google Shape;133;p3"/>
          <p:cNvCxnSpPr/>
          <p:nvPr/>
        </p:nvCxnSpPr>
        <p:spPr>
          <a:xfrm>
            <a:off x="502274" y="1052736"/>
            <a:ext cx="8178085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" name="Straight Connector 33"/>
          <p:cNvCxnSpPr/>
          <p:nvPr/>
        </p:nvCxnSpPr>
        <p:spPr>
          <a:xfrm>
            <a:off x="323528" y="6309320"/>
            <a:ext cx="8365570" cy="0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34"/>
          <p:cNvGrpSpPr/>
          <p:nvPr/>
        </p:nvGrpSpPr>
        <p:grpSpPr>
          <a:xfrm>
            <a:off x="323528" y="6381328"/>
            <a:ext cx="8390205" cy="356671"/>
            <a:chOff x="502276" y="6336404"/>
            <a:chExt cx="7662931" cy="257579"/>
          </a:xfrm>
        </p:grpSpPr>
        <p:sp>
          <p:nvSpPr>
            <p:cNvPr id="52" name="Rectangle 35"/>
            <p:cNvSpPr/>
            <p:nvPr/>
          </p:nvSpPr>
          <p:spPr>
            <a:xfrm>
              <a:off x="502276" y="6336406"/>
              <a:ext cx="1532586" cy="2575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err="1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Motivation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53" name="Rectangle 36"/>
            <p:cNvSpPr/>
            <p:nvPr/>
          </p:nvSpPr>
          <p:spPr>
            <a:xfrm>
              <a:off x="2034862" y="6336406"/>
              <a:ext cx="1532586" cy="2575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Data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grpSp>
          <p:nvGrpSpPr>
            <p:cNvPr id="54" name="Group 37"/>
            <p:cNvGrpSpPr/>
            <p:nvPr/>
          </p:nvGrpSpPr>
          <p:grpSpPr>
            <a:xfrm>
              <a:off x="3567448" y="6336404"/>
              <a:ext cx="4597759" cy="257579"/>
              <a:chOff x="3567448" y="6336404"/>
              <a:chExt cx="4597759" cy="257579"/>
            </a:xfrm>
          </p:grpSpPr>
          <p:sp>
            <p:nvSpPr>
              <p:cNvPr id="55" name="Rectangle 38"/>
              <p:cNvSpPr/>
              <p:nvPr/>
            </p:nvSpPr>
            <p:spPr>
              <a:xfrm>
                <a:off x="3567448" y="6336405"/>
                <a:ext cx="1532586" cy="2575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Preprocessing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56" name="Rectangle 39"/>
              <p:cNvSpPr/>
              <p:nvPr/>
            </p:nvSpPr>
            <p:spPr>
              <a:xfrm>
                <a:off x="5100034" y="6336405"/>
                <a:ext cx="1532586" cy="257577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Models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57" name="Rectangle 40"/>
              <p:cNvSpPr/>
              <p:nvPr/>
            </p:nvSpPr>
            <p:spPr>
              <a:xfrm>
                <a:off x="6632620" y="6336404"/>
                <a:ext cx="1532587" cy="257579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Conclusions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877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31;p3"/>
          <p:cNvSpPr txBox="1"/>
          <p:nvPr/>
        </p:nvSpPr>
        <p:spPr>
          <a:xfrm>
            <a:off x="399243" y="369307"/>
            <a:ext cx="7886700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r>
              <a:rPr lang="es-E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engineering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32;p3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4" name="Google Shape;133;p3"/>
          <p:cNvCxnSpPr/>
          <p:nvPr/>
        </p:nvCxnSpPr>
        <p:spPr>
          <a:xfrm>
            <a:off x="502274" y="1052736"/>
            <a:ext cx="8178085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442" name="AutoShape 2" descr="data:image/png;base64,iVBORw0KGgoAAAANSUhEUgAAAboAAAEWCAYAAAAQKVIQAAAABHNCSVQICAgIfAhkiAAAAAlwSFlzAAALEgAACxIB0t1+/AAAADh0RVh0U29mdHdhcmUAbWF0cGxvdGxpYiB2ZXJzaW9uMy4xLjEsIGh0dHA6Ly9tYXRwbG90bGliLm9yZy8QZhcZAAAgAElEQVR4nO3deZgcRf3H8feHBMJ9HxI5ElSQIyFAQJAgVwBRTgUBETlURFFEBMELOVRQ+KkggiJHuO8rggISCIQzBAhJOAJKgiDIDXIEAuH7+6Nqks5kZnZ2d2Z3dvfzep59MlPdXV3ds9maqq76liICMzOz3mq+7i6AmZlZM7miMzOzXs0VnZmZ9Wqu6MzMrFdzRWdmZr2aKzozM+vVXNFZjybpEUlbdPE5JelcSa9JGt+A/P4k6WedOP7Hks7qbDkaSdJ+ku7s7nK0KkmbSZpa574176WksZK+3omy3CVpvQ4ct4KkxyQN6Oi5u4orOpuLpOmSZkh6S9IL+Q/6ot1dLgBJoyT9opgWEWtHxNguLsoIYBtgpYjYqLOZRcRBEXF8J47/VUR0+A+ddb2IGBcRa3R3OSTtCLwZEQ/l91tLmibpeUl7FPZbUtKDkhYrpUXEC8BtwIFdXvB2ckVnlewYEYsC6wMbAj8t3yG3arrs90dSv646Vx1WBaZHxNvdXRBrvGb/bkvq36y8O+Ag4ILC+98DOwKfBc4o/L87ATgxIt4sO/4i4JtNL2UnuaKzqiLiP8DfgXVgdhfJLyXdBbwDrCZpoKTRkl6V9E9J3ygdL+kYSVdKukzSm/kb4bqF7WvmPF/PXZA7FbaNknSGpL9Jehv4GrA38MPc2vxr3m+6pJH59QBJv5f0XP75falbRdIWkp6V9ANJL+ZvrPtXu/Zq1yXpa8BZwCa5HMdWOHa/3B30u3xtT0n6dE5/Jp9/37Jr/UV+vayk6/Nxr0oaV/qjK+lISf/J93KqpK0L9/nC/HqQpJC0r6R/S3pZ0k8K51pI0nlK3a6PSfqhpGer3IM/STq5LO06SYfl10dJ+lcuz6OSdq2ST6lM/Qtpc3W3STogl+c1STdJWjWnK9/HFyW9IWmSpHWqnGespBMkjc/7Xidp6cL2jSXdne/twyp0eVf63S7L+yhJV5alnSLp1Px6/1z+N/Pn/c3CfqXfvSMl/Rc4t5RWln+teylJf8jX9Xjps69yHyreywr7LQBsBdxeSF4kIqZExMPATGAZSRsBgyPi8grZ3Ef6O1DxHC0jIvzjn9k/wHRgZH69MvAIcHx+Pxb4N7A20B+Yn/Sf5HRgQWAY8BKwdd7/GOB9YLe87+HAtPx6fuCfwI+B0n+4N4E18rGjgDeATUlfyBbMab+oUd7jgHuB5YHlgLsLZd8C+CDvMz/wOdIftKWq3Ida17UfcGeNe7hfPtf+QD/gF/m+/REYAGybr3XRwrX+Ir8+AfhT4R5tBghYA3gGGJj3GwR8rHCfLyykB/AXYCFgXeA9YM28/cR8bUsBKwGTgGerXMdn8jmV3y8FzCiUYXdgYP589gDeBlYsv0eFMvUv5D0W+Hp+vUv+XViT9Hv1U+DuvG074AFgyXwf1iydo0J5xwL/IX0xWwS4qnBfPgq8kj/3+Uhdz68Ay1X73S7Le1XS78vi+X0/4Hlg4/z+88DHchk3z/uuX/a79+v8+S+U054t5N/WvfwA+D7pd2IP0v+NpdtzLyvcr7WBt8vS7iX9zqwLPJfPdzeweo3f90nATt39t6vm37XuLoB/WuuHVHG8BbwOPE36Y79Q3jYWOK6w78rALGCxQtoJwKj8+hjg3sK2+fIfh83yz3+B+QrbLwGOya9HAeeXlW0UtSu6fwGfK2zbjtTFWPpjM4O5/9i+WPpDVZZnW9e1H21XdE8W3g8h/aFfoZD2CjCs/LpIFfF1wMfL8vx4Lu9I5v0jfAzzVnQrFbaPB/bMr58Ctits+zrVKzqR/vh/Jr//BnBrjeueCOxcfo9ou6L7O/C1st+Td0iVy1bAE8DGxd+VKucfS+peK71fi9Qq6QccCVxQtv9NwL6Vfrer5H8n8NX8ehvgXzX2vRb4XuF3byawYGH7FtXue5V7+Rz5C0fhM92nPfeywjk2Bf5bljYs53cfsDVwCHA8MDTfr9uAzcuOuat0X1r1x12XVskuEbFkRKwaEd+OiBmFbc8UXg8EXo25++2fJn17nmf/iPgQeDYfNxB4Jqe1eWydBuY8ivkNLLx/JSI+KLx/B6g00Kae62rLC4XXM2D2w/tiWqVzn0T6Rn5z7gI7Kh/7T+BQUqX2oqRLJQ2scHzJfwuvi9c5kLnva9V7HOmv2KXAXjnpy6RnMgBI+qqkibkr8HVSS2rZGmWqZlXglEI+r5Iq2Y9GxK3AaaTW8AuSzpS0eI28itfzNKlFsmw+x+6lc+TzjABWrHJsJRcz9724uLRB0vaS7s3dza+TWo7Fe/FSRLxbLeM67uV/8udRvLZKn3/Ve1lh39eAxYoJETExIraIiE8BjwIHAL8iddcfS+qluECSCoctRvpi3LJc0Vl7Ff+zPQcsrcJILGAVUvdRycqlF/lZ00r5uOeAlTX3Q//yY8uX1mhrqY3nSP/Ri/k918Yx1fJp67qaIiLejIgfRMRqpEEBh5Wex0TExRExgnSNQeoKa6/nSZ9BycrVdswuAXbLz2A+ReoOJL//C/AdYJmIWBKYQvqjWq40aGfhQtpHCq+fAb6Zv1yVfhaKiLsBIuLUiNiA1NW2OnBEjfIWr2cVUtf5y/kcF5SdY5GIOLGwf1u/X1cAW0haCdiVXNEpPQe+CjiZ1GpfEvgbc9+LqnnXeS8/Wla5VPvdrnkvyzyZTq9qX+B+B/w0f9EdAkyIiOmkLw/L5bL3J/U2PFzt+lqBKzrrsIh4htR/f4KkBSUNJQ0auaiw2waSvpD/QxxKel50L6lr5G3S4JL588CAHUktiGpeoGyQQJlLgJ9KWk7SssDRwIVNuq6mkLSDpI/nP2r/I3WhzpK0hqSt8h/Vd0ktwlkdOMXlwI8kLZX/wH2n1s6Rhp2/RPpGf1NElL65L0L64/1SLvf+5EFLFfJ4ifQl4SuS+kk6gPQ8q+RPuUxr57yWkLR7fr2hpE9Jmp/0+/JuG9f9FUlrSVqY1A18ZUTMIv0e7Chpu1yGBfOAkJVq5FXpOsYC5wLTIuKxvGkB0rO3l4APJG1Peg5br3ru5fLAIfn/yu6kZ3B/q5BX1XtZ4XreB24hPVOci6RtSF2t1+ekacBWOd8BpK53gI1IjweeLs+jlbiis87ai/QM5jngGuDnEfGPwvbrSA/PXwP2Ab4QEe9HxExgJ2B70jfu00n9/I/XONfZwFq5W+baCtt/AUwgPRyfDDyY05pxXc3yCdIfn7eAe4DTI80THEAaSPIyqVtyedJAnvY6jtR9PC2f50rSl49aLiE9G5zdVRcRjwL/l8v4Aukb/1018vgGqSX2CqllNruFERHXkFqnl0r6H6k1s33evDiptfMaqbvuFVLLqZoLSM88/0saSHRIPsczwM6ke/YSqeVzBO3/G3gx896LN/N5Ls/l/DIwut4M67yX95F+N14GfgnsFhGvlO3T1r2s5M+k/5ez5S9TJwHfKyR/l1SJ3gJ8O395gDQS+k9tX2X3Ko2mMms4SceQBlV8pbvLYpVJ+hZpoMo83+p7GkljSYNyWipKTKtTirry3dx6b89xy5NG8K5X6/ljK2iliYtm1mSSViR1/95DaiH8gDTYw/qo/Ny3I8e9SOpCbXmu6Mz6lgVI3VWDSSPlLiV1G5v1Wu66NDOzXs2DUczMrFdz12WLWXbZZWPQoEHdXQwzsx7lgQceeDkilqu0zRVdixk0aBATJkzo7mKYmfUokqrO5XNF12ImT57J4MHTu7sYZmZdatq0QU3Lu089o5M0K8eTmyLpihw9oSP5vFV4vbakWyU9kZfZOLYY1irHwJuQl814XGXLnpiZWXP1qYoOmBERwyJiHVI08YM6k5mkhUgREE6MiNVJEQ02IkcUUFo36zTgKxGxJimsz1OdOaeZmbVPX6voisaRgpEi6bDcypsi6dDSDtXSC74M3BURNwNExDuk2IGloLM/BH5ZCmsVER9EhOcsmZl1oT75jC4HGN4euFHSBqSlJz5FihZ+n6TbSV8C5kkvC5OzNmlRyNki4l9KqzgvSWrB/V8d5TkQOBCgX79aK6+YmVl79bUW3UKSJpIC//6bFCR4BHBNRLwdEW8BV5MWBa2WXiQqL79RaamSqiLizIgYHhHD+/Vbpn1XZGZmNfW1Ft2MiBhWTChb42muTXXk9wjwmbL8VgNejojXJT0CbECLr9VkZtab9bUWXSV3ALtIWljSIqQFFcfVSC+6CBghaSTMHpxyKvDzvP0k4MeSVs/b55N0WNOvyMzMZutrLbp5RMSDkkYB43PSWaXncNXSC8fOkLQT8AdJp5OWq/9FRFyUt0/Kg1guyVMZArih2ddkZmZzOKhzA0naBfgtsGVHV9wdPnx4ODKKmVn7SHogIoZX2uauywaKiGsjYrVWX1bezKwv6fNdl63GIcDMrCdrZiivjmqJFp2kkHRB4X1/SS9Juj6/30nSUR3Id6ykqTns10RJu3WwfId2NFyYmZl1r1Zp0b0NrCNpoYiYAWwD/Ke0MSJGk0JtdcTeEdHZh16HAhcC79R7gKT+EfFBJ89rZmad1BItuuzvwOfz672AS0obJO0n6bT8evcckuthSXfktH6STpY0WdIkSd+tdSJJX5E0Prfy/iypX04/IwdgfkTSsTntEGAgcJuk23JaMajzbnl0JpJGSfpt3u/XkhaRdI6k+yU9JGnnhtwpMzOrW6u06AAuBY7O3ZVDgXOYNxIJwNHAdhHxnxxmC1L4rMHAehHxgaSlC/tfJGlGfr01sDywB7BpRLyfpwXsDZwP/CQiXs0V3xhJQyPi1Dz3bcuIeLmO61gdGBkRsyT9Crg1Ig7IZR0v6ZaIeLsd98XMzDqhZSq6POdsEKk197cau94FjJJ0OSksF8BI4E+lrsKIeLWw/1xdl5L2IkUruT8HRVkIeDFv/lKOO9kfWBFYC5jUzku5IiJm5dfbAjtJOjy/XxBYBXiseIBjXZqZNU/LVHTZaOBkYAugYtDHiDhI0qdI3ZwTJQ2jeszJSgScFxE/mitRGgwcDmwYEa/l7sgFq+RRPFf5PsXWmoAvRsTUWgWKiDOBMwEGDBjqiY1mZg3USs/oIHVXHhcRk6vtIOljEXFfRBwNvAysDNwMHJRXJaCs67LcGGA3ScuX9pW0KrA4qZJ6Q9IKpNUNSt4EFiu8f0HSmnmB1V1rnOsm4LuleJqS1quxr5mZNUFLtegi4lnglDZ2O0nSJ0itpTGkgMlTSM/GJkl6H/gLacHTSud4VNJPgZtzRfU+cHBE3CvpIVKg5qdIXaQlZwJ/l/R8RGwJHAVcDzyTz71olbIeD/w+l0vAdGCHNq7PzMwayCHAWoxDgJmZtZ9DgJmZWZ/VUl2X5hBgZtbztGLYryK36MzMrFdzRVeDpF1zHM5P5veDJE3Jr7coxeI0M7PW5Yqutr2AO4E9u7sgZmbWMa7oqpC0KLAp8DXaqOiqxbSUNC5PaC/td5ekoU0tuJmZzcUVXXW7ADdGxBPAq5LWr7HvT0gxLTcEtiTN9VsEOAvYD0DS6sCAiJgnpJikA3Mw6QmzZr3S6OswM+vTXNFVtxcp0DT5371q7LstcJSkicBY5sS0vALYQdL8wAHAqEoHR8SZETE8Iob361cx8pmZmXWQpxdUIGkZYCvSGnkB9CPFtzy92iFUiWkp6R/AzsCXgIqTGc3MrHncoqtsN+D8iFg1IgZFxMrANGClKvvXiml5FnAqcH/ZqgpmZtYFXNFVthdwTVnaVcCPq+x/PDA/KabllPwegIh4APgfcG4TymlmZm1wrMsmkzSQ9NzukxHxYVv7O9almVn7OdZlN5H0VeA+0srlbVZyZmbWeG7RtZgBA4bGwIGju7sYZtbiWj2+ZFer1aLr86MuJc0Cigu97hIR07upOGZm1mB9vqIDZkTEsLZ3MzOznsjP6CqQ1E/SSTmk1yRJ38zpW0gaK+lKSY9LuqgwpWBDSXdLeljSeEmLVcvHzMy6jlt0sFCOaAIwLSJ2JcW3fCMiNpQ0ALhL0s15n/WAtYHngLuATSWNBy4D9oiI+yUtDsyolk9ETCsWQNKBwIEA/foNbO7Vmpn1Ma7oKnddbgsMlbRbfr8E8AlgJjA+Ip4FyBXkIOAN4PmIuB8gIv6Xt1fLZ66KLiLOBM6ENBiloVdnZtbHuaKrTMB3I+KmuRKlLYD3CkmzSPdQpBBhdeVjZmZdx8/oKrsJ+FYOxoyk1fNqBNU8DgyUtGHefzFJ/TuQj5mZNZhbdJWdReqSfDAPNnmJtGxPRRExU9IewB8kLUR6PjeyvfmYmVnjecJ4i3EIMDOz9nMIMDMz67PcddliJk+eyeDB07u7GNbDOTyU2Rxu0ZmZWa/WMhWdpFmSJhZ+BkkaLunUBp5juqRlG5VfznNEjoTyuKSpkg5uZP5mZtY5rdR1WWni9nRgnpEZkvpHxAddUqoaJH0EuJgUCPrBXIneJOm5iChfuNXMzLpBy7ToKsmxJa/Pr4+RdGYOxXV+G/Eo75B0jaRHJf1J0jzXKelaSQ9IeiSH4Cqlf1bSgzlm5Zictoikc/K5HpK0c979YGBURDwIEBEvAz8EjsjHjSpERUHSW025UWZmVlUrtegqxZwstwEwIiJm5MqpWjzKjYC1gKeBG4EvAFeW5XVARLya573dL+kqUsX/F+AzETFN0tJ5358At0bEAZKWBMZLuoUU8/K8snwn5HPXzbEuzcyap5UqunqWyxkdETPy67biUT4FIOkSYATzVnSHSCpVpivnY5cD7igFXY6IVwvn2knS4fn9gsAqVA/91S6OdWlm1jytVNHV4+3C61rxKMsri6iwz0hgk4h4R9JYUuVVK2blFyNialk+jwDDgeKS4Bsw57niB+Tu4RwZZYGaV2dmZg3X0s/o2lArjuRGkgbnZ3N7AHeWHbsE8Fqu5D4JbJzT7wE2lzQ451nqurwJ+G5h7bn1cvofgf0kDcvpywC/BI7P26eTKj6AnYH5O3/ZZmbWHj2tRVdUK47kPcCJwBDgDqB8BOSNwEGSJgFTgXsBIuKl/Lzs6lxJvghsQ6q4fg9MyueaDuwQEc9L+gpwpqQlcnn2i4jb83n+AlyX16sbw9wt0oqGDFmACRMGte9OmJlZVb0u1mXuljw8InbohnMfDBxEGszyWkfycKxLM7P2c6zLLhIRf4yIIR2t5MzMrPF6XYuupxswYGgMHDi67R17KcdoNLOO6BEtuvZMppa0i6S1Cu9HSZpWCB92SIPKtIWkTzciLzMz6x49dTDKLsD1wKOFtCMionyu3GyS+kXErHaeZwvgLeDudpfQzMxaQsu06CqRtKqkMTnE1xhJq+QW1k7ASbn19rEax78l6ThJ9wGbSNo6h/CanEN6Dcj7TZd0bA79NVnSJyUNIg0s+X4+z2aSdpR0X87jFkkr5OOXk/SPfPyfJT2tHDxa0leUgj5PzNv6Nfm2mZlZQUtXdMBpwPkRMRS4CDg1Iu4mTdA+IiKGRcS/8r6lim+ipCE5bRFgSkR8ijSJexSwR0QMIbVmv1U418sRsT5wBmnU5nTgT8Dv8nnGkebjbRwR6wGXkuJaAvycFCJsfdJUhlUAJK1Jmse3aY76MgvYu/wiJR0oaYKkCbNmvdK5O2ZmZnNp9a7LTUhxKgEuAH5TY99KXZezgKvy6zVIMTSfyO/PIwVl/n1+f3X+94HCOcutBFwmaUVSlJNpOX0EsCtARNwoqTTqcmvShPH781zzhUhz8+biEGBmZs3T6hVdufZWAu8WnsupjX3fy//Oovp9+QPw24gYnefrHdNG3gLOi4gf1VdcMzNrtFbvurwb2DO/3ps5obzeBBZrZ16PA4MkfTy/3we4vcb+lc6zBPCf/HrfQvqdwJcAJG0LLJXTxwC7SVo+b1ta0qrtLLeZmXVCK1V0C0t6tvBzGHAIsH8O1bUP8L2876XAEXlQSNXBKEUR8S6wP3CFpMnAh6RncLX8Fdi1NBiF1IK7QtI44OXCfscC20p6ENgeeB54MyIeBX4K3Jyv4R/AivWU18zMGsMTxhsgj96cFREfSNoEOKOOJYcqcggwM7P2qzVhvKc9o2tVqwCX50DQM4FvdHN5zMwsc0XXABHxJLBemzvWYfLkmQwePL1TeTiMlpnZHK30jM7MzKzhWqaik7SCpIslPSXpAUn3SNq1G8qxf2Hi+cwcKWWipBO7uixmZtZ5LdF1mRczvZY05+zLOW1VUqiveo7vSBzLiiLiXODcnO90YMuIeLnmQWZm1rJapUW3FTAzImYP94+IpyPiD5IGSRqX40g+WFpNIK8scJuki4HJOe3a3Bp8JK8UTk7/mqQnJI2V9BdJp+X05SRdJen+/LNptQJK6ifpn5KWLrx/Ks+Nu1DSGbmcT0jaPu/TX9Jvc6zLSZK+3oybZ2Zm1bVEiw5YG3iwyrYXgW0i4l1JnwAuAUpDSDcC1omIUiiuAyLiVUkLkcJuXQUMAH4GrE+aAH4r8HDe/xRSLMs7Ja0C3ASsWakQETFL0iXAl0kxOLcD7s/nA1gZ2Bz4BHBLnpj+NeDFiNgoT0G4V9LNEfHvYt65Uj4QoF+/gfXcLzMzq1OrVHRzkfRHUvzImcBI4DRJpaDIqxd2HV+o5AAOKTzXW5lU6XwEuD0iXs15X1HIYySwVq6oABaXtFhEvFmlaGcDV5AqugOAswrbLo+ID4Gpkp7J594WWFNSKbrLEjl9rorOsS7NzJqnVSq6R4Avlt5ExMF5mZsJwPeBF4B1SV2t7xaOe7v0IseeHAlsEhHvSBoLLEjtGJfz5f1n1FPIiJgu6TVJW5KmE9xc3Fy+ez73tyNiTD35m5lZ47XKM7pbgQUlFZfNWTj/uwTwfG4t7QNUW89tCeC1XMl9Etg4p48HNpe0lKT+FCpUUkX1ndKb3Gpsy9mkJYMuzWUq2V3J6qTW5JOkrtBv5/MiaY3crWpmZl2kJVp0ERGSdgF+J+mHwEuk1tqRpGd3V0naHbiNQiuuzI3AQTmm5FTg3pz3fyT9CrgPeI60Kvkb+ZhDgD/mY/oDd5AWW63lGuAc0tp2Rf/Mxy8PHBgRMyX9mRQ1ZWLuHn0R2LlW5kOGLMCECYPaKIKZmdWrT8S6lLRoRLyVW1bXAOdExDUdzGtj4ISI2LKQdiFwZURc29myOtalmVn71Yp12Spdl812jKSJwBTSYqkdqpAk/QS4DPhxA8tmZmZN1CdadD3JgAFDY+DA0Z3Kw7Euzayv6REtuhYKAbZ2nvS9UCHthsIUgeK+W0h6I4cImyTpFs1ZZHW/wsT0XSSt1XVXYWZmJS1R0RVCgN0REatFxAaklcVXqvP4aiMx2y0iHgGuBn6S894FmD8iLi07Z2kgz7iIGBYRQ4H7gYMrZLsL4IrOzKwbtERFR+uFADuONF1gGHAiufKSdIykMyXdDJxfvIBcWS8GvFaW/mlSzM6TcsuvrhXRzcysMVpiegEtFgIsz8U7nDRd4Ld5vbmSDYARETEjT1LfLA90WYY09WGugSoRcbek0cD1EXFlpQt0CDAzs+ZplYpuLq0QAiwi/irpdeD0suKNLoukMi4idsh5Hwn8hrbn4s3FIcDMzJqnXRWdpPmARSPifw0uR6uGAPsw/xRVm7AOMBq4qsZ2MzPrYm0+o8sjIReXtAgpqshUSUc0uBw9KQRYLSOAf1VIf5P0/M7MzLpYPYNR1sotuF2Av5FCWu3TyEJEmsy3C6lCmiZpPHAeKQTY6cC+ku4ldTnWCgHWP4fzOp5CCDCgFALsFuYNATY8Tw14lHZ2OWab5UEmD5Puyw8q7HMpcISkhzwYxcysa7U5YVzSI8Aw4GLgtIi4XdLDEbFuVxSwERoZAqzZHALMzKz9Ojth/M/AdGAR4A5JqwKNfkbXbA0JAWZmZj1Ph0KASeofER80oTx9nkOAmZm1X6dadDk019mS/p7frwXs24nCtESor1yW/SS9lJ+xTZR0fk4/TtLINo7dSdJRbeR9WqPLbGZm7VNP1+Uo0kTq0kzmJ4BDO3KyVgr1VXBZDuE1LCK+ChARR0fELbUOiojREXFiE8pjZmYNVE9Ft2xEXE6eT5a7LGd18HytFuqrIkmjJO2WX0+XdGwu0+Q8daE8aPPukqZIeljSHYWsBkq6UdKTkn7TwXtmZmadUM+E8bclLQMEzF549I3ah1TVUqG+8rY9JI0o7RcR51Yo28sRsb6kbwOHA18v2340sF1ezXzJQvowYD3gPdL8wz9ExDPVbo6ZmTVePRXdYaSIHx+TdBewHLBbI07e3aG+8uvLImL2pPEqrs7/PgB8ocL2u4BRki4v7AswJiLeyOV5FFgVmKeic6xLM7PmabOii4gHJW0OrEEKpzU1It7v4PlaKtRXoeJry3v531lUuGcRcZCkTwGfByYWIqy8V9it4rH5eMe6NDNrkqrP6CR9ofRDWmZmDVILacec1hG9JdTXXCR9LCLui4ijgZdJrUwzM2sBtVp0O9bYFszdRVeXiAilhUx/J+mHwEuk1tqRpGd3V0naHbiN2qG+DsqhvqZSCPUlqRTq6znmDfX1x3xMf9LyOx0J91XNSfm5ooAxpGeDDa1MzcysYzo0YbxV9aRQX9U4BJiZWft1dsL4MpJOzcPrH5B0Sh6F2Yoc6svMzOZSz6jLS0ldfaVnXnsDl5EGhLSUiDi8u8tgZmatpZ7VCx7IEUyKaROqNRGtcxzr0sys/Tq7esFtkvaUNF/++RJwQ2OLmLRSHMxcnl2U1qp7PEc+6fD8wRz5ZUojy2dmZm2r2nUp6U3S6EqRJo1fmDfNB7wF/LyRBSnEwTwvIr6c01YlTW2o5/h+EdHR0GSV8lsXOJkUrWWapMHALZKmRcQDjTqPmZk1V9UWXUQsFhGL53/ni4j++We+iFi8CWVptTiYhwO/KkVkyf/+iryCeM5neH69rKTp+XXFspqZWfeoZzAKkpYihdlasJQWEXdUP6JDWi0O5tqkFl3RBOC7bVxHrbJW5BBgZlhwkPgAABzpSURBVGbN02ZFJ+nrwPdIS+lMJEUiuYfUAmuaFoiDKXIg62Kx6ij6/DXKWpFDgJmZNU89LbrvARsC90bEljns1rFNKEurxcF8hNQSm1RIXj+XB+AD5nT9LljYp1ZZzcysi9Uz6vLdiHgXQNKAiHicFPey0VotDubJwI8kDcrpg0gLzp6Ut08HStMuiqMx6y2rmZl1gXoqumeV1li7FviHpOtIsSQbKtKEvl1IFdI0SeOB80hxME8H9pV0L6krsFYczP45puXxFOJgkgaS3AfcwrxxMIfnaQSPkmNgRsTEfO6/SnqCtLL6tyJiaj7uZOBbku4Gli2Uod6ymplZF2hXrEul5XqWAG6MiJlNK1UTdDYOpqQTgU+RFlht2rU71qWZWfvVmjBeax7d4hHxP0lLF5In538XBV5tYBm7wjGSRpKep91MO+NgRsRRTSmVmZk1VdUWnaTrI2IHSdOYM3F89r8RsVrXFbPvcAgwM7P261AIsFzJCdg8IlaLiMHFfxtYuFYL+7W9pAmSHsuhv8rn0nU031GdCSFmZmYdU3MwSh4g0rT13Aphv+7IlegGwJ6kOXv1HN/QEY2S1gFOA74SEWsC6wBPNfIcZmbWteoZdXmvpA2bdP5WC/v1Q+CXeQoFEfFBRJyej1lV0pg8OnNMjqJSaqmdKunu3CrdLadL0mmSHpV0A7B8k+6hmZnVUM+E8S2Bb0p6mjRUvvSMbmgDzt9qYb/WAf6vSnlOA86PiPMkHQCcSpoOAbAiKYrLJ4HRwJXArqT5hkOAFUhTGs6p77aYmVmj1FPRbd/0UmQtEParlk2AL+TXFwC/KWy7Nk8Qf1TSCjntM8AleUWF5yTdWuO6HevSzKxJ2qzoIuJpAEnLM3eoq0ZoxbBfGzCn5VdLcbjqe8VsquxTPSPHujQza5o2n9FJ2knSk8A04HZS6Ku/N+j8rRb26yTgx5JWz+nzSTosb7ubNFAGYG/gzjau7Q5gT0n9JK1I6gI2M7MuVs9glONJlccTETEY2Bq4qxEnb8GwX5NI8SwvkfQYMIX0/K10zP75PPuQgl3Xcg3wJGnAzBmkLwlmZtbF2gwBJmlCRAyX9DCwXkR8KGl8RGzUNUXsuM6G/eoODgFmZtZ+HQoBVvC6pEWBccBFkl4kLVHTE3Qq7JeZmfV8tUKAnUYa0j8RmEHq5tyb9Ezsooh4pasK2Ze0FQLM4b3MzObV0Rbdk6SlaFYELiMNlT+vCeUzMzNrmlqxLk+JiE2AzUkrFZyb4z/+rDQqsRZJsyRNlPRwMbJJZ0gaJulzhff7SXopn6f0s1Znz2NmZr1Hm6Muc0iuX0fEesCXSZOmH6sj7xkRMSwi1gV+BJzQuaICMAz4XFnaZfk8pZ9HG3CeTssDYMzMrJvVM49ufkk7SrqINH/uCeaek1aPxYHXcn4rSrojt76mSNosp78l6dc5ZuUtkjbKMSqfynP5FgCOA/bIx+5Ro8y75jyUz/eEpI/kFuB1km6UNFXSzwvHHJbLM0XSoTltEUk35FbplNI5JU3PE9uRNDxPUkfSMZLOlHQzcH6eQ3eSUjzNSZK+2c77ZmZmnVRr4dVtgL2Az5MmX18KHBgR1eazlVtI0kTSiMcVSQGcIbUKb4qIXyqtPlCaIL4IMDYijpR0DfALYBtgLeC8iBgt6WhgeER8J5dxP1LFN6Jw3k0i4hpJXwQOBj4L/Dwi/ptDfm1Eimn5Diku5g2kCCb7k1YQF3CfpNuB1YDnIuLz+XxL1HHdGwAjImJGDu31RkRsKGkAcJekm8vClzkEmJlZE9XqXvsxcDFweCleZDvNiIhhAJI2IbVw1gHuB86RND8pRuTEvP9M0uRvSJOs34uI9yVNBgbVOM9lpYqvzHdJE77vjYhLCun/KI0YlXQ1KbZmANeUKvGcvlkuz8mSfg1cHxHj6rju0YXQYtsCQzVnHbolSHE456roHALMzKx5ag1G2TIi/tLBSq48r3uAZYHlIuIOUsDj/wAXSPpq3u39mDPX4UNy/MgcAqwjz7s+mvNZQVLxOssrktKq6ZXK/QSphTYZOCG3KCHNIyzlWR7/s9jiFfDdwvPDwRFxc/svxczMOqqeEGCdlmNQ9gNekbQq8GJE/AU4m7SMTr3eBNpaZaA0EORcUjfpY8Bhhc3bSFpaaUmfXUjhzO4AdpG0sKRFSEvsjJM0EHgnIi4kTbUolXU6qQKE2s8rbwK+lVuvSFo9529mZl2kmSMDS8/oILVs9o2IWUqrDRwh6X3gLeCr1TKo4DbgqJxvaRRn+TO6b5NWMxgXEePyvqVncZCCMV8AfBy4OCImQFpAlfQsEuCsiHhI0nbASZI+BN4HSsGnjwXOlvRjUizNas4idbs+qPSA8CXmrGFnZmZdoM1Yl71JHrwyvMozvZbgWJdmZu1XKzJKl3RdmpmZdZc+1aLrCRzr0sys/bqtRddNYcDOz+nHKa1cUC2f/QvHzJQ0Ob8+sbNlLJxjPkk3SXpdkldOMDPrBs0OU1WcS7cdaQDJ5p3McxgwHPhbIW2euXQRcTQ1RMS5pJGZSJoObBkRL3eybPOcBvgNaaTofg3O28zM6tCVz+i6OgzYqNJE7Ryy69jcqpycpztUO66fpH9KWrrw/qk8JeFCSWdIGqcUVmz7vE9/Sb+VND6H+vo6pBXUI2IMaXSpmZl1g2ZXdAvlCulx0lD743N6KQzYMGBd0pp3MCcM2AakOXOlMGC7AsdFxEzgaOYEcr4sH1eq+CZK2r9KWV6OiPWBM4DDqxU4ImaR1uH7ck7aDri/MHF+ZVKrdEfgzBza60DS3MCNgA2BgyWtUtcdIoUAkzRB0oRZs7zMn5lZI3Vl12V3hAErujr/+wBpBYZazgauAE4DDiBV0iWX52gtUyU9QwrptS2wpqQ98z6lUF//buM8gEOAmZk1U5d1XXZTGLCi9/K/s9rKKyKmA69J2hJYDyiG7aoWQuzbZaG+xnSyvGZm1gBdVtF1dRiwBjgbuAi4NFe0JbsrWZ3UjfkkKdTXt3PoMSStkUOMmZlZN2t212VXhQFrhmuAc4BRZen/JMXGXJ60bNFMSX8GVgEmpkhfvAjsDCDpHlK4sUUlPUu6B27tmZl1EU8Yr0LSxsAJEbFlIe1C4MqIaNqcOIcAMzNrv1oTxpvdouuRJP2ENJJyz7b2NTOz1uYWXYtxCDAzs/ZzUGczM+uzHOuyubEuN5B0b47+MqkUqcXMzLqOY13S1FiXbwF7R8S/JK0ETJB0U0S82eDzmJlZFY51Oe9xjYx1OTUi/pVfPwu8Qpo0b2ZmXcSxLss0K9Zlodt2evk5HevSzKx5HOuysobGupT0UdLE872jwjBXx7o0M2sex7qsXNbpNCjWpaQlgBuAIyPi/k5eg5mZtZNjXVbX6ViXuVvzOuDsiLimC8psZmZlHOuyukbEuvwi8GlgSUlfy8fvExGTq510yJAFmDBhUAMvw8ysb3NklCoc69LMrOdwrMt2cqxLM7Pewy26FuNYl2Zm7ddrYl12RUixnLZ9ntf2mKTHJZ3c2fPkfGdPYjczs67Royo68ry8iFgX+BGNGYwyDCjGzlyHNH/uKxGxJrAO8FQDzmNmZt2gp1V0Rc0KKfZD4JcR8ThARHwQEafn/FaVNCaH+RpTin6SW2qnSro7510KPSZJp0l6VNINpJGaZmbWhXpaRdcVIcXWIUVPqeQ04PyIGEqaY3dqYduKwAhgB6C0AsKuwBrAEOAbpKkG83AIMDOz5ulpoy67KqRYNZswJ3zYBcBvCtuuzRPLH5W0Qk77DHBJjp/5nKRbK2XqEGBmZs3T01p0szUxpNgjwAb1FqPw+r3Ca1XZx8zMuliPreiaGFLsJODHOcQXkuaTdFjedjdz5tbtDdzZRt53AHvmpX5WBLZsY38zM2uwntZ12fSQYhFxmaRDgUskLUxqkd2Q9z2E1EV6BPASUG1JoJJrgK1I3aZPALe3o1xmZtYAnjDeYhwCzMys/XrNhHEzM7P26mldl73e5MkzGTx4etXtDgFmZtY+btGZmVmv1iMrui6MeblLjoLyeI640uE4lZIGSZrS2XKamVn79NSuy+LE8e1IMS8372Sew4DhwN9yvusCJwPbRMQ0SYOBWyRNi4hqkVPMzKzF9MgWXZlmxbw8HPhVREwDyP/+CvhBznOspOH59bKSpufXgySNyy3NhrQ2zcys43pqRdcVMS/XZt6YlxOAtdoo24ukVuD6wB7MHQ+zIse6NDNrnt7QddmsmJdi3vBdqrRjmfmB0yQNA2YBq7d1gGNdmpk1T09t0c3W5JiX5ZMP1ye16gA+YM79W7Cwz/eBF0gtyuHAAh24LDMza5AeX9E1MeblycCPJA3K5xkEHEqKhQkwnTnBn4ujMZcAns+V6D65bGZm1k16atdlV8W8PBL4q6QBpC7OLSNiat7/ZOBySfsAxeV3TgeukrR7zvPt9lzYkCELMGHCoPYcYmZmNTjWZZ0knQh8CtguD15pCse6NDNrv1qxLntqi67LRcRR3V0GMzNrvx7/jK63KcW6rBXv0szM6tcSFZ2kkHRB4X1/SS9Jur4DeY3N0VKKaYdKOr0DefWX9LKkE9p7rJmZtYaWqOhIAzbWkbRQfr8NaYpAR1zCnFXAS/bM6XWRVBopuS0wFfiSpIpz6Ar7mplZC2qVig7g78Dn8+u9KFRMOWTX3ZIeyv+ukdPXljQ+R0mZJOkTwJXADnmkZGlawEDgTklb5BbflTlQ80WlCkzSdElHS7oT2L1QjlOAfwMbF8oz176SPibpxhxibFye8oCkHSXdl8t9i6QVmnTvzMysilaq6C4F9pS0IDAUuK+w7XHgMxGxHilU169y+kHAKTlKynDg2Yh4BRgPfDbvsycptFdpeOl6pPlwawGrAZsWzvNuRIyIiEtz63Jr4HpSpbtXWXln70uKavLdHGLscNIUA4A7gY1zuS8Ffljpwh0CzMyseVpm1GVETMqtr73IKwgULAGcl1tsQQqzBXAP8BNJKwFXR8STOb3UfXld/veAQl7jI+JZgDxnbhCpQgK4rLDfDsBtEfGOpKuAn0n6fkTMKu4raVHg08AVhd7NAfnflYDLJK1IipAyrcq1OwSYmVmTtFKLDmA0aSJ2+fO040mVzjrAjuSQWxFxMbATMAO4SdJWef9rga0lrQ8sFBEPFvJ6r/B6FnNX9sXJ3XsBI/OqBA8AywBbVth3PuD1HAy69LNm3vYH4LSIGAJ8k7lDhZmZWRdotYruHNJqApPL0pdgzuCU/UqJklYDnoqIU0mV5FCAiHgLGJvzq3sQSiHfxYERwCoRMSgiBgEHM2/3JRHxP2BajoSCknUrlHvf9pbDzMw6r6Uquoh4NiJOqbDpN8AJku5i7tiRewBTchfkJ4HzC9suIQVWvrQDRfkCcGtEFFt/1wE7lQa5lNkb+Jqkh0nBoHfO6ceQujTHAS93oBxmZtZJDgHWYhwCzMys/WqFAGupFp2ZmVmjuaJrMQ4BZmbWWN1e0bVa+C9Jf8wT0B+VNCO/nihpt7aPNjOzVtMK8+hmh/+KiBk0JvzXTYW0PYEj2pHHIXltu0HA9XkyupmZ9VDd3qLLWjH811wkrSFpfOH9mqX3kp6VdGIuz3152gOSVpB0dY56Ml7SxpXyNjOz5mmViq6lwn9VKmBeWfxdSevkpP2Bcwu7vBYRGwF/Bn6b004FfpNHAn0JOKuuu2FmZg3TCl2XrRj+q5qzgf0lHUlq+a1X2FZqhV4EnJhfjwTWKIQGW6rQRTubpAOBAwH69RtYRzHMzKxerdKig9YK/1XNFaQYmDsB90TE64VtlSYkCtioEBrso+WVXL6WMyNieEQM79dvmTqKYWZm9Wqliq4lwn/VEhHvALcCpzF3tyWkKC2QWqV35de3kEKHlcrsgS1mZl2sZSq6Fgr/1ZaLgPeBMWXpC+fBKd8CfpDTDgY2zYNlHgW+0YTymJlZDQ4B1k6SjgIGRMSxhbRngXXKujI7xCHAzMzar1YIsJYYjNJTSPorsDKwVVv7mplZa3BF1w4RsWOV9JW6uixmZlaflnlGZ8nkyTO7uwhmZr1Kj6/oJM0qxKOcmJ+hleJeVuyvbSO/YZI+V2P7cEmndrCsHSqTmZl1XG/oupzR4HiUpUgr5RPXkdQ/IiYAHi1iZtZD9PgWXT0kbSvpHkkPSrpC0qI5fcMcP/PhHItyCeA4YI/cOtxD0jGSzpR0M3B+jpl5fT5+UUnnSpqcpxB8MaefkeNbPiLp2KoFMzOzpusNFd1CZV2XexQ3SloW+CkwMiLWJ7XGDpO0ACns1/ciYl1SuK63SfE0L8uRTEphwTYAdo6IL5ed+2fAGxExJCKGkiaTA/wkD3MdCmwuaWitC5B0YK4YJ8ya9UpH74OZmVXQF7ouNyYFcb4rx5xcgBQncw3g+Yi4HyAi/gdQiEtZNLpS6C5S5bhn6U1EvJZffinHr+wPrJjPP6laASPiTOBMgAEDhnpio5lZA/WGiq4tAv4REXvNlZhaWfVWKtXiYKo8D0mDgcOBDSPiNUmjyPE5zcys6/WGrsu23EsKw/VxAEkLS1qdtPzPQEkb5vTFJPUH3gQWqzPvm4HvlN5IWgpYnFQxviFpBWD7hl2JmZm1W2+o6Mqf0Z1Y3BgRL5GCQV8iaRKp4vtkRMwkxcv8g6SHgX+QWl63AWtVet5XwS9IS+9MyXlsGREPAw8Bj5ACS99VKwMzM2sux7psMY51aWbWfrViXbqiazGS3gSmdnc5utGywMvdXYhu5Ov39fv6O2bViFiu0oa+MBilp5la7VtJXyBpgq/f19/d5eguvv7mXH9veEZnZmZWlSs6MzPr1VzRtZ4zu7sA3czX37f5+vu2ply/B6OYmVmv5hadmZn1aq7ozMysV3NF10IkfVbSVEn/LC0g25tJWlnSbZIey0safS+nLy3pH5KezP8u1d1lbRZJ/SQ9VFj6abCk+/K1X5ZX2eiVJC0p6UpJj+ffgU362Gf//fx7P0XSJZIW7O2fv6RzJL0oaUohreJnruTU/PdwkqT1O3peV3QtQlI/4I+k2JhrAXtJWqt7S9V0HwA/iIg1SatMHJyv+ShgTER8AhiT3/dW3wMeK7z/NfC7fO2vAV/rllJ1jVOAGyPik8C6pPvQJz57SR8FDgGGR8Q6QD/SSii9/fMfBXy2LK3aZ7498In8cyBwRkdP6oqudWwE/DMinspxOC8Fdu7mMjVVRDwfEQ/m12+S/tB9lHTd5+XdzgN26Z4SNpeklYDPA2fl9wK2Aq7Mu/Tma18c+AxwNkBEzIyI1+kjn33WnxSrtz+wMPA8vfzzj4g7gFfLkqt95jsD50dyL7CkpBU7cl5XdK3jo8AzhffP5rQ+QdIgYD3gPmCFiHgeUmUILN99JWuq3wM/BD7M75cBXo+ID/L73vw7sBrwEnBu7ro9S9Ii9JHPPiL+A5wM/JtUwb0BPEDf+fyLqn3mDfub6IqudVRa8bVPzP2QtChwFXBoaQHc3k7SDsCLEfFAMbnCrr31d6A/sD5wRkSsR1raqld2U1aSn0PtDAwGBgKLUHlJr976+dejYf8fXNG1jmeBlQvvVwKe66aydBlJ85MquYsi4uqc/EKpiyL/+2J3la+JNgV2kjSd1E29FamFt2TuyoLe/TvwLPBsRNyX319Jqvj6wmcPMBKYFhEvRcT7wNXAp+k7n39Rtc+8YX8TXdG1jvuBT+RRVwuQHkyP7uYyNVV+JnU28FhE/LawaTSwb369L3BdV5et2SLiRxGxUkQMIn3Wt0bE3qT1EHfLu/XKaweIiP8Cz0haIydtDTxKH/jss38DG+eFoMWc6+8Tn3+Zap/5aOCrefTlxsAbpS7O9nJklBYi6XOkb/X9gHMi4pfdXKSmkjQCGAdMZs5zqh+TntNdDqxC+oOwe0SUP8DuNSRtARweETtIWo3UwluatIDvVyLive4sX7NIGkYaiLMA8BSwP+nLd5/47CUdS1r8+QPSZ/110jOoXvv5S7oE2IK0HM8LwM+Ba6nwmecvAKeRRmm+A+wfER1arNMVnZmZ9WruujQzs17NFZ2ZmfVqrujMzKxXc0VnZma9mis6MzPr1VzRmVUgaZakiTmy/BWSFu7i8+9SDOot6ThJI5t8zktylPjvd/D4v0lasp3HHCTpqx05X2dJGitpeHec27qWpxeYVSDprYhYNL++CHigOKk9z/FRRHxYLY9OnLs/aX7Z9RFxZVv7N+icHwHui4hVu+J8rUDSWNL8xQ7NzbKewy06s7aNAz4uaVBeN+104EFgZUl7SZqcW36/Lh0g6S1J/yfpQUljJC2X04dJuje3nK4prL01VtKvJN0OHAnsBJyUW5UfkzRK0m55361zIOTJeX2vATl9uqRj8zknS/pk+YUorXl2bt7+kKQt86abgeXz+TYrO2aUpDOU1g58StLm+byPSRpV2G+6pGUlLSLpBkkP5/uyR95+oqRH87WfnNOOkXR44R78WtJ4SU+UypGjh1yej7tMab224WVl3F7S5YX3W0j6a359hqQJSmu/HVvpA5b0VuH1bqXrkrScpKsk3Z9/Ns3pm+d7NTHfx8Uq5WutwRWdWQ25dbU9KXoLwBqkpUPWA94nrR+2FTAM2FBSaYmRRYAHI2J94HZSBAiA84EjI2JozrOUDrBkRGyeI+KMBo6IiGER8a9CeRYkrem1R0QMIQVH/lYhj5fzOc8ADq9wSQcD5GP3As7Lee4E/Cufb1yF45bK1/l94K/A74C1gSFKEU6KPgs8FxHr5rXWbpS0NLArsHa+9l9UOAdA/4jYCDi0cG++DbyWjzse2KDCcf8ghdRaJL/fA7gsv/5JRAwHhgKbSxpa5dyVnEJaH25D4IvkJZVI9/bgiBgGbAbMaEee1sVc0ZlVtpCkicAEUliis3P603ltLIANgbE5MO8HwEWkNdYghTQr/aG9EBghaQlSZXZ7Tj+vsD+F/WtZgxQM+IkqeZQCYz8ADKpw/AjgAoCIeBx4Gli9jvP+NdJzjsnACxExOXfbPlLhPJOBkbl1tllEvAH8D3gXOEvSF0ghnSqpVP4RpLBYRMQUYFL5Qfn+3wjsmL+cfJ45MRO/JOlBUkittUkLG9drJHBa/l0YDSyeW293Ab+VdAjpM/2gVibWvfq3vYtZnzQjf1ufLT2W4+1iUjvyq+dh+Ntt79LmOUtxEWdR+f93e8pcKd8PC69L7+c6T0Q8IWkD4HPACZJujojjJG1ECl68J/AdUguxnvLXW+bLSC3WV4H7I+JNSYNJra8NI+K13CW5YIVji59Pcft8wCYRUd5iO1HSDfka75U0Mn9xsBbkFp1Zx91H6gpbVlI/UldgqbU2H3Oi0H8ZuDO3bF4rPAPbp7B/uTeBSs99HgcGSfp4HXlUcgewN4Ck1UmBdKe24/g2SRoIvBMRF5IWF11fac3BJSLib6RuyfLuzlruBL6U814LGFJlv7GkpX6+wZzW8eKkLxBvSFqBymu+QVoqZk1J85G6WEtuJlXKpWsblv/9WG7V/prU6p/neai1DrfozDooIp6X9CPS0ioC/hYRpe6yt4G1JT1AWj16j5y+L/AnpekKpYj9lVwK/CV3jZUqTCLiXUn7A1fkLrr7gT+1o9in5/NPJkXN3y8i3sut1UYZQhpI8yHpOea3SJX2dfl5oEjP+tpT5vMkTSJ1P04i3dO5RMQsSdcD+5GXfYmIhyU9ROpifYrU5VjJUcD1pBWtpwCL5vRDgD/mc/cnfVE4CDg0D+SZRVpe5+/tuB7rYp5eYNYEKkxPsM7JreX5cyX/MWAMsHpEzOzmolkP4RadmbW6hYHblFajF/AtV3LWHm7RmZlZr+bBKGZm1qu5ojMzs17NFZ2ZmfVqrujMzKxXc0VnZma92v8D/2viIee8xH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3490" name="AutoShape 2" descr="data:image/png;base64,iVBORw0KGgoAAAANSUhEUgAAAmYAAAIQCAYAAAArV6JWAAAABHNCSVQICAgIfAhkiAAAAAlwSFlzAAALEgAACxIB0t1+/AAAADh0RVh0U29mdHdhcmUAbWF0cGxvdGxpYiB2ZXJzaW9uMy4xLjEsIGh0dHA6Ly9tYXRwbG90bGliLm9yZy8QZhcZAAAgAElEQVR4nOyddbgd1dXGfyskOARp0RZ3CVrcg7sWCe5uxV2LltLi7vAVhxZpg1MoTgsFigcrXiBACIRkfX+8e3L22XfOOXOuJcB+n2eee2fPmj175MysveRd5u5kZGRkZGRkZGSMefQZ0wPIyMjIyMjIyMgQsmKWkZGRkZGRkTGWICtmGRkZGRkZGRljCbJilpGRkZGRkZExliArZhkZGRkZGRkZYwmyYpaRkZGRkZGRMZYgK2YZGRkZGRkZGWMJsmKWkZGRkZGRkTGWICtmGRkZGRkZGRljCfqO6QFkZIyNMLMRQKWyGO4+bg8PJyMjIyPjJ4KsmGVklGMraorZVMDRwJ+Bf4S2JYF1gGN6fWQZP3qYWT/g78DW7v5yF/tarKqsuz/RlWNlZGR0HZZrZWZkNIeZ3Qrc5e4XJO27Amu6+7pjZmQZP2aY2UfAMu7+Shf7GYUmGRaaipd+uo67j9OVY2VkZHQdOcYsI6M1VgbuLWm/BxjYy2PJ+OngCmCnbujnl8AM4e96wOvAzsB8YdkZeBXYoBuOlZGR0UVkV2ZGRmt8CmwInJq0bwB80vvDyfiJYCJgkJmtAjwNfB1vdPe9q3Ti7u8V/5vZLcDe7n53JPKimf0XOAG4vcujzsjI6BKyYpaR0RrHABeb2fLUYsyWAFZH1oaMjJ7A3MAz4f9Zkm2djUGZH3irpH0IME8n+8zIyOhG5BizjIwKMLOlgH3Qx9KAF4E/uvsjY3RgGRltwMyeBZ4HdnT370JbP+ASYH53X2hMji8jIyMrZhkZGRk/GZjZksBfgO+BZ0PzgkA/YB13f3RMjW1Mwcw2RbGiU5HEXefEnowxgayYZWSUwMymqyrr7v/tybFk/LRgZr8A9nf3/cP68yjerMBIYBV3H9LJ/icFtgXmomb9vdLdv+jCsH+QMLPTgH2B+4H/kriI3X27MTGujJ82smKWkVGCiGKgJTLFQEZ3wsxOAiZw933D+pfAWSgJBZRZ+UyxvY1+C5flMe7+RjcO+QcLM/sQ2MPdbxzTY8nIKJCD/zMyyrFk9P9swCnARdQTzO4IHNLL4/pRwszWBAa7+4gxPZaxAGsCByRtFxfKlJk9B/yx3U7dfYSZrYvIkjOEPsA/x/QgMjJiZItZRkYLmNn9wHnufn3S/mtgT3dfbsyM7McDMxsJTOvuH4X1Z1HM07tjdmS9DzP7AlgoUsSuBfaNrs1MwEvuPkEn+r4CWdv+0H0j/uHCzE4ERrj7MWN6LBkZBbLFLCOjNZYAdilp/yfwq14ey48VlqzPBoyxGqRjOCC8DzBZdLwtku1TojgzYLSL8h1goLu/0KLv/wBHhySAMm60c7sw7h8EzCy2NvahxhX3HFBnsa3KFZeR0Z3IillGRmu8hRSz3yTtuwBv9/5wMnoSrQLCewEvA0tT4zBLsWyQAUa7KEdQbZx7A98Cy4clhgM/esUMcbnFKFyZcyXt2Z2UMUaQFbOMjNb4DXCTma0GPBbalkBWnY3G2Kh+XHDqP4Tpem9ia2DzMRgQfh1wjJk96O7PxRvMbGHgKODEZJ+zgEPNbDt3/75Rx+4+bbePdiyAmd0MbOvuQ8P60sBT7v5tKuvuK/b2+DIy2kGOMcvIqAAzmxHYnXqC2fM6S1mQUY+QBftvxK8FMAC53b6L5dx94S4cY3Eauyf3juQ+BpZ099c6e6yuwMz6AoOBZcLfwjo2F7AK8Hdg5VgBM7M/IwvYN+g6pi7KHxwfl5lNWihaFWTTGMWhwIKtsk/NbBqgbxrLGChLRrj7h50bfUZG55EtZhkZFeDubwEHp+1mNrO7vzkGhvRjQ2oBuqM7OzezA1Ct09fo6J5MZ6cXAluiUly9Dnf/3sxWBfYHNgdWCJteAQ4Hfl9iFfsEuKlRn2Y2ObClu58V1m8C4uSBkcA27v6/bjmJ7sFnZhYrW+cCR7l7WX3aNEYxXW+Eq4DrUcZ1jNWATYFV2xhvRka3IFvMMjLahJmNi4qa7wQs7+55gjOWw8zeAU5x97MbbO8QEI6soj+KgHAzOwiVXNoqrH8J3AkUFqllgOvdfayh0ghW1GmqWMFKZL8EFqhgMfscWNzdX07a5wAec/cpuudsMjKqI39QMjIqwszmR9xlg4BRwK3AyWN0UF2Ame0MXFEWhzO2INQonRh9JCu5tRpgUqSINELVgPBeg5ndgiw6fynqWnYBGwHHJm2HRpQcG6DYtbFGMStBKyvYADMrLH4GzGtmk8UC7p4mVPQFxivpa/wG7RkZPY6smGVkNIGZTYLcSTsB8wB/Bvqj2fiLY3Js3YDzkHJZWBk+AhYbE3FzZrY70N/dT4rabgPWRh/Z/5rZwNSy0QauA1anQdbhWBoQ/g1wJTDCzG4ErnL3h2IBM5sTMflvHta/BCaMREYBCwOzIjdugZepj9/7FzB7t59B19GOS+ev1Ctvt5X0lVbpeBzYLSwx9gCebOPYGRndhqyYZWQ0gJldhiwNzwDnI1fPl4Ga4MeA1AIxAUlQfC9iW2C0m9HM1gPWArYHXkJM90cha2UlmNn+0eo7wLEhW6/MPXlGtN+lwD7u/mXS30TAWe6+fdUxdAXuvoWZTYjc5lsA95jZ+8C1wNWBs2wv4NVk172BD9D9HRTWJyTihXP3RZN9JmLM3ftmOMnMhoX/x0UcbHU1PYNreeZO9n84cJ+ZLQDcG9pWAhYCVu5knwCY2S8RtUlZsskZpTtlZJBjzDIyGsLMvkeuytPiAs9BMfvBW8w6G5fTQ2P5FMXr/TusXwj8zN03DOsrAZe5+4xt9Fk1KcPdfZZov7oMv6j9Z8AHYyqm0Mx+jgLSdwXmcve+ZvYCqvX4QJCpu4dmtgxwBTAcONndr2rQ97bAQe4+T4+fSEWY2QO0tpi5u6/UxeMMAA5Cypihidhp7v6vLvQ5CLgUZRl/TJJsEj9vGRkpssUs4wePHiw4vgWwA/Cemd2F3Ep3tT/CsRZjE3fY+MBX0fqSqOB2gdeQ5aEy3L0tK4qZTYE+zAZMHhTzAuMgC94YoU8ws/GRJWc1YA5kAQSYERgSiZ4DfB6tvw1MD/wOOM7M7nT3T6PtmNlUKP7s6h4ZfCfh7itUlTWziYHx4nMzs7mBA1GM4i3ufl2yT19gZ+BWd9+yWwZdw3Homh/p7iNbCWdkxMiKWUbbMLPZgHfdffiYHkvAr6kpFFOjl+It1BccX582A5tDbczrA4fZdojEs3D5zI+y9n7IMOBFMyuu3cTAk0HRHQ13b0sh6iTeAhYBhgTL0NyIr6vA1NQrHG3BzI4CTnf3YUn7BMCB7n4copwolNOye+v0YnC8mfVB7rRB6PkdCdyIOMyKWLOR6NoMAXD3Q5JupkVM/6cAGwOvBhf9K2H7XOjZ/jDIjPUICtX47h4r8ucBXwB7BpmfAQ+jGLv3gavNzNz92mKHQEtyGt1MzRIwNSo8n5WyjLaRXZkZTWFmvwVedvcrzMyAvyGSzi+A1d398UR+HjQLnRXYyd0/MLN1gbe64hpoY7y3A39294uS9p2A9d19rS70bchisSOwDvApcJO779VAfkWUODADSd3HrrpfugNmVlb/swPc/YJeGMuhwD4oOH9FYOrYrWZm+wBru/sqney/kXtySuAjdx/HzJZHyup9KLYw5vT6Dj3D/+3M8Ts55g9QosldyJrVITvTzP4O3OXuKQ9csf1oYFV3Xzqc6+lIQZsoiHyNlL0DG/CDdfUc+rl7aUxmoKTYmPLfx/ZmNhCYMkyQin0OQfxyfYF7gM3c/XMzew3Y1d3vCXL7IWvZ3O7+hZmdAizr7kslY7gXOMfdb+6eMx7d7/WUWOkyMqogW8wyWmEQimsBWANYEJUjGoTir0Zns4UX6V/QC3NVatlhc6JZ+QZVD5rwSjVFwiu1EiLmTHE/cGbVPhscx4G7gbvDjHwbFJzeASFm53xkuVsBZYjNgYKUxwqXUW8oXG3gFGASYBMUuP7rZPvyiAi0szDK3bQLERQwd38QRBoMvOPuo0rkexNHoYSTZpbCS4GzzOyf7l5n+TGz9VHs1N4Awc23XZikTBfE/ltCVtspmNnewHvuflNYvwTYxsxeB9aNM2rNbC1EiPssspQ+iSZz4yFLF8AhRKEDZrYY8Fvk4n4JKV6Hh7/TUp91uiKaNBWxoVdQ/lu9CDjdzGagvKh7o3qlZee/YbQ6GDjFzOYFnqdjskm3KoIZPy5ki1lGU5jZcGA2d3/XzM5Gz8wewZ35lLtPFsk+Blzj7mfFQchmtihwm7tP38Zx768oWhf8a2ZDgPPdvY5fLMy0d3X3maqOoSsws38DZ7r7xcm1OBv4qsTlVNbHVMCO7v7bqG1O4LMSy894wEaxq6aT4+6HFOiJgXtdFQ9+sAjX3pGFaBj1ytk4KLbtfHffo2Tf6Si35jyUyvYkgrt11rD6urt/k2y/GsVD/of68k1zIMVu80j2JES70e1u+GC12t7dHzKz5ZCLcAdkfZzI3deOZJ8GbnT3k4rfB6rIcBXwD3c/I1gM13L3p8M+p6FSWcuE9U2AE9x9TlMZrRVCpmphbfyNu18T1mcBnnf3wlJYjKOZ8u3txKS26KvT/Wb89JAtZhmt8CkKMH4XWcEODe196Ui3MB+ymKX4BJiynYN653mljgIuC27EIsZsCRSrs0PVTkJWYBW4u5e5BGdBlkNQjM/E4f+zgQeQNaAVpgWOB35rqt13B4ptc1PR5h0ji8Bk6KNWWTEzsyPRB/OQsD4O8BCweBAZamYru/tTVfvsToSA7pRmoF2S2T3Rc3opsq7EVAvfAUPc/R/xDkEhuxZYDilyqbWtVz6qQdk+BdgFKYcGfBuezYOLGE9339JUK3NzZJ0GKWjHuPufkm5XAw4ys+fQ83Kdu7/fTUOenloiwjrADe5+vZk9T80KVmBOoBjbCGBCdx9uZseh5/wM9EzHE5ClqScJfjIcE8TDth1wgJmtAPwcuaQLzIoUvxSdpdnoAHcfG+lGMn6AyIpZRivcBFxrZq8AUyBXHsilmRZ5/hwpEylNwcJIsetxuPuVZvYyct+sC6MLji+dxsO1wC+T9SI25YXwt4h/erTB/p8i1xzAe0hpfQ4pqBPAaFb7ZogJP08CCstCf+A04CEzWynNsmsDG1Ffo3JTdF9XQa6iy4AjUOB5ryC4lM5BLunx402UE4Q2hbtfEfp9E3i0UbxTgjNRUP086OO/OrWkkv3aOX4XcR6aDO1IfSLLSejZGu2aCwpYqoR1gLsvHLIVByES1VNMtBRXI9ffV832b4GhSCF6Gz1Dp4X2EdTfS9CzXLS9D8yGiq/3BSaP2mcF3glK6kLAkVEfk6BJD2gCc5eZ/TqM4fJE4dyA+mQSYHQN3IyMsQpZMctohf1RxtwMiOeoiMGYFn04YlwHnGpmG6OPaB8ToedpaHbeabQKFE7WH6cNItIyuPsa0bEPQm6wbT2QjpoqAlyK4lLK8DD6qD6PYqP+aGaroMSJwUHm79QsMg2HEv4OBNZz9+fD8ZcH/g94IFgHO4OZ0MewwGooYPnecIxj6VpcV2dwGVJed6NjsfFOo4gfAzCzaej4DL0drS6PXGj/CRmrH7v7I2b2LVIABtM72ATY0N3j471hqtBwE5FiZmbPEiym7v5Bs07d/SWkcB8RJgdboN/oOdQsu53B34CLwlhmoxYfNi8dJ2uPo/qcLyIL2e9MJK8bUFNC70Lvk0PQJOtr6i1vAwiTQ3d/0MwWQb+5D4AbkuP9E3iibNAmHrMDkCJeZOSeXvzWOgMTSfEL7v67pH1/YB5337GzfWf8BODueclLtyzoY/cnZG0YhVxFI5HC1rcL/a6FCDL/Efp8BL18PwNub7DPdMj6s3C8dPL4/0Uv07R9XuD9BvtMAUwX/u8DHAzcjrLiJgvtHwNbIWtM2TIQGBlkvwJmT44xDnAzUv4GFLJtnNeXwCzR+svA7tH6DMA3vfwMfYWKbXd3v5OiAPBvwjNZtySyQ4GZwv9DgGXC/zMDw3rxWnzQ4LmbB/gwafst8AayTg0GtgYmrnCMBZBS9m5X73W4xn9EiS6rR+3HAoclsrMAA8L/E6JJ3nMoQ3SG0P4z5FofFe7JBkkf96IYs66MeV1EAns/UrqPD/+PANbp4r1bqKR9QZRw0SvPUF5+mMsYH0Bexu4FWQ8Wj9a3RZaeCxq9+FHQ8WZoJj5XN4zhaVRwebQygdwgNwD7J7ILIXdjoRzGS1uKS9Tnl8BKJe0DgS+7cF5/RQSUjbYvAIwK/z+HgvtTmb6o3uVb1JS4AUCfCsf/J7ICgpSwUcB80fYlEV9dbz5vL9BJBbpFvxeF810NWV42pWYN3jiRfaJQLMK1vRrFWZ4OvNqL1+JwNNGZIGqbAE10jmiwzzKIcuTjcJ7XAWsmMjOiWNF/B6XkQURxM1kXxtoX2J0wGenm69AfGKekfQqgX0n7L8O7Z99wj0cvJbLPAceWtB8H/KsLYx5OMpEK7bMDw3vrGcrLD3MZ4wPIy9i9oHT29cL/c6KYjnPDC+28XhrDVwTLDqI2mC/8Pz/wdiL7JIqDWwq56maMl04e/8riAw78IiwbI/fMlU32mxq5SM5D5YVAAcwzh/83ArZusv/kwA7h/1MRX1WZXD9UXL1QzEYCU0Xb70AcXul+uyFLxIXhfj6ebD8UcWf15vO2MlJYZ+rmft9FPFaEc54t/L85MDiRHURNYV0YBaCPRO7sTXr4/G9PlqHhmX8gLJ+iBIZSS3HUT19UAP5ZogkJmlSNRArwYQTrVDeN/et2fmNocrUxsiYXVuRZgSkSubWb9JFa4gahd9TXyNr5ZrS8UbJ/kXWetndJgQq/p31K2vcF/t2Tz1BefvhLjjHLaIVZkasMpEgMdvfdzWxxFOeyWyHYJJPR0QvwNZSp1TQGpgRVAoULzINcCK/QfdgVBYRfQy0ucyRwOeWcaYR4l3vRB2Fe5C76BAVFzwFs4YHvqRHc/TNqZYmOoEH8j7uPMLMNkPIJHWPWliMkHCT7nRdIc9dBVskjE5FZkFLam7gBubZeNxWvTvmfpuhkv5Mh5Rqk2EyJnsd/ABcnx7gm+v8ZM5sJ0U+87T1AwpogTeRIn5E0VqsDTMWzt0BKyrzUB70/AeztbfBztYHHECdZy4D6QLdzD3qmJ0P3/XP0PpkMJTwUuMbM1nT3R5I+Dgd+g9y4BdothfRRGHOayLQIXSu/9Tvg/EB5U2SHDkSKWQdqloyMGFkxy2gFp5YJNxARpoJiKFIKjF8i9xfUStoUAbX/QtaJE8xsWXd/ro0xVAkULvA8MA21kjNdhquMz85mdgBSCg25tJpRN5wO/MHdjw48TQX+itL6MbMJPSkR1AR93f1/jTa6SEJfr9hXvN+5yAJatm2ndvvrBhzQQ/2+jhTNt1HG6WZm9gSwIfUM/x0Q7lFPKDJlx9quM/uZ2eQoWWAQssq+jCYSV3uU2ODu+0f7jBvavqN70A5Z65koWWA36ktt3Y4SQGLsAdxuZisW7w0zOwJNilZLZNsthXQRcEFQFB9F76pl0HN4WrMdm8FVKWV8NKEqKIbeQ+7U9PwyMuoxpk12eRm7FzSrvRIFqX8HzBralwfeTGQPRFl8E0dtE6Pswd8gVu8bgHvaHEPLQOFIdiU0c18ZvaSniJcuXotxkeVkTkpiWxLZodTcr19G/89EcJHQ0eX4R1SCpqy/dmV/Hq1/SXCfNpAfFstH7VPQi8HuPfwc74csRcUzUljjRgJ7RnK/QB/7acL66igG60kU82Vj+DwmIMR5Ju3fog//GbSI0UMW4FdQfNn3wKvAbt0wtjSms2F8J1KG54iez/j30SEJAdHfFPQZR6LEn1+VyF0PbN7GmC08G+9GY30XlQdreK+RVa/03YKSfeZBHIEg+o6pqo4pL3nJzP8ZTWFm8yGyzRmBM9z92NB+NjC5uw+KZP8LDHSl48d9zIOUsenMbGHgb+7+sx4ab8y+HT/cRicZt01Fk49HL+vxQl/D0az/KC8paWNmH6Kg66cT5v/VgQvdfYYw1mk8sPib2VBgQXd/o8F5tSM7mBrH0xpIuaizzrn7umV9R/1Mh+JyUg6qboWZTerB+mhmkzaT9fYJZhsdcwZgUWT5LChI1kRZruOi7M3tkLv6QaTArYaC7nu92LeZ/Qq59zZFz/Xt7r5NtH1V9Btryj5vZieg5/hM6rnR9gbOdvfDuzDGGZtt94gzzMz+h2L+Xkh+H8uhagXTlPR/HCIMdlT/s6gIEJdCmhIpblfSZimkQIGDB0qcBud3Pir31C/eRPRuCeEB36KM2tRFmpHRElkxy+gUgpl+pEeEneEFu467P5DIrog+JJOE0ij/dPemH+AujGv5Zts94rNqo8/TEP3AYdTidZZF5KxXuPtBJftciFyqm6DYsgHog3IbcJ+771eibI3+QJX0145sVVfJk+HvWcjdEpOLjoOsonO4+4CK/XUKFhUYD+dZ9lLqtGLdxjgeR+6sIxBH2ElIETszbN8Z2M/d5+6pMSTjmRxZqndALvTxURWAK7xxYfBZgWJ8L7n768n2T5CF8P+S9s2QYvazpH1ZZOF9MqwX43kBFT6v6opPx/l/wNfuvkN4lgeg+LrbEO3HCw123RdxmcX8gadXPGzd8xPiZNdFStY97v63FmO+D1nKTqeEY8/rufKeB3b2pKpERkYVZMUso9tgqtm3FHJbPoleXIuhF9mj7r6VmW2KXuiLttFvUe+wFD2l5EXHfx/Yyd3/krSvg6xf05bsMykqHzMA1Wn8ALlWH0GWtK97SjFr87wI4/oYuXEKfIey2g539w6M6d0JMxsIPOju34f/G8ID+W2b/Y+LOMiGuPu3ZrYgcl9NCNzqtXqKQ5Eb8DVTeapvkVXy32H7TMCL7j5hu2Noc7wDgZ2Q0vA4sv7chBSXBbykzqWZTYEIj9eldh8NlUjb3kN1CDP7HLkAX032nwN4wqPat6H9GeA4d7/VzGZHSTdXoDi2B91990S+L/rNlxFBXxnJTYf4wkChCgUp7YcoWaWUDLYE7u6zVJSNx7kBCqsYjty5k6Dammc22ecrYInieWjR/xrI9b0not3IH9qMysiKWUZLmNl2KHC/7GU7SyQ3MXKRbE0tYWAkepHvG5SRhdFz14gxv+z42yRN/RBf2UbAie5+ViI/NQoYLhIPXkDUHp3KsjKzb9AH+uWkfU5k/euQ8RjJrIQoF/oAz7j7PdG2UYiqorA67IE4s+J6jrj7/u3INhnLDCjm76X4Q2Fm/0DK4meN9h0bUeW5DFaRO1H27oeIX+92ZPEYiaxLu7r7Ra2U3/Bc/bcnrXbhON+jWLGz3P2dqH0EjRWzWxDFwy5ImQPVPD0PeM3dNwxy56C4wQOT/U8BJnX33ZL20S5zMzsUke2uZWZLoCLkv4hk50K0LTMjpXAkSjAbAXybTqBMxdk3J/p9ANd4UqS9J2BmT6KEpF3DhOAI9I5qGGIRrGDbVnl3hWdnfHRe31MLKwB6fjKZ8cNGVswymsLMDkRurguQleFcNLNdDpUtOaFkn0mpnr3YlbHtgGLatojalkY8Zh9SH0MzFbBaZ1wLwcX1hLvvlbSfDSzq7ksk7f2Qy3PrVJlL5IqSTM3g7r5cm7KbomDk0SWzzOw8RCIK8B8Uo/Nei/56DWZ2BqI4+Dqs/wIpQaUxU1Wfy+B++gC5nbdGLsqL3P2wsP0IRDC7YHCpTuPuH4dtQ5Ei9GZY7y3F7HaUoHAXKrN0h7uPbKGYDUO/hbQg+5IoRq6wBPVDrsg3qf0+lkDK1KXuvl+y/xfoGX/VzAYDf3b3PwYl/+V4UmJmd6MMyx3QNV8QkcOeh1zCg4NcPzSpOCx1tTa4HuMiwuThSfv4iID5u6itUimkcG8X9UCrY6rF+TW6/6WUKGGSdQiqjtE0dqxkMlkHDzVcMzLKkBWzjKYwFS8/zN1vtPog3SNRRuSYoFQoxjYLchNMErX9AwX97lp81M2sDwranc/dWxUOLzvOCsjqMgR9zBy5bGcE1nD3h0r2+QhZF7qTT60SghJ3lbtfENZXRtQERyKqiBORG2rXaJ81UFDzVGiWPxruvnUvjHl0nFlYb5jcELZXei7N7DNgKXd/KXzIv0buyn+F7bMBz7riH0eF7cVLceJk3YAJe1oxC+OaBmVfbo+sfdcjxXqAJ8k1Qf4tFN/5XNK+AHILVqH78PT3YWb3IoqRvyHL9zzB1bscinWbOZL9FFje3f8dFLrF3P1lU9znWR7FKob7skgVV7yZ3Yae1zOS9n2BFdx9/ajtA/SbfDaRXRC4092nC+sdEl7KwgOsYxjF+Mgb8C2yhI1GtoJldBcyj1lGK/yCWrzHN6geHqjUyxMoFmY0wgt7M8rdS6t289g2Q4H1MRZE7obRlhZ3HxUsMs/SCbj7AyEGZy9El2HIHXa2u7/bYLcr0LU5sMH2hgiK5HhVXDoNZOek5s4CWA9lwp4Y9hkOnB31cTLibXoSWRrHxGwtJcVtVtgdqj+X/Qmkre4+PFiW4qy7L1GsGQR+ubEBLhLmk4GTTckz2yOX4F1mdiMiao7v8XHAmWa2VWEJNbPpEdHpHu5+MZ3DfojuZhPg5MhStDEdOQSNmqv9Y2B6xKf2LrJmxrgZcchVCdxfGsVrpRiMEnJiTEZ9EkuBrxGtRYy1ggJZoA+wmimjusCeFcZXimCFG0R9SMV17v5t0x0zfvLIillGK3yAigm/jRi9l0Q1B2cj+YCbMrYuRkrLKijeZE5EPFuXBdYOQmxHSn1RcJTtloh/gdwyqQtxZiIiSzNbCpUgqiOiNAV9L+7uj8btQQE7uI1hTwQMMrNVKCfb3DtY4qb0qAKAicT2OKCfmf0VGOTuX7Qjiyw9MWnqUqjmYoEXUMZogR0Q99MNbZzfmEbV59JbrANgZkchF+iw4KZ7J47DG5Nw9/uB+81sT2BLpKTtZ2YvUn8uMwNDzKxwUYMqWnUAACAASURBVE+PgtunIqlukCLEjO1YuPqiYz+HFIsUh5JYjFBiwAIoq/IJ4OBgCd2Jjsz6bwNHmLI+n6Lj7yO2jk1YcixQksMkSdsrwJrAH5L2tUrGcAkdcU79MDpnHTVRBN2NJgxF5ZSdgGPNbPUyq2dGRoGsmGW0wn0o0+sZ9CL7vZn9GgXsXp/IHgTs5e4XBhfAQcG9dB4ihOwsbkzWR6EZ+QPu/p9k2/8Bl5jZQdQzeZ+MrCkFHgamRSVZYkwWttW9kENczNyUu/rK0uznpuY+apQ1dhiqBFAc41fAKSgL7yWU3XoYUgjbkX0XleJ5O8T7zY94qgpMSb1V4VsUCD0m4cDkpsD3Yn0yU7ZhTahW/aDqc2nAg1G/EyKrUxGXVLwDj0Lu7mEo/qrs2RijCEr3OcA5ZrYQOv9Ow8ymRHF3OyDlq2EmZHAFzorqtQ5DilJK2XEimpCAKEf+gjIvPwF+nchui94JA8ISw1HyQ4HnUJLA0YncFkgZjFGpFJK796FNmNkmwHfuflvSvh4inI7fU39AFvqtvJ6j72oU75dWLMjIGI0cY5bRFMFV1scDiWoILF8azUwv8Hoes6+Bed19iIkvaSV3f87M5gbu9xLSyB4Y77iolMqu1D66I1AA8sFFoHCIMZm6CPSO9p8deDqOFwlBv1ehj3WKrsyqPwDW8hpR5qkoLm2psP5r4Hh3n7NN2d8i19NJiLl+ccSsPjLI7gxs6e7LhfV9kWVzj0bB9j0N68hfZmXrXiPxrPRcmln6MW+E7ZGiewdSzBalo5scNIi3y9p7AuF5no/yCcGdnexzVaSMrYeSAU5GtC8dalwGBecWZJF0YPYw2boI8ZDt2+JYUwCfdcX6aGZrAbcihTtWtjYBNvCONDa7IMVw+tD0HsrePr+zYwj9voBKKv01aV8ZONPd54vahiFakhcS2fmBx9x9IjIyGiBbzDKaInyo43itP1HvFovxP2quhfeQ1eY5ZIVqSCnRCiFoexWkPHyH3JT3pG7IML7vgH1Mqf2zog/6a2GWj5kVzN8OXG5mcbzHOGj2/ljS7bko+PkEuhiDFVySO7r7lui6xFaZZVAmXoEnqH1c2pE9HsVg/Q65/LZMrtXmSAEpcBaybrxtZi/RkS19zYqnNxpmtjf62A9vKSys2E7/VZ9LD5UqWsHE6XY2uhZOjXy3Toz62rE9iuAGvwopZSlajiO4ZLdHsXPLIGVsO6TgXYOUz2cRRUWjwuNnoN/1VNQXUL8elQUrrMlLIjqYNL5rBLCsmT3qJRUySsY8M7CDux8x+kTd7zBxBh5RHDOMe113vyvatw+KAb3a3S8ws58j40Na0aJyMotH3GvI8l2WZf0aHa3iw9FvNkX/sC0joyGyYpbRASausUrw+sLEf0cK1PPI/fiHYG1aBdXc7MxY1kKuqvTj9J6ZbeHuDwe52YDpCB+HoIgVpXYmCUkJj1KLZSkCleOX5HeIpPOC5FjTAyd4hdT+BucwDfogbo/igArC1g/C+jshUHgh5FIrMAk1/qNKsuGj8ydvkknp7qkSdDZi+b+X7gv+/z1yKw+H1lmW3rmKDPMj3q5ZEYnq+2a2PvBWmpXXCsH9fj2q1fgMsjR+2u6YuhnnIIX5eCrel6AkrY/KNw1EFsTLkfLwJ6Sc3VtYsMxa5ViwCrCyu3+SyL6GEnxAz/a2Xp7x/BWy3F5Ggzi3YBXcKIxtRUL8WSzj7nejmK1mcBRnOA+ajH3cQO6cZH1cZDksFP0+BO41FCpQ4DPEFTck2X8O6hNKQPG1F5nZTtQmekuid8vtZYOyinyRGT8B+FhQsDMvY9dCKDpM86LEZYWJfwb8Mvw/DsqkuhPFVEzeiXEshl6Ot6AA9snCsjQq3fINsqKdFNYfbdCPIcb9HaO24wlFhiuM40/AFm2OvQ+KAboNKXwjkSI1TSRzPnppL4esW5+iDMti+xaIP62yLFEBc5LC503G+iWiGOjuZ2iq5BizNJCdouoS7bMqUvpuCc9IUQT7N4jNH6SYP1dlScazTXxte+D3tTiKBzwTWYBGLyX3pfSalfQ5D7JufYSSIb6P7ymy9LwZnvs5ovYRiAKjUb9DkfuybjzAr4BPw/+PIi64Rn1sSMlvE1mn/xCe5ZFIaVmsQR/jo0zQg4DJQtus8TMR3fMl27gXayHr6NLIUNE3/P84sHYiex6KaYuv35yh7YJEdjL02x8VrvGIcI63AP1LxnEgskyeFJ7rM5AC9znigOuRZzEvY+eSY8wyOsBaFCOO4Y1dIN0xjj8DH7n7Dg22X4perOOhj9HxXh+AG8tuCBzgneMxmwwF7b6EXsKpq+/aSHY2ZK3YBlnkrkJuoxdJyEGDq+U2RPA5DFkdboy234MyRw+vKousDju7++2N4uhKzu8tRL6bJlJ0GtZ+ualWL6I0xuxxxKN1rtXzmC2CSFCnayO+DK/o8uwqQibtqcjilNZbdHdfKZK9DpHLXt2kvx1Qtt/ciILiSkQo+y0dn7dl0fOxMXoer0IKQCk3WtjnThRzeaTValq+hayhfdx94xBPukijd4GplNXT7j6lqVD4Fug3MhcqNXUNmsA1Is+dDVncJ0YKzxzhXp+OlLQdI9m2SiEF1/32Xk7Me7m7zxm1TYKsdosDRTmzadGEaHUvIdIOY58bPb8vegNiWhuL+SIzeh9ZMcvoNoRMt+lTRSAEAH/g7uOW79mwv09RAkFpxmDIFHsGWdP+QuuPw2vIQtIS7j7anWtmG6EP3gTI+pV+TCeMZL8Lspd7VGPSmrO2TwkM9aQwdQi8/sIj3qNWsojG4CgquL0iJadwe23n1WPCmsJasOgnsk0LzydjfjDs8xUiDB6SfMhmRiWnxm9zvE3rsSZj6DSRqJm9A5zi7mdXkO2PlJZXKZ8QXGnKNj0JBbcPj/Zt9rxNQo12YxGkyF2NLI2fJrLzAQ8gq9JKyIozL7KOL+2qCPBV+L/R73QBZDGbyMQb9hhSCm/2Wuxns/H+BSmxuyELUnGvlwMuc/dZI9m2SiGZyq0t7uXEvI95Sbm1EPu3IFK2niFyDYftk6AJVD9k8S5NIkn6HAbM5e5vm8ipV3X3fwbF7gl3TznYMn7EyDFmGaUIL+STEDfW0GRbf/QiPyiZafeFUmLQ8akvkF0VE1LPx5Xifyh9/bGQIDAZms2XoX8Ywx0NtjfDGcjNcqyLsqAZ/gOsAXxmZkPTF34Z0o9h1N6BrqGC7DFmdgOKhbkZWVM+L9snwi7IJfOhmb1BRwVgsRb7l8GAN8wsZtF/Llov+p7UOxFfhuJ9pqdjvM/CiC6kXXSFSPSXwLKUZ06ekYgXxe2rYDWkMK+JrKQpH9uVKDFlN2B1M7sKEZg2tZC6+5fILXeemQ1Az8ipoS2Nbfp3kNkD3dP+SDk7y2slvV5ByQWNKFeWCzKgiU3/sIxPjZC2GZZCxcNHJnFub6O40hjt3sfHgT+a2SCvJ+b9PVESkNWXWRuMyG07IFyruxBPoAFDzWxjj2rkNkBlvsiMHz+yYpbRCL9BsTcdzPMuwtNnUVzE9qYMPNALZMcwgy4wDnoxN6wZ2QRvoniPRuS0S1PLFKvycXjB3Y/sxDimAM6poJTh7gNMHGM7AA+Z2dvIOgANXrAhmH9P9BEu+7gv3I6sK0X/BTM7Fn2oW3387qFicoZVr2nZZRb9kDSRKgoFVcW1wGkmmhAH+gbL2+ko0BzrSEzcEB6VC2pzjINQwsj3iFsvVZ5Sxew6lFhwboXuT0eJGccU1zuFi6j4AGrB86eayigZstg0RZg47BX62LCBzH8pZ94vcB1wvCnzMi2FtDBwDKLkAClS64exnm6qv3kVre9T2bnMgKzE8VjbrUG5A6LiGGL1xLwvh3EW/Y4I1thW4zwZKVeboFixo9E9nKvFfu3wRWb8yJFdmRmlCDEPm3l91mW8fSHgenefPbhnQC+096m3jn2HrBpHesKmX2EMR6L6gGunbpLgxrwdFaQ+3mpFrQc2+DgMRiVlTmtnDGH/K4C/u/tFbe43ASobtT1SIh9Drqmb3f39SO5i9CK/iY5xR8TKZDuyPQFrs6ZlJ/rvjwLhf02ilEGd+7UfyjbcDCkho8Lfa1H83cjeiDEzs9dRcsiRXkLfEmT2j1YnQGSnf0Nu9dQ6eUa031BgIW8jG9hUP3Y7ROA6BbLe3OCiE8HE0zeq6DMos1uhahBnpjFZZrYbcp1fk7QPAiZ20VL0C+ezLFLwCyv63MDKiLB51RL3+4zRWGdAz/TlqHxYzI/4f4gzbYcozu1TFHP5hicxqNZmKSSTGW4VauXWXkR0POm1OA3A3RuWWQtuyDXd/amwPiVKyOjvHalE4v0q80Vm/PiRFbOMUoTYi7maxGzNCPwnjsEws4cRt1BbLP+NLCPhBTsYuTKKF76jGJeBKNNyFXf/ruLHoT9S3D4LFr+GD39ipTocfUzvQFlf6cf0j7SAmc2JZudbAz9z977Rtk9RSaSyCgJpP+3IToHY2BtZ1yYNcpOH9c+isW6CLIy3JH1WDuovGc/4SOGaGH18OwRCm4hLf4UqGNyMlNrpgX2A33iS3BEUkYXDuT3r7q+2GkeFcY6LLEQFdUGdtcYjQuFgHR7Q7PzNrENcXQO4R7QIZnYZinNK6VtaInzo10BB9mu6+3ih/VFk/b3GzKZD8WuPIyXmQnc/KunnVZTN/GDSvixwibvPEdb7obqaWyA3uiGl4lqk8H1HAwTFaDV0r9cFhrv7ZNH26VAFARBf2LPIxfchsFzsurXyUkjzI8tal0ohmdm5SOF7k8Zl1hoVRx/gJfGVGRllyIpZRilMhJuD3P2+BttXBq5y9zI2/Cr9t2MZKV74c4TNryDL05nJzLrpxwE4EjjJVQ/x+GbjS6xU7zQX9RniBjPriyx9twY3ULptnVjhCS6UFd39FVqgTdlbEN/ZhZRb164IcvcC/+fuFwVl7lUUwzUNyhT7Y9RnJcXMzI4DJnT3A6LzfjyMB/RRW8XdH0v2excpng8Hi9HC7v6amW2OsudWCff5HaRk1zGrdwfM7BRgUxRj+XvEqTUTss4dGStKJu6zW9z9upKuujqOI5FC+ldaWNda9DNVdL8+Q/FaL5vZPsBG7r5c+D1f6Alflqng/VzuPiRpnwklWXSaOLrBWH+Gyhj9PmmfACnKhRL+DCLG/SaRG4zi1spKIY3n7h1KIZnZ7iiGbmaUUPKGmR2CrHHXR3L3p/tGcHdfKfw+5kZu7QJDgBWI4iG9VlosHkdDXj6gstXUS8JPMn5YyIpZRimC+2BCdy+tx2fKlPra3TdN2jeisYVmw0iuLcvIDw2m8lTzNLI4JrL7IUVyj9R90kXZoUj5ebyF3CfA8u7+gokQczeUrbchyvabK5IdiawrxYdnCMlHJ+B+4DgPRddNBe4vQNbL/6DA9VHp8xUsUPMEi+k7iB/r8aAIvOChlE3YtpqXZPE1OMem8WYexZgFC9du7n53UDwXdPfXg1tvIFL0C0yJFP4rKbem3hyvW1QsPWmfADjQ3Y9LxtFkyB2UqEZJCF4oOuH6zuvub5nZ7cAj7n6KqUrAy6miZaJS2ds71odcHzjb3X+RtI8PrI2Uiwvc/XMzmxWVZfpfZ2WrwtoshWQqR3YQKsd1crg2b4TndScPZcvaOH4Z9UtcXqyO9iXab1UUmnEXSvaYO4zjN+ierlvSbynSvjN+eMjB/xmNcDLwWLC6nIw+pqDZ4CHoA7tkvIOZnQwcADxEiYUmwRrULCMjEc/Rn4Klbhc6Fi4fKxBiRv7XSilC8WQL0zhLNMZyiPF8dVM9vvTjvmEnZT+ivlh5I0xIjbl8FeA2d3cze4Iau3uBIgYnXn8yWffQX/xxXBW4yUOcoZmdgGKKUryO3FVvI3f0ZmEcG1KfoXsWcKiZbecVSv3Q8XnqhygPlqYjE/zU1M7xK2qlde5GH/CyIPnDStrKyiYdTa1YeowJw7bRipm7z1zSZymsdRJCYYF6ASXo3I5+w4XrcjrKKx1ch7IWh6LfNahKxJlhWzyGlG/sBpQRvFtY3zGRHYwqVrSSXR4lN8wSzuV14EaP6GgitFsKaVekgN0RnskCz6CQiQ4ICmWRLfm611PMtFVaLMLxqA5nwctX4AGUiLVKJ/vN+AEiK2YZpXBx6GyMXvZp0P6nwK+9Y9mbbZH7s1EtzRgxtcUXyPLwGvAP4GJrg1cKOhS8bgivxVW1E2PWDzgW2B19dOZAVBAnofI/ZcWRLwJ+Z4rFK4tHiZMqvkIlXKqgHdnDgePMbBtvEniMPnRrmdlNSIEqPuJTIeb3GFU/PH9BiR8FFo/6BSnuZdxMl6Pg7gfQhOAvKAu1D7KmFlgWKQjvmdm/6Xh9103WS4P7TUkjKaFyQcPwNnomV0P3cEngG+8CjxmNn9WFaEINY2YTI0tLaXYmUuh+R5MkhIDDEPv8Yah01z9D+9qU1wc9Clm07kVKH0jZvIWOmZpnojjPgm+swO2ETNlEdnArWTP7A7AXcq2/gq7f0iiT9CzvWES93VJIMyKOuBQjSOr7hvfAb9HzOG4Yy7dmdhZwuLuP8M5Rv4CUwDIalf+h6gb3Vu3IRLxdCe6+fVXZjN5DVswyGsLd/xIUi9XRDLGI2fpb6ooJ6Is+YFXQyjJyRJN9uwN/SdYLC8riyKIR40hqdARx7bynEWVImWJWuLvK4oDqLCnuvlXVQbcjSy026qPgkkqta4X77gQUg3MW8LDXWNBXQVxK8T6VPjymoPGVkAI7M/q4x/v+AuhAvBnHFrn7fWY2Fyq2/aq7Px+JfkK5xa1d3Aw8RT3/1S3IZfkYKhl0XfjQTw/UZfVarTbpt0n7uCir+cqwXkw0nHp+N9CzMD4lz5GZ7YHc/dOH9XcRQW1KtzE1cHELpQx3vzfEcU3pUWYweq47KO+uoP1NzGxuIlJVL68S0Q7fWEtZM1sbTYZ2QYkGo0J7H8S9dpaZDXb3mJtwH+AKlOxTXIs+SClLlTiANyi3bK9JvWUYZC3dHFnZCmvdsigWsQ/yFtTBlLhQFtaRZrt3ipcv3Ms0RvfnyfpyKGu5+P3MF8bzEBljJbJiltEUIbj2lpaCwsXoxdU0sD7gcppYRrx9PqK24A1oJULQb/oR2QJlpj1gZpdH7c8jYtYyVHZD9SAquYODC/kf6MMQW03+TkcFtgNM5aJ2Q9bE29z9EcTT9QcTO/tiKL4n/tCthLLrWo3tbfSxTtu7zJMWsByJW9HdD43+vzEoQ0sBr7h7ej0uQy7OlAx4krCtUOT3RErNpcjSFPNvfQcM8Y5lgQ5DFDCnU68InGxmk7r7yZH4nWhS0TI7Nihb7ydtTZNJXNmMVTIaK/GNVZTdHtUPraOpCQraBUFp34GINNrdPwfWs4qlkAhccWY2YZBdMsSXHRSOH2MLFJQfW7ZeN7OP0btvtGJmohO6mhoFR90p0NHF3ZKXL+p7UmR93pTEqheuQZw1fCiqKbyd17gHJ0Jcac+n+2aMHcjB/xktEQJ990dB36AX9BnekUrhD4gOoigOnVpoYj6n9BgzUG4Z6VWE4OOn3H3yqO0bFIw7xOrL/8yDyqVM3InjPENF6o6Atmk+egJmdiF6b+wU1idCcUvTIQVnIpR1ereZbQ+sg1jNj3X3D6J+zkWW11uT/hs+I9A8EzEE0G+KlOhlkm2pG8tQncOFwtiOoxOwBvVIw4f5Xk9K6YSP7aNegZfKRE58sCcZnyGe7LfuPmPUthMVkhCCO25H5JIus+R0CHYPv4mNkNKU0trsHMlV5hurIhvOf9NUYY36WBJZK2cI622XQgr77YSsy78MTe8hUt9LErlvUCLIy0n7XIiqJaYOejKcz3GUZ0S/lfTRkpcvkj0fTRQOReSzOyEL9J4ogeRPkez76N1RZ/0zs3nR8zlNi8uTMQaQLWYZTRGygn5LqP8YmpcErjWzI9399Eh8YRSv0Qe5PWI0VTxSy0hPx5g1wdJohhnjRWSpGJK0b0ITq481KdWDZvmF+6ulVaodWRPlRRm+TBUCU43NuYF/u/unZrYScp1NiOg+fpf0sSz1LpstEWfU7Oj+XYrcu3ejZ2b80M8HcSfuvnuDMe6VrPdDCtQ3yCrVQTEzVVrYESllTnksURrYPgoplId54IQL1r2WcPeHrJbl6cCDppqVBcZBsUsdYoZiV7A1r2wAem7K4r6eQK7LGAWFR6skhPPRc3sHclO3yuxdHTHjPw8sgILiZwnjTmNP9wfuN7OX0X3/EzW+sV93QvbniBalEd4JMljnSyERLHIXBbdgHy8phRbwL2BvRK0RYx8Slz+axC7UyhIZjWEEMMhEkdKKl28tFMv7kClx6gl3v9ZEpbM9upYFJkaTptQtOy36jWeMhcgWs4ymCDOuo1J3QphlHued5DELfTTkD6LERN8d8Bp3183JpsKCsiiiiBjNGm9m6yGl9GQUDH00cmFujaxDHcherUWWnCdUB90JK0/ZBykjbwGnuvuFpmLMt6EP41fofK5FfGMjUXD9IbFyZhF9RFi/AdEb7BzWFwTuLmbi1gZtSJPzmRq5cy4qrLQmUtytkCtrtnAOuwBXVLFGNThOcd0K11P8fwF393GsVlXgaBR0H8dnFdUubvKEWDW4oc6iBX9fkH0OZR/WWfPCsTd09wXaOkHt+xmiIKkUTG5mTyHF+oTCWowsoFcDD7r7HxL5SnxjVWSthKw12X9qVA5sHDO7E5gcZTAWpZDm9IjqpUEffWC0e7RQltdG7s9HE9nlkLL9X5Sk5GiSOh2whkdZomb2GKol3DKOy9rk5bN6ypN30bPwhCWUMkH2chQveSC1ZIglULzciyg+riWqnEdGN8Ld85KXhguiPZitpH02ZIEp22dcFFsxJ9Cvgcy+6AW3D7KGzBLatwIe6oXzuipZrkDxHGs2kF8TVRoYjqxXj6GXcaP+X0eWxnGayKzb6Pp0UXb5Bst6yLXyOSqF8yiiipgSWcGGIldI0c8e6EUf9/0ZMEe0/jaKuynWZwKGRev3og9HV+/XQoj4diCqnToMcaVthyx2I5AC2JXrNmW0/Cw8+4sm7VMm+2wDjN/GeVyErCuroUzSTZH16C2kMMWyGyLF/h6UFXxM+H8EsH4nr+NryC1fVf5LYNbo3s8X/h+AMpJ78jc6Ck2E9m+wHA2MDLIfAYsm93IkKhvV7Bh3oZhWkHXp3XCeI1DB8lR+elRN4yaUOHICMF2J3EroHbEysm5OES8l8u+UPb8NxvwcqnhAeB5OD//vA7yTyE6A4j2Hh+sxEr2/zg3Xd2T4Oyranq6P7Mn7nJeSezymB5CXsXtBSsshJe0Ho9lt3NYPzcCGRT/wYUhB6ZvI/gdYK/z/JTXFbF7g0zF93t1w3b4qzqmJzEhgqmj9eeCXXZWtMLbtkHXiC2D20NYXKQHzR3IzozigeN9HUdwT6OM8Epg52r488Ga0vhmygO6L3KALx0sbY14EKY7fA6em505jxazT1y1+LrvxuXgXWDb8P5Qw6UGWo8ENzvtqlAH8TPh/oRI5QxmML4TfXPF7OgRR2xAd5yZgkorj/aC4rsjCsl74f0Hgq0R26wbLVsh9ulA7ssjq+GarJfQ3Kr7P0f2bucX5fVQ88+H4L6L32LbAc124z6MoUXCK9RL5g9C7tm+Fvg8A9g3/r4wmtt+G/vdpsM9E6Pe6ADBRaIsnHEUW6iDkqp4l/P8C4T2dl95bcoxZRgckAdivAYeY2YrIfA8yhS9Bx3if36KX217UZ5GdiD78B0WyM1KdP6id2oWVZZNjjAOM6yUul0YIbo8j3H3Pks1VsuRSN9lM6Xg7KdsKDyEaiIkJGXDu/n0Ibo55soYhF2GMU4HrzWwtZBW90+trAK6JYqAKVKYNATCzlLy1cDHvQY0CYXdgZjO7CrjDm1NEdOd169h5+89bU/6+tH93fxrF8bXCPtQz2Bd4DwWFF6WFbkdKx0fBDZYmCcxDPR5HcZcvomf6dDObD1nzHktkz0HW8n5IAQG5KItj9AvJK6tXkUXxm6t7kljRBJMnsX4e2kZnhHrHigKTUONRWxWV1xphZveFMRIyNk8D1g/jugdVQ2iWXNAu0WxlXj6P4nrd/Z6QhPQrlDhVGvPqysh8LmkbHXdpKlG3j7sPjkTeMBVlP5Uo8zWj55EVs4wypAHYnyFS1TmStm2JmMrRB2QHr6cUeNnMPkT1GmPFrB3+oOOpr114IFHtwnZlzWyDcOzHXIzfRyPLQj9Trb1BxQvcVNB7BfTBuNHdh5rZZCiLa3caBycPBk4J2U8tS/X0MvojpWAiOjLENw06dfdbzWwNFIdzB4qXijEMOC9ab5c2JKX4cBSjdx8q1fV+UIi3Ra7nS0z1KgvZ3kY7zyZUr2wAgJmNhywX86DzewG4zhPeNKoz2F+BrF0Xo0D7VtfsN0h5AbkO+4fxvEI94S8obu5oVK+2SFr4FYrBOwEpiZchJb0d2arcfel7I65KUSQIpYry28DSZvZn5F7eJLRPQY1G5Vj0vF2DXIKbo2d8ExrA2yeabcnLZ2Y7oJq2qdJWWA8LubLkl0bjLBS+eSjnS3sPTcAyehNj2mSXlx/Pgkzqc5a0z4kY0+O27dCPfhBy+w1CL+qvUYp8LPsmmjlDfczLbkhZqiyLXGrfodn4V8jC8CGyehwaxnRO2GcN9CIu3BEvI+vBB8h6sz4hgabknEc1WYq4mJHAz6N9htLA9dKObIt7NB7K2roxjOVj5M75KKx/Eq1/TLnbpR+aRc84FjxzKyIX0DDk+jodWLw7rhvVXGGVn83Qvh+ytoDikIYhpX0ksGciOw9SHD4Pz9vD4f+3SOLE0G9vxmgchStzDupj/r4Gluqhe/FSfO2j9iVQwfPifr3bShbFll2GJhBHNVvCfstXWUqOt0u4/p+h2L8+oX1v4L7w/+uILLjYZ7GwT8P40SA3P3A2imObNrStT4krbhhrgQAAIABJREFUuuL1/SY8vxchct5GcpdVXaJ9nkKxmxNEbROEtqd64nnJS+MlZ2VmdBvM7HGUur1X0n42CsxdImmvyh80DJjLVdj6fWBtd3/axCj/L48oMFrJooSDU939UjNbFhHcbubuN4T91wTOdfeZzOxRZHE4AtgZuYheRQWu7+uG6zUKxdoV7pd5kFurLpPP3Qe0Kdtoxtw/7Pc9cp0MrDJOd78gbQsZevO7+5CSbWW1JBv13S2WQzPrjyy226Os0XFCezvXLS103lA2Om7lZ7PBuBvy9wXr7TBgK3cfGtomRXFm47n7apHsC8itfovVc+3tC2zp7osGuZeBTdy9zq3VHQiu8MVKzmMA8Li7T1BkDiK3ZUNZdN37IcXyBRT6MCH6/UKNN29IfD86Oe5F0TtosIfSZcFV/7m7P2Jm3yEF/b3kXOdw91KLubUoSu7u61cYVx0vX7DUj37GkYXwYuBqr8jZ1uRYv0JUPP2ouTznRxOGtdy9jLYlo4eQXZkZTWFmf2y23d33jlYPBu40s4HU0smXQi/VNaI++yDz+LXuXoU/qGntwjZlZ0IxIrgKqH9PfezFc9SY/+dG5I6fm9nvUQzdfs2UskbuhgZI6zc2c2W0I1tWjBpk3fkTepEPRdens/gbsviU1eWrWoC+zrVkZn2Re2wLZGX9DrnMLgMu9GgWaWbjeBRb5u5foJigc0zkrgXauW7puKuUfGrn2ewAb1DZIGBp4FeFUhbkh5rZ4XSM76rKYH8AcrHv5O6lpX4CpUalGbvXE+g+AZxhZlt54K0LbufTkbIF4rt7F1mdG8q6+womOpezkTtza2CbcL0KhfYy5F4sO4eqpZBw96eQxShui2OqxiFRzpGi3+z72aooeUNYA14+V1WDs9F9XhhRxRyJKkHcjspW/bVBn80Kr+PuT4bJxJbUqhVcg97RVd5lGd2IbDHLaAozuz9p6od+uH1RzbyVEvlfoBi14sf9InB2/BEwM0NZRPN441IpcZ8noQywE02F1a9DL/fpgdPc/fCqsshdOZobKbYuhPWYG2lUiexoDq8GY/0GuTmuR7UL0w/ojwImDrqjkKujrEh7W5awEEv1N2AZRLHxInp+5kaWvTsR3cdMqIzSaejeXu3uT5R02Sto89kcF8XcDXH3b02cb/tRI/O9Jun7f4gn75GkfRlU+mrKpL2lBdpUPmgS9DseSsfYx6nC5KISkr5nR2S0s1Nju58eKdfru/trpioikyDFsqrscaHtX8n5Lhiuw4xRW9NSSF6S/BOsYwdTi+N7EdUjvTNsH4ViRuO4vjVQ7dfR5bw8CtA3cY3N5x2rhcyM3Lp1STXWSV6+8LvZCCnfKwDvuvtM0fbSwusoNvTwZn1njDlkxSyjbYTZ1yWo4PX5oa0fsk6c7/Xs5Y36eB7Y2RuUW2mx7+LImlBWu7CpbHjJrkQt0PpRFIhcKI4/Qy6NcSrIAhC7hTrjbjBlgG0YZsRx+6Tog71SD8h+Qi0brSncfaqSMY8qk63tUp792ghmdhRyF6/jSWZZsA7chixaG6MA8WHIsrYsigG6GtG3lCrNPXWNS46zBCV1NcNzWJCgfoiSA25HSslIpIDu6hGRs5ldgQLid6JmIVsSsfw/4Q3qhTazQJvZLo3GDuVu63YQJl2rIounoXixwV7yoakqG9zFK6WTnHCt7/V6QtV2SyHtiDi9rqE+k3xzFLJwqZldVuXc4/thZu+gEIlHEsVsI6T0zRbkBqL7uy6yKl6JLLWfhn3ShIYOMBWY3wG9cyaMlT4zOyOcyyF0LLz+BEoGqXJuYzJZ6acHHwsC3fLyw1vQ7DIlM/wKmKni/mugF8WCNAigD3L9kPtt1gp9tpSlI6liyjcUB+dXlm1wrIWRe+1TlERwPbBagzFNVdI+FTCih2RHohl5y6WTz8czwOTR+uYE/qQG8i+RJH0k2zcL53Nd/LygGoEHo/jBUciFvntvXeM2rsd9iDpkXpRw8jGqd1lsPwL4Z7LPZEghHYUsW0WSwC1A/86Mo7MLslLuGpblevnYt6HM5iWQW3Gc8P+/kKIcy35NRIBcoe9XSZIuQvteSLnu7JhPQRO5XyDL5BwEjj9CwkKQa4uXL9o+MXJ3PhqeiRdRRnDK5fYBJaTZqKyT0zxJqS5ZKS+9t2SLWUanYCrGfKvXF/u+NbRdXmH/L5G5vg96OdWl/3t9QP9nwCIe3I0t+m0qayrI3BLu/no7si3GVOpuCJYgUHzLqtTTJYyD4pV27EnZKufXGZS4gYciN3Cj+zIckd02Cqb+Jcq67OsNXlrhvC8BBngt+L9Hr5uZjeeBusLMpkdWvwmB29394UjuM5QN+VKwOH+NCHb/FbbPhmojFtQU8XnNhixqhkoFdXD/m+qjnojcvmWxVa2SEOYHjvckKN3MZkSWyoWRpQ/EZP8sqlQwpGQcq1Ne8DwtLVVJ1sx+jiw7qyMlhHB+f0VxZx9HspVLIQX5b1F5o9eS9tlQ1YvxqvRT0m+louQhNmwllCQwmpfPzEZQYjEzJSxtjyzHhu7NxR6Vg0rkKxdezxh7kIP/M5rC6slmgdGEn4PoWKT5LuAkEwFlWdxRnC1YRsraCDcjnqfTWwm2kg0KVyW3azuyzeCKJ3oWpeMvjAotgxQAD0uHepsoeHyvHpatjJJnoa3dW2z/GpGtNuKFmxJlyZW5xJZBz+Mm6AN/dbS5R66bid/uZmAuU03LQSgOaVL0Ed7PVET71rBvf0JShrsPD+65OCj8S6Ki0taxfmKrWMxLEFv+hZS48EKfywGrIGvMZe7+Toh5Ohl96B9O9wn9DkcVCt4M/cyMFKWLEfN80f8SiNvuW1Rc/D30rvgWKdXHdUY2KF5rmtkc1GLHXvLyAuGHAaea2RGU8wemXHFvh2uSXt9VSTgWg0K9D42V3wHR/0VR8qPQfSktSu7u61pFXj4zewWYFb1bD0CB+fEzVIZ2Cq9njCXIFrOMpjCzN5OmgvvqPuCk+MXQXXFHZjZJ0u/RKEj6QfTxTBW+M9qVjYNzK4ynsmyy38Roxrw9qgLwMsoku8LdPwrWCENku4uh61rgO+CjaGbdI7JBvi9ygxTs9an1YsIglz4LjeAoSL9hkkUKM7sN+Njdd2yw/WLER7ZeWJ8XKUObo6Dxe5BCdotH1Rt68Br/GfE8/R7d42XRb6IY/1nIcrtEkB8ZrsfHYX1ouB6FsjM66SQa+zvI9V0lzmgosIq7P95g+xbIIvMNUgA/QJOjS9GE6neu7MR0v2+AJd39n0n7QsCjscXFzB5GlrR9kPtuAfT7uw5lDF7TGdnkuBOjd0lppmDyDoo/bkbJOyjE3J2FFM1Hwz7LoED8vdz9wkj2UmAD4AbK49fSDOBiv6nRs93s/VjIrojeFxshLsEbgRvc/XFThvxFnlCMtOhvOaoXXh+AFL44CeL0do6X0U3oCf9oXn6aC7X4j9Klwv7LIPN/WoPvzSbLG52RRRlh21Y8r8qyQX5ZpIB9ieLuLgeWGdP3p8l4T0AJDUVB+UOR5eUTSuJvKvY5CpEIbxiWrxHp6obxEskvjqwlN4X/+4dlSWSZGo54r+L+H0fWgJ935fw7eX4fIxcRKHNwFPVFtOdCFr54vC8iOpbnkPv+P9H6iySxPLRXP/E15JJrtP0ZamSsW4bx/JMWBc3RZGKxkvbFgdeSti8I8V0osWTu8H9RLqhTsqF9D2TdKmpOvkV5LOHyzZYG57gBinf9NCx/J9QETeT+B6xc8fkoSJi/DPe6IPw9pWzcJfv3D+f8dMlzMS9y16f7DKC8Xux0tCi8jpIPvgfuR1Qfx4f/R6CEnF79ff3Ul2wxy2gLwboyvgcixm7obypgG5RVNBOyOtzg7pd1R/9NjrsLcAzKxmrqdm1TNnY3XEI1dwPBnbEU5S6Sc3tS1szeQNaBOyyiBDGzvVFc1Gatxl9yPi2tAyQWDDNbF7nHpkzkPkWlvv4cyc7uiVuowpi67bqVxNA1pF0J60dXGaNHVpdglVseKctN6yea2aYoY3ibst9mHONn4hH8FljV3e9vNh4zWw+5B/cAnnZ3NxGynoWyC2+NZD8Glnb3V0xEtvu4+92mrMGnvD57sh3Zw9Bk4XTqMwv3RwkUcW3QHoOptuhAT+K1GsiegKxeh6C4svm9lpV5sLsv1sZxF/IoU9nMHkHVSa5N5DZDE6llqvYd7fscsjYfnbQfh5TUBdrtM6PzyIpZRilMadxTuvv1UdshSEHpi1xHm7nIV/+HZr+fRHLne0I3EPVjKCtzp/D3KZRltbiraHOzcbXjFmgo247btU3ZzrgbtkQKiaHSMPGP0t19up6UtY7s9Wu5+zNmNguKi+kf9dnWvW4XJrbz1RG/FYjX6q/eRnH5Bv1263ULz8TUXnNNfomsGB1ck2a2NfAn71jfstWYW01OFk3GNjOyTr9FElsFzEcbruVoDJ8h12dfatUTiv9Td+KTwJXufo2ZXQAsghS4LYGJ3X3JqN+/tiH7NlJmrkvGNggpZjMm7fOjjOJZge1d9VXXB97yBkW+qyBMVOZFNBpN3z9m9no49oNWT5cxJyLQncxqySYt4RExbuhvIe+YsDAr4pbsH1y+43l9ofK5UcjCxEgJuy7aNhyFa6R9zg487wnvWkbPIgf/ZzTCISj2BAAzWwwRFV6CqA0ORPUlD0Rp/bFV4TBEDdHhY21mx6NA1+EoJmh/d3/TlIVU+vE1BUKfiFxhE6DU8zfM7BT0sj23E7L92rgWlWU9VEIIVgmKF3iwwKyNgpYfSXY7Ebk9jnP372mOnpB9FyUkvI3iqwYi19ciJNmytHGvO4nv3P2Wsg3B6jOLu38SPk4NZ5XeMQuxJ67b1aasPlCG8UVByQXVJC1wGfotfRxizab1xlUu4nMo5SkrUNUKFzAfMNDMvgjrfYAVTNl58THThJ4D2jjGv6gVPD8CcXKdhZTr9FwOb0N2KmrFyGM8gTJER8PqSyGthN4BICVtW2D9Vs9OjOQ5WgVZ6lY3sxfpmFiwbrQ6HUnyQEBfat/dItmkVWKMU198fSRydaaYPOrrPOQu3hPAxG33MHJhv4+eXYusbh+h33uaBLEItWzcjF5CVswyGmF+pJwV2AQF++4EowOTT0CKWYpmL5pDEbnhMR4FoLfA0cA6aDYdm++fQBxW57Yr28ax25KNcAdwN/CHMHt9CpgImNjMdnD3KyPZSYHLKygMPSX7Z0QF8QQq+XKlmW2PLDBntdi3w70OFqJKSK4DwBfBVfMAinF5Mrr+e1HLZNyLih/XgO6+bikx59UlMsW5fYxi5W4nBKFXGENLeINg8zIEJS4NqL847ZJ6BQBP6tY26b8os/ZS2O9jojJsJbLDqsgGvILIhI9L2rdAMXAxqpRCaicjPMYniEOuCl5A3G9DkvZfozAH0O+rM3gQONzMNvFaMkpfpOwWNCFLIs65AluhBJa53f2LMFHdk9o78iLgAhNNSJwEcQCqspHRi8iKWUYjTMb/s3fWcXpU1x9+vhslIWhwLW5tAgSXosWluBQpUIprCz+KBadAseJWHIq7S3ALUBxCgGAhhAQI8WR3z++Pc192dnbe3Zndd7PvJvfJZz55Z+bMnTuyM2fOPeJfUSXWonF6jDfwaLiilGr37Sfpdnw4o6XhhV1pGBZIDiG8j1vEWiUrL3y9CdmRiGe2VjawMn6s4I7uv+AP4t3xh11SIbkFT/jYkhLULrJmdnTi922ShtNQLSFv3cskl6bmu+NWx9L1qMGtDZNpfB7AHbF/H/o9EJgiLyY/CBhUGg60Mrny5DnjsvLPVfS8tWTNSnEFcJ+kUiqOET6an8lX5LfmLFb6Lc8riJk9l5QJy40Gy1Fh5HnEdsfP60AzGy1Pd/GdNWTSNzyYoFT4vdmuF5AFvw/ukEcYvkSD0vB7/IMxyfI0TeMD7rg/B4CZ5cp236TTxa75KbhVaiFc2d0xWCd3w+8tLFWFoADH4L52QyWVfO7Wxoco1w3z89H43K4P3G1eUxb8wyJZQ/V0PFDpaFy5BY/kPBlotl5ypPJExSxSju/wB/HX4WW3Il4wt0QfGg9zHSBPKwF+X+0rqVExbTM73zxdxfmS1sAd/p8L1jfhwxJZqQHyDAsUkpUXCn4UVxbmCMc7Lz7E+jU+bFtYNkEfGob3/oD7dEyVl/tJKy5H4S/uDcnOvXRqe8qGYeo3S1/f4eX+nKQukla1prUoW7rWJ1tDWpKSgnUEDYWsV8MLU59GCjN7Es8HVvI3WwtXCk7FFbqWUq4sgw/DpuXa6xy3iJkNlHQn7jd3D+5bWW7od9HE75lDX17HUx2AW0JWxctSJbmAphYlcOvfQDNbGZpe6xLBijUg7Cu5fEW8dum3eOmkC/BgjM3wmo67h2M0uRP/XLSgbBWRDfL3yEtaHYm7A5Rq8K6a8VH3E/7BOCy1fCVSpdTC8TWr0FoiUW0z7gkfmtnLqT4/KGknfKi/Hldw3sIjHJ/KOs7gl3gwjdNVXGZmjYYSzewTeWqLQwiVU/CPicvMbHgQm4Bb6EusildFKTGJRN48MzP82l4gqU9Y1mLQUqSdsCoIDY1T9U34kN/ruJ/GhbgZv3ti/e64Eyv4Q7C5NBVN0lok2umN5356BX+ADcYdfZMyg4E9w++xNISenwI81xpZ3OR/Cf5QGwsshn9lDsKDGmiNbGKbT/D8Vr3xoaz1wvL+eEBCUvbQcOwjccvee4np3faWxX1WskoQzUnTUP1C1xofrlojo+01gE/KnLt5gJ1xP5lPcN/DQbjC19J92y/d50qfN3xIMteU0Y+T8XqGef4Grwf+kbH8OLz2anLZeOA3GbKLkkg/U+Rah+XPAKdn/D2tgftsJmVzlVkrKltkImcppIT8W3iB9PTyrXAFNrnsUTx6FFxp/gZXBKcSnjlhXVdgczx4Km+/1wrndyieIuWm8PuXrL+fHO09hecgA682UvJtLK3fmIy0JIn164ZrNFulrk2cCly/ju5AnKpzwot5Px9eUL8Af0ytf7r0wK7gPpfHv9q+Ty3fCndkPR7/EjwWd6ieTCqvUF5Z3GKxdOJ3KY/SqqRq5BWRTWzz1/DA/gkftqkJyw8DnknJjgSOzHmOKi4brnGTXGC4RWRsG6/pRLJzLvUDJmYs/wBXMp7FlZj18OiyvPsrp5hV7LyF+ynX1MZz9wuecT/ruvySWjYKTz+Rll0b+LG11zr8LS0eficVs0WASSnZsTTU85wc+v/r1FrZIN8DH3o7D/d52jvrvsCHzG+hoZZtbfh9Exm5FMmp0Cbui9+G33viFq1uoS9p5X4SOesGB/lX8NyBNYllNWHZyynZ3+MR7KX5vXEl90o8orUkMwEfGp+IJ+1NtnFZuEcPAY5PrXuIhjqZ39FCrrs4VX6KQ5mRTMzTIawbfKvGWVMH+B1xn4RfKZcWQFJ33LJ0Y3OyZvaBpGPxl3OyL7mHBQrITqXBl+d73HfsI/zFsGDqWIvIlvpxpaTBQfZJawiv/4zGQ8Lgw24PkI+Kyapx6ZdrEhGGpW37Aa+W2TbvtX4NuFjS7mb2bZBZAFfAs9qeFX+RTsBfmmNxp+W2UrHzZsV8jZD0Hvn9xn6XmB2PK6bp4b718POT5HHgbElbm9lPYb9z4MPsj7fhWk/Ch0PTLE3jyghQzKk+t6yk5fBAmllwqyX4cPApkjY1s49KspazFFKCibj7wxep5QvS9L4r4p7wDq7sDst1kG453DvxnMDM6iWdj1dISHIh7h5ASL9xJR4tvzautB5o7mO7cujnCLxaQZL/4SMiV5PwIZP0R9yXdg/8GXcJ/rzaLedxRCpAzGMWKYSkhXEz/keWunnKpQKQNCdezqZLa2TbA0lP4JF3t0q6Cn8xXYw/kGazUEqnqGwr+3IebiVo0XepkrKSSnmMdgbux1/CJabgL5XLzWxExra5rp88t9J9uO/Xt0FsAXyIclvLLsi9BK58rId/+c+Mh/o/i0ekNcfS+DBfuvROu5zjPBRJa2GNE8weg/vh/YcGpWl1PCHzQDP7Z0J2PtzCPTc+3AqeCX4kfg5LPmmFrrW8FNaceDThj6HNOvyavmBmh+c9ttYi6UlcEd3DzH4Jy2bBI2F7mNkmZbabGcCaSYYt6Rb84ymt0N4HfGtmuyZkP8E/9B7Ez9eOZjZIUn/842uuhOxmeA3Sk8lOSt2oZqekEbhi9lhq+WbAdWY2X2JZMlnwP/Ak0FsGP7y7zSzzY7HM8f8IrGtm74f5q4E5zGz7ML8eXkJukbxtRtpOtJhFMpFnEp/DzC5PLLsc2D/MfizpDyUrSEmEbMvAwviQCK2RlXQvPhTxkJk1az0pIHsCjfMo3YJ/PQ7BX3ytlU32ZQ48WWpWJGfypd8Lj1LdBH+ppp3ND2sn2V1DP4fhw9KZ9QfLHR45rp95BYHf4T4tpQLUHwJPpRX7xDZD8Yiz/+DDxfvj6U+2SOy3uZQsWe1W7LzR2EG/WcxsayuQ1iK17Tnh2hyOK0bgVoy9LJH4Och+J6kf7vtZcgi/Aa88MQGPVm7NtT4at1aNxCM7n8MDX17H3QUyCY7x6Xv+q1bKrgWsUlLKwvpfJB1PhpVP0hF40MQCYX44HmxyYcY99zdcoR0mz34PDQptuuLF+fizZRweYFQKDFiXBkteiYfD//eQUbOTpsEpt+MFzI+hcbqKs/H6oUmS229IQwqPETStmoGar4HZg8YjH2vgz7YSn+PKfmQaEhWzSDkOxR9CAEjaCPebOhF/OZwRfh+QGKoxPJovmf+pC+6P8khoJ7dsgol4WoWpku4CbrJEtFRrZC0RaRisPhuXOxFFZEvI0wk8glsm5sKtRfPh/jTDaBxBtywNwxWNEn7SVMmouKyZHRf6vEDYxoCPU0p36bgKX7/wMnwiTM0ij4BdP0xr4S+Ot3GLz7N4fcnWUMnz1to0B4UJCtgdLcnJU0m8bGZXp5Z3lbRu6W+gyLUO8mMkrYnf8yvhQ4Nv4dUY0hbzWXFL8k6kFK1Al9bI4n9Ds2XIzEpjyx+SzsEV+XNpHMl6Ev73d0xSPodCm5Qt4p6wfkZ/m+OYsO/r8PeycEvm5TTOJwmequjEYElch4aP5UVx5exX5GXO7sEtzqWE4WsDb0naDr+XV8EV07nxe+LFRBPzUrnk0ZGcxKHMSCbyWnYbm9n/wvy/gSXNbNMwvzlwiZktlhiqORl/gSa/wErDJHeb2ZQisqn+9MLzge0GbIQ7pd6KD1t90AbZ/nhakEfNbII8NchUyy7jVET2Bfzlfjjui9YPH864DXfETSf77DAk9cZzbe1GgyWqHj9nByatK625fmGIZUOy604mLVVImoIP/TyHR2K+kLbuqKG6w6XW+lxQHYakP+MWrCxL6mIp2Z54SobFgSvNS6AtDvyUHA4rMLRc5Fp3w6/BPpavPuTV+Ev+WFwZ2Ae3Wh0OHG2JnHgFZW8Isn+hwUK2Bu5b9bolfP7C0Nz+lsq/J2mHcP6aWJSqifDsWhy/NkPTymGQWQG/XosA55csspIuAWY3s90Tss3WwAztHI3fE+vhoyQrJOSOADY3sz9U8jgjLWBVEIEQp+qbcMvTwon5N4FjEvOLABNS2+yFFzjP035u2Yxt58Kdh98HalsjiysJL+EvpToaos2uxoc8aI1sYpsxeE1JaBzJuQrNhKkHmZlwhXKRHOeizbLhOD7DnX57h2lT3On8ymauX4vRkvgQSj0+7DsIt3qVpmcy5HvnvAfGUSDqbVqd4xxt/R331ToLt/acjwca/AyckJItOY+PwqMLS/fdecA1Kdly0ZZLkYhyLHqt8SG9JXMe2zfAOuH3rxGluBL6ZBtkZ8P94urxYeVSNOe9wKwp2VIt16zz8FOZfi+EK6qlIdBfp7C+H7B+apvd8WG+kbhS0z21/hDgTxn7+hNwUDPnsCdePmt5Cj4fw7bdUssmkR3Zu2RYV4Nb79/GLWrLpuTuBPZt630fp2JTh3cgTtU5AZ8Cm4Xfs+DWkLUS61fCv8Sztt0gPJgOJuTvamY/uWWDfE/cgfnB0KcvWiOLOw4/iKcFSaYB2BgPbKA1soltfqBBMfsE2DT8XhYYn5K9vvSwxi0o74WX0KTSNWhPWfzF3+Tc48MxP5Q5vrlIKAJ4Ca/TgV1Tcl8Dh7Ti/kveF+tnrL8bt+Tkba+9znHRPGZDgB3C7+S9dCJwdUr2ITxdQpeU7LrAZ6n91+GRmcn9P4wPVT3W2muNW0XPznmOxxE+5sJ1Xy38XpSm93yLsrgFJ5k7cQlg6zA1UTaCzIXARRnLLwAuzli+O+5eMJ6mOfo+DzIPAicmtlkOf548DlwUrs2JqXaHAr/P2N/aZHyY4cOX5+IfxKVUHxPxmq3dso415zX5Ctg5Y/kuhDx0NORd69va/cSpslP0MYuU4048zcFZ+Bf1dzR2tB1Ayt8n+K3ci5cjKmWgnj/4ZfzRGrJSF5WtwS0WuwPb4g+uu/C8ZI38xwrIbhyWjVLj8jhD8SEmWilb4i3cOlayFJ0uz+z9Jxqi5kpsQkPI+tZ4oMG8+PDOQBLF5NtJthfZhYpHksgOnuIO3AfxOnmB5Ofx63iopPnNrBQFOAvZJXIyCffFfbji39x98TRwZnBszop6uyfVdHud40bVLfC8Vv1wK0y6D+BpGEo+ixNpSEVxW1j+l4TsmsDqZlaXuu++wlM8JPcvPGfexITcFNxfKOl3VvRad8cDITbGkzenz/NRidnP8OTLX+F+qLtIeh13K2gUhZhT9hlgkqRXwu9ngIet+dq1PYDdQuBG6Xm1Gn6+bpH0a2oI82H0U3Hl88Rm2l0JHzovsQue7X8T+HW48EgaV7JYkGxfxG/ITrFzDm4tPIAGH691cMtqjbw4++/N7Ce1kH7FGqdcabEGppnVSroH96ccVa7dyDSkozXDOFXnhA/f3Ig/7D8iDDsk1j9L0wz9d+MOt79JLFuKw1DFAAAgAElEQVQMfyDc1QbZEbi14h78wd29mX7nksWHT5YMv5PWiFWA0a2VTWwzgGDpwa1Lj4Z2BpNKuBr6u2D4fQ3wr/B7UVJJP9tDNlzL22hsnegRljUZbgzrRwPLhd8H4MXGwf1WhiTkrqCZoZuMdnPdFzQkwMyashLMtss5buY4/oWntEgv/xxYKfx+A/frAv/4Sd93PwLLZ9x36wIjUrInk2MYuOi1xp3Gy03Pp2SPBA4LvzfAU1yUhh0PKSqLW8j+gkdBfxuu7Vj8b+nv+N+YMo4vz/RMkB9XOq/NnLNJwEKJ+UHAaYn5xWmaQHcY2RUFtgO+zlg+AvflSi/fAv8oPplQMQL/ODi53JTaXuFcf0PD38c3uC+fEnKvkUrWHaeOmzq8A3GafiZc8VgpY/kAYEwbZPfHI7AG4Ba2smVC8sriVpzTwu+xwG9wf4s7aKoY5pZt5Xkbhr+Yu+DDOqUh5BVIZG1vL1k8Eef3uNXkcRrSI4wA+pXp8wQahqLuIgzl4JaiiQm54/Fh3VtwR+8mPjytvS+q4Rw3s7+lyBjqxxW9geH3AbiF61ncJzE9lHk7IWN74r6bJchfm6cfGfsvfK3bcM4XxhWR31ZCFrfoHBjOywhciWtyPcj5rAiyd5Aafs+Q+Rq3XELDsPKWifXLAj+ntjkTtwZujFtRu+HJXr8iY2g43AdLlznmJhUyWnk9+gB9yqzbDE+Ku234G54jOVXyvohTy1McypwBkPQs+TOPbxC2yZMl3cxsmxxyTaIW88rKE9puhZcQKY3nmKRHgEMtEZVXRBYPTx8kaQA+XHMO7nDbF0/TQGtkc543zGzrxOx1eIHh4fjL5umwfDWapoeouKyZvR2GOvamIdfYQ3hiyXKFjD8FtpN0N/7COTcsn4fG4fX74VaJNcOUxHDn9zyUCkf3xqs43B7mL8N9CUvU4uWU0nm62uscl2PpMsv3J0SmmtkVkn7C76G78SjDJEcBz8oTm/YMfVoCV6R2CkNov7cCw1utvNbNkueaSDrSzMYXkc04ho9D1OWPuCK7C558uNSPhfEM/JvR9O//EMvOo/Yk8E9Jy5NdsP4eQp1WSQcDO4RVzybElqNphv+TcUX6cfweAlfq7qBpag1wpegw3KcyyeF4lv5Cz+TmZJPD4onnUNG8a5F2JKbLmAEIqS5KdMH9r0bg5mvwJJ7z4ekkDg7b1OM+EoOaa9sah6rfiw/b7WpmX4dlC+PWklFm9scissHf6A38pXwZnhhR+IPwoNDUKmY2PK8sbuV5NexvfvxBuDIN+Zn+bQ2lg1bPK5s4rsLnLWy3PW41uNPMvgnL9sK/xO9vD1l82PHw1ryQQw6k23DH4acthNPLk36uZWabF20zbN/sfYErSRuY2XZh3VjcN6uUVqAfnkbjnxltV/wcJ32WSovwv6VSxvZDE8fQImnlQdJMuO9RMofYLWY2MaQuOdc8dcvJzTQ7F+4/lutaB3+jvc2TuGb5ySX7u52kQ2j5mlxinjA3t2xYPyceBLA+PuS5GA3pVJ4DXgwKX+5nRepYm/toNDPrImlRvCj4YriSdZg1Trx9Hx6McXS6gaAErxj68pF5UtcmyPPQPYJ/DLyCK0Nr4L5xm5nZi0WeLXll8UjcV+UZ/ptT7FuquBGpJB1tsovTtJ0I0Uk09c1oFM2EW4WG4066JxB8blpoeyH8xTEVfygMC78Hp7fPI4tHpL0EzJSxr16Ewr1FZHGH6NOArjmOJ7dsG89bj8TvBYBTcAvUuu0pi79k5m7DvTQPoR5hYtlqZAzJFGiz2fsiXMdtE/K/+l6F+V2B16bhOU77Lj2ND7Xtn7xvaEi1Um5q4huX6seCiX6sk1h+WrpPqTbmxK0xua81HtTRJ/G77BRkcl+TgrLv4EN8L+ARvxsT/Kwy+pz7WdHK+7IrrjTOn7GuHzBn+L0hsFNq/XG4n1otPnRczr1i/nCcd+OWq9OT+6PAsyWvLK14xsWp/acO70CcpvEFd6ftcnl+0r42XfCotPvCA/JR3JTfbPh2eIAeipvmN8Kdpu8oKos7qf6+mf2sB3xTRDY8OIfhL//lWjiO3LKtOW/4cNcH+Evzbfzr/lv8ZTUmPMi3bS9ZXBlotWJW5tgXwi1F4PmntsCHMNMfAr2Bk4reQ7h/1HIJua9J5BfD8zMl83a11zn+HQmFNMd5WTkxDcCjG7dJLV+5Ff0YT5l0JMDsYfu3i17rIsdX5JoUlJ2AKxc3AH8mERCS0Yfcz4ow/zIJBQmPfpwjMd8X+CoxvwIeiFAKeFkOj3i8EfhDQu5JEr6T+GhEfZA9CnfkPzexvhc+/PotPkR9G82kraDAMzmPLK18xsWpfacO70CcpvEFd/+M7TOWb08zjs14uoBjcB+bkcDMBfbZj4xIuZZk8fxCzX0VLghMboVsH+Da8OBv4oCe2i63bNHzhudHegpXXm4KD8jr8CGrmvDAfrW9ZCmTlLSN91c/XKFYPryEasN+BtP4BTxP3nsi1e5EYJlm5JalcfBBe53jRhYo3EdnvgLH08hSlFqX1Y//lOnHlrg1ZrdUG7PhQ37v4UpGoWtd5PiKXJOCst3w1A4n4qkyJuBW1CaKGgX+/sN8I0UVDzpJWu7mAerD781xy9LocK43wwNansQtpLWEiEbcRWTlRDvn4sOtpfkdgU9S68fjFr+LQ7t35rxGuZ/JzcnSxmdcnCo/dXgH4jSNL7hnDf8Jr7+2Xpj+D1fY/tXMdovjkUbf4CH/uTK0h21bq5h9TTNJZ3G/k6+LyiaWbR8equPCg/nXKWP73LJ5z1t4CPcPv/uEl8WAxPplCNFe7SFLy8NrdenrBuzZwnRi2O4BfDimN+5zdUc4B6W0I61VzIYAOzYjtwuN03W01zlOv9jLKlpl+tmcYpa7H2F+D1zhKSUxnhX3t/qQoIwVvdZFjq/INSl6/VLreuDPq4G4f9lEYFhr/v5bOr7k/Ylb105P9O9H4IyE7FnAE+F3OrXGyyQqOuCW33GJ+c+AXRLzq+JD911y3EO5n8l5ZGnlMy5OlZ9iVOaMxzH4F9Ph+B8quGXjbDz30q8Ex+OdgH3x4Zd7gb3M7GmmDY/iiVk3NLPJqb71xH0jHmmFLCHC8nQ8uvA8/IGUSRHZIJ/3vM1JSKJqZmMljadxIs6f8Bdze8ruT7EixdfjX9ZWZn2pFubqeB638bhFYCdJ5+PRrevjQ3Kt4WFgoKQHzSxdwLo3Hg33cGJxe5239qRQP8zsJklzAHdJ2hFXXPrgisoPie2KXuu8FLkmRa9fkmSuOsMd6hcK6wr9/RdkefyjAxoSK9+dWH8LbsEDf5YuDnwtr6W7Io2jMPvg1r0SC+E+dACY2euSanF/s6/THSnyTC4oW+gZF2lnOlozjFPHTXhOpFnKrLsKf3kOxnMHNZsPqIX9tNZiNj/+gvoaz4G1De4zcVxY9h2wQBFZ3In3NHxo4kKaqUdXRLY1543U8BIhV1ViPvnVXnFZWuFjhn9xb9fM+v6h7TFk+KzgwSff4ZaP1ljM5sb9cb7Ek4xuE6Zjw3X+lsaWkPY6x3XNyeY4nrLyRfqR2u5UGqyK82W0WcTHLPfxFbkmBWW74v6Jx+NDu+NDv77Ah5j3oCFQKPezIs/xpa71GBpb09LWtUVoGH69DI8y3QB/ZoyicTLf3UkEp6T70dy5ptizJZcsrXjGxan9p2gxm0FoRV6b/fBkiN/hPhWbpcrC/CqfI79OqexMnlw8v8qap8FYE3/YnUkiNxGeH+gQC+kq8spKehtPmriZtWz5e6OAbInc5y38vFlS6Qu6J3C1pFLqgB6pzSotW87q1Rxv4qkbyqVRKFkyPsG/0j9stNLsSHnZrHR6ilz3hZmNDNf5CtzKm7zOT+BVBkamtm2Pc6wWZEvHu3WZ42tWPm8/Mtqdir+Qr0zdd0Wvde7jK3JNCl6/n/EKJN/hEa+HAs+a2RfpzhZ5VuQ8vuS1HoYHJXwe5tfA/8ZLLIT7lgGchP9tPIUPCe5lZlMSsvvgvmnl+pHVl9J9UeTZkkuWhmSyRZ5xkXYm5jGbQZD0nzxyFvJrSbqeHA9z85w5udsu2o8SkmbHH47gRYB/Krdtc7KSbsIf0i0OpRWRTWxzPR183vLKAnsB82YoMmWRtA7uOPxomfW9cYVsTTy9xGZl5C7FyxHVhPnC90XqOg81s3Q9xkLttud93NH9oOC1rtDfaeY1ySsr6a946aRP8/SlTLuZz4qC5/gg3D/twTL7Ows/t8l7c1bcl6wuJTtHWD6lFf24nvzPllyyuMWs0DMu0v5ExSwSiUQikUikSqhpWSRSzUi6RNKgju5HJBKJRCKRthMVsypH0vWSHurofkQikUgkMj0j6RBJgyVNDsPBzckeKWmEpDGSrgtRuBUhKmYzOJL270yy1dKPapCtln5Ug2y19KMaZKulH51Ntlr6UQ2yrZGfThiOpw25rjkhSZvg+T83xHPTLYaXTKsIUTHrREjqIuk8ST+F6UK87EZbKPLHVw2y1dKPapCtln5Ug2y19KMaZKulH51Ntlr6UQ2yrZHv9JjZPWZ2H17loTn2Aq41sw9CcMlpwN6V6kdUzDoXR+P12v6Kh2x3wfPiRCKRSCQSmTYsD7yTmH8HmEfSnJVoPEZlVjlhnLuvmW0paThwqZmdEdbV4LXPhpvZehnb7k/46undSysvs0T3Ju3/MLqOueZsbHT7cPhcmX2pnTSerj175+p3lqzK3GpF2i0nb2U+MWonjqfrTKl+1Le9H22VLdJfKNZny0xXVIHjK9duVp8LXOuyxzZ5PF17NO2vlbERt7Uf5Zim562ILHja2PboR5HzVrTPOWWL/p1m3feVeLYUuT8L3ZuVuB5tPMfNtp1xLiaO+maUmWW/INqBTdbvbaN/rGtZMCdvvjv5A7xsVomrzOyqtJyk0/HkxXtntSPpM+BgM3sszHfDk/T+xsyGtbWfMcFsJyHkxZkPeKW0zMzqJb1GQ1mSRoQb7iqAAf162uuPZ4o1YcDJB+bvWAG9vmZqflmg7IMri9qZ8st2mdSyTGuoKfD8KNJfgJopLcuUKKf0tZX6bvlly73Msug2vtjH4dSZ898YKvJML3C/FaHI9ajvVqwTNVPyn7v6rvnb7jK5QLsF7osidJ1YTL6uYq7XjSlyf06ZJf85LnI9amqL/Y0U+fsr8gz/35VHf1moI21k9I91vP74whVrr8t8n04yswEVaGociWToid9jK9B2HMqMRCKRSCRSfRhQX8F/FeQDvExciX7A92bWkm9aLqJi1kkImZm/w4tDAyCvsbFqh3UqEolEIpF2w6iz+opNLSGpq7zofRegi6SekrJGFm8E9pW0XKg0cQJwfaWOOipmnYuLgGMk7SBpabzo7Hwd3KdIJBKJRKYHTgAm4qkw/hR+nyBpYUnjJC0MEHzLzsFruH4ZppMr1YnoY9a5+BcwL3BNmL8JuAVYtqUNPxw+V27fscGnXJ67Q1ussVVu2bH9i+mQ4+bPnwmkx5j8jhKTC/iBWE0Bf6YCgTRF+gvFfKW6/5JfuOeoAg53BY7vk7/kd6Kb9YNiTkr1BZ5a3Quc5yK+YJP65r8vanvl70OfYcXui9Er57/Ws36U/8R1KeAp06WA/2P38fmHkybNVsxuUORvpFwgUhZFngFFfEGL+I3VFfU9LOiTVq34UOa0OxYzGwgMLLN65pTs+cD57dGPqJiVQdIw4BIzO6+N7SwKfAGsYmaDi26fjAoxs1rgyDBFIpFIJDJdU2HfsE5Bhw9lhpJDJumajHXnhHUPhfleks6UNFTSJEmjJL0kadfENnNJukzSsFBW4XtJT0vauJ3631/Sf0Nphkmhb9dL+m177C8SiUQikcj0S7VYzL4GdpZ0uJmNB3fCA/YAvkrIXQGsBRwOvA/MAawW/i9xN9AL2BcYCswN/B6oSOK3JJK2DPt7KvR1aNjP9sDZwBaV3mckEolEIjMChlE3A+Za7XCLWeBd4FNgp8SyLfBEcIMSy7YGzjKzh8xsmJm9ZWaXm9mlAJJmA9YB/s/MnjazL83sDTM7z8xuLzUSrGl/S3ZA0iBJl6T6NbOkm4PT34jkNpJ6Af8BHjezLczsSTP7wswGm9lxlMnIH8oqXSvpC0kTJX0q6ZiQLLYk89tg5ftF0lhJ70haP6zrJuliScODRfBrSWfnO82RSCQSiXQe6rGKTZ2FalHMAK4F9knM74MrPsmzOQLYNCRbzWJcmLYOIa9t5SjgI2AlPOLiTEnbhXWbAH1xy1gTzOznMm3WAN/iSuiywPHAP4A/J2RuxVNjrAqsiDsjlry0DwP+COwCLAnsDHxS+MgikUgkEolUHdUylAmujJwnaUk8e+6mwKHAqQmZ/fEoxFGS3gNeBu43syfBneMl7Q1cDewv6W3gJeBOM3utFX16rVT+CBgiaRVcWbsHV4rAFbfcmNlU4KTEomGSVgJ2xZVTgEWA88zs4zA/NCG/CDAEeMG8ntZX+HloQrIkU7eZZy/SzUgkEolEOhQD6jqRpatSVI3FLFRovxe3lO0FDDKzr1IyzwOLARsAdwBLAU9IujIhczcwP7AV8CiwJvCqpH+0oluvZMwvF363uoCLpAMkDZb0g6RxeJRlsu7E+cA1kp6RdLykZRLrrgf644ripZK2SA6DJjGzq8xsgJkNKFIvLhKJRCKRaiAOZXY81wF74srZdVkCZjbVzF4ws7PN7A/Aibh1bNGEzKTg83Wqma2JW6IGSipV8a6nqWJVtOLbkPB/iznEkkjaGU8Mez0+HNofuAz4tcJ4yKWyHHAfrli+K2mfsO4tYFF8+LMGuAF4spxyFolEIpFIpPNQbS/zp/EK7X1xpSQPH4b/Z25BpitQ8jv7gUTG/OCPtkzGdqtnzJeGLp8ARuEZgpsQAhGyWBsfIr0kBC8MBRZPC5nZp2Z2sZltgSuW+yXWjTWzO83sQDxIYgNgiTL7i0QikUik02FAnVnFps5CNfmYYWYm6XeAzGxyer2kQcBtwGBgNG5VOhN3fv9I0pzAnbi17V3cV20AcAzwtJn9Epp6BthH0gO4knY82Raz1SUdB9wFrIdb83YPfR0vaT/gTkkP41awT/HUHX/EAway0mUMAfaWtBnuO7YLns7jp3CMMwHnheMYBsxDUObC+qPwwID/AVOB3YBfgG8yT2okEolEIp2UGS+9bJUpZuDWoGZWP47nCzsDt5CNAJ4ETjWzuuCv9Sqe52wJoAceAXkrcHqinbPw4cD78SjOM3C/tDTnA7/DFbfxwElmdleir/dLWgO3mt0MzIYrSC/gymAWV+LDl7fiw6l346WWShGpdcDs+BDlvLgC+hBQStUxFvg7HnxgwNvAZmY2ocz+Gsj5wVCkzNLDrzyYW/Y3D/0ltyyAJub/wpmnQGjH5Dnyuwd2KVCxaFLf/LJjls4vCzDL0PzG7TGL5Zed8tupuWVn6tXkW6ksszyb3zOgZkqxL9lxq+W/KHXv5y8N1fPH/P0oUmap14j899uYpYqdi76v5y9bNmr1/Ndak/K3a93zvzrVqza37MzvFAusn1IuVj+DXiPyn+cpfQqUZCpQFmrcQvn7MMvnxe6L+u4ty5SoyX9bRKYRHa6YJUsOtbTezM7ClapyspNx36tmHf2D5WzX1OLLUjKLNtdGQu5NYMdm1g8j4c9mZlPw5Lf7pkRPTazfrZn2rsajTiORSCQSmW4xLEZldgShfNFDrdx2oKT3M5YPC6WcklO5vGIVRdI3ko6YFvuKRCKRSCQyfdHhFrN25FTg8sR8WXu7pO7BUhWJRCKRSKQaMKib8QxmHW8xaw5JC0u6N5QlGivpHkkLhnV749n4l09YxfZObD7WzEYkppFhu65B9gBJ90saTxhGlLSepNdDMfIRks5LpNhA0ouhHNI/JY0OBdL/WUpVIelFYAHggrCP2rB8Lkm3B2vaBEnvS9ozdax9UuWfjpH0mBLF3SX1kHSupG8ljQ993ajyZz4SiUQikY7FcItKpabOQtUqZpKEp8yYB08HsT7uoH9fWPdf3Gn+Ezz1xXxhWV5OwZ3/fwtcIWkhPCHtYLwM0v54FOZpqe32AiYAawBH4E7524d1W+MRkyeF/iwQls8U2t0SWAG4BLhW0nqJdi/Aoy+3ATYEVgn7SHIjXsR9Fzwo4RbgYUkrFDjuSCQSiUQiVUo1D2VuBPQDFg8O9EjaDU8xsaGZPRWiMGvNbETG9mdIGpiYP9PMzkzM32pmvyaxlfRP4Evg4FDq6KNQLeASSSebWSkU7F0zOyX8HhLKHm2Il336UVI9wVpXajtUMDgvse8rgqVrF2BQqP25F7CrmT0d+rMPiRQYkpbCgwwWNLPhYfFFkjbGlcjD0icglmSKRCKRSOdF1LW+yE6npZoVs2WB4SWlDMDMPpc0HM9f9lQL259PQ+1JgB9T6wdn7O+VoJSVeBFPubEYDYls301tNxyYu7mOSOoKHIcrVguENnvgqT7AU3t0BV4vbWNmYyV9mGhmZTy6c4gbDH+lB57stglmdhVwFUCvuQrEZkcikUgk0sEYUD8DvrmqWTET5TNv5blUo0NW/XKMb+X+0llfjJaHhI/Fc6sdAbyP5077J1DKvFPStJo7rho8x9nK4f8kLecwi0QikUgkUvVUs2L2IbCApEUTQ5mL4X5mJUvSFCB/JsSW97eNJCWsZmsDk4HPC7ST1ae1gfvN7Gb41X9uaTxBLnjFgFpgVeDrIDMzbhn8IMi8Fdqd28xeKNCfSCQSiUQ6JXEos+OYRVL/1LKhwDvALZIOw61K/8YVlGeCzDBgEUkrAV/hvl3505M35hLcT+sSSf/GM+ufCVxUsM1hwLqSbgcmmdlovAzTHyWtiZdeOhxYiKCYmdkYSTcA50r6KSw/ObRnQeYjSf8FbpT0N/w89MWDIoaYWd7aopFIJBKJVD1GVMw6knXw0kJJ7ga2BS4GBoVlTwGHJixadwPb4cXPZwP+DFzfmg6Y2dehfuU5uEL4M3ATcGLBpk4ErsCtbF3wc3wKsDBeUmoiXsvzv7jvWokjw3YP4mWX/oWXZErWn9kTOAE4F1gQL9f0Og2+amWR5S+9Mbb/fC0LBYqUWfpiy2IFC1a46KDcslMLlMjpObqA00IR0a75HyCTCsZDT5klv+xM3+fv9KSR+cvejO2Rv87LbAXKvBQpYwPAiB65ResKVPWp75b/+nUbl7/dLpML3Jujir2EVMABp+d3+ctkTZ4z/0Xp+V3+10h9t/wDHFNmK+Zc1H1M/nPXdWL+douc47ru+fsw0/f5ZWvzVxYDoOuE/H1WZ8ojMYPQ4YpZKLm0dzMi2zaz7WRgh4zlizazTS1kq+BmNggfTiy37doZy/6Umn8JT8GRXPYjXti8LKFG6O6leUk98Xqb9yRkpuCpOE5qrq1IJBKJRKYH6m3Gs5hVbR6z9qY9SkEl1h8lqU7SGQXaXFnSLpIWD0OzNwE9gTtb08dIJBKJRDozpaHMSk2dhRlWMWtn9gXOBvaW1KztXlJNkBHwd3wY9SlgTmDdRM6ySCQSiUQi0zlRMcugLaWgJK2BO+UPxP3JNku1vXcou7R5sLpNAZY1s8F4AMJXQC/ch2y9UrmnsO1Rkt4N5Zi+lXSNpNna70xEIpFIJNIxGKKOmopNnYUO9zGrNhKloCbhpaAMV5juk7QK7rS/Al5eab2w2ZhEE/sBt5vZVEk3h/n0kGlP3In/r8APwHeS/oLX7DwUeDPs42o8b9olYbt6PBfa58AieJTqv4E9KnDokUgkEolUFTOij1lUzJrS6lJQIffYTngKC/Dalv+QNG9KtgseXfpmYtsTgWPM7K6w6AtJZwMHERQzM7sw0cYwSccA90vay8yaxNYkSzJ17x1LMkUikUgkUu10HtvetCOzFBReemm5FrbdBfgmDEuWtnsDr4OZpBb4X2lG0lx4XrMrwzDnuKD8nQ0snpDbQNKTkr6RNBaP2OyOp9VogpldZWYDzGxA1569cxx6JBKJRCLVwYzq/B8tZk1pSymo/YClJdUmltUAc+ElmEpMNrO6lAzAAcDLmZ2SFgEexoc3T8JzmK0E3IYrZ5FIJBKJTEeIOpvx7EdRMWtKq0pBSVoeWA3YmIZSSwAzAS9JWtfMns/aoZl9L+lbfPj0xjL9GoArYEeWlDpJW7bi+CKRSCQSiVQpM7piVrFSULi17G0zeyq9E0lPh/WZillgIPBvST8DjwDdcIvYAmZ2Fl5PswY4QtI9wOp4IEAkEolEItMdBtTPgB5XM7piVqlSUH8F/gRcUGY/d+I1OA8t1xEzu0bSeDyX2Vl4qo0PaHD8f1fS4cCxwOn4kOff8CjRfOQcYh83f/6yKZqYv/RHkRJLAO8ffllu2bUO/2tu2VkP+jq37OS6/H8iX46cI7cswwvUCgL6fJn/PH+/dv4aK4su8X1u2Z8n5K8L8zP5a0j1fT3//QbQf9WhuWU/eWCp3LLdxuY/x7Ntkz+94JdDMl1AM+n9ZbFzMctX+cv4jtm8tmWhQNf6/P44S/9uRMtCgfG1+b0uvnh7gdyyAJPnzX98sz2S//jGzp//GWAF3qhFRuhm+qFYeaqJcxUoDVWw7WlNZ/INqxQzrGLWDqWgrmpG/jq8PiZ4Lc/ry8jdhvuMlWvnYlxhTHJHOflIJBKJRCKdixnPRtgGSslhy813UJ8GSbqkZclIJBKJRDoPZu78X6mps1BVPZW0gKSrQjqIKSG7/dWlrPudAUk9JZ0o6SNJkyT9KOkhSat1dN8ikUgkEulM1KOKTZ2FqlHMJP0GGIxnvN8LWAL321oeeEPSou2474qkmwjtPIGnvTgdWBrYEBgJvCBpq0rsJxKJRCKRyPRJ1ShmwKV4yaGNzOxpM/vKzJ7FM/HXA5dK+quk7yU18o2TdKuk+xPzW0l6M1isvpB0RlL5kjRM0kBJ14UoyFvC8rMlfSJpYpA5R+fC2V4AACAASURBVFIRL+0jgLWBrczsFjP70szeNrN98EjLayX1CvsaGGplJo8jPVS6uKT7JY0I9THfiikyIpFIJDIj4AlmZ7xamVXRU0lzAJsCl5rZhOS6MH8ZXgz8DjwKcqPEtr2BbYCbw/wmuKJ1CW5t2wd31D8ztdujgI/x/GD/CMvGB/ll8VJIuwDHFziU3YGnzOytjHXn4olmNy7Q3szAo2Gbfng06D2SlsmzsaT9JQ2WNLh20vgCu41EIpFIpKOJPmYdyZJ4MoePyqz/MKxfErc87Z5Y90e8xNGDYf544Fwz+4+ZfRasbscCB4QC5SWeM7NzzGyomX0KYGanmdlLZjbMzB7BlbldCxzHUi0cA/jwZi7M7B0zu8LM3gv9PAPPp5aOCC23fSzJFIlEIpFIJ6La0mWUS6iixPqbgesl9QrWtN2Bu8xsUpBZGVhV0rGJ7WvwDPzzAt+FZYOb7ETaAR+OXAK3VnUhleG/DcdQYkrehoI18GRgS2A+POlsT+Ddgn2KRCKRSKRTERPMdiyf4tdgeeC+jPXLhvWf4UpJLbBNyKi/EfCHhGwNcAqe1DXND4nfjcb2JK0O3B62PRL4GdgaOK/AcQwJx5DFcgkZcL+5dJhIt9T8efgQ79/wczQBuJFYGzMSiUQiMwB11nmiKStFVShmZvajpMeBgyRdkPQzC87yBwOPmtmPYdlduKWsL16X8rlEc28By5hZ/vTgzlrAt2Z2WmLfixRs4xbgbEkrZfiZHQMMB54M8z8A80hSoqJAujzU2sCNZnZ36E9PYHEalLtIJBKJRCLTEVWhmAUOwcsMPSXpBNxCtDhwBm5ZOiQhezNeJuk3wK1mlqxBcyrwkKQv8WCBWjwFx6pmdkwz+x+CFy/fHXgF2IRi/mUAFwJbAQ9IOgZ4CZgdOAy3fG1iZlOD7CBgDuAfkm4H1qOp79gQ4I8h4nQqPqxZrJZPwGqgNmdFnR5j8pfomOe1/H2Y2qtY6Y8iZZZeuujK3LJbrLpFbtmRu+ZPobfAR/lLwkyeLbcoABP75jfnL/xw/pJMTJ0rt+isXfN/uXaZL78HQJEyNgDfX7B4btleM+e/58bPl//4Zjljztyy886bv90pvQuW3umbNrKXp+/d+Q3tU3vl7/O4L/OXTqrrnv8+nn2BYpaSmtr8N9IvC+dvu2ZK/mtiNfnb7Tk6f7tTZ84tCkCPn/K3PXHu6rVIGZqm0ZQhEPFafBRuFHCcmd2aIdcDuAj3ce+Gv+sPMLNvK9GPqhm8NbPP8AjJD4CbgM+BW3Fn+lXM7IuE+PPAt/jw4M2pdh4HtgDWB14P0//hxcab2/+DeOTkhfhw6cbASQWPYUrY7mpcifoUr8W5FdDfzAYlZD8CDgT2T+wvK3J0JPACHp35avgdiUQikUikslyK+4HPg4/KXS4pyz3pcGAN4HfA/Ljr078r1YlqsphhZl8Df8khZ8Cizax/Ak/0Wm595rZmdhxwXHJZyGk2zsxmNrPrJZGcJ1X3MgQhnBImJK0JPIbX5Tw2JXslkDb1XJRY/yWJ1CCBtM/bJbg/3SFEIpFIJDIdUT+N0lyEYLvtgRXMbBzwoqQHgD1w406S3wCPm9n3YdvbgfMr1ZcOt5hNJ2WYukv6u6S3QyLYHyW9KumvwJu4cjVR0mId3NVIJBKJRDoF7ZBgtm8pt2eY9k/sbimgzsySPtzvkB3Qdy2wlqT5gx/87vioVkXoUItZKMP0MvAFXoYp6Vf2hqQ1zGxYO+27exh6bHM7wOPAivjQ5wu4WXMVfCjykzCE+Xpb9xWJRCKRSKTVjDKzAWXWzQyMSS0bA/TJkB2Cu0d9C9QB71HBUauOtphNL2WYfh+O4eJQgukLM7sDWBOPEkVSD0kXhmOZFCxqayf6t54kk7ShpNckTQga/Uqp495T0pdh/UP4WHgkEolEItMVhqizyk0tMA6YJbVsFmBshuzleCDenEBv4B4qaDHrMMVsOizD1CRhrZnVm9kvYfYcYOewrxVxDfsxSfOlNjsLH89eCRgN3FKqWCBpNdyn7So8tcaDeBRqJBKJRCLTHfXUVGxqgSFAV0lLJpb1wwMS0/QDrjezH81sMu74v6qkvpU45o60mE0vZZiWbOYYgF8VyQOBY83s4RCReQDwPZ6jLcmJZvasmX2MK13LAKV49MOBp83sDDMbEoIH7m1mvw21MifGWpmRSCQSiWRhZuNxy9epknpLWgs3AN2UIf4GsKekWSV1w406w81sVCX60tFDmZC/DNO2wckOssswHS9pXGnCU230xsswlcgswyTpRUkjwnYXAAsX6H+eJDCL05DrxA/KrA7Pl7ZcSjZZbml4+H/u8P+yYZsk6flfaVQrc6ZYKzMSiUQinQczpnUR84Pw8o0jgduAA83sA0nrBP2gxN+ASbhf/A/A5rjBqCJ0pPP/9FSGadkWZJJKZpr0sqkZ60p3VPVmAoxEIpFIpKKI+mn42gvVhbbNWP4CHhxQmh9N41G8itJhitl0VIbpVuAsSQPSfmaSavCLORRPWrc2njgXSV3wBHVNsgo3w4fA6qll6flIJBKJRCKdlI5OMDu9lGHaHHhS0sl4VYIxuIP/34B/mNkgSZfjdTRH4elBjsQjKi8rsK+LgZclHQfchZdxymU+VT10mdSyHMDkWfJ/oUyeo31KkADMetDXuWWLlFl6+PWHc8tuOWSz3LIfLJU/9V7NuJZlksz1Zv4ySz/0z/9nPXmZibll7cf8JX1mfz+3KLMNLZa15psN8vdDBapT9RmW//4ccdjk3LITv8zf33leK/Y30uOn/GXARvXrkVt2agHPh167/ZhbdszE/AHv4z6ZPX8ngJqpLcuUWOKSz3PLDt8uf/rJ3t/lv+Gm9Mn/7Ow6oWWZJHnL7wH0HFXsnpuWGOQdgpyu6NAjnk7KME3Gh1XPBvbFFby38KLlN+CKJ3gwwh3Af4D/4aUcNjWz7wrs69WwjwNDf7cDBhbpbyQSiUQinYUKJ5jtFHS0xawqyzDhOUpK668nUXapTBmmycA/w1Ru/5PxnGdHlFk/iIQPmaTTgS3NTKn5/rhyl+SScvuNRCKRSCTSeeg8KmROJN0s6X/J5LJh+YaSpobale217yVCktjSNDkkrz2yFc2dDWzYzL5ulpQVNBGJRCKRSKfHEPVWuamzMN0pZrhf2pzAyaUFkmYBrsNznb1cbsO2kFIENwLmA5bGh0rPkbR9kfbMbFyI/IhEIpFIZIZkRhzK7Dw9zYmZ/Qz8GThG0qph8QXATwR/LEkrSHpU0lhJIyXdIunX0kaSVpP0pKRRksZIeiHRFpK6BovYAZLulzSexhn4R5vZiJC09hrch26lxPZNrF2STpf0v3LzaVk8QnWbhHVu7SzZSCQSiUQinYfpTjEDMLOncD+xGyXtgCsxe5jZFEkL4Kk23sYLjW+Ml3y6N1EloA/uuL8Ono7iPeBRSekwoVOA+4HfAlek+yFnHbxq/WsVPMSzgbuBx3DL3HwVbj8SiUQikQ7FgHqrqdjUWehw5/925Fg8WvK/wP+Z2Xth+cHAYDMr1cpE0l54ItoVgbeCYkdi/cHAjng6jdsTq241s+sSckuEny9Lqge64xn/zzOzByp1YGY2TtIkoKuZjSgnJ2l/YH+A7r2LhZ5HIpFIJNKxiLoZMK9651EhC2JmE/EM/pOBfyVWrQysnyrfNCysWxxA0jySrpI0RNIYvLr8nDQt1dSkxFNgZ7zIeD+8KPpekga2/aiK0agkU89YkikSiUQikWpneraYgSearU8lo63Bi58fmyFfsj7djA9vHgF8iSt3g3ALWJJylcG/TlQh+ChUqz9R0hlmNhWop2l5pW4tH04kEolEIjMGpaHMGY3pXTHL4i28YvwwMyuXNnttYH8zewRA0nw0LoZelDpc8eqO18L8AVgmJdO/YJtTgC5t6FMkEolEIlVNHMqcMfg3Xm/zNkmrSlpM0saSrpFUKmQxBNhD0rIhGvN23GqWlzklzStpIUmbA4cCT5lZycL2DDBA0l4h99lxwGoFj2MY8DtJS0nqK2lGVLIjkUgkEpmumOFe5mb2jaS1gLOAx4GeeOmmx3FrFsDewJV45OY3eJmmeZo0Vp5S8EAdMBx4ADgh0YeHJZ2BVwqYCS9HdSUeXJCXK4F1gTfxQunrAC8W2L4sVpP/CyVv/U1vuFg/Jtflvz1H7pq/TmWR+pcPLfVobtmlXzwwt2zXCcW+Amtq89fgq+uR/0Tbz/nrONZMzv8dN3Hu/MfXY0yxUfyps+Y/FzMNz29Uti75z9vUqfnbLXKta/OXswSgvlv+azJl1vzHV6TP346aLbds3ZQC561AnVOA2pnyH9/E5RfILVtkJK2ue/7zVqRdFXx2Wpf8/Zjap1jb0xIzxaHM6Y2s8klh+Sd4ncly270NrJpafGtifS1NfcQws6GSHge+MbP9WujbicCJqcVJv7eHgOMlLWhm35jZCTRW7r6XdA2wXqlsUyQSiUQi0xOxiHmKKitv9LOkV8LQYKdD0k6S6iTd0NF9iUQikUgkUp20pIpWU3mj1XHH/XslLdse+21n9sOHLreXNGtHdyYSiUQikWrGgHpUsamz0KxiVmXljT7Gh/K6A+sl+ylpG0lvSZok6XNJpyWVO0nfSDpB0o0hd9lXknaQNLukO8KyTyRtmGp3PUmvh3ZHSDov1W7vRJsjJGWl4EDSInik57m4T9iuGTJbhD5MkvQcsESGzJ9D3ydIegCYO2t/kUgkEol0fkSd1VRs6iy02NMqKm/UHfhLmJ2aWL45cCNwMbA8bpnahcbKHcCRwMt4dv97wja34I75KwKvADdL6hHaXQh4FE8iuyKeQX9P4LREmxcA6wN/xC17qwFZw7v7AI+a2U+4o38j/zNJi4Y+PYqnzbgct64lZdYErg3r+gfZk4lEIpFIJDLdkFeFLFmC/gucmFXeyMw+NrN3gL2ANXBlBjN7ysxuNrOPzOyjsE09TSMQbzWz68zsczMbllj+csjOPxFXVj4D7kqsPwE428yuN7PPzOwZ4DggHSL3iJldYWaf4ta+mYCPQ98+BU7Hc5WVhkkPwZPLHhz6/gDwD+BwST3DcOTewN/M7Ekzez/MN0JSTVh+U1h0B7C8pH4JsYPCcR0ZzuPtwNWppo4AHjezs8xsiJldjifKLYuk/SUNljS4dlK5XLiRSCQSiVQfnmBWFZs6C7kUsyoob7QinhR2KPDnMMSa7MNJqT7cCMwiaa6E3LuJ4/kZT9D6XmL99+H/0vDgssArZpYMVH4R6AEshg81dsMtbaV2fwE+SPX/D3g6i0cSMg/Q2Gq2LPBqal+v0JhlM5al5xsRSzJFIpFIJNK5KJIuoyPLG30KfCppInCXpGXN7MewXviQ3j0Z2/6Y+D01tc5Sy0pKUUlZFeUzbxkZ6TLKsB8wBzChYXQXAWMk/d3MJuVsq/Oo+5FIJBKJVIC6GTAPflvzmE3T8kZm9rSkT/Hhy6PC4reBpRO1KSvFh8A2kpSwZK2NK5af44lpa3G/ua8AJPUBliNYzYLFbmvcL+9dGjMIz6V2a9jXlqn1q2f0J70sPR+JRCKRyHSB0bmGICtFW1XRaVHeKM2/gAMlzR/mTwH2lDRQ0vKSlpG0o6Sz27APgEuARYBLQptbAWcCF5nZZDMbgyevPVfSRpKWB/5DY8vWnrjV7nYzez85AffSMJx5ObCEpPMlLS1pJxoCHUpcDGwq6RhJS0o6AFf6IpFIJBKJTCe0yWI2jcobpbk/tHMCcJCZPRKUphOBY3Ar1ie4ktRqzOxrSZsB5wDvAD/jDvzJbP1H4UrV/cA44CLcn6zEvsA9qeHfEncCj0la3Mw+k7Q9cD4eHPEGHsBwY6I/L0raHx+2PQV4Ovx/ft5jqqnLJyfLX/9jUt/coljXYl8+X46cI7fsAh+VM9g25YOl8pdvKlJm6ZN9Ls8tu/h/D8gtCzDLF/lli5TTmbpQ/vNW17NAuZmx+Us9FY5i75O/z10KlACqzy9K7Xe98vehQLsT5ypqHcj/CJ8yW/4aR7Uz5b8oVpe/zzXdcz6EgK5ji52LLgWeL7Uz578oNVPzPw8nz1qgnN2U/O0WuTcBukwqUMOpyg1S9XEoszwdUd6ozPJ6YMnUsseAx5rpQ5M3sZn1TM2PS+/PzAZl9D25fizwp9TiMxPrl2tm2ydIWCzN7EGaRlnelNrmGuCalMzF5fYRiUQikUhnxQzq4lDmtEfS9SHBbFrhQNI5Yd1DFdjPvyV9msivllw3e0jsmh4+bMv+3pVUK2mpSrUZiUQikUhk+qbDFbPA18DOkn7N6SCpK7AHwbG+AlyNp7hYN2Pd7vgQ6O2tbVxSt8TvVYG58KHIfXNsm3/cJxKJRCKRGYSYx6zjeBf4FNgpsWwLYBIevQiApFUkPSEv7/SLpBclrZFsSNJfQ860SZJ+kPS4pK5m9i6eK22fjP3vC9wRhiYJVrr9Jd0paby8zNOfEvtYNMjsKumZkMbjr6n2bsX93PYKSmayj4MkXS4v8fQD8FJYPmvI+TZSXuLqOUkDEtvNKek2eYmpiZI+kPTnvCc5EolEIpHOgkdl1lRs6ixUU0+vpbHStA+u2CS9GPvgflfr4L5f/wMekdQXICgxl+JO8UvjZZKSvmfXAjvIC7ETtlkJL3F0bao/J+FO/f3wigfXyWteJjkLuAxPkXFfaK8XXhLqZjwh7QSapsIA901TOJY9wxDrw8ACQX5F4HngmZBiBDy44q2wfnk82OBKpWp8RiKRSCQS6ZxUk2J2KzAgpIKYF9iUVLCBmT1jZjeFEkkfA4fiVrVNg8jCeKLaB8zsSzN7x8wuSORYKwUd7JJodl/gIzN7KdWfm0K5pqF4JGYtrkQl+beZ3WVmX5jZN2HZznhS3LdD/rObyR7O/MLMjg4lmD7Ca272B3Yws9fNbKiZnYjnTNsjHP+3Znaumf0vlK66Ck+s26QoOsSSTJFIJBLp3NShik2dhapRzEKB73txS9lewCAza+RfJmluSVemyjvNTUN5pyfx6gJfSLpF0l4h6WtpH7/gdTb3Ce31xJWatLUMGpdwqgV+oKFcU4msMlL70jia8iY8/9j8Kbk3U/MrA72AH9S4vNQKNJS36iLp+BBYMDqs346m5a1K/Y4lmSKRSCTSKZlRa2W2NfN/pbkOuAHPCXZSxvob8BxoR+I1OSfj+by6g6evCEOT6wIb47nAzpS0ipkND21cAzwfEsL2w/OONUpLEcgq4ZRWZBuZoSQtA6wFrCHpjMSqLsCfgTPKbRva/p6mVjmAX8L/fwOOBg7H63yOw9NzpBXGSCQSiUQinZBqU8yexouL9yX4bKVYGzjMzB4GL5AOzJcUCNatZ3DfrJOBkbhP1lVh/QuSPsGtZv3xYc+RFer/vsBrNC5QDrA9sI+kM1OFypO8hSud9Wb2eRmZtYEHzewmgOCXthSe/DYSiUQikekIdSqn/UpRVYqZmZmk3wEys6yyTUOAP0l6DeiNZ+WfUlopaUt82O95vBTS+njAwEepdq7DrWmz4tGfbSaky9gTOCOUXEquG41bANfHlcYsnsKjM++XdAzwMV5TdFPgKTN7AT/+nSWtDYzCfex+g1dViEQikUhkuqK+E/mGVYqqUszg12z65dgHt3y9CQwHBuL5wkr8DGyLK0G9gM+A/YJSk+QG4HTgW7x8VCXYKvTl7vQKM/tO0ku4JS1TMQtK6eahX1fjw5Pf48paqTTT6bgi9igwEQ+OuAWPCm0Wq4HamVqScnqMyV/OY8zSuUWZVPTDZ3jPlmUCk2fL32zNuPyyRcobFSmz9NnOV+TvBLDa2/lLQy141su5Zac8mQ40Ls+ocfn9FOe8O/95mzx7sXozXYfnT/u3xs75v1levW3F3LKzDC1Qemdi/r+nXqPzl5sCqO2R/49q1k/yn+dflshfvqnmu/x/p7V98pdkqutVoKwQ0H1M/mtS161AebEu7aMYjM9fGY6Zv2yXLkSqlA5XzMxs77zrzewdYLWUyE2J9S/iVqmW9vk9wS+tzPqsUlCLJmb3A94xs8GJ9ffQTDCFma2b+L1eGZmxuP/Y4WXW/0Qz5a8ikUgkEpleiCWZOphEaabSNErSQ8Ghvr32WUoUOyC1fGCqL6Vp2yByNlAod1iIKL1C0peSJkv6XtJTkjZIyLxYZr8zh/U7JBLsWhjSjEQikUhkuiQmmO14nsKd+ecD/gDMhKfQ6Ag+SfSlND0KXvDczEYXbO8+YCVgb9xhf0t8GHXOlNzVGfstRXD2xoc2jy6470gkEolEIp2ADh/KTDHZzEaE3yMkXQA8KGkmM5so6SQ88nFe4CfgCTPbE7zMEe7kPwFPTVGH+2RdAZyP18P8BTi+FNUIfBH+f8MDHHkuMcxYm+hLIySdDmxpZv3D/M142o3n8ZQWPXGF8pDQ777AGsD6ZjYoNPMl8EZG8xPK7dfMbgj7mzdrfSQSiUQi0wtekikOZVYNITHszsB7QbnZHld6DgKWxC1Or6c22x1POrsaPtx4IW6pGgIMwJ3+r0kke101/L8pbplqi//W+rglbANgN2BH4JCw7hdcYdwmJLWNRCKRSCTSAvWoYlNnodoUs00TGe9/AX6PKzkAiwDf4Vayr8xssJldktr+AzMbaGaf4layUcBUM7solFY6Fa9PuWaQ/yH8P9rMRpjZj4m2lk1m4Jf0QQt9/wk4OJRYegyPztwQwMym4Fa8vYGfJb0i6VxJq2a0c1Bqv+ljzE2jkkwTY0mmSCQSiUSqnWpTzJ7Hk772x61ezwBPSFoIuBMfIvxC0rWSdpTUI7V9soyS4cll30ssm4orUHky5X+W6Et/YPMW5D8ws2Qs+PDkfszsDmB+YGu8sPo6wKshZ1mSW1L7PSVHXzNpVJJppliSKRKJRCKdh2ldkknSHJLulTQ+BOrt1ozsSpKeDwaU7yVlZlNoDdXmYzYhWLYAkPQmMAbY38xOlLQ0boXaCPgXcLKk1cysZA7KKqOUp7RSFlOSfclBi/sxs4nAE2E6RdL1wKmSzk8UWh9TcL+RSCQSiUyXTONoykvxpPXz4IaRhyW9Y2aNRsyC3/hjeHnIu/D0WwUy0zVPtVnM0hhQjyeLxcwmmdnDZnYksAqwPF6bsrWUqgYUy3BZOT4EugFpy18kEolEIpFphKTeePnEE0PmhReBB4A9MsSPAh43s1vMbLKZjTWzdIWhVlNtFrMeiYjD2XHn+ZnxyMy98f6+hhfv3hm3Un3ahv2NxDPobyJpGDDJzMa0ob1MQk3PW/FSUO/hAQqr4MEMTyQsfi21MwewMA0pNpYI/njfhaS5kUgkEolMH+QcgixAX0mDE/NXmdlV4fdSQJ2ZDUmsfwf3dU+zOvCepJeBJXC95GAz+6oSnaw2xWwj3MEfXHn5GNjRzAaF5K7HAufhVqYPge3M7IvMlnJgZrWSDsNLOJ0MvACs1/rul2UMHkF6JF7LswdeDupG/p+98w6zq6r+9/tJb4QWitKCiFRpooKCBBVBRaQoiKgUAUH5USwgKhBBEFCwICKIGDCIIL2oFJGi+KUF6RACJNRAAiQkpCfr98fal5ycuXdmn+TOMDez3uc5z9xzzjp773Pm3jtr1l57feDkCu3sjtc5q/HH9PM4vDRIQ7QAes1pz6Jgm6+awtBx+UHXOUPz2wVYZkK+JMvMYfnjWOn+CnIz8/Jth1Z4J1aRWAK4+9Rzsm13mLB/tu3kmzN1usBj15nMHZL/JpozpNoX79Cn821vn7dZtu3AcjJCe7aT8x/G/H759zdjpWrB+971FIUb0Hd6/udpmWfyP0/9puW3u6B3/v3NHVrtfVFF+mrGyvnjqPLcZg3LH/OASfm2C/pmmwLQZ0aF30nFtrsSnzJrqmM22cy2bHBuCP63ushUXG+7zOp4XdId8GDL6cAlLNkM3tt0G8csSS/t1875q/HSF43Oj6hzbOM6x1Yt7Z8PnF86NhLX4WzU14+AHxX2v9KejZnNwkXTj23UZrJrt5J/vbEGQRAEQbDETAfK4YOheJCozEzgKjO7F0DSj4HJkpZtxqxbd88x65ZI+omk/73T4wiCIAiCpZkuXJU5Fugjad3CsU2BeqWyHsIDejVqr5sS3us2jlloZbavlSmpv6TTJT2clvK+LGl0KiUSBEEQBMFiknK9r8QrJQyW9FHg88Cf6pj/EdhN0maS+uLpRP82synNGEu3ccwSoZXZWCtzCO69n5Ta2RVYG/ibpO72ewyCIAiCJaKr65jhykID8YWBlwCHmtmjkrZNC+18XGa3Aj8Abki272VhMfwlptvkmCVCK7OxVuZrwI6lcRyKrxpZL917EARBECw1dKVWZlL/2bXO8Tvxv/HFY+cA+auyKtBtIy2hlZlFLVHxjXonF5FkmhWSTEEQBEHQ3elujlloZWZqZSY5qp/jK0PqRvYWkWQaEJJMQRAEQetgNG8asysjb0tKd3PMQiszQytTUh98/nswPrUbBEEQBEsdC1DTtlahuzlmM8xsXNruwZ2OobhW5vN4LtU38GjaGcD9SUahRtO1MgvbhA7ss7QyzewmM/uxmW2FF5g9MTlaNaaW+p1UbCOtALkMfxafMLO605hBEARBELQe3c0xKxNamQUk9cMjh+sDHzezVztxbEEQBEHwzmFdviqzW9DdVmWGVmbjNvrieWubAZ/zQ28/qylJXaAhJrBMN7zfm/lyOlPfk+/bD3wlXyYE4JVt8mVv1rwh33bSZvlv+/n988fcZ0b+B3/1n96VbQvVZJZuvuSPHRsl3nf7vtm2c6dk/f8AQJ+ZFb5aqr0teHP9/N/1eiMfy7aduuMG2bYvbZ8/6BXvz/+/b9qa2aYALNNRHL/AGxtWkGQan/9efqNCpcleFWSvhrxQ7Y0xY5X8MQ9+Ob/t+flve/q/kd9ulWdhFUMH8yosMetXQXKqq6mVy+hpdLeIWU0r82XckJtWxwAAIABJREFUAfsgSSsTmIJPbd4JPIKrwC+xViZwOHAgnhN2zZIMvh2KWpm345WET8anMnNrn6yFr0RdHXiAhc/pZeALTR5vEARBEATvAN0mYtYTtTIljQSekLQysH97WplpVWnP+9chCIIg6LFExKwb0s2kmkZJur6O/YhkP6xCHxsDJwCH4DXULpU0SNIpksZJmpXu9T+S9i6NoZ5s02aLf8dBEARB0L3oqeUyuk3ErANuAb6aXr8b+BleWT8/KaT78d708+pU2gNJF+GLGY7Ap2tXwMuGrFC6tvg8akzuvKEGQRAEQdAVdPuIWWJ2KgA70czGAL8A1pc0EEDS8QVx8InJwSGdu03SOZLOkPS6pEmSjkii4GdLmiLpOUlFR6co1WRJ7ikbuQj6I5K+JOlpSdMkXV2LqKUpzJoG6AJJtezLXYCfmtn1ZjbezMaY2TlmdnY7z6O2zasyxiAIgiDo7pipaVur0CqO2du0kFTT8DTO3XBB9s3xhH/wiv0Hpdc1oXKAibj6wbKL0V8bQpIpCIIgaGWiwGz3pTtJNeXSB9jPzB4ys/8C57FQomk6vsqUWsQrXXMw7jxOljRG0m8k7dDe80jb3+sNICSZgiAIgqC1aBXHrDtJNeUyoVQTbRGJpnqY2R3Ae3Ah9MtwUfSbJJ1bMi0+j83wch9BEARBsNRgPbTAbKs4Zt1FqulNoN4043K4QsG0Dvrs8Hmb2Vwzu9PMTjWzTwHHAQdLGl4wKz6PcWb2YkftBkEQBEGrETlmrcM7JdX0JLBhbdFBgS3wCNnsJeizEbXS5UM6oe0gCIIgCLoRrVIuo7tINY0GjgcuknQqXtF/W+BI4Jgl6A/wFaTAJcB9wGvAhsApuEP4+JK2n8uAye2qOy3CnPfn64rMerWCTggw/L2v5BvPXSnbdPb6M7NtbUq//CGskb8wds7Na2XbAky+ufy/QGOqyCyN3e7CbNvLpuevSTnnmj2zbd9apdrX0MDh0zo2Sjx+en65wxXvq/B/aq982bLeFaR3Br5a7b/6AW/kj8MqPOapm8zp2CgxcLn874vBA/LbfWPAitm2ANY3X6prhSfy252xUv77Yl6FVN7Zy1eRyMpvtyrWqztHklprCrJZtErErFtINSXnbFs8knYt8D+85ti3gd8tbn8FbsTrk90IPAH8Fr+vHcws/xs4CIIgCJYCeuJUZrePmDVTqknSIcBPzKxNhf4cqaZ0fCwdlM+oJ+lkZqOAUYX9yylJLJnZT4GfdtD2fu2dD4IgCIKgdenSiFkDKaHiNiqznb9IurwJ4zmk1P+bkv4r6VNL2nZG3xMlHVbn+KGSHkxlMKam1ye0M+badkhnjzkIgiAIugqjZ67K7OqI2bsKr3cGfl86lp/80zxexxcLgK+4PAK4RtLahfpiXYKkbwKnpzHcDvQHNgY+UDItjrnGVIIgCIJgacG8ZEZPo0sjZkUJIUoFVtM2FUDS5klKaaak1ySdnyr+k5Lu9wL2KESLtkrnzpT0VLruWUknS+ooe9sK/T+JJ/cPoKDDKWmvJLFUG8+/JK1YG0+qrn9QknaaLulcSX0kHSnpRbkY+WmSlK75P2AV4Kw0/lr27C7AX8zsD6kMxqNmdqmZHd3OmGvbO+HUBkEQBEHQRLpdjpmkoXjy+214kv/KeK7X73BppZ8A6+MJ+DVZo9fSz6nA1/BFAu8HzgVmsFAKqaO+++L5bG/hCwmQtBZwMb7y8npgGRYqBNRYD1+gsBOwNnA5rkgwAa/2vwm+2vIO4AbgM3hy/y+AP+IRW3BJpq0krWVmE3LGHARBEARLK60kpdQsup1jBuyLR/L2rUWB0hTf3yR938yeTxGmPuWpRjP7cWF3vKR18JWV7TlmKyapJ4CB+HTq18ysJsu0WhrP5YX+HqYtB5jZW8Bjkv6J1zbbOa3wfELSt4HtgRvM7HVJC4BppXs4Drgyjf0p4P9wJ/XSkkh5cczg5TzaLGiQdDAu80TfIcu38wiCIAiCoHth0FKrKZtFd3TMNgAeKE3N/RtfwbgB8HyjCyXtDfw/XNZoCH5/HRXOeYOFouWD8ajXxZI+Z2a3APfiJSuelHQTcDNwhZm9VmjjmeSU1XgFeLzkTL1Cx5JMzwMflLQJ8DFgG+APwOGSPlYoYFscM3ix3XrtnYdrdDJopTV64Ex9EARBELQW3bGOmVg4tVemoXMhaTvgT3h9sZ2BzXFx8o5yzBYUpI0eNLPT8Fppx8DbOprb49OPjwGHAk9J2qDQRrMkn0h9PmRmvzGzL6V7+RCwW4MxjzOzZ3LaDYIgCILWoXkrMltpVWZ3dMweA7YoyR5tgzs2tXrNc2grl7QN8HTSmLzPzJ4Chi/mGOaT5J4AzGyBmf3HzE7AV0i+AXxxMduuUe8e6hGSTEEQBEHQQ+iOU5kX4rlWoySdBKwEnA1ckqb6AMYDX5G0Lu4kTQHGAmtL2hO4H/gsrgLQESrIPQ0CPg2MAI5NJ7fFnb6bcammD+IlPh5r01I1xgPbpXpss8zsNUnnA8/gCx9exPPbTsDF0f+5hP0FQRAEQUvRE8tldDvHzMzelLQjvmLxXnxV5VXAUQWzc3CR8gfwvLCt8ZWQW+EyRv2BvwM/xuuCtccK+CpOgFm4w3Qs8PN0bAruqB0FDAWeA36YKvcvCT9M9/EMHg0cgDt/++JaoCviq03vAz65JBJTAAgW9M20rfBJGDgoX7d9Wv983UmAKTPy9SGX7ZMfprbX88fRa3Z+UHn+gPwxTJ5eQVQPGmQR1mfulP7ZtlX0L/cckl8q79w5+QO2inH74Su8nm37xLPLVGs8k16D8wUw+03Pf19MWyMniL6Q6VlBd6fPytM7NloMpM75y1m52XypWhZU+MtX5f1ZZbZM8yp8Z/Wq9jCsd5Vpu+7t+UTyfxdST5KocO4B3BlqdO3LeBmKMt9JW5FfF677HQVNy/J+g74eBnZs5/z36xw7sI7pZsBvCjZ34sVji9ddClzawXg6HHMQBEEQBK1Jd8wx63QkfUzStan4q0nar8K1IyU9Uuf4+DoySVMWY2y7JlmoKalY7RNpirN2fkQDSaZfVu0rCIIgCLorZiFi3pMYgheQvShtzeJEfHqyRvZ8TlIo2Bb4K55Xtj++CGF9YNc6l2yESzPVeKuOTRAEQRC0LK20mrJZ9EjHzMz+BvwNoJ5wuqTdgZHAunjB2YeBPfGFASckm9rE/P5mVmujXDC2Ien6w/Ap2R1xh64PcLeZnVIwfQq4rk4Tr5rZ5Jy+giAIgiBoDXqkY9YeaYXmX/AFAFfg0bWt0ulL8bywnVmYA7ck4uEnAD8AvotnYO4FrC9pUzN7cAnaDYIgCIKWJ1ZlBgDvBvriEkw1vcq3c8qSFNK8BpGxkyWNLOyfUop+lbnUzIr5Y2fh05n/k/QCXuj2FmC0mZWXVI1Pmug1NjSz54oHQpIpCIIgaGVaKTesWYRj1pYHcWfokSTBdAvupE1q/zIAzsQllGp0tK7/vuJOknX6bNL43B6P1P0UOFbSh8zslYL59ngNtxovlRtfRJJp5ZBkCoIgCILuTo9cldkeZjYf+FTaHgK+jkswbZpx+WslqaSOHLO6Cftm9rSZnZ/KbmyBR/EOLZk9W+qrQhWfIAiCIOjeGM1bkdlKkbdwzOpgzn/N7Md4pf+X8PwvyJdSahbj8SK7IckUBEEQ9CisiVur0COnMiUNAd6bdnsBa0raDJ96fDfwSeBG4BVcDH0NFkowjQfWkrQFrgIwzczyy9+3P66RuCzU34AJwHLA4bhTdm0z+giCIAiCoPvSIx0zYEvgX4X9H6ftQuA0XO7p/+GO0fPASWY2OtleAeyOa1cuh9cbG9Wkcd0OfDONYxXgTeBRYBczu2OJWjZQZlW1Jw/Kl0Ia+q9cnSdYLl/FBoApDM227f2u/CDm8m3KAzdm5soVZFOm5Us9rXhFtbD63CHzs237zMz/WJ9zzZ7ZtlVklv45+g8dGyU2Pe2b2bYAmyz7YrbtzBvenW07bc3831+/AfmZA6t9Z0LHRokF05bLtgWYfuOqHRsltlprfLbt3bdslG1bQVmIt2bnGw+Ymd8uwMxV8m1nVPhcD3g9P9Yya/n8dvtUuL+5y1T7vlD+1wXz87/Cux6L5P8eg5ndRgM5qMSn27l2NvCFtDrz7RpmZja8g27XwqNttXba9G9m/2JRh7Fe/7fR/tiDIAiCYOmgleYgm8RSnWMm6VhJ90p6U9IkSddJ2rjjKxerr3oySf9bjHYOlPRAkmOaKukhST8pnN+vQV9HNveOgiAIgiDoapb2iNkI4LfAvXiU6UTgFkkbZqyYXBwOAq4v7GdP3knqC3wVF10/Cp8q7YdLL21dMp8BrFM69mbVwQZBEARBd6YrpzIlrYCXvPoUMBk41sz+3I59P7x6wxAzW71Z41iqHTMz27G4L+mreKX+j5JkjiSNB87HE/z3xh2cX5nZzwrXvTfZbIUn5X+nQZdTciSZJA0HngW+jDtzWwPfwxcdXGlm5xbMH8P1M0u3lif9FARBEAStShdX/j8br7ywCrAZcIOkB83s0Qb23wNepclVE5bqqcw6LIPf8xul40fhephb4Mn/p0vaGkBSL+CqdN3WwAG4jmb/Joznp3hEb0PgamAi8CFJ72lC20EQBEEQZCBpMLAHcJyZTTezf+PVEL7awH5t4Cv43/Gm0tMcs18B/wP+Wzp+k5n9JhVqPQsYh4uLg0exNgS+YmYPmNl/gCOpH238U8oNq237dDCes8zscjN71sxewFeGvgY8LekpSaMlfS1NcxYZXOqnLNcEuCSTpPsk3TdvVt1atkEQBEHQLTHoygKz7wPmm9nYwrEH8XSiepyFa11XXD/cMUv1VGYRSWcC2wDbpOr+RR4q7b8ErJxebwC8WNKhvBuoVzvge8A/Cvuv1LEpUpZkehnYOi1Q2A74CHAucJSkj5rZjGQ6Aw+ztssikkwrhSRTEARB0EIY0Nwcs2GSin93z0t/J8GnI6eW7KfiM22LIGk3oI+ZXSVpRDMHCD3EMZP0C+BLwPZm9kwdk3KSvrEwmljlXTHRzMZVsG8kyfQILpx+tqRtgDuBPVlYL80q9hMEQRAEPZ3JZrZlg3PToU3xzKHAtOKBNOV5OvCZ5g/PWeodM0m/wp2yEWb2xGI08RiwmqQ1zOz5dOxDdN00cE1xICSZgiAIgh5FFyb/jwX6SFrXzJ5KxzbFi7wXWRcYDtwpCbx6wrKSJgJbmdn4JR3IUu2YSTobT9zbFXhDUq1M9nQzq5uXVYdbgCeAiyQdBQwEfgE0XTRc0jn4NOqtwAvAu4Af4VOXNzW7vyAIgiDo1nSRY2Zmb0m6EjhR0oF4utDn8ZSiIo/gVRxqfAT4Db54cFIzxrJUO2a4vBF4TbAiP8ZXVnaImS1I88m/x3PLnsPLZTSsbbIE3Iyv+jwEGIZrd94P7FBKSKyMFkDft/Le4cs+mq/R0WtO/qemVwWZEIBh9+TLLFmFd/Jy4+Zk2/afmv8srEIMdfby+fcGMGdIhRn1Cl9kb62S/+Cq3F8VmaUHj/ltfsPARmfltz24QmrlggrSNMvckB/AflrrZdvOXKVaPk3/Gfn3N+aa/Nray72U326fmflSXQv6dl5Nqt6z89+g8yusqa9iW+U7zvIfG32nVfNOelWQv6vyue4BfBO4AC+B8RpwqJk9Kmlb4O9mNsTM5uEVFACQ9DqwoJklrJZqx6ye7FEdm+F1jo0o7Y/Fk/GLDCnZtNtX8XwKddaTZLoSuLKDdkbRPG3OIAiCIOimZK2mbBqp8PyudY7fSYN0oiST2LTistDzymUsNpJGJOmjYZn2n0z21VSJgyAIgiBwrIlbi9BUx0zSKEnXd2zZtP4+LOlaSa9Lmi3pCUknSBrQBX3XHLXy9stkcgeeI1Zefttem72Tvufjkmak+7pX0mEFm5806HfnJt9iEARBEARdTMtOZUraBbgcuBgvAvsanoT3c+ATkj5pZvnJRIvPRnguWI23AFLfVeecTwIOBA7Da5wNwRMKVyvZPYrfc5GymkEQBEEQtC7WtVqZ3YUum8qUtKakqyRNS9uVklZP54ZImivpwwX7FyQ9XtjfQdJbkvpKGoQLjf7NzPY3szFmNsHMLgE+hxeSPaJwrUn6Qmk84yV9t7D/bUkPpT5elHR+5jTkq2Y2sbBNS+0tMpUp6UBJU9J9PJb6uVXSWoW2dgF+a2aXmdkzZvaQmY0ys5NLfc4r9TnRzGZnjDUIgiAIgm5Mlzhm8mIfV+PCoB8HtgfeDVwtSal0xZh0HEnrAssCwyW9KzUzArjLzOYCO+KrFk8v92VmY/BVmF+uOMwFuNTSRunaD+GSC81kEHA0sC8e3VsR18qsMRHYXtLKda6tzCKSTLNDkikIgiBoMSLHrNP4JF6o7ctmdq+Z3Yc7P1uwUJPyNpJjhjth/wbuSa9rx25Lr9+Xfr4dUSvxGJC/Rh0ws1+a2a1mNt7MbscdqD2TiHl7jC/pVq7Zjm1f4JD0DB4EzsQd1RpH4c7ry5IekfR7Sbsmx7bI+0t9Ptjgns4zsy3NbMs+/Qd3cBtBEARB0N1QE7fWoKscsw2Al4oVcZM00ku4QDi40/VRuWD3COBf6diINHX5QRY6Zh0hoFJ+maSPS7o5TaFOw8tW9ANW7eDS7fFCdLXtpXZsZ5jZ04X9l4ABkoYCmNnD+PPYGq+lshJwBXBtyTl7stTn5/LuMgiCIAiC7kxXOWaicSCxdvxOoD/ugG3HQsdse+CjuJ7lPcm2Vmx1Q+qzQcGm1kfZXX67nGTK87oBj8B9EfgAXugV3Dlrj2fNbFxha08RoJ4mJxR+D2a2wMzuMbMzzWxX4OvAzvgzqDGn1GdRYD0IgiAIlg564FRmV63KrOlNDq9FzSS9B88zewzAzKZLGgMcjKu5j8GdpzWBfViYXwZwIzAZ+B7wn2JHkmrTo4cVDk/CS1fUbFYp7gNb4g7YUWY2P9l0l/IToZUZBEEQ9ExayKFqFp3hmA2VtFnp2DjgQeBiSYfj0auzcOfr1oLdbbjc0T+SgzRf0t3AV4ATakZmNkPS14HLJV2Q2iqWy/gHcG6h3VuBb0m6C5gPnALMKpx/Co9aHZm0srbCFwJ0KZKuAm4H7gJeAdYBfoovCvi/JWnbesPcTFmfBRXeFdM/PKtjoxoTK2ibAJt9aFy27Su/WCfb9oWPdxQEXcjcZSvopiyTL5/a56X8MQAMfbpjmxpvrp8/5oHDp2XbDl/h9Y6NEpss+2K2bRWJJYBH/1++hNMWJx6abdunwlt5o0Meyba9a8La2bbvWv7N/EEAr9387mzb0w68INv2mIf2yLbt3Sv//dZL+X9lp41dPtsWYMEq+b/A5f9T7bsol7kVUnnnDq0gZze3Wn6UVVB8G/BaD/R8ujmdMZW5LfBAafsZLnMwCXe+/oU7G7uaLaId/y+gN4vmktU7hpldC3wMz8O6FZgAXILnZO1Si3wlvgM8k9q4HDgf18KqtfUQXl7j23iE6kCgVkqjrCzfmfwDzxe7Dp+KvRAf98fNbEoXjiMIgiAI3lkMMDVvaxGaGjEzs/2A/doxaaNBVbr+H5RywcxsJA0Ex83s/4DPpanJY/F8rMOBr0h6EnfU/mhmLwGfLl1+haThkgz4oJn9Gvh10UDSdfi0ak0Pq6h3uch+HQ7HS3B8ELjZzM7HHcLi+G8ptXkui0b66t3zj4AftWcTBEEQBEsD1gMDei1b+b+GpOF4ntmbeH7aZsB0PNL1NXyK8891rutwLsnMZgIzF2NM78Lz3H6BR99u7sC+XxepFARBEARB0I1ZGkTMz8EjU1ua2SVmdoyZnWRmV6ZVjZfA29X/v5UUB97C88zaRdJ+kqan1+9Lbby/ZHOwpMmpzEeN/fBpyV8Du0hasXTNKEnXSzpG0gvAC+l4P0mnpZIdbyWdzB0L1/WW9AdJz0qaKekpSUdn1FoLgiAIgtajB67KbOk/6JJWwFUAzjazuqXtSzlsJwB/A94PnF2lLzMbi+tX7lM6tQ9waW3FaKo3dgAwOpWxuBv4ap0mtwM2AXZiYZHdP6bjX05jvBC4TtKm6Xwv4EVgT7wkyA+BHwD7V7mXIAiCIGgJemCOWUs7ZsC6eI7Wk8WDKeJUq4r/u8KpS83s/KRD+exi9Dca2LtW7FXSGvhih9EFmxHACnhdNICL8Ny3MrOAA8zsETN7WNI6wN7AnmZ2Rxrjb3BH8hsAZjbXzI5PygHjzewy4HfpujYsIsk0MySZgiAIgqC70+qOWSO2xXPN7gEGFI7ft4TtXoLXXts27X8ZeMbM/luw+TpwWSFn7HJgHRUE2hOPlITHt8CdzMeKckvAZ/GyGQBIOiQ5W5PS+aPwWm9tWESSaWBIMgVBEASthax5W6vQ6sn/4/CZ4/WLB2vRMEkzSvZLFDYys1cl3YJPX96Rfl5cOy9pOWAPoJ+kgwqX9sYXAdzdzlh64ffyQdoqBMxM7e8F/BIv5XEXvuDhW8BuS3JfQRAEQdDtaLHcsGbR0o6Zmb0m6SbgMElnmdn0Luh2NHCWpPPwPLBiJcZ98FptnyldszVwhqQjG+XC4fXeBKxqZv9qYLMNcHea4gQgTYEGQRAEQbAUsDRMZX4Tv4/7Je0tacO0gnJvYFO80n9HvE/SZqVtQAPbq3CpqD8A95jZU4VzXwcuT3ljb294Ev8CYK9GA0iLCy4GRkn6gqT3SNpS0ncl7Z7MxgJbSPq0pHUlHYcvFgiCIAiCpYwmJv63UPJ/S0fMAMzsGUmb4wVmTwLWwKcCHwd+C/ymnctrXFzn2PvrHKvJQV2Fr7Q8vHY8aXRuzqIanbVr5ki6Fp/ObE8XZX98peXpwOrA63ieXC2Cdi6eO/dnPLp2BXAGCwXXG2OgHBcV6Dc1P3Y8/5GB+baNXN0GPHnt+7JtBw3JH7MqqCwNfClf26T3nHzbrfd6IH8QwO3zyipnjVlv5GMdGyUeP339jo0STzy7TLbtzBvypYIGr1FtrqKKzNKY48/Jtt3uGwdn2449c6Ns2+UrqG9pcjWpoEEr5T+7nxy3X7atDc//n31+hV/fnAq317tPtffFMvfkf8H0nZ7/JTBvUP4f9P5TKnwPVXAU+rzVefN5s1bo5g5LTGW2JmY2EZdUOqIdmzbvviSo3t678hFgVJ3rvoYXry0eG9NeW+ma2uv9GtjMxVUORjY4PwePypVXeZ7YqN8gCIIgCFqHpWEqs8uQNFLSI432u6D/8ZK+27FlEARBECwFRIHZ5pIq3Fthm5wq3ufPn1Tvc3jqa8vS8ZGlsdS2dvU7K/Zd7mOKpH9J2qpiO28rDgRBEARBjyUcs07hFuBdafsUMBBPoH8neLIwltr2907s46PARODv7SwmCIIgCIIgALrGMZttZhPTNgYX9l5f0kAAScdLmiBptqSJki6qXSjpNknnSDpD0uupqOoRkvpLOjtFpJ6TVJQ8qlX0vzdFrW4rnJtXGEttm536GiXp+uLAF3OqstjHo8DJwHLA2oV2vy3poaSH+aKk81MNNCSNwKWZBhcibyML7Q+QdK6kN5PCwfcqji8IgiAIuj9Gj1yV2aU5ZpKWwUtGPGxmMyXtgRdL/SYur7QzvgqxyD7ANODDwKl4gdWr8dIRW+KlKM6XVFsG9qH0cyc8arU77xApSvZV4FVgfOHUAuBIYCNcPeBDwFnp3F3p3AwWRt5+Xrj2KOBhXCngNOB0SVs36H+hJNOskGQKgiAIWouo/N857FTIlxoMPM/CAqxrAS8DN6UVic/RVjbpUTMbCSDpTOD7wFwz+1U6diJwDPARXP5oUrrutbRas8gGpdytCWaWv+49j2Ifg4A3gC+Y2cyagZn9smA/XtLRwDWS9k2lNaa6WZvxgz+rWgmQsyQdjoug/7dsaGbnAecBDFqpYk2CIAiCIAi6nK6ImN2B197aDI963QrcJBcA/yuuZfmspD9I+qKkcqWbh2ovzMzw6NPDhWNzcedn5YyxPF0Yy2a0rdDfDIp9fAD4Pe50bVEzkPRxSTenqchpwJVAP2DVjPYfKu2/RN69B0EQBEFrEcn/ncIMMxuXtnvwGlxDgYPN7HlgPeAbuO7jGXgF/6Lidlk30hocy7mXOYWxjDOzCYVzC2hbh6xvRpvt9fGAmX0fd56OApC0FnADXgD3i7jzVisQm1OKcnHvPQiCIAiCbs478QfdcCdoEICZzTKzG8zsKFzAeyN8NePiMif9zC/D7kzC87mK5Jdbb5/5pPvF8+L6AUeZ2X+TFFO5TPocqo8/CIIgCIIWpytyzPpLqk3RLY9LFg0BrpO0XxrD3cB0fGHAXOCpOu3k8iowE9hR0nhglplNzbjuVuBoSQfg06+74w7iCxX771O439pihw3xRH3we+sFHCnpSmArPNm/yHh89eUOuLj5DDObUXEcbclclGIV3PUBr+fHhxf0rbYqpu+0/Lbfeld+28uMz2/Xele4vwqu9P9dsnm+MTCwHCdth6k7bpBtu+J9nfO/2bQ183WIFlSMS/eZlW9bRWbp9nPPy7bd+juHZNvOG5j/3py6drWv5F4V3hfWO38c/aZVGMOcKjJE+e0uqPjXqde8ClJy/fKfRZXfX67sHUCfKpUqKy4orPKZGjipgkbdO0ArJe03i66ImH0ST/B/GXfAPgh80cxuA6bgU5t34vJHewC7m9mz9ZvqGDObh2tYHohPIV6Ted2NwI/x8hb3A8Nxrc2qrMfC+/0fsCdwqJldlPp5CJeO+jbwWBrnItX8zewu4HfAJXgk7+jFGEcQBEEQtDY9sFxGp0bMkibkfu2cvxovfdHo/Ig6xzauc2zV0v75wPmlYyNpoEHZgc0PwKvxA981syGFcy8BQyUtAE7M6SP182vg16XDl5VsDgXKas3jcYexaDeio/6CIAiCIGgNmh4x64YyTG0KxEoaluxHLEGfywNnAz8DVgPsn6VnAAAgAElEQVR+nqSUivc+TdI9kj5bse0R6fphizu+IAiCIGhpmrkis4WmRDtrKrM7yTB1FmvhEcfrzexlM6tlDBQLw34ALxh7paQ135lhBkEQBEHQKnSWY9adZJiykHSqpCclzZQ0XtLpjfQt07TmA2n3mdTn8LRvhXsfC/wIX4W5UeH6r0i6N0XUXpX0V0mrpXPDgX8l00mp7VGF7ntJOiVFIl+V9HNJUS4jCIIgWPqIiFnzaSEZprfwemIbpLF9CfhhA9tLU1+1vt+FKxosgqQ+wP7ALODBwql+wAnApvj9D8MT/Unt7JFeb5TaPqJw7T7APFzp4DB8RedeebcYBEEQBK1DSDI1j+4sw1QXMzupsDte0im4A3lcHduZkl5Lu5NqfUoCFx+v9TcQmA3sb2YvFa6/oNDcM5IOBR6XtLqZvSDp9XTuVTObXOr+MTM7Pr0eK+kgXJLpkpIdkg4GDgboO2T5Dp5AEARBEATvNJ3lmN1BcgiAFfAI1E2SPozLMB2ByzDdCPwDuNbMZheuX0SGSVIbGSZJVWSYytJLy1OK0kn6Ah59ei9eZ603i1fkdQYLC9MOwsuF/FHSm2b2t9TXFnjEbDP8+dTW8a5Jx3XTsiWZQiszCIIgaGl64F+uzprK7M4yTONYmJMGgKStgL8ANwKfAzbHc8MWR5LJCn09ZGZnArcDx6a+Bqd+ZgBfxeu61aZFQ5IpCIIgCGr0wByzrqj8D3VkmHC9yBsknQpMxKvs37SY7S+uDFONjwIvFqczk6ZlsyhKMq2P55T9oFZIV1I5J25J7ycIgiAIghaksxyzVpFhqjEWWE3SPsB/gR2BvRdzLCrc+0Bgh9TeienYc3je2WGSzsYXG5xUamMC7sx+VtJ1wMxCOY4gCIIgWOpptaT9ZtFZjllNhgl8deUTJBkmSbviifs/x6cKH6MJMkySDgeOx3O37gRGVLj+Okk/w1d/DsQjd8ezeJJMg1h477NxJ+t4klammU2StC9wCvAtPGfs23iuXW08L0o6AZeHOh+4iHYUFJrNrGEVdOQG5X9q+lZ0LZf7/EsdGyWGnrxitu3Ew2d3bJSYOzc/aDnv5UEdGyWGjqsmDzJwcr6e3UvbV/gm65Uv7tdrcL4wY78B87Jtl7lhSMdGBTY6pE3N6IaMPXOjjo0SVfQv/3vG77JtNzznm9m2s9atIAQKDHiybkWfuqzx8eeybZ9+YPVs22XWnZJt+9aM/tm2Gpf/eQKYu0L+Z2S1W/LbnTco/zugkl5n//zvgPkVxTIX5EvVMr+C7TtCF0opSVoB+ANef3UycKyZ/bmO3feAffHFjJOB35rZz5o1jqY7Zq0gw5RWOqp07FhSHliBcwrnR6WK/Neb2c5mdp+kC4Hf4CUvMLNRwKhG91Zo61K85EaR8nhOom0kbbvUX9Fuv476C4IgCIKgQ87GU4lWwRfn3SDpQTN7tGQn4Gt4YGUdfHHj82b2l2YMokcljdeRi6ptm3V89WK1v1hyVI2kpIIgCIKgR9FFyf9pYd4ewHFmNt3M/g1ciy/SW3RIZqeb2Rgzm2dmTwLX4LnqTaFHOWaJolxUbWumE9QT5KiCIAiCoNNpcoHZYZLuK2wHF7p6HzA/KfbUeJCCak/d8XkB022BclRtsemJjllRLqq2zUtSUItME6YI2PVL0H4bOarUbkP5p7Q44gRgo0Lkbb9C+yskCae3JD0j6SuL8xCCIAiCoIcx2cy2LGznFc4NAcqLBqcCy3TQ5kjcl/pjswbZEx2zLqMsR1U41Z7806V4bbcnWRh5K+ajHY+HTTdNxy9ocmmPIAiCIOgedF0ds+l4vdUiQ/EFjHWRdBiea/bZUpH8JaInOmY7SZpe2P7eWe3jBXS3A75cNDCzk8zsP2Y2PqkBnEIqz5EcuOnAvELkrejU/cnMRqdCucfhupnb1huIpINrIdt5s95q8m0GQRAEQSfSxGnMjLIbY4E+ktYtHNuUBlOUkg7A5SI/YWYdKfZUoqsKzHYninJR4PXPOqv9ReSokurBkso/FeWq5kmaREgyBUEQBMFiY2ZvSboSOFHSgfiqzM/jmtyLkGqengJsb2bPNHssPTFiVpSLGmdmL6bjC6BNsZjFkWRqKEcFTZF/CkmmIAiCoGfQtZJM38QX7L0KXAIcamaPSto2zYLV+AmwInBvYfYtv7hhB/TEiFkjJuH5XEU2BcYvYbuLyFGRJ/80h5BjCoIgCHo6XTjXY2avA7vWOX4nPrtV21+7M8cRkZaF3Ap8WtIuktaTdCawxmK001/SqmnbADiLJEeVzr8t/yTpPZIOpa3803hgLUlbSBomKb9cdhAEQRAELUtEzBZyAbBJ+gkux3QVLjhehYZyVJAt/3QFsDvwT2A5YH8yFAXaRWCZbngVmaVBE/PlMnrPrvavz4Sxq3ZslFh11fxxzJyQr0HSZ0aF+6sQ4+w9s9qzmN8vfxwr3p8/kN75Kkv0m54/htW+MyHb9mmtlz8I4K4J+f+sLl9BbmbewPz7qyKz9Nih+cpu644+NNsWYNln82WIxj63SrZtv9n5z2L648tn2/aZVeHzVE2dCuuTH2eY3y//89enwmd17pD8+1P+rw6rOH/SZ0b+mHP/LrxThFbmUk578kVmNhfXrvxWvfOSRgJbluShxuNRNgP270iOqtBXR/JPs4Ev1Ll0AjC81NbwOnZBEARBELQg3dxXXnIaFYmVtGUq3jp8MdvdGC8Eewip1liSUipKMk2R9K+U8F+l7f1KiYZBEARBEPQAlnrHrBN5b/p5danWWLEw7EeBicDfa5X9gyAIgiDIpGtXZXYLwjEDJPWW9AdJzyaZpKckHS2p7vNJ05o1/csFaSqzRrEw7KPAyXie2NqF678t6aEkq/SipPMlLZfOjcClHQYXIm8jC+0PkHSupDclvSDpe816DkEQBEHQbejaArPdhnDMnF7Ai8CeuEzSD4Ef4En39fg5cFB6XYuOtSFFyb6K10QZXzi1AC8wuxGuCvAhfPUmwF3p3IxC2z8vXHsU8DCwBXAacLqkrbPuMgiCIAiCbk1PSf7fqU7O1ttOaUr8P75wbrykLfAyFn8oN2Zm0yVNSa8nlk5vUOhrEPAG8IWirJKZ/bLU19HANZL2NbM5kqa6WZu2AW4ys5rY+lmSDgc+Afy3bCjpYFJh275D8ldOBUEQBEG3oIUiXc2ipzhmZRkmgI1ZOB2JpEOAA4G18DIWffFVkFV5GvhMel0TMb9G0ggzG5P6+ji+KnMDYFm8mGw/YFXgpQ7af6i0/xI5kkwrhyRTEARB0GL0wL9cPWUqsyzDNA54W3RU0l54XbFRwI64RtZvcWepKnMK/TxgZt/HnaejUl9rATcAjwNfBD4AHJCuzekvJJmCIAiCYCmlp0TMOmIb4O7CFCGS1mli+/NZKMm0Je6AHWVm81NfO5fsQ5IpCIIg6NGI1krabxYRaXHGAltI+rSkdSUdB2y3mG31KUgyrSvpR8CGwDXp/FP4cz9S0tqS9saT/YuMx1df7pAkmQYRBEEQBMFST0TMnHPx6cs/4076FcAZLJxirMJ6LJRkmoHnnB1qZhcBmNlDko4AjsEV6u8CvgtcWmvAzO5KSvWX4Ar2PwZGLsZYFiJY0DdPLmSZ8fn/okx9X77tgMn5ciUAgyfkBw3nDM4fxyp359vOq6BSOnOl/Psb9Nq8/IaBGSvlP4tpa+a3O/DV/DFPWyN/DAumLZdtO3OVau+Ldy3/ZratJuf/Aqeunf91OGvdfL2gKjJLT33lnI6NCqw3N7/tPTe7P9v2hic+km2r+dmm9Krwtq9iC2C9KsiyDcu37TetgrxRhbeyVfjrW0W+CWD+gAr3N7Wbh6S6+fA6g3fcMZP0XeCwzpIWaiTDZGb34U5Yja+nrciJBfuRFJwjM7u8eL2kUcAws44/mmb2a+DXpcOXlWwOBQ4tHRtep60RHfUXBEEQBC1Hi9UfaxbZU5lJ2qgoNzRZ0vWS1u/MAXYnJF0rab6kHTqxj76SviPpfknTUyHZhySdKmmNzuo3CIIgCIJ3nqo5ZrewsOjpp/CyEle1e8USImlxVkY2HUnvwuuF/QIvq9EZffQDbgJ+BPwJGIEXkv0evnjgOx1cGwRBEARLDyHJ1CGzC3JDY3AnZX1JAwEkrSbpL5LeSNsNktYtNpCkjiamaNBFwJDS+VEpEneMpBdIZS0kLS/pwtTuTEm3SNqodO3ukh6WNFvS85J+KKk43The0vGpj2nJZi9Jy6VxT09yTJ+qc+/7Af/ApyB3kbRivQck6UeSXklt/bHwbL6Rjvcp2f9ZUm1hwFHAx4CPm9kvzey+VHbjRjM7PJ2vXXebpHMk/VzSJOA/9cYTBEEQBC1LOGb5SKoVT33YzGamlYP/AmbhKxq3xpPgb6mtKpS0J57wfgIeCXoS+Had5rcDNgF2wqNU4DXGPgx8HpcwmgH8o+D4fAD4K3Al8H7g+3gR18NKbR8J3JP6vwy4EE/6/xu+AOAOYLQKouPJuTsAGG1mzwF341JL9ca9aRrzHnhU8bR07jJcM/OThXYHp/sZnQ59GbjZzB6o0zZmVn5rfQXPc9sW+Fq9a4IgCIIgaB2qOmY7pUjQdOBN3BH5cjr3JdxJ2N/MHjKzJ4Bv4BGxWp2uI4ELzexcMxtrZifjTlKZWcABZvaImT2com67AAeb2R1m9jDuGA0F9knXfBu43cxOSG1fjGtMHlNq+0Yz+62ZPYU7iP2BcWZ2USo8exKwEq4MUGMEsAJeGBbgItouFACvV7Z/GveNqe9vSBpsZm/gzt8+BfvdgHnAdWn/fbiz+jaSLqk9c0mPlvp71sy+Y2ZPmNnj5cFIOljSfZLumzfzrTrDDYIgCILuS4iYd8wdeFRpMzx6dStwU0pK/wCwNjCt4LxNBZYHasVaN6CtpmMbjUfgETObXdjfABf+ftvWzKbiYt4bFmzK03n/BlaTNLRw7G1JIzObjkfeHi6cfyX9LMocfR24zMzmpP3LgXUkfbjU30OpzeK99WPh/Y8Gdi3UJdsHuNzM2lt7fxT+vM8CBpfOtbv+3czOM7MtzWzLPgPLlwZBEARBN6cHTmVWLZcxI0WVAJB0P+58HYw7ef/DI2dlXq/YTzm8014JCivYNHr0xeP1JI3m1rHtBSBpOXxasp+kgwp2vfFFAHe3M7Yy1+MRss9L+ic+rVnMZxsLLLLKtSZkLum1Ou1FGCwIgiAIliKWtPK/4ZGsQcAY4L3A5LIupZnVHLPHga1KbZT36/FYGuvWtQMpCvb+dK5ms03pum2AF8xsWoV7KrMPMAnPHdussB0M7JXyxGq8v7S/FS6v9DRAigJentrcC5gI3F6wvwTYQdKWSzDeIAiCIGh9mhkta6GIWVXHrH9BbmgDfHptCJ4jdTE+DXiNpO2S3NDHJJ1RWJn5K2BfSQfJ5YqOxadE2yXlg10DnCtpW0nvx6cF38QT98Er9W8naaSk90naBy8vcXrFeyzzdXy68ZHihi8aWIA7WDX6ABdI2ijVOjsV+L2ZFSNbo3Gh9EOAP5tZsabzL/Dp11skHSVpy/Qcd8AXCVSosR0EQRAErU1PzDGrOpX5SRbKDU0DngC+aGa3AUj6GO6M/BVYFngJX6n5BoCZXSrpPcDJeJTtWuBMvBRFR+wP/DJdMwDPJ9vJzGamtsdI+iIuX/QD3Ek8FfhN/eY6RtIWwOa0XdmJmc2RdC0+nXlBOnw78Ch+z4NwaaejS5feAbyI58YtMu1rZrMlfRI4Al9leTI+ZToeuBHYd3HvhQXQa07eO/O1D+T7f8PuyZfp0YJqn4yhz83u2Cgxc1jfbNv+b+RrvSzoW+V/l/yP07z+1f4n6p3/KFhmQr7tgDfyf9fTyf9dT79x1Wzb/jOqvS9eu/nd2baDVspvu1c5yaEdBjw5oGOjxLLP5uvpVJFYAnhy/3wJp3UuOyTbdvVH8z8js5fNfy9XkVmq+od0QL1kjwbMXi5fssgqfFQHvpb/u57fL38MM1atJlvWL1+1jLlDqrUddD7Zf0mStNF+Hdi8gjtQ7dn8VFJ/4AtmVlvRObLUT73r3qDgmEgaietLblywuRIvl9Go7+F1jg0p7c9i0Zy2hu9aMyuWqBgPbGlmO1OQcqpzjQFtxlE4Pwf4WdoaElJMQRAEwVJPC0W6msWS5pjVpVYktnRsZ0kzJJ2Ml7HYrj377oikX8slmQ7q2Hqx+5CkAyT9Ry7H9JakxySdrR4kfxUEQRAEPXEqs1McszKSvopP6x1rZj80s+lmViHw/M6Tonz74NOjnSLJlPgTcDY+dbkjvsDhMHw6+MftjC8kmYIgCIKgxel0x0zSEcD5wIFm9qt0bKSkR2qv8SnKz2qhQPqIdO7dki6W9FqKtv1P0val9r8k6Wm5xNLVkoaVzu+fIk6zJI1NSfW9CuctFWL9a4pOPSPpK3VuZXd8uvJkYANJG9exQdKBkp6Ty0a9PR5JO0qao5KUk6RTJD2YXu9FWrFpZiea2X/N7Bkzu9XMfkQhJ00NpKuCIAiCYKkhVmU2F0knAT8FdjezPzUw+zkuV1QUSL8rlZ24Hc/H2g2PHJVzt4bjqyJ3w+uBbY47TrX+DwJOAY7HC9B+B6/G/81SO8fjqz43xfPWLpC0VsnmQFySaQaex1YvajYcl0n6PL5QYl0WLgy4BXgN+GJhfAL2ZlFJpifN7No6bdeTZNqOttJVQRAEQdD69NByGVVXZVZhB+CzwM5mdkMjIzObLmkmSSC9dlzSvsCqwNZmNjkdfrp0eR9gv6QCgKTzWHTxwXHA0WZ2edp/VtKpuGNWXK35JzMbndo4Dl8VuS0wIR17T9qvySldBFwm6ZiSQsFA4GtJTxNJ3wDulLSumT0l6S+pjd8l+48Ca7Kw5Ec9SabTgG8VnldxsUJNuqrumj1JB+P11ug7ZPl6JkEQBEEQdCM6M2L2CO5InSCvnl+VzXGJo8nt2EyoOWWJl0hSSpJWAtbAa5/VtCan4zli65TaKco0zcMLyhYlmQ4A/llwHG/DpZx2LbXzYs0pS9yN1zrbIO2PBj5aiMbtA9xmZi+2c48/wwvafp+2kkxl6apFWESSaUBIMgVBEAStg5q8tQqd6Zi9jE+1LYsXTK0assl5jvXklWr3VPt5CItW7N8Y2Ci3HUm98TIhO0qaJ2keXs1/dSouAjCz+/Hab1+W1Bef1hxdMKknyTQ5yWBNpC0hyRQEQRAsvfTAqcxOzTFLkaAReKTnn+XE9wJzoE31yjHAJuVk/gp9v4IXcl2njkTUuI6uL7ATsCKwJYs6eDsDn5A0vGC7mlzQvcaH8Gf8eOHYxXikbCf8uVxROHcJ8D5Ju1cYXxAEQRAESwmdvirTzF7GnbN+wK0NHK3xwMaS1pM0LEWT/gy8Clwtl2FaW9Iu5VWZHTASODqtxFxP0saSviaXgsrlQODvZjamJMv0Nzwf7ICC7UzgQkmbSdoazyW7IUlK1RiNV/0/CbjWzIo1mi9N28Vp5epWktaStC2+qCC/rHQQBEEQtDg9sY5ZZyb/v42ZvZIcqltwuaI7Sya/x523+3Dtze3N7DZJ2+EamNfhjt2TwFEV+j1f0lvA9/DVoTNxyaQsmSZJq+CRsUZSSH8F9k8lP8AdzL+k8Q4DbqI03WlmEyT9G19McFzpnEnaO11zAL6KtD8e+bsV2CJn3PVvBhb0yZtlX/bx/LfF5K3ydWwGvJwvmwQw9TP5+i3Drsgv4zZ50/7ZtnOWzf80z1ku329e9sl8eSOAvtPzx/HGhvm2VuEboM/K07Ntt1prfLbtmGvqVp5pyGkHXtCxUeInx+2XbWu987NQ1vj4cx0bJcY+t0q27Z6b3Z9tC9Vklp7e83cdGyXWHphfQ1v9878DbG5+LGDA89W+L2avmP/5W/7RSk1nM3Ol/PtbUOEroIpcGFSTker3Zjf3WLr58DqDTnHM6skqmdkkvBxFPftJeLmL8vEXWFQkvHhuJAUpp3RsFDCqdOwSfIqw0VjbfBuXpJsafjuY2fF4qQ3SWGrjOa/RNem6j7VzznBH9fcdtLFfe+eDIAiCIGg9uqTy/9KApP+T9PN3ehxlJK2eiuRu9U6PJQiCIAiaSiT/N6ZQlb/RNiqznb9Iurx0bECprWmSHpC0T6N2OgNJT0qaW6e4bDP7WFbSyUmNYKZc1eDeVMF/hc7qNwiCIAhaiibmly2tOWbvKrzeGZ9qKx6b2YTxfBXPQxuCJ7v/SdKLZnZbE9puF0kfAwbgyfcHACd0Qh/DgP+kfk7AV57OAd6LKwB8FfhVg2v7mdmcZo8pCIIgCILuQ3bEzMwm1jZgSvlYofr+5pJuK0SDzpe0TDp3Kp4ztkchOlacgpuS2hqXcshm4goCpOsPkTQ5rc4cK9fPvFLSEEl7yzUzp0i6QC46XrvuE5LukWthTknTkuuVbvHr+IrJC/GE/nrPpq+k30qamu7tZElKffxC0n/KF0gak6r3gxeLXQX4oJmNMrOHzOwJM7vezPYBfl24bqKkH0i6SNJUkrSTpK3lmqGzJN3HkiwICIIgCILuTExlLhmShgI34mUuPogXUP04CyWIfoJrUl7PQl3MNsuQJPWWC4kPom3x12VwiaK98AUD2+DalXviGpVfTNuBqa3+wNV4JO79wNbA2RRKT6RxfwF3zP6JP5c2ixHwSNpMvD7Z/8Olmw5N50YDH5G0dqHdDXAFg9FaWFB2lJm9WqftelqYRwMP4M7XSEnLAjfgK0s/gC88OKNeW6n/gyXdJ+m+eTOjFm0QBEEQdHeavSpzX9yp2dfMZgJI+ibwN0nfN7PnJc0C+pR0MWsLh/8qaT4+1dcbd/D+WOqjH3CwmdV0LC8DDgJWMbMpwCOSbgC2xx2wFfGp0WvM7JnUxuOlNvcBHjezx1Obf8YjaP8o2Y03s++k109K2hD4NvBbM7tf0uO4EPnJhXYfMrOHU97aYNpqYd4P1KJ3N5vZboXTN5vZLwq2hwPzga+b2SzgUUnvpsEKTjM7j7RCdNDKa7TQ/wtBEARB0Fq5Yc2i2asyNwAeqDlliX/j8kob1L9kEQ7Hq+rvCDwMfKvmgBV4s3TsFeCF5JQVj60MYGYv4bXFbpN0naQjJa1WavPrwJ8K+xcBu8j1Nov8t87+eyQNSPu1qv41vsyikkv12A2/57/hIuhF7ivt157vrHbGFARBEARLB104lSlpBUlXpbSnCZK+3MBOkk5LKU2vSTq9ltbUDJrtmInGt5/j976c8sv+CXwJ+IOksuB4PV3L9jQzMbO9gY8CdwF7AE8pKQhI2hSfFjxTC7Uw/4dH5r6WMeYio4H1U57dR4C1cAUDcIH1t2irhflckoh6k7aU5x9bSYc1CIIgCFqJs/EFeavgQZZzJJW1tQEOBnbFa7Nugi+I/EazBtFsx+wxYAtJxcjPNrij9ETar6eL2QYzewz4O16xf4lJkko/NbNtgbvxFZDguWh34A+4qIX5UzySVqRcK2wr4NlaBCtF8v6D/0L3AW5LeqGY2VzgcnxhwaqLeRuPAZsVFzbUGVMQBEEQLBV0VbkMSYPxwM1xZjbdzP4NXMtCX6HIvsAZZvZC+ht/BrBfs+652Y7ZhXhS/Si5LmUtz+sSM3s+2YwHNpW0rlwXs708tzOAL6So1mIh18g8Oa1mXEvSJ3GtysfSFOQ+wMUlHcxH8NysDVLkq8bakn6W2vwSnvz/i1KXo/HSF3vSdhrze/g0672S9pe0iaR1JO2GO7DzO7idi3AlgvMlbSjp0/gCgSAIgiBYumjmNKY7ZsNqC+LSdnCht/cB881sbOHYg0C9iNlG6VxHdotFU5P/zexNSTvizsq9wAzgKhbVtzwHn1Z8AE+G3xqfOqzX3r1yXcmTgF0Wc1jT8Qe2P74Q4GXg/DTGvYChaYzlvsdLuhePqN2VDl+Q7O/Bnajfpq3IZXgtMgOuKLU5SdIHgWPSNhx3ZJ/CdTfr1jArXD9F0udwZ/cBPIJ2TL3xt70Yes/Oy6LsPS3LDADNyhd8m71iR37novRZkD9zO3dQBdvBFcYwI7/deQPz/895873V9OiXeSa/7WXG54956iadUxrv7lvyv6OWe6ladu8xD+2RbWvD859bvwrv+6cfWD2/3dn5v48bnvhIx0YFVn80X0+2iv7ls59rVxFuEd5zVf4MTq+5+c9i/oBq74t+U/Pb7l3hbb+ggmTnrGH5Y+47LX+8ffNlaoFqWpmtVEaiCUw2sy0bnBsCTC0dm4pXgujIdiowRJLqVFeozGI5ZmZ2OQ3ynczsAVyQvNG1LwOfqHOqUXsfK7z+HQtLb9SO/QQvw+GNSKOBIWa2TTr/Ij4XXI8/szAHrF7fHyq8Lk4ZfiP1dSDwOrBcwe4NfFVpozanAMemrSFmVne6M4VXyxHEyD0LgiAIlj66znGcjgdeigwF6v3LVrYdCkxvhlMGLaqVKWmU6stCbYbXONvvHR5iEARBEARLgOhSSaaxQB9J6xaObYrXDS3zKIsGSBrZLRYt6ZglbmFhkdra9oiZTS2VzlgESf26aHxBEARBELQAZvYWXqz+REmDJX0UL1r/pzrmFwHflrRaqiX6HWBUs8bSyo7Z7JIk1EQzmydptKSra0aS/i3pN5LOlDQJuD0dX04uF/WqpDflMlJbFK47UC7ftKtc/mmWpH9KGt5oQGlBw7WSXpE0XdL9KUG/aNNf0qmSnpM0Wy4j9a3C+Y0l/V0u5P6qpIslrVI4v6mkW9OYp8nlmbZryhMNgiAIgu5E10oyfROvJ/oqcAlwqJk9KmlbScVMv3OB6/B6q4/gijznLsFdLkIrO2ZV2BeYh698PECug/l3vAjtZ/A6ZncBtxadIFwS6ofp+o8A/YEr2ikktwz+C/okLsV0DXBNKTQ6Gl8JeiReMPZAUg0zeeHb2/HE/g/iOqHLAVcV+vwL8DwuC7U5cCJQLDgbBEEQBEsFMhXY+MwAACAASURBVGva1hFm9rqZ7Wpmg81sTTP7czp+p5kNKdiZmR1tZiuk7ehm5ZdB8yWZupKdSh7snWb26Qa248zs7bISkj6Fl8xY2cxmp8M/kLQL7jSdmY71BQ4zs7vTdV8DxgHbAbeVOzGzMcCYwqETU5t7AKfKtTO/AOxgZrckm2cK9t8C7jOzHxTGui8wCXfCxgBrAj8xs1pduHEN7pm0FPhggL5Dlm9kFgRBEARBN6GVHbM7SE5HYmYjQ9pKG30AX+76Win4NQAoKg3MK15rZs9IegV36m4rdyJpCDAS+Cye89YntXlPMtkcL7Nxe4NxfgDYvuRw1lgHd8zOxOvE7Q/cClxeqrvyNotoZa4UWplBEARBC5E/BblU0cqO2YwkZZRDWdqoF17PbEQd23Idkypvi18AH8cLyY7D67hdjMs7QcdlLXrh89bH1Dk3EcDMjpP0J3wK9lPASEkHmdmFFcYZBEEQBN2enihi3sqO2ZIwBlgVmGdm49ux6wNsSYp4SVob19B6vIH9NsAoM7sy2Q8C3oMnCNb67Y1Phd5S5/ox+CqQ8WbWsHJkipCNBX4p6fe4dFQ4ZkEQBEHQ4vSU5P8yN+LO1tWSdpQ0PEk2nViSYJoLnCVpK0mb487Pg9SZxkyMBXaXi5hvgkfL3ta1NLPH8eW4F0jaTdLakj4m6SvJ5CxgGHCJpA9Jeo+kHdLq0YGShkg6S9J2cnmprXAVhcea9mSCIAiCoLvQtasyuwU9MmJmZgsk7QScjMssrYRrWP4b+GPBdAZwGu5grY6v3NyjndUXR6T2/gO8hueDDSzZ7JP6PRuXiHoe1wTFzF5ItVN+ijuPA4Dn0uu5+FtrGF5DZdXUx3XAdzu8aeVLi1SRK7F++dJCA16u9nZbb5OJ2bbTJ6yWbTvoy69n2744ebmOjRI2P1+AodfLDcUh6tJvWv63yhvr57c7cLn8Bb2qMKcwr4IWRZ+Z1eSpevfKt59f4cu415x842XWbVgqsQ3TH89feKNqqmXMXjb/f2v1n5ttW0Vm6Znd8qsE3D87/8vlS389ItsWYEGFMMOgSflSVlOH52syDXopfwxakP9+6zMjv12AOUP/f3vnHWZXWe3h95feiHQQRIKggoAghOYNEAQV0KtSLBQhgBQRkI6KIHJFBKIgVSJVyuVSBUEEKREiTXoJEGqA0BJaep11/1jfIXt2zjmzdzIzOWdmvc+zn+Tsb+1vr33OmczK9621fiX+LSrzQ7IYiK3MJsHMRtQZ2z33elgNu8nAwemod6/r8VWuamMX4Lqbldev4jlmWU7PXTMTb0Z3RI05nwd2rOHOXFwgPQiCIAiCLkhDbWVKWkHS6ZJeSA1d35V0n6SDU8VjUyCpj6SjJD0maZqk9yU9IGl/SX3bniEIgiAIgtjKXIykjvr/xputHgc8iQeOnwP2wLftagqO15m3ByAzK7lJsHAkyafb8NYYxwP3Ah/iDWMPB56ndo5aW3P3NrPi+xFBEARB0KwU07jscjTSitl5QAsw1MyuMrOxZva0mV1vZt/B5RGQdLikJ9NK1ISUGP9xIpCkEUkOaXtJTwOzgbUkbSTpdkmTkpzRGEmbZR2Q9DlJ/5I0E295sWuaa0TGZmVJV0n6IB235Dr7H4pXXW5jZmea2WNm9oqZXY2rBzya5tlW0r1pjvcl3ZYa0FbuM0QuzL5LkmCaAewv6ROSLkuriTMlvSzp0Pb8IIIgCIIgWDw0RGAmaWng68A5SUh0ATIJ9y148LM2sCsuTXRWzrwf8Etgf7wZ7HhcLukyYPN0zePA3yUtm3zoAdyA53FtCowAfkWmqjK1v7gbl0DaEtgM74d2RxoDT+6/w8zyTW0xs5aU2wYwEDgj+TIc75/2Ny0osn4ycG56jr8CvwHWBb4JrAnsDUyo9p4FQRAEQVMTW5mLjc/izVefz56U9AauFQlwuZkdYGZnZExelXQ0rke5p5lVyrV6Ageb2SMZ27tycx+MSyVti+tXfhX4PPA1M5uQbA7Dt1cr/CD5uVclUJS0Py54+k3g6vQso9t6YDO7LufPXvg27sZ4dWiFs8zs2ozdqsBjZlZRE3i11j1CkikIgiBoVkRsZTYimwPr4z3H+gFI+oqkf0p6Q9IUvGKyD94+osJcfEXsYyQtL+l8SeMkfQRMwUXMP51M1gTerARlif/gK3QVNgRWA6akLc6p+ErXUsyXcipUpyxpdUlXSnpJ0mS8XUePjD8V8itv5wHfk/SEpJGStqx1DzMbZWZDzWxor/4Di7gVBEEQBMFipFFWzF7EFxpbdWAys1cAJE1Pf64K3AL8GU+sfw/YAM8/y24BzqqS7H8p3rX/MHyVaRZwJ63lktqKzXvgAd8PqoxVmmONA9aqMp7nb/gW5P7pz7l4o9j8VmarrV0zuzW9D9sBWwO3SLrGzPYqcM8gCIIgaB5qtg3tujTEipmZvQfcDhzURluMoXjgcpiZ3Z+kiVYqeJth+LbgLWb2DL5i9snM+LPAypKy8w2l9Xv0KLAGMMnMXswdlcDsSmAbSUPzDkjqIWmwpGXw4O23ZnZHUgRYgoKBsplNMrPLUj+3fYA9ow1HEARB0NWQtd/RLDREYJY4EPfnkVSJ+IVUJbkLsB4wD3gh2Rya5Ix2wQsBijAO2D3NuxFwFV6xWeGfeI7bpZLWS3JHf8BXsiof6RX4luONSRZpNbmk0u8zlZln4C0y/inpEEnrJ7sd8dyxDYAPgEnAvpLWSNuRf0r3qotcNuo7kj6bqjh3BF42s1kF34cgCIIgCBqURtnKxMxelutR/hz4H2AVXIboWbwq8WwzmyLpp8AxeHXifbgc0f8VuMXewCjgEeBN4ARciqly/xZJO+Cd/B/CtzuPwHPYZiab6ZK2AH4HXAN8Is11Nx5sYWazJH0NDxj3wSWdZuJB38XAfele3wfOBJ7Gt3KPAFoVBNRgFi7ptFqa9wHgvwtcV5g+04pL3mhAcWmTlt49S/kxbW5+V7c28/oU/z/GRzOKyyHNm13c5x59irfKm7tEubZ6LT1L+FGi093AfiX0t0owbVZxSZiW3iX0m4AeJf7rO7vEOnKZ/1FPm1584l4zS8jjFP9xKm1vc4r/jPSYU9znMjJLG/Yt/jNdlpbexT/AUt+5cl/PwswdUHzinrPKLfeonMpZ49Jk1ZTtRcMEZgBm9jauN1lTJM3MzsQDmixXZ8YvAS6pct0TwCa505flbMYBW1ReS1oP6I0HThWbd4C6+Vxp9eqUdNSyuQtYJ3d6UGb8Var8k2BmJ+GBWRAEQRAEXYyGCcwkrQD8DG87sQreOuJFPLH/YjOb2gk+7IAn278ADMG3Mp8gNYUtMU8fPKG/H/ApM/uofT0NgiAIgq5Pl1n9K0FDBGZqHDmmJfBVrlXwrcnReKFB2cXU7wCv4K00dsVbXNTzs4+ZdcyeUhAEQRA0K91wK7NRkv8bQo4Jzwn7NPAa8CPgW3hbiopNW3JMFfbBt0n/kv7eCkmvSjpB0kWSPsSLCtqcP/U+u1HS2+k9eFTSNxfmDQ+CIAiCoPFY7IFZF5NjqvRaG45XfV4PrClp/SqPdTjwHN6S4xcF5x8E3IqrFKyHFwtcL2lNgiAIgqCL0R3bZTTCVmZXkmMCr/78p5lNTDbX46tmB+ee+19mdmrGp73bmj8VMDyRmeMkSf8N7IxXqbZCIckUBEEQNCtGNJhtMJpOjimtvI2gdbXnZcBukvI9GvJSS0XmHyjpVElj01bnVHzFLS/jBIQkUxAEQRA0G42wYtaV5Ji+hgdJV0i6IjPeE1+hy57Lb9sWmX8kvsp3JF45Oh3PY+u45kBBEARBsJhopi3I9mKxB2Zm9p6kihzTWXXaYmTlmOYBlEh8HwYcYma3pOtWoIYck5m9mblfXo5pF1yO6cMa99kHX8X7Ve78IWnsigWuKDf/MOAvZnZdeo5++GrauDrzBkEQBEFz0g0Ds0bZymx6OaZUSPAt4NJUUfrxAVwIDJe0eh0fi8g9jQN2kLSBpHXx/LjibeyDIAiCIGhoFvuKGXQZOaY98C3S26o834OSXsdXzX5R4z1oU+4Jr+S8ENfi/ADX5SwUmKkFes0oYgkzlywerw96onhcOHvJcv/1eeWxlQvbLrVycXmTqc8XL4ToVaK5Ya8pxX2YN6DcezFncPG5B71RfO4P+i1T2LbMlkK/gt+1hWHKuOKfX89eJWR6SvxrqBcHtG1U8WFm8XnLSjKV+kxe713Ydl6/4hP/4JqaQi2LxAu7123/uADrnXJgCeviP9i9pxZ/L3rNLG47Y+ni/87OK5msonklZMuW6CDNqXZAxFbmYqWz5JhSf7PVzWydnM2iyjH9IR21fF819S9738yG1LCpK/dkZuOBbXKnR9ayD4IgCIKmxSyqMjsCSQekZqh9Muf6SJou6amc7WclmaSvdLRfmXu+mu5pkmZLelPSvfhqWWk5pkX0ZTlJ5yafZkl6R9Kdkr6asRmd8Td7LFlv7iAIgiAIGp/OWDG7CxiAN3Ydk85tgreC+Jyk5So9v/DGrLPwbcrO5ERgEl61uTIwGPf5ooWQY1oUrkv33QdfqVsebzab32+6mAW3REOPMwiCIOhSdMetzA5fMUtbhG8CW2VObwXcgffyGp47f7+ZzZS0lKRLU7+uGZLukLR2dm5JO0p6Kq0uvS7pWEnKjC8vlzCaIWl8auJajSlmdpaZfcbM+prZIOAAYB9JW2Xma1OSSdI3JD2Y7vmepL9V6WFWsd1dLhH1rbTitTnwMzO708zGm9l/zGykmV2Vu3S6mb2dO7rh1zcIgiDo0lg7Hk1CZ1Vl3s2CgdnodGTPD0+24LlimwDfxlfbpgP/kNQfQNKGeJL89cC6wM/w4oGDMvNdAqyB52V9B0/QH1LQ5wvxBPud0v3alEyStC1wI17luWF6tn9R5X2WdAguJ/VNM7sJmJqOb9UK5IIgCIIg6Np0ZmC2maS+KejYFA/K/kUKzOR6j58E7kqrUN8C9jOze8zsKeCH+BbjbmnOw3FZo1+Z2TgzuwJPhD8mzfc5XIB8PzP7t5k9BuwJ9C/icOqVNg74TDqVlWR60syew/U4B+GSSQDHAdea2S+TEPuTacVrenZuSScCxwJfMbN70v3m4qoBuwMfSrpf0khJm1Rxbz8ldYB0/KnaM0jaT9LDkh6eO7OqDGkQBEEQNCyhldlx3I23ddgMD24mmdlLkt4GVpe0Ih6gTQcexAOqFuD+ygRm9lEqFvhCOrUWrgSQZQzwK0mD03gL3v6iMsd4SW9SnKwiQFYyKWszgCSZBHyJKlWhOX6Ki6pvZGYvZAfM7DpJt+BbmpvhXf6PkHSsmf02Y/p/wK8zrydXu5GZjcLbhDBw2VWa6GsZBEEQdHsMaOl+v7o6JTBLfcrG41uVwlfLMLNpkh5J54cDY8xsjnKRT3669Gc9GSVL4wuNpJ7A55gf2BWRTCrCGDzg2gUvOmiFmc3Et0L/CZwo6QLgBEkjzazSFPcjM3sxf20QBEEQBM1NZ3b+r+SZVfLLKowGvoIHZnelc2Nx3zarGKVVsHXTWMVmWO4ew4A3zGwK3py2B7BRZo5PAysV9PdHwJLAten1o3i+2iQzezF3VAKzx4Ct25j3EVxT83BJxxXwYyweQEfeWRAEQdC9iOT/DuVuPLdsE1oHZv/CV6GWTzakLb4bgfMlbZ6RH5oMXJmu+z2wpaQT5PJNu+Hd+k9NczwP/CPNsZmk9fFtxmo9yZeQtKKkVSR9WdLpwDm44sC/kk0RyaSTgO9K+o1c/mltSYdVigMqmNl/8ODsCEm/BJC0jKS7UqXmF9P83wWOBu40s6rblUEQBEHQVYkcs47lblyE/A0zeylzfgyekD8ZX02qsBcuOXQTvlr0b2BbM5sBYGaPpsDl13hPr3dwOaOzM3OMAP6Mr8RNSrbLV/Ht+HTMBibibTx2TNWSpPu1KZlkZn+XSzv9CjgKmIL3ZFtAW8TMHpL0NeD2tHN7GvAAnoO2BtAXmIAHor+p4nMpTDCvbzFbzSs+7+xPFLft81G53eVZKxbXp+kxt/hXucec4j7M7V/8p7lnr+LPV/a96DmjuB/TVyg+t/UuoTlVQi5oxgrFbXvOKvf/w5YVimscLfFQ8YXmHnOLv8dzli7+vlmv4s9nPcp9L/q9V9x21jLFfS7z/Wwp8fG19C7+HpeTWIInjjm3sO2wQ/YvbNvSs7gPk1ct/mb0nlp8XpX4MQWYO7D459d/YsnJgw6n0wIzM3udKnlfZjYVlz7Kn/8Ar6KsN+f1eLuMWuPv4NWdWS7I2Qypd48q89WUTEo2N+HBZDVWxXU4K7YP4dulFX5BDS3NzDXDC7gaBEEQBM1PN2zR2Slbmakx6yhJb8hljyZI+rOkT3XG/XO+DM9JGU2UdKtcG3Oxk7ZJ75Q0SS5b9ZKkK1KOHZKGqLok018Xt+9BEARB0J50x63MztDKXA3fGlwHXwFbA+/VtTbwH0lDOtqHGqyN9037BrAU3ry2xMbcfCT1SFWci4SkL+B5cU/iRRLrAD/G5ZbyG5Hb4v5XjhGLev8gCIIgCBYvnbFidg7eT2ybJDX0mpndjXfjb0njFXHuP0n6Y0by6DRJH/soFz8/Ja28TZP0H0lfz4xXVsO2lssiTU8NVjeo4te7ScroIbxoYEW8OAG1IQclaURq7Lq9pKfx3LS10tiemi8T9Y6kS3L3XVrSNcn/lyXtnhn7GvCemR1mZk+Z2ctmdruZHZjRE63wXk6S6cPiH0kQBEEQNDjtWZHZTitmkpaWdEP6HT5e0q51bI+S9LSkKZJekXRUkXt0aGAmaWl8ZeecfPf79PpcYDtJS6XTuzG/Tcb+wH7AoZnLLsblkHbFW2dcCvytyjbkybhE0wbAe8AVUt3eaJVKzUqu2yXUkYNK9AN+mfz8AjBe0v7A+cnPLwLbA8/k7nU8XnG6Ht4o9iJJq6axt4HllNHnDIIgCILuiACZtdvRTpyDL8asgMcs5ymn4517hD3wXbltgYMkVeuF2oqOTv7/bHLs2RrjY9N4pd3EW8AhSZD7Obms0uHAHyStjjdlHWJmryX7syVtgwdH2RKe49KqXEX+aAywMvBG3gFJy+BVlFOAhzRfDmrLilySpB8Cr+EfQqV4oCdwsJk9kpnrOOAMM/tD5hbZSlOAy8zs8oz9T/FO/+Pxas+v47JU7+LNbe9O1+RXzO6RWtXqbGdm9+aebT88uKX3oKUIgiAIgmDhkDQQ189eJxUujpF0Ey4Z+bO8vZmdmnn5vKQbgf8Crqp3n87qY1YrVFVu/IEUlFW4H1g5Jb5vkOzHKqMTieeIrU5rnsz8vSLBlG+T8Wq6fhK+DfldM3uX+VJOreSggKwcFHjzgMc/fhBpeTz4u7PGsy7gW9LHnFjxzczmmdlewKeAI/Fg8Cg8SM1H5LsC62eOh/M3MrNRZjbUzIb26jewDbeCIAiCoMFoacdj0fkcMM/MxmXOPYHnrNcl7dptzoK7aAvQ0StmL+BB19pAtarBtdL4S1XG8vRIthsB+U5U+aax2fFKoJcPQrfCpZQm5pq3FpGDApiVhM6LXFfLt8qcrXwzswnAZcBl8ga04/AAbUTG7I2QZQqCIAiCwiwrKbuIMSppShdlEF6Ml+UjXP+6LU7Af9df3JZhh66YJami24ADlet+n17/BLg1I2m0SS4XbFPgzRQ4PYYHPytWkUSasBDuvWJmL1XpqF9EDqras76DN4RtS5KpFKmf21v4FyIIgiAIug3tnGM2qbKLlI5WQVkqQqzWjsokjQGmAoNzLg7GU6FqP4N0EJ5r9g0zm9XWM3fGVuZB+MrcHZK+Ipc9Go6LdCuNV1gJOEPS5yXtjK8SnQ6Qlg6vAC6RtLOkz0gaKulISTu2l7MF5aBqcRJwqFyG6XOS1pd0RNF7S9pf0nmSviZpdbmk0yl4UBh9yoIgCILuQydXZZrZcDNTjWMYvnvVS/NlGMEL+WpuT0raG88/29rMFshzr0aHd/43s5ckDcWrES/D86kmAn8Hvp9z9Ao8qf5B/G28kBSYJfYCjsX1MD+Fb0VWEuTbk7pyULUws/Mkzcbbb5yS/Pt7ifs+BHwZl3BaCa8GfQHYo1Iw0BmUacQ34O3ixr3qvnsLsuTfi8uKTP50cds1zn65sO2MtVcubDt3UPFWdvN6l5Pemb588bkHvlX8M1n6ueI+tJT412L68sWfr6hUWIWl/l38gt5TiyeWzOtT3OeV7yhsyrw+xT+PGcuWlC1bsrj9Um1mtsyn5+zitgMmFtfqain1vS+XFFRGZmnMmecXtt345z8ubDt4fHGfp67UgVJdk0rIi5WQb+rumNk0SdcDJ0r6EZ7f/W389/YCyDW8fwtsZWaFf/F0iiRTkmPat4DpXDM7iNaraNl55uD7tCfUGB9NLtfLzF7NnqtmU2WeunJQZnYJ3lKj2tiFeEBZbayaJNWQzN8fq3ffZPMqxfPZgiAIgqBJsUaUZDoQuAh4F2/H9WMzewZA0uZ4elYl9eg3wDJ4M/3K9Zeb2QH1btCZIualkTQCODvzkIvLj6nAQSkgW5x+jAaeTsFrEARBEHRpGk1KKeXEf6fG2L1k8sHNbLWFucci5ZhJuqRGktwDizJvo5N71ilydYF2y3MLgiAIgqB70h4rZnfgzdWylMhQcMxseDv40pnsC9wMLIkXKVwjaZiZ3V//supI6p22aoMgCIIggEbcyuxw2qMqc1ZOs/HtSvuLtKK0Xx1tSCStJOkKSe/JtS0frydJlCoXX5Q0O/25b5XxcZJmSpoo6TZJvTLje0kam8bHpQrKrB7nGqlkdqak5yV9s4YrH6ZnfQ44AJiJKwZURM2Pk/S6XDPzKUnfztxjSHpvdpF0l6QZuHoBkjZN56ZJ+kjSnZJWyty3h6TfSpok6V1JI7P+B0EQBEGXwEAt7Xc0C53xC72mNqRc3uBfwBBgB7wtxIm1JpK0A3A2XjG5DvBH4FxJ/53Gh+I6Vr8GPo8Lpf8jc/2+eIXE8Xhz2yOAY0hyTinAuYH5fcz2xgsN6paBpZWuuczX2vwpvop2THqmG4DrJa2fu/RkXC/0C8Bf5ZqfdwMv4rINmwJX03plc7d0ry/jRRKHAt+v8X7tl7ZZH547c1q9RwiCIAiCoAFoj63MbVNyfJZzzOyY9Pd62pC7AisCm5nZpGRfTwXgyDTf2en1OEkb4gHQ34BPA9OAm8xsSrrHE5nrjwOONrNr0+tXJP0OD8zOxgO5LwCrVfQ4JR0KtNKgzCKpLx6EDWa+HNORwEgzq/Q9O17SFul8dsXwrIwvpJ5lT5jZfhmbvM7oWDM7PvP8++JNbf8371tqnjcKYMByq3S/9eAgCIKguemGW5ntEZjdQxLKzvBh5u+ttCElfawNCXwJeDITlLXFWniZapYxpC1EvGnteDzgug24HbjezKZIWg5YBW8ce17m+l7Mbz+xFjAhI5IO3lOt2iLoZZIuAfrjkgxHmtmtcpWAlfDeZ3k/t8+dy+tbfglfXavHk7nXb7KgDmgQBEEQND/dLy5rl8BsehuajfW0IRemH1e1j8kAUgC2AbAF8FXg58BvJW0EVHQtDwDuqzF3GX+OwrdJJyfx88J+ZsjvLxa5f5tam0EQBEEQNCeL+xf6o8AXJS1b0P5ZYFju3DAyGpZmNtfM7jKznwNfBAYC38xoWa5eRWuzEliOBVaWtEpm/o2p/j69na5tFZQl7c032/KzBo8CX2nDJgiCIAi6Be2sldkUtMeKWV9JK+bOzTOziQWuvRLXkPqrpJ8Db+DJ8lPMrJrM0ml4W4pH8G3KbfFk+B0BUgXl6vj26vvAVrjqeyVP6wTgLEkf4lJJvYENgJXN7GS89cdzwF8kHYZvU56OJ9uX4TRcsuEF4BE8r2xzYMMC1z0gaRRexDAzXXd7bns1CIIgCLo+TRRQtRftEZhtA7yVOzcB17KsS9Kd2hL4PZ683wd4Hjishv1fJR2MJ9GfgeeTHWhmf0smH+IdeY8HBuCFBD9K3XgxswskTcO3IU8GZuDio2en8ZZU+flnPLfsNbxysy3x8jxn4gHhqcAK6Zl2MrPH23g/Hpe0DV45+gAwC89Du6Xk/RdALdB7WrEveBldttlLFLdVS7kfsCkrFf969phdfO43d/xMYVsrsabcY05xH6xnuV383lOLz11Ge3L6cmX0+orP2+/9jvG3LHMHFH+f5/YvYTuguHZprxnF34s+U8r9jJT5TMrQ0rttmwofDSlhXOJrX+Y7D9BS/CMppX/50MnntW1UmfcXxeftM7nEvxclP+fZnyjxRne/uKfhWaTAzMxGACPqjNfVhkyv36BGu4dqmpRm9ifgTzXsx+CrZPV8/l+qVDBmxscBW+ZOD8rZtKW12QL8Tzqqjb9KjX+i0jNskT+f5KmG5hvxps8gCIIgCLoWRlkt+y7B4s4xK4Wkn0h6UtLkdNwv6RuZ8dUkXS7pjdTY9U1Jt0j6Ujv6kJWhmpOa5o5MPdmCIAiCIGgHRPvll3W3HLPO5A28Z9kLeFC5J56ftiGeR/ZPfPvye/h26sp4debS7exHRYaqN54DdgFeZFB8HTuDpD5mVlrGKgiCIAiCrkVTrZiZ2Y1mdmuqhhxnZscCU/Au/Wvjif8/MbP7zGx8+vPXZlZp/FpXsimtht0s6aeSJkj6QNLFkgbkXKnIUL2emsheQUZtXtIWkh5M93hH0umS+mTGR0s6L620TST1PJM0OJ1/K137rKRW27yStpb0dJJsulvSQqnXB0EQBEHDY9Z+R5PQVIFZFkk9Jf0Az/+6D5iI70bvpIw2Zu6aupJNic1xuadt8Ny3HXC1gnrMIMkxSVoZuBV4DG8Yuw+wC15skGV3PM9sc2APSUrXbQnshSsQHE5rQfi+eG+2vfFgdElq5NsFQRAEQdPTDQOzZtvKRNK6wP1AP2AqsIOZPZXGDsErIY9LLTXuJZD4jwAAF9ZJREFUAa4ys2fS5W1JNgFMBn5sZnOBZyVdg0se5QOrij8b49JSlVW5A/Eq1QNTEcCzkn6GKw4cZ2bTk90rZnZEZp6vklb+zKzS3uPl3O164SuCz6drRgIXS+qR7pX3bT+SKkOfgUtVcz8IgiAIggaiGVfMngfWxwW+zwMulbQOgJmdg2tv7opLIH0beFzSD9O1WcmmKyTtKWmJ3PxjU1BWoZrk0baSpkqaiQeJ9wAHp7G1gPtzgdIYvBXIGplzj+Tm/BLwViYoq8asSlCW8a03vnK2AGY2ysyGmtnQXn2jNiEIgiBoIipVme11NAlNF5iZ2eyUY/Zw6u7/OJm+Z2Y2xcxuSvln6wF3k9pWpFWyDfDigNfwbcHnJK2UuUURyaN78ODw80A/M9sxowAganeGyZ5fGDmmfKPbynxN9zkGQRAEQVt0x6rMrvALvQeee7UAZmZ4J/9BmXNVJZtK3nN6Cg7Hm1k+kBsLbCYp+94Ow3PFXqoz56PAJyWtVdKXIAiCIAi6CE2VYybpd3gX/Nfxzvq7AsOBb0haH0/qvwwPjmbjifR7kxrKFpBsag/OBQ4FzpX0R+AzwO+AszP5ZdW4E1cbuC7JQY3Dtz4Hmtlf29G/IAiCIGgOmmilq71oqsAMzx+7PP35EfAksJ2Z3ZaE0F/G5ZiG4CtprwEj8cAI2pBsag/MbIKk7XDdy8fTPa8EftHGdS2Z6y7HA8aXcX3PRferJ8weXEymo0eJjmo95hW3ndennAyRlfh2lpGRGvhW8WSDMj7PKiODUpKZyxafu+8Hxf8hm1si9bC+3kVrZi5V3LjMdwhgTgmf+35Y/L1QCT96zC0+75xBxd+LMu8xQP/3in+XZ5SQ35q5bPHnG/BmYdNS9JpZ7hfy5FWLP9/g8cXftzIySw/9trh803qnHVjYtqxsUpl/w3vOauTAp7mqKduLpgrM6skPmdkkamhsZmzqSjZVm9/MTiATHBWRQDKze4BN6owPr3H+Q2DfdOTHLgEukWTAd83sWjMbTSn1uSAIgiAIGpnFlmMmaTlJ50p6NcknvSPpztQ2oqGRNDwjy2SpUe2tktZb3L4FQRAEQZfAiD5mncx1+HbiPsCLeEuKLYFlFmYySb2rJOJ3NGvjuWqfBs4E/iFpTTP7qOxEqVhAZlZyYycIgiAIuihN1OaivVgsK2aSlsQ73v/MzO5M1Y3/MbORZnZVsukj6beSxqcVtZdTA9nsitX2kh6SNBv4ehr7b0mPJEmjVySdlJND6iPplCR0Pk3SfyR9PTNemXvrJKs0XdLDkjao8ijvJmmmh4Aj8Ny3TdM8S0m6NMk6zZB0h6S1M/cZkXqhbS/pabxYYa00tqekpzIriZfk7ru0pGuS/y9L2n0RP5IgCIIgCBqAxbWVOTUd35LUr4bNpcAeuCzRWvjK2oc5m1OAXwJrAg+mAOsK4Gx8NWtvYGfgt5lrLsZX5nYF1k33+VuVbciTgZ/hfc/eA65Iskm1mJH+7J3+vATPM/s2sDEwHV9R65+5pl/yf39cgmm8pP2B85OfXwS2B56hNccDN+J92v4PuEjSqnV8C4IgCIKmozv2MVssW5lmNlfSCODPwH6SHsOFvK8xswclfRb4AV5xWdGyzMsTAZxgZrdXXkg6FjjNzC5Op16SdAxwuaSj8NYVuwBDzOy1ZHO2pG3w4ChbJnOcmd2d5j0R796/MvBG3glJywC/wgXVH0r+fwvYMhUCkNQHXgN2Ay5Il/YEDjazRzJzHQecYWZ/yNwirxJwmZldnrH/Kb4COT7n18eSTL0HhSRTEARBEDQ6iy3HzMyuk3QLHlBsBmwLHJGCqxfxneW725jm4dzrDYGNUzBWoQfQH99m3ACvYhybW/zqC9yVm+vJzN8rBeHL0zowezXNMxB4Aa+WfFfSpsn/+zPP+5Gkp/CVsQpz8ZYaAEhaHg/+7qQ+H/uWgtyJLCgbhZmNAkYBDFh+leb570IQBEEQQFMl7bcXi7VdhpnNxPUr/wmcKOkCvDXFD+tdlyEva9QDbzJ7TRXbiWncgI1YUHppRu51dryW9NFWePL/RDObnDlfb8sz+y2blUv2L9r6oohsVBAEQRA0Lwa0RGC2uBmL+/QcHmhsBfyj7hWteRRY08xerDaYtkwFrFjZplxEXkn90/KMxf3fDFcZQNJgPKft4ir2AJjZO5ImAFvjwWoQBEEQBN2IxRKYpZysa4CL8G25KcBQ4GjgTjN7QtLVwAWSfooHXJ/Cc8MuqzP1icDNksYDV+NbhesAG5vZ0WY2TtIVeKPWI9K8S+OyTi+b2fXt8Xxm9oKkG4HzU57Xh8BJwGRcBaAeJwGnS3oHl58aAGxtZr9vD9+CIAiCoDlorv5j7cXiWjGbCjyAJ62vged4TcCDlt8kmz2A/8H7gy2L53adXm/SJM30DeA44Eg8MBuHV0hW2As4FjgVD/beBx6i7Xy2suwFnAHchFdf/hvY1szyW6atMLPzUvuPI/Cq0/eBvy+yN4KWXgUlmUrIzUwtkbrW/52SkkwlNmf7vVfcj9lLlJDIKeFDz9nFfZj2qeLzAvSbWELiqEQ3v1lLlZAsmlvch151v+WtsZJ9iuYMLuFzCY2jXlOL+zCvb/F5VeL5ysiQQTnJsJaexeftPaXM85WQABtQfN4ZS5fLzuhd4vObulLxuftMLv58ZWSWnjjq3OLznlpCvgnoO7nMl67U1J1PBGadg5nNwrUja+pHJpuj05EfG02NfKxUpXl7tbE0PgfPYzuhxvgCc5vZq9lzFRtJQ1Li/UZm9nDumg+APev4cQmtA8bs2IXAhTXGFnhuMxtS6z5BEARBEDQPXTphXNIlGdmkOakZ60hJJWSQF/reN0ma1wwSU0EQBEHQkIQkU5fkDrzKszfemuMCvL3FjzvqhpI+iSfwnw78iDYS+SX1MbPZHeVPEARBEDQd3bQqs0uvmCVmJdmk183sSlwZ4DsAkrZIskszk/TR6Tn5pr6SzkhjMyU9IGlYgXuOwKtJz8TVDVrpf6aVvJslHSPpDVJvtAJyUT0lXZikpmZIekHS0XKdzSAIgiAImpzu+At9BtBb0srArcBjwJdwyaddcCmmCqcC38elnb4EPIXLKn2y1uRJtmlv4PKkLvAg1fuybYlLLm2Lr65B23JRPfAiie/hMlXH4nl6exV//CAIgiBoBsyrg9rraBK6VWAmaWM86LkTl196CzjQzJ41s5txbcyDJA1IeWg/Bo4xs1vM7FngAOAd4Cd1bjMcb8FxS3r9FzzoyzMT2NvMnjazpyStjgeG3zOze8zsZTM7G6/I3B+8cMHMjk+C76+a2dXAn9J11Z53vyTA/vDcGflevEEQBEHQ4HTDHLPuEJhtK2mqpJm4RNI9wMH4itP9Zq3C6DFAH7yFx+p4Xtq/K4OpS//9tJZVyrMPcHUmZ+xaYHVJm+Tsnk6VpxWyclFTKwfwjeQLAJIOSMHWxDR+GPDpao6Y2SgzG2pmQ3v17/B6hyAIgiAIFpHukPx/Dy7kPQd4M7XLqGw51gqhsxJH1WyqXidpSWAnoI+kfTNDPfEigAcz56rJSdWVi5L0fbw32pHAfXjD2p8AO9R4jiAIgiBoTrpp8n93CMym15BoGgt8T1KPzKrZMGA28BK+ejU7nXsZPPkel1mq1b1/N1yTc/vc+c2A30s61Mxq7SkWkYsaBjyYtjhJPq1ewzYIgiAImpsm2oJsL7rDVmYtzgVWAs6VtFZSDPgdcLaZTU8B1HnA7yRtL2mt9HqFdG019gGuTXljHx94En8LXkhQFTMbh1eMXiJpZ0mfkTRU0pGSdkxm44ANJG0n6bOSjsOLBYIgCIIg6AJ0hxWzqpjZBEnbAacBj+N6llfSWo3gmPTnxcCS+KrWtmb2Vn4+SRvglZsHVbnXbEk34duZF9Vxqy25qPOB9ZOfAq4Dfo9XgbbxwMWllub1Li6bMvjlEnIs/QubAtB/YvG55wwqPm+v6cVtVeI/a2UkbwaNL24L0NK7uK2V8GOJV0vM26PE51FC9qr3lHL/I+4xp4TM0rQSc5dQDJtXwrjM51FGvglg+oodI9VVRt6ozM9Tz1nFP495fdq2yVJK+qpHx8iylZE3KiOz9MTRxeWbADb8dfE2nUWl+hYb3XDFrEsHZmY2oo3xe4B8Un52fBZwKHCopBOAnc1sTGb8VVr/c17zG25me7TlVwG5qNn4qtw+AJK2wZvXLlXrvkEQBEHQnDReNaWkpXHJxK8Bk4Cfpx6p9a7pAzwJDDKzNpWSu/NWZlay6YIqY6emsZvTqZG0w7ahpLNSY9gFgjhJS6VGtvtWuzYIgiAIgsXKOXj++Qp4Xvl5ktZu45qjgHeL3qBbB2aJ14HvZ/UzJfXCm8K+VjlnZlPN7L12uN+f8XYcW1QZ2w2YC1zVDvcJgiAIgubFgJaW9jsWkRQn7AQcl2KCMcBNVG8iX7lmNWB3Wjevr0sEZr68+ALeTb/CN/AGsKMrJySdIOnpzOt1Jd0pabKkKZKekLRVZnzNJGT+UepJdr+kdc3sSeBhqueFVXqgTUlzHCXpqSTP9Iak8yV9oj0fPgiCIAgalvZtMLtspel6OvYr6c3ngHmpWK/CE0C9FbOz8Nz1GUVvEoGZcyGtA6W98YT/epvbV+LKARvjSf8n4MEcklbCm9Ua8FW8eew5eD+zyv12ljS4MlkqHlg/jVWYBxwCrINH3P+F9zELgiAIgqAckypN19MxquT1g4CPcuc+ApaoZixpB6CXmd1Q5iYRmDlXAkNTC4oVcf3KS9q4ZlXgn2b2nJm9aGY3mNn9aewneAPZ75rZQ2Y2zswuN7PHM/cD+EFmvn2AZ80sqzTwBzO728xeMbPRuGTU96vlp1UjJJmCIAiCpqYTJZkkjU655dWOMcBUYHDussHAlCpzDcQ7LBxc9pG7dFVmUczsA0k34CtlHwKjzey1NuKfPwAXSNoT1968zsyeS2NfAsZkZJny95ss6dp0v1GS+uF6lydl7VLV5c+BNfEPvyfQH1iOAomE6X8DowAGLL9KY5W2BEEQBEFdrFM7/5vZ8HrjKdjqJemzZvZCOr0e8EwV888CQ4B7UyzRB/iEpLeBTVNXh6rEitl8LgL2wIOler3GADCzE3DNzL8CXwaelFTZDi2yonUBsEmq5tgRXyK9rDIo6TPAzXgO3E7AhkClWrNkh58gCIIgCBaF1Hj+euBESQMl/RfwbTK/uzM8DayCpyitj/cxfSf9/fV694kVs/nciZfALosHW22SIuYXgDMlncf8BrKPArtL6lNn1exeSc/jgeD6wE1mll0F2whfITuiIhkl6TsL9WRBEARB0GwYzFdMbBgOxH/Pvwu8B/zYzJ4BkLQ5cKuZDTKzucDblYskvQ+0mNnbVeZsRQRmCTMzSV8ElBrL1kRSf7yv2TXAq3g/k2HMFyk/FzgAuFrSScAHeKD1bCbPDPzD/TnwCbwSNMsL+OdziKQb8VW50nvVQRAEQdC0NJiIuZm9D1RdJDGze/Hdr2pjo3FFnzaJwCxDpU1FAebh3fYvBVbEo+abgSPTPBMkbYHLPd2NV2c+BeRLcy8FfgNMAG7L+fKopMPxxnQn41WeR1NbQL1NikqWFJVuAmgpsanaa3q5H7AZyxWXCun7QcdIQ1nP4j70nNlx/4CUee/m9usYH8q8F5pXfN4yUkHuRzn7opSRveqo7/28fuXkcfpMLm5bRlqojO3swSW+FyUWPzSv3M/T3IHF/eg3qfjcsz9RQvaq6v5IdfpOLv5mlJFYAnjkV+cVth2+T/QzbzS6dWBWQLJpRObvJ5CkktL25K5tXPsMsH0bNu9QP19sPeAxM/tm5tz/Zq6/Q9IteAuNEQRBEARBV6LBJJk6g0j+T5SUZyoy35apAe0kSdMlvSTpimzvsiAIgiAIgiwRmLWmkDxTW0j6AvAPvKJyK7xB7I/xRnR929PhIAiCIOiSmDWUJFNnEYFZa4rKM/WQdJyk1yXNSrJJ385c8zXgPTM7zMyeMrOXzex2MzvQzCZm5tlC0oNJuPwdSacnFfqqSBqQVvamJvtftNeDB0EQBEHD0YkNZhuFCMwWpIg800/xpPxjgHWBG4DrJa2fxt8GlstqZ+aRtDJwK/AY3pB2H7zJbD2h05G4xNNOwNbpumpi6EEQBEEQNCERmC1IEXmmI4GRZnZlkls6Hrg3nQdvo3ElcFda2fqbpMMlLZeZ40Bca/NAM3vWzG7GJZcOkjQg75SkQXjwdrSZ3WZmTwN7ATXXZ0OSKQiCIGhmrKWl3Y5mIQKzHGb2Ab4CtjewJ0meqTKekvdXAv6du3QMrgSAmc0zs73wniVH4vlpRwHPpU7/AGsB91vr7nlj8CrNNaq4tnoaq+hxYmZT8TYctZ5lVEWstVf/gbXMgiAIgqABacdtzNjKbHqKyDNV+5RbnTOzCWZ2mZn9BA/aWvAADVy2qdY3pdr5cg2OgiAIgiBoOiIwq05NeSYzmwy8iXf6zzIMGFtrwrQS9xbzuwKPBTaTlP0MhqX7vlRliheBOcCmlROpenSdth8nCIIgCJoMwzv/t9fRJHTrBrO1KCDPdBouYvoC8AiwO7A5LjSOpP1x/csb8CCrH74Cty5waprjXOBQ4FxJfwQ+A/wOONvMplfxaaqkC4FTJE3Eg8PjcT3NIAiCIOh6NJ5WZocTgVkN2pBnOhNYAg+yVgCeB3bK6GA+hGtbnofno03H23DsYWaXp/knSNoOD/IeBz7ECwbqtcA4EhiIB3zTgbPS6wIPRO2N00WgjJxOGTkWgP4Tizs8Y/mOkWOZs0Rh0w7dbC4jF9RnavHnsx5lnC4hLVTC3zLyPwD93ivux8yliz9f/4nFv6DzSkgylXm+Ph+V+yGdM6j48/WZXGLuEqY9SkonFWX2EuV+oMp8fnNKyDeVeS96zuqY97ilV7n3oozM0ugL/1zYtucnS7kRLCQRmCVKyjO1AP+Tjmq2j+GFA23d8x5gk6I+mdk0fOVtj7bmDoIgCIJmxgBroi3I9iJyzBqYJAO1c53xZZPN8E50KwiCIAg6HjPfymyvo0mIwKwOki6X9Hi+G7+krSXNkfTlGtf1lHSMpGeTTuYHqZ/YIZ3jeRAEQRAEzUhsZdbnILxP2K+AY+HjPmYXAaeZ2X35CyT1Bo7DG8gehOebDcK79H+6c9wOgiAIguYntjKDVpjZh3h3/aMlbZxOnw58AJwgaXjaStxe0kOSZgNfB74F/MnMrko6mU+a2aVm9nFOWgG9zQWQtJGkR5K25mPUyU8LgiAIgqanG25lxopZG5jZHZLOA/4i6ZfAbsBGZjZb+rhS5hTgCLzX2BRcK3O4pBXM7J0aU1f0Ng8AHsZbblwvacNMdefHpJ5ltwD/wgsLVgbOqOe7pP2A/dLLqY+ff8TzVcyWBSbVm6fBbBvFj0awbRQ/GsG2UfxoBNtG8aPZbBvFj061rVNpWc1+1YL3ahem8MFtd9i1y7bjlGW+C4sPM4ujjQPoDzwHzAOOypwfjheO7JSz/wLeQLYFeAa4ANgR74tWsZkAHJ+7bjRweea1ATunv++Ht9QYlBnfPdkMX4Rne7iZbBvFj0awbRQ/GsG2UfxoBNtG8aPZbBvFj0awXRj7ONrviK3MApjZDGAkMAv4fRWTh3P2Y/GO/JvgQdkywNXALWkLs029zSqsBTxpro9Z4f4atkEQBEEQNCERmBVnLtBiVnWjelr+hJm1mNl/zOx0M9sBGAFsB2yRNasyV61Mx9DKDIIgCIIuTgRmnUdFR3OQLZze5lhg3ZRrVmHTGrZlGNVkto3iRyPYNoofjWDbKH40gm2j+NFsto3iRyPYLox90E4o7SUHbSBpBK5jOShzbjhwN7CcmU3KnL8W36a8Dy8EWA04GdfDXMvM3pd0KHAisD/z9TaPBT5O/pdkwHfN7FpJg4BXgLvSdSsBf8S3OLcys9Ed9vBBEARBEHQKUZXZMdwGfB/4GbAk8C4eqP3IzN5PNm3pbbbCXMT8m7j+5qN4McIxwE0d+BxBEARBEHQisWIWBEEQBEHQIESOWRAEQRAEQYMQgVkQBEEQBEGDEIFZEARBEARBgxCBWRAEQRAEQYMQgVkQBEEQBEGDEIFZEARBEARBgxCBWRAEQRAEQYMQgVkQBEEQBEGD8P+CiGX79wWmR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 t="1408"/>
          <a:stretch>
            <a:fillRect/>
          </a:stretch>
        </p:blipFill>
        <p:spPr bwMode="auto">
          <a:xfrm>
            <a:off x="899592" y="1124744"/>
            <a:ext cx="684076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33"/>
          <p:cNvCxnSpPr/>
          <p:nvPr/>
        </p:nvCxnSpPr>
        <p:spPr>
          <a:xfrm>
            <a:off x="323528" y="6309320"/>
            <a:ext cx="8365570" cy="0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34"/>
          <p:cNvGrpSpPr/>
          <p:nvPr/>
        </p:nvGrpSpPr>
        <p:grpSpPr>
          <a:xfrm>
            <a:off x="323528" y="6381328"/>
            <a:ext cx="8390205" cy="356671"/>
            <a:chOff x="502276" y="6336404"/>
            <a:chExt cx="7662931" cy="257579"/>
          </a:xfrm>
        </p:grpSpPr>
        <p:sp>
          <p:nvSpPr>
            <p:cNvPr id="19" name="Rectangle 35"/>
            <p:cNvSpPr/>
            <p:nvPr/>
          </p:nvSpPr>
          <p:spPr>
            <a:xfrm>
              <a:off x="502276" y="6336406"/>
              <a:ext cx="1532586" cy="2575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err="1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Motivation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0" name="Rectangle 36"/>
            <p:cNvSpPr/>
            <p:nvPr/>
          </p:nvSpPr>
          <p:spPr>
            <a:xfrm>
              <a:off x="2034862" y="6336406"/>
              <a:ext cx="1532586" cy="2575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Data</a:t>
              </a:r>
              <a:endParaRPr lang="es-ES_tradnl" sz="1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grpSp>
          <p:nvGrpSpPr>
            <p:cNvPr id="21" name="Group 37"/>
            <p:cNvGrpSpPr/>
            <p:nvPr/>
          </p:nvGrpSpPr>
          <p:grpSpPr>
            <a:xfrm>
              <a:off x="3567448" y="6336404"/>
              <a:ext cx="4597759" cy="257579"/>
              <a:chOff x="3567448" y="6336404"/>
              <a:chExt cx="4597759" cy="257579"/>
            </a:xfrm>
          </p:grpSpPr>
          <p:sp>
            <p:nvSpPr>
              <p:cNvPr id="22" name="Rectangle 38"/>
              <p:cNvSpPr/>
              <p:nvPr/>
            </p:nvSpPr>
            <p:spPr>
              <a:xfrm>
                <a:off x="3567448" y="6336405"/>
                <a:ext cx="1532586" cy="2575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Preprocessing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23" name="Rectangle 39"/>
              <p:cNvSpPr/>
              <p:nvPr/>
            </p:nvSpPr>
            <p:spPr>
              <a:xfrm>
                <a:off x="5100034" y="6336405"/>
                <a:ext cx="1532586" cy="257577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Models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24" name="Rectangle 40"/>
              <p:cNvSpPr/>
              <p:nvPr/>
            </p:nvSpPr>
            <p:spPr>
              <a:xfrm>
                <a:off x="6632620" y="6336404"/>
                <a:ext cx="1532587" cy="257579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err="1" smtClean="0">
                    <a:solidFill>
                      <a:schemeClr val="bg1"/>
                    </a:solidFill>
                    <a:latin typeface="Segoe UI Light" panose="020B0502040204020203" pitchFamily="34" charset="0"/>
                  </a:rPr>
                  <a:t>Conclusions</a:t>
                </a:r>
                <a:endParaRPr lang="es-ES_tradnl" sz="1600" dirty="0">
                  <a:solidFill>
                    <a:schemeClr val="bg1"/>
                  </a:solidFill>
                  <a:latin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840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8139</TotalTime>
  <Words>1019</Words>
  <Application>Microsoft Office PowerPoint</Application>
  <PresentationFormat>Presentación en pantalla (4:3)</PresentationFormat>
  <Paragraphs>296</Paragraphs>
  <Slides>24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Equipo</dc:creator>
  <cp:lastModifiedBy>Guillermo Ruiz Cavero</cp:lastModifiedBy>
  <cp:revision>550</cp:revision>
  <cp:lastPrinted>2016-04-19T09:58:31Z</cp:lastPrinted>
  <dcterms:created xsi:type="dcterms:W3CDTF">2016-02-07T16:53:31Z</dcterms:created>
  <dcterms:modified xsi:type="dcterms:W3CDTF">2021-03-08T22:41:39Z</dcterms:modified>
</cp:coreProperties>
</file>