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qNO3RtoMEg9uQctp2oMarp8yH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0a0412d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b0a0412d64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0a0412d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b0a0412d64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a0412d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b0a0412d64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a0412d6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b0a0412d64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a0412d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0a0412d6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a0412d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b0a0412d6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a0412d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0a0412d6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a0412d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b0a0412d6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a0412d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b0a0412d64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7550" y="404675"/>
            <a:ext cx="900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Navigating the labor market during covid  </a:t>
            </a:r>
            <a:endParaRPr sz="35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9592" y="5949280"/>
            <a:ext cx="53285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292080" y="5949280"/>
            <a:ext cx="2923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2020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502274" y="980728"/>
            <a:ext cx="8178085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24" y="1168075"/>
            <a:ext cx="6903349" cy="45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a0412d64_0_87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of vacancies per industry and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b0a0412d64_0_87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9" name="Google Shape;259;gb0a0412d64_0_87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b0a0412d64_0_87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1" name="Google Shape;261;gb0a0412d64_0_87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62" name="Google Shape;262;gb0a0412d64_0_87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b0a0412d64_0_87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b0a0412d64_0_87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b0a0412d64_0_87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b0a0412d64_0_87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b0a0412d64_0_87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b0a0412d64_0_87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b0a0412d64_0_87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gb0a0412d64_0_87"/>
          <p:cNvPicPr preferRelativeResize="0"/>
          <p:nvPr/>
        </p:nvPicPr>
        <p:blipFill rotWithShape="1">
          <a:blip r:embed="rId3">
            <a:alphaModFix/>
          </a:blip>
          <a:srcRect b="0" l="0" r="0" t="6916"/>
          <a:stretch/>
        </p:blipFill>
        <p:spPr>
          <a:xfrm>
            <a:off x="1169713" y="1737850"/>
            <a:ext cx="6804575" cy="37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0a0412d64_0_104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number of employees in the firm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b0a0412d64_0_104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7" name="Google Shape;277;gb0a0412d64_0_104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gb0a0412d64_0_104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gb0a0412d64_0_104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80" name="Google Shape;280;gb0a0412d64_0_104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b0a0412d64_0_104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b0a0412d64_0_104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b0a0412d64_0_104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b0a0412d64_0_104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b0a0412d64_0_104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b0a0412d64_0_104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b0a0412d64_0_104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gb0a0412d64_0_104"/>
          <p:cNvPicPr preferRelativeResize="0"/>
          <p:nvPr/>
        </p:nvPicPr>
        <p:blipFill rotWithShape="1">
          <a:blip r:embed="rId3">
            <a:alphaModFix/>
          </a:blip>
          <a:srcRect b="0" l="0" r="0" t="6402"/>
          <a:stretch/>
        </p:blipFill>
        <p:spPr>
          <a:xfrm>
            <a:off x="1620225" y="1418150"/>
            <a:ext cx="5687500" cy="438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a0412d64_0_121"/>
          <p:cNvSpPr txBox="1"/>
          <p:nvPr/>
        </p:nvSpPr>
        <p:spPr>
          <a:xfrm>
            <a:off x="399251" y="369300"/>
            <a:ext cx="9343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salary level and nº of employees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b0a0412d64_0_121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5" name="Google Shape;295;gb0a0412d64_0_121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b0a0412d64_0_121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7" name="Google Shape;297;gb0a0412d64_0_121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98" name="Google Shape;298;gb0a0412d64_0_121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b0a0412d64_0_121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b0a0412d64_0_121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b0a0412d64_0_121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b0a0412d64_0_121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b0a0412d64_0_121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b0a0412d64_0_121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b0a0412d64_0_121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6" name="Google Shape;306;gb0a0412d64_0_121"/>
          <p:cNvPicPr preferRelativeResize="0"/>
          <p:nvPr/>
        </p:nvPicPr>
        <p:blipFill rotWithShape="1">
          <a:blip r:embed="rId3">
            <a:alphaModFix/>
          </a:blip>
          <a:srcRect b="0" l="0" r="0" t="6015"/>
          <a:stretch/>
        </p:blipFill>
        <p:spPr>
          <a:xfrm>
            <a:off x="1368125" y="1512588"/>
            <a:ext cx="6446305" cy="433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a0412d64_0_138"/>
          <p:cNvSpPr txBox="1"/>
          <p:nvPr/>
        </p:nvSpPr>
        <p:spPr>
          <a:xfrm>
            <a:off x="399250" y="369300"/>
            <a:ext cx="8085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pay jobs average salaries per nº of employees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b0a0412d64_0_138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3" name="Google Shape;313;gb0a0412d64_0_138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gb0a0412d64_0_138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gb0a0412d64_0_138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316" name="Google Shape;316;gb0a0412d64_0_138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b0a0412d64_0_138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b0a0412d64_0_138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b0a0412d64_0_138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b0a0412d64_0_138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b0a0412d64_0_138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b0a0412d64_0_138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b0a0412d64_0_138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gb0a0412d64_0_138"/>
          <p:cNvPicPr preferRelativeResize="0"/>
          <p:nvPr/>
        </p:nvPicPr>
        <p:blipFill rotWithShape="1">
          <a:blip r:embed="rId3">
            <a:alphaModFix/>
          </a:blip>
          <a:srcRect b="0" l="0" r="0" t="6733"/>
          <a:stretch/>
        </p:blipFill>
        <p:spPr>
          <a:xfrm>
            <a:off x="1231400" y="1606475"/>
            <a:ext cx="6465225" cy="4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5"/>
          <p:cNvGrpSpPr/>
          <p:nvPr/>
        </p:nvGrpSpPr>
        <p:grpSpPr>
          <a:xfrm>
            <a:off x="369494" y="1124744"/>
            <a:ext cx="3372010" cy="4968552"/>
            <a:chOff x="567076" y="1908423"/>
            <a:chExt cx="3372010" cy="4968552"/>
          </a:xfrm>
        </p:grpSpPr>
        <p:sp>
          <p:nvSpPr>
            <p:cNvPr id="330" name="Google Shape;330;p5"/>
            <p:cNvSpPr/>
            <p:nvPr/>
          </p:nvSpPr>
          <p:spPr>
            <a:xfrm>
              <a:off x="567076" y="1908423"/>
              <a:ext cx="3372010" cy="1486981"/>
            </a:xfrm>
            <a:custGeom>
              <a:rect b="b" l="l" r="r" t="t"/>
              <a:pathLst>
                <a:path extrusionOk="0" h="1696" w="384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538C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67076" y="4227067"/>
              <a:ext cx="3372010" cy="1486981"/>
            </a:xfrm>
            <a:custGeom>
              <a:rect b="b" l="l" r="r" t="t"/>
              <a:pathLst>
                <a:path extrusionOk="0" h="1696" w="384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567076" y="3071350"/>
              <a:ext cx="3372010" cy="1486981"/>
            </a:xfrm>
            <a:custGeom>
              <a:rect b="b" l="l" r="r" t="t"/>
              <a:pathLst>
                <a:path extrusionOk="0" h="1696" w="384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 flipH="1">
              <a:off x="567076" y="5389994"/>
              <a:ext cx="3372010" cy="1486981"/>
            </a:xfrm>
            <a:custGeom>
              <a:rect b="b" l="l" r="r" t="t"/>
              <a:pathLst>
                <a:path extrusionOk="0" h="1696" w="384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0F24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51287" y="2467054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151405" y="3583075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751287" y="4804737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151405" y="5936660"/>
              <a:ext cx="611119" cy="6111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1686557" y="2491754"/>
              <a:ext cx="11160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Industries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1639392" y="3712815"/>
              <a:ext cx="914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States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0" name="Google Shape;340;p5"/>
            <p:cNvSpPr txBox="1"/>
            <p:nvPr/>
          </p:nvSpPr>
          <p:spPr>
            <a:xfrm>
              <a:off x="1533108" y="4868004"/>
              <a:ext cx="13134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Firm size</a:t>
              </a:r>
              <a:endPara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1" name="Google Shape;341;p5"/>
            <p:cNvSpPr txBox="1"/>
            <p:nvPr/>
          </p:nvSpPr>
          <p:spPr>
            <a:xfrm>
              <a:off x="1609309" y="5940879"/>
              <a:ext cx="13821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2"/>
                  </a:solidFill>
                  <a:latin typeface="Georgia"/>
                  <a:ea typeface="Georgia"/>
                  <a:cs typeface="Georgia"/>
                  <a:sym typeface="Georgia"/>
                </a:rPr>
                <a:t>Data collection</a:t>
              </a:r>
              <a:endPara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232917" y="3703192"/>
              <a:ext cx="448094" cy="385457"/>
            </a:xfrm>
            <a:custGeom>
              <a:rect b="b" l="l" r="r" t="t"/>
              <a:pathLst>
                <a:path extrusionOk="0" h="320" w="372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3" name="Google Shape;343;p5"/>
          <p:cNvCxnSpPr/>
          <p:nvPr/>
        </p:nvCxnSpPr>
        <p:spPr>
          <a:xfrm>
            <a:off x="3823016" y="1340768"/>
            <a:ext cx="5213481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4" name="Google Shape;344;p5"/>
          <p:cNvCxnSpPr/>
          <p:nvPr/>
        </p:nvCxnSpPr>
        <p:spPr>
          <a:xfrm>
            <a:off x="3823016" y="2708920"/>
            <a:ext cx="5213481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5" name="Google Shape;345;p5"/>
          <p:cNvCxnSpPr/>
          <p:nvPr/>
        </p:nvCxnSpPr>
        <p:spPr>
          <a:xfrm>
            <a:off x="3823016" y="3749194"/>
            <a:ext cx="5213481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6" name="Google Shape;346;p5"/>
          <p:cNvCxnSpPr/>
          <p:nvPr/>
        </p:nvCxnSpPr>
        <p:spPr>
          <a:xfrm>
            <a:off x="3823016" y="4941890"/>
            <a:ext cx="5213481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7" name="Google Shape;347;p5"/>
          <p:cNvSpPr/>
          <p:nvPr/>
        </p:nvSpPr>
        <p:spPr>
          <a:xfrm>
            <a:off x="3823016" y="1340768"/>
            <a:ext cx="52134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There are big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differences in average wages and number of vacancies across industries.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>
                <a:latin typeface="Georgia"/>
                <a:ea typeface="Georgia"/>
                <a:cs typeface="Georgia"/>
                <a:sym typeface="Georgia"/>
              </a:rPr>
              <a:t>  IT and healthcare offer the best economic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opportunities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 in the pandemic.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3823016" y="2906360"/>
            <a:ext cx="5213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state of New York offers higher average salaries than the other states. This can partly be a consequence of higher health risk as a function of population density.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3823016" y="3861048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h</a:t>
            </a: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igh skilled workers, companies with a high number of employees stand as a better choice than smaller ones.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ES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For low skilled workers, smaller companies are a better choice.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584151" y="1858144"/>
            <a:ext cx="460878" cy="335852"/>
          </a:xfrm>
          <a:custGeom>
            <a:rect b="b" l="l" r="r" t="t"/>
            <a:pathLst>
              <a:path extrusionOk="0" h="274" w="376">
                <a:moveTo>
                  <a:pt x="376" y="126"/>
                </a:moveTo>
                <a:lnTo>
                  <a:pt x="376" y="126"/>
                </a:lnTo>
                <a:lnTo>
                  <a:pt x="374" y="122"/>
                </a:lnTo>
                <a:lnTo>
                  <a:pt x="370" y="120"/>
                </a:lnTo>
                <a:lnTo>
                  <a:pt x="346" y="110"/>
                </a:lnTo>
                <a:lnTo>
                  <a:pt x="372" y="98"/>
                </a:lnTo>
                <a:lnTo>
                  <a:pt x="372" y="98"/>
                </a:lnTo>
                <a:lnTo>
                  <a:pt x="376" y="96"/>
                </a:lnTo>
                <a:lnTo>
                  <a:pt x="376" y="92"/>
                </a:lnTo>
                <a:lnTo>
                  <a:pt x="376" y="92"/>
                </a:lnTo>
                <a:lnTo>
                  <a:pt x="376" y="86"/>
                </a:lnTo>
                <a:lnTo>
                  <a:pt x="372" y="84"/>
                </a:lnTo>
                <a:lnTo>
                  <a:pt x="344" y="74"/>
                </a:lnTo>
                <a:lnTo>
                  <a:pt x="344" y="74"/>
                </a:lnTo>
                <a:lnTo>
                  <a:pt x="346" y="70"/>
                </a:lnTo>
                <a:lnTo>
                  <a:pt x="346" y="66"/>
                </a:lnTo>
                <a:lnTo>
                  <a:pt x="346" y="52"/>
                </a:lnTo>
                <a:lnTo>
                  <a:pt x="346" y="52"/>
                </a:lnTo>
                <a:lnTo>
                  <a:pt x="346" y="56"/>
                </a:lnTo>
                <a:lnTo>
                  <a:pt x="344" y="60"/>
                </a:lnTo>
                <a:lnTo>
                  <a:pt x="334" y="68"/>
                </a:lnTo>
                <a:lnTo>
                  <a:pt x="334" y="68"/>
                </a:lnTo>
                <a:lnTo>
                  <a:pt x="322" y="72"/>
                </a:lnTo>
                <a:lnTo>
                  <a:pt x="308" y="76"/>
                </a:lnTo>
                <a:lnTo>
                  <a:pt x="290" y="80"/>
                </a:lnTo>
                <a:lnTo>
                  <a:pt x="272" y="80"/>
                </a:lnTo>
                <a:lnTo>
                  <a:pt x="272" y="80"/>
                </a:lnTo>
                <a:lnTo>
                  <a:pt x="254" y="80"/>
                </a:lnTo>
                <a:lnTo>
                  <a:pt x="238" y="78"/>
                </a:lnTo>
                <a:lnTo>
                  <a:pt x="226" y="74"/>
                </a:lnTo>
                <a:lnTo>
                  <a:pt x="214" y="70"/>
                </a:lnTo>
                <a:lnTo>
                  <a:pt x="214" y="70"/>
                </a:lnTo>
                <a:lnTo>
                  <a:pt x="214" y="70"/>
                </a:lnTo>
                <a:lnTo>
                  <a:pt x="210" y="68"/>
                </a:lnTo>
                <a:lnTo>
                  <a:pt x="210" y="68"/>
                </a:lnTo>
                <a:lnTo>
                  <a:pt x="200" y="60"/>
                </a:lnTo>
                <a:lnTo>
                  <a:pt x="198" y="56"/>
                </a:lnTo>
                <a:lnTo>
                  <a:pt x="196" y="52"/>
                </a:lnTo>
                <a:lnTo>
                  <a:pt x="196" y="52"/>
                </a:lnTo>
                <a:lnTo>
                  <a:pt x="198" y="46"/>
                </a:lnTo>
                <a:lnTo>
                  <a:pt x="6" y="136"/>
                </a:lnTo>
                <a:lnTo>
                  <a:pt x="6" y="136"/>
                </a:lnTo>
                <a:lnTo>
                  <a:pt x="2" y="138"/>
                </a:lnTo>
                <a:lnTo>
                  <a:pt x="2" y="142"/>
                </a:lnTo>
                <a:lnTo>
                  <a:pt x="2" y="142"/>
                </a:lnTo>
                <a:lnTo>
                  <a:pt x="2" y="148"/>
                </a:lnTo>
                <a:lnTo>
                  <a:pt x="6" y="150"/>
                </a:lnTo>
                <a:lnTo>
                  <a:pt x="30" y="158"/>
                </a:lnTo>
                <a:lnTo>
                  <a:pt x="4" y="170"/>
                </a:lnTo>
                <a:lnTo>
                  <a:pt x="4" y="170"/>
                </a:lnTo>
                <a:lnTo>
                  <a:pt x="2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2"/>
                </a:lnTo>
                <a:lnTo>
                  <a:pt x="6" y="184"/>
                </a:lnTo>
                <a:lnTo>
                  <a:pt x="30" y="194"/>
                </a:lnTo>
                <a:lnTo>
                  <a:pt x="4" y="206"/>
                </a:lnTo>
                <a:lnTo>
                  <a:pt x="4" y="206"/>
                </a:lnTo>
                <a:lnTo>
                  <a:pt x="0" y="208"/>
                </a:lnTo>
                <a:lnTo>
                  <a:pt x="0" y="212"/>
                </a:lnTo>
                <a:lnTo>
                  <a:pt x="0" y="212"/>
                </a:lnTo>
                <a:lnTo>
                  <a:pt x="0" y="218"/>
                </a:lnTo>
                <a:lnTo>
                  <a:pt x="4" y="220"/>
                </a:lnTo>
                <a:lnTo>
                  <a:pt x="148" y="270"/>
                </a:lnTo>
                <a:lnTo>
                  <a:pt x="148" y="270"/>
                </a:lnTo>
                <a:lnTo>
                  <a:pt x="150" y="270"/>
                </a:lnTo>
                <a:lnTo>
                  <a:pt x="150" y="270"/>
                </a:lnTo>
                <a:lnTo>
                  <a:pt x="154" y="270"/>
                </a:lnTo>
                <a:lnTo>
                  <a:pt x="198" y="250"/>
                </a:lnTo>
                <a:lnTo>
                  <a:pt x="198" y="250"/>
                </a:lnTo>
                <a:lnTo>
                  <a:pt x="200" y="254"/>
                </a:lnTo>
                <a:lnTo>
                  <a:pt x="206" y="258"/>
                </a:lnTo>
                <a:lnTo>
                  <a:pt x="212" y="264"/>
                </a:lnTo>
                <a:lnTo>
                  <a:pt x="222" y="266"/>
                </a:lnTo>
                <a:lnTo>
                  <a:pt x="244" y="272"/>
                </a:lnTo>
                <a:lnTo>
                  <a:pt x="272" y="274"/>
                </a:lnTo>
                <a:lnTo>
                  <a:pt x="272" y="274"/>
                </a:lnTo>
                <a:lnTo>
                  <a:pt x="300" y="272"/>
                </a:lnTo>
                <a:lnTo>
                  <a:pt x="314" y="270"/>
                </a:lnTo>
                <a:lnTo>
                  <a:pt x="324" y="266"/>
                </a:lnTo>
                <a:lnTo>
                  <a:pt x="334" y="262"/>
                </a:lnTo>
                <a:lnTo>
                  <a:pt x="340" y="256"/>
                </a:lnTo>
                <a:lnTo>
                  <a:pt x="344" y="252"/>
                </a:lnTo>
                <a:lnTo>
                  <a:pt x="346" y="246"/>
                </a:lnTo>
                <a:lnTo>
                  <a:pt x="346" y="230"/>
                </a:lnTo>
                <a:lnTo>
                  <a:pt x="346" y="230"/>
                </a:lnTo>
                <a:lnTo>
                  <a:pt x="346" y="236"/>
                </a:lnTo>
                <a:lnTo>
                  <a:pt x="344" y="240"/>
                </a:lnTo>
                <a:lnTo>
                  <a:pt x="334" y="246"/>
                </a:lnTo>
                <a:lnTo>
                  <a:pt x="334" y="246"/>
                </a:lnTo>
                <a:lnTo>
                  <a:pt x="322" y="252"/>
                </a:lnTo>
                <a:lnTo>
                  <a:pt x="308" y="256"/>
                </a:lnTo>
                <a:lnTo>
                  <a:pt x="290" y="258"/>
                </a:lnTo>
                <a:lnTo>
                  <a:pt x="272" y="260"/>
                </a:lnTo>
                <a:lnTo>
                  <a:pt x="272" y="260"/>
                </a:lnTo>
                <a:lnTo>
                  <a:pt x="252" y="258"/>
                </a:lnTo>
                <a:lnTo>
                  <a:pt x="236" y="256"/>
                </a:lnTo>
                <a:lnTo>
                  <a:pt x="220" y="252"/>
                </a:lnTo>
                <a:lnTo>
                  <a:pt x="210" y="246"/>
                </a:lnTo>
                <a:lnTo>
                  <a:pt x="210" y="246"/>
                </a:lnTo>
                <a:lnTo>
                  <a:pt x="206" y="244"/>
                </a:lnTo>
                <a:lnTo>
                  <a:pt x="206" y="244"/>
                </a:lnTo>
                <a:lnTo>
                  <a:pt x="206" y="244"/>
                </a:lnTo>
                <a:lnTo>
                  <a:pt x="200" y="238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2"/>
                </a:lnTo>
                <a:lnTo>
                  <a:pt x="150" y="254"/>
                </a:lnTo>
                <a:lnTo>
                  <a:pt x="28" y="212"/>
                </a:lnTo>
                <a:lnTo>
                  <a:pt x="52" y="200"/>
                </a:lnTo>
                <a:lnTo>
                  <a:pt x="148" y="234"/>
                </a:lnTo>
                <a:lnTo>
                  <a:pt x="148" y="234"/>
                </a:lnTo>
                <a:lnTo>
                  <a:pt x="152" y="234"/>
                </a:lnTo>
                <a:lnTo>
                  <a:pt x="152" y="234"/>
                </a:lnTo>
                <a:lnTo>
                  <a:pt x="154" y="234"/>
                </a:lnTo>
                <a:lnTo>
                  <a:pt x="198" y="214"/>
                </a:lnTo>
                <a:lnTo>
                  <a:pt x="198" y="214"/>
                </a:lnTo>
                <a:lnTo>
                  <a:pt x="200" y="220"/>
                </a:lnTo>
                <a:lnTo>
                  <a:pt x="206" y="224"/>
                </a:lnTo>
                <a:lnTo>
                  <a:pt x="214" y="228"/>
                </a:lnTo>
                <a:lnTo>
                  <a:pt x="222" y="232"/>
                </a:lnTo>
                <a:lnTo>
                  <a:pt x="246" y="236"/>
                </a:lnTo>
                <a:lnTo>
                  <a:pt x="272" y="238"/>
                </a:lnTo>
                <a:lnTo>
                  <a:pt x="272" y="238"/>
                </a:lnTo>
                <a:lnTo>
                  <a:pt x="300" y="236"/>
                </a:lnTo>
                <a:lnTo>
                  <a:pt x="314" y="234"/>
                </a:lnTo>
                <a:lnTo>
                  <a:pt x="324" y="230"/>
                </a:lnTo>
                <a:lnTo>
                  <a:pt x="334" y="226"/>
                </a:lnTo>
                <a:lnTo>
                  <a:pt x="340" y="220"/>
                </a:lnTo>
                <a:lnTo>
                  <a:pt x="344" y="216"/>
                </a:lnTo>
                <a:lnTo>
                  <a:pt x="346" y="210"/>
                </a:lnTo>
                <a:lnTo>
                  <a:pt x="346" y="196"/>
                </a:lnTo>
                <a:lnTo>
                  <a:pt x="346" y="196"/>
                </a:lnTo>
                <a:lnTo>
                  <a:pt x="346" y="200"/>
                </a:lnTo>
                <a:lnTo>
                  <a:pt x="344" y="204"/>
                </a:lnTo>
                <a:lnTo>
                  <a:pt x="334" y="210"/>
                </a:lnTo>
                <a:lnTo>
                  <a:pt x="334" y="210"/>
                </a:lnTo>
                <a:lnTo>
                  <a:pt x="322" y="216"/>
                </a:lnTo>
                <a:lnTo>
                  <a:pt x="308" y="220"/>
                </a:lnTo>
                <a:lnTo>
                  <a:pt x="290" y="222"/>
                </a:lnTo>
                <a:lnTo>
                  <a:pt x="272" y="224"/>
                </a:lnTo>
                <a:lnTo>
                  <a:pt x="272" y="224"/>
                </a:lnTo>
                <a:lnTo>
                  <a:pt x="252" y="222"/>
                </a:lnTo>
                <a:lnTo>
                  <a:pt x="236" y="220"/>
                </a:lnTo>
                <a:lnTo>
                  <a:pt x="220" y="216"/>
                </a:lnTo>
                <a:lnTo>
                  <a:pt x="210" y="210"/>
                </a:lnTo>
                <a:lnTo>
                  <a:pt x="210" y="210"/>
                </a:lnTo>
                <a:lnTo>
                  <a:pt x="208" y="210"/>
                </a:lnTo>
                <a:lnTo>
                  <a:pt x="208" y="210"/>
                </a:lnTo>
                <a:lnTo>
                  <a:pt x="200" y="204"/>
                </a:lnTo>
                <a:lnTo>
                  <a:pt x="198" y="198"/>
                </a:lnTo>
                <a:lnTo>
                  <a:pt x="198" y="198"/>
                </a:lnTo>
                <a:lnTo>
                  <a:pt x="196" y="196"/>
                </a:lnTo>
                <a:lnTo>
                  <a:pt x="196" y="198"/>
                </a:lnTo>
                <a:lnTo>
                  <a:pt x="152" y="218"/>
                </a:lnTo>
                <a:lnTo>
                  <a:pt x="72" y="192"/>
                </a:lnTo>
                <a:lnTo>
                  <a:pt x="50" y="184"/>
                </a:lnTo>
                <a:lnTo>
                  <a:pt x="28" y="176"/>
                </a:lnTo>
                <a:lnTo>
                  <a:pt x="52" y="166"/>
                </a:lnTo>
                <a:lnTo>
                  <a:pt x="150" y="200"/>
                </a:lnTo>
                <a:lnTo>
                  <a:pt x="150" y="200"/>
                </a:lnTo>
                <a:lnTo>
                  <a:pt x="152" y="200"/>
                </a:lnTo>
                <a:lnTo>
                  <a:pt x="152" y="200"/>
                </a:lnTo>
                <a:lnTo>
                  <a:pt x="156" y="200"/>
                </a:lnTo>
                <a:lnTo>
                  <a:pt x="198" y="180"/>
                </a:lnTo>
                <a:lnTo>
                  <a:pt x="198" y="180"/>
                </a:lnTo>
                <a:lnTo>
                  <a:pt x="202" y="184"/>
                </a:lnTo>
                <a:lnTo>
                  <a:pt x="208" y="188"/>
                </a:lnTo>
                <a:lnTo>
                  <a:pt x="224" y="196"/>
                </a:lnTo>
                <a:lnTo>
                  <a:pt x="246" y="200"/>
                </a:lnTo>
                <a:lnTo>
                  <a:pt x="272" y="202"/>
                </a:lnTo>
                <a:lnTo>
                  <a:pt x="272" y="202"/>
                </a:lnTo>
                <a:lnTo>
                  <a:pt x="296" y="200"/>
                </a:lnTo>
                <a:lnTo>
                  <a:pt x="318" y="196"/>
                </a:lnTo>
                <a:lnTo>
                  <a:pt x="334" y="190"/>
                </a:lnTo>
                <a:lnTo>
                  <a:pt x="340" y="186"/>
                </a:lnTo>
                <a:lnTo>
                  <a:pt x="344" y="180"/>
                </a:lnTo>
                <a:lnTo>
                  <a:pt x="370" y="168"/>
                </a:lnTo>
                <a:lnTo>
                  <a:pt x="370" y="168"/>
                </a:lnTo>
                <a:lnTo>
                  <a:pt x="374" y="166"/>
                </a:lnTo>
                <a:lnTo>
                  <a:pt x="374" y="162"/>
                </a:lnTo>
                <a:lnTo>
                  <a:pt x="374" y="162"/>
                </a:lnTo>
                <a:lnTo>
                  <a:pt x="374" y="156"/>
                </a:lnTo>
                <a:lnTo>
                  <a:pt x="370" y="154"/>
                </a:lnTo>
                <a:lnTo>
                  <a:pt x="346" y="146"/>
                </a:lnTo>
                <a:lnTo>
                  <a:pt x="372" y="134"/>
                </a:lnTo>
                <a:lnTo>
                  <a:pt x="372" y="134"/>
                </a:lnTo>
                <a:lnTo>
                  <a:pt x="374" y="130"/>
                </a:lnTo>
                <a:lnTo>
                  <a:pt x="376" y="126"/>
                </a:lnTo>
                <a:lnTo>
                  <a:pt x="376" y="126"/>
                </a:lnTo>
                <a:close/>
                <a:moveTo>
                  <a:pt x="202" y="78"/>
                </a:moveTo>
                <a:lnTo>
                  <a:pt x="202" y="78"/>
                </a:lnTo>
                <a:lnTo>
                  <a:pt x="214" y="84"/>
                </a:lnTo>
                <a:lnTo>
                  <a:pt x="230" y="90"/>
                </a:lnTo>
                <a:lnTo>
                  <a:pt x="248" y="94"/>
                </a:lnTo>
                <a:lnTo>
                  <a:pt x="272" y="96"/>
                </a:lnTo>
                <a:lnTo>
                  <a:pt x="272" y="96"/>
                </a:lnTo>
                <a:lnTo>
                  <a:pt x="294" y="94"/>
                </a:lnTo>
                <a:lnTo>
                  <a:pt x="314" y="90"/>
                </a:lnTo>
                <a:lnTo>
                  <a:pt x="330" y="84"/>
                </a:lnTo>
                <a:lnTo>
                  <a:pt x="342" y="78"/>
                </a:lnTo>
                <a:lnTo>
                  <a:pt x="342" y="78"/>
                </a:lnTo>
                <a:lnTo>
                  <a:pt x="346" y="82"/>
                </a:lnTo>
                <a:lnTo>
                  <a:pt x="346" y="88"/>
                </a:lnTo>
                <a:lnTo>
                  <a:pt x="346" y="88"/>
                </a:lnTo>
                <a:lnTo>
                  <a:pt x="346" y="92"/>
                </a:lnTo>
                <a:lnTo>
                  <a:pt x="344" y="96"/>
                </a:lnTo>
                <a:lnTo>
                  <a:pt x="334" y="104"/>
                </a:lnTo>
                <a:lnTo>
                  <a:pt x="334" y="104"/>
                </a:lnTo>
                <a:lnTo>
                  <a:pt x="322" y="108"/>
                </a:lnTo>
                <a:lnTo>
                  <a:pt x="308" y="112"/>
                </a:lnTo>
                <a:lnTo>
                  <a:pt x="290" y="116"/>
                </a:lnTo>
                <a:lnTo>
                  <a:pt x="272" y="116"/>
                </a:lnTo>
                <a:lnTo>
                  <a:pt x="272" y="116"/>
                </a:lnTo>
                <a:lnTo>
                  <a:pt x="254" y="116"/>
                </a:lnTo>
                <a:lnTo>
                  <a:pt x="238" y="114"/>
                </a:lnTo>
                <a:lnTo>
                  <a:pt x="226" y="110"/>
                </a:lnTo>
                <a:lnTo>
                  <a:pt x="214" y="106"/>
                </a:lnTo>
                <a:lnTo>
                  <a:pt x="214" y="106"/>
                </a:lnTo>
                <a:lnTo>
                  <a:pt x="214" y="106"/>
                </a:lnTo>
                <a:lnTo>
                  <a:pt x="210" y="104"/>
                </a:lnTo>
                <a:lnTo>
                  <a:pt x="210" y="104"/>
                </a:lnTo>
                <a:lnTo>
                  <a:pt x="200" y="96"/>
                </a:lnTo>
                <a:lnTo>
                  <a:pt x="198" y="92"/>
                </a:lnTo>
                <a:lnTo>
                  <a:pt x="196" y="88"/>
                </a:lnTo>
                <a:lnTo>
                  <a:pt x="196" y="88"/>
                </a:lnTo>
                <a:lnTo>
                  <a:pt x="198" y="82"/>
                </a:lnTo>
                <a:lnTo>
                  <a:pt x="202" y="78"/>
                </a:lnTo>
                <a:lnTo>
                  <a:pt x="202" y="78"/>
                </a:lnTo>
                <a:close/>
                <a:moveTo>
                  <a:pt x="202" y="114"/>
                </a:moveTo>
                <a:lnTo>
                  <a:pt x="202" y="114"/>
                </a:lnTo>
                <a:lnTo>
                  <a:pt x="214" y="120"/>
                </a:lnTo>
                <a:lnTo>
                  <a:pt x="230" y="126"/>
                </a:lnTo>
                <a:lnTo>
                  <a:pt x="248" y="130"/>
                </a:lnTo>
                <a:lnTo>
                  <a:pt x="272" y="130"/>
                </a:lnTo>
                <a:lnTo>
                  <a:pt x="272" y="130"/>
                </a:lnTo>
                <a:lnTo>
                  <a:pt x="294" y="130"/>
                </a:lnTo>
                <a:lnTo>
                  <a:pt x="314" y="126"/>
                </a:lnTo>
                <a:lnTo>
                  <a:pt x="330" y="120"/>
                </a:lnTo>
                <a:lnTo>
                  <a:pt x="342" y="114"/>
                </a:lnTo>
                <a:lnTo>
                  <a:pt x="342" y="114"/>
                </a:lnTo>
                <a:lnTo>
                  <a:pt x="346" y="118"/>
                </a:lnTo>
                <a:lnTo>
                  <a:pt x="346" y="124"/>
                </a:lnTo>
                <a:lnTo>
                  <a:pt x="346" y="124"/>
                </a:lnTo>
                <a:lnTo>
                  <a:pt x="346" y="128"/>
                </a:lnTo>
                <a:lnTo>
                  <a:pt x="346" y="128"/>
                </a:lnTo>
                <a:lnTo>
                  <a:pt x="342" y="132"/>
                </a:lnTo>
                <a:lnTo>
                  <a:pt x="342" y="132"/>
                </a:lnTo>
                <a:lnTo>
                  <a:pt x="340" y="134"/>
                </a:lnTo>
                <a:lnTo>
                  <a:pt x="340" y="134"/>
                </a:lnTo>
                <a:lnTo>
                  <a:pt x="338" y="136"/>
                </a:lnTo>
                <a:lnTo>
                  <a:pt x="338" y="136"/>
                </a:lnTo>
                <a:lnTo>
                  <a:pt x="334" y="140"/>
                </a:lnTo>
                <a:lnTo>
                  <a:pt x="334" y="140"/>
                </a:lnTo>
                <a:lnTo>
                  <a:pt x="322" y="144"/>
                </a:lnTo>
                <a:lnTo>
                  <a:pt x="308" y="148"/>
                </a:lnTo>
                <a:lnTo>
                  <a:pt x="290" y="150"/>
                </a:lnTo>
                <a:lnTo>
                  <a:pt x="272" y="152"/>
                </a:lnTo>
                <a:lnTo>
                  <a:pt x="272" y="152"/>
                </a:lnTo>
                <a:lnTo>
                  <a:pt x="254" y="152"/>
                </a:lnTo>
                <a:lnTo>
                  <a:pt x="238" y="148"/>
                </a:lnTo>
                <a:lnTo>
                  <a:pt x="226" y="146"/>
                </a:lnTo>
                <a:lnTo>
                  <a:pt x="214" y="142"/>
                </a:lnTo>
                <a:lnTo>
                  <a:pt x="214" y="142"/>
                </a:lnTo>
                <a:lnTo>
                  <a:pt x="214" y="142"/>
                </a:lnTo>
                <a:lnTo>
                  <a:pt x="210" y="140"/>
                </a:lnTo>
                <a:lnTo>
                  <a:pt x="210" y="140"/>
                </a:lnTo>
                <a:lnTo>
                  <a:pt x="200" y="132"/>
                </a:lnTo>
                <a:lnTo>
                  <a:pt x="198" y="128"/>
                </a:lnTo>
                <a:lnTo>
                  <a:pt x="196" y="124"/>
                </a:lnTo>
                <a:lnTo>
                  <a:pt x="196" y="124"/>
                </a:lnTo>
                <a:lnTo>
                  <a:pt x="198" y="118"/>
                </a:lnTo>
                <a:lnTo>
                  <a:pt x="202" y="114"/>
                </a:lnTo>
                <a:lnTo>
                  <a:pt x="202" y="114"/>
                </a:lnTo>
                <a:close/>
                <a:moveTo>
                  <a:pt x="162" y="144"/>
                </a:moveTo>
                <a:lnTo>
                  <a:pt x="162" y="144"/>
                </a:lnTo>
                <a:lnTo>
                  <a:pt x="150" y="150"/>
                </a:lnTo>
                <a:lnTo>
                  <a:pt x="134" y="150"/>
                </a:lnTo>
                <a:lnTo>
                  <a:pt x="134" y="150"/>
                </a:lnTo>
                <a:lnTo>
                  <a:pt x="116" y="150"/>
                </a:lnTo>
                <a:lnTo>
                  <a:pt x="104" y="144"/>
                </a:lnTo>
                <a:lnTo>
                  <a:pt x="104" y="144"/>
                </a:lnTo>
                <a:lnTo>
                  <a:pt x="100" y="142"/>
                </a:lnTo>
                <a:lnTo>
                  <a:pt x="98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2"/>
                </a:lnTo>
                <a:lnTo>
                  <a:pt x="110" y="128"/>
                </a:lnTo>
                <a:lnTo>
                  <a:pt x="120" y="126"/>
                </a:lnTo>
                <a:lnTo>
                  <a:pt x="134" y="124"/>
                </a:lnTo>
                <a:lnTo>
                  <a:pt x="134" y="124"/>
                </a:lnTo>
                <a:lnTo>
                  <a:pt x="148" y="126"/>
                </a:lnTo>
                <a:lnTo>
                  <a:pt x="158" y="128"/>
                </a:lnTo>
                <a:lnTo>
                  <a:pt x="166" y="132"/>
                </a:lnTo>
                <a:lnTo>
                  <a:pt x="168" y="136"/>
                </a:lnTo>
                <a:lnTo>
                  <a:pt x="168" y="138"/>
                </a:lnTo>
                <a:lnTo>
                  <a:pt x="168" y="138"/>
                </a:lnTo>
                <a:lnTo>
                  <a:pt x="166" y="142"/>
                </a:lnTo>
                <a:lnTo>
                  <a:pt x="162" y="144"/>
                </a:lnTo>
                <a:lnTo>
                  <a:pt x="162" y="144"/>
                </a:lnTo>
                <a:close/>
                <a:moveTo>
                  <a:pt x="346" y="160"/>
                </a:moveTo>
                <a:lnTo>
                  <a:pt x="346" y="160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6" y="162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4" y="166"/>
                </a:lnTo>
                <a:lnTo>
                  <a:pt x="342" y="168"/>
                </a:lnTo>
                <a:lnTo>
                  <a:pt x="342" y="168"/>
                </a:lnTo>
                <a:lnTo>
                  <a:pt x="340" y="170"/>
                </a:lnTo>
                <a:lnTo>
                  <a:pt x="340" y="170"/>
                </a:lnTo>
                <a:lnTo>
                  <a:pt x="338" y="172"/>
                </a:lnTo>
                <a:lnTo>
                  <a:pt x="338" y="172"/>
                </a:lnTo>
                <a:lnTo>
                  <a:pt x="334" y="174"/>
                </a:lnTo>
                <a:lnTo>
                  <a:pt x="334" y="174"/>
                </a:lnTo>
                <a:lnTo>
                  <a:pt x="322" y="180"/>
                </a:lnTo>
                <a:lnTo>
                  <a:pt x="308" y="184"/>
                </a:lnTo>
                <a:lnTo>
                  <a:pt x="290" y="186"/>
                </a:lnTo>
                <a:lnTo>
                  <a:pt x="272" y="188"/>
                </a:lnTo>
                <a:lnTo>
                  <a:pt x="272" y="188"/>
                </a:lnTo>
                <a:lnTo>
                  <a:pt x="252" y="186"/>
                </a:lnTo>
                <a:lnTo>
                  <a:pt x="236" y="184"/>
                </a:lnTo>
                <a:lnTo>
                  <a:pt x="220" y="180"/>
                </a:lnTo>
                <a:lnTo>
                  <a:pt x="210" y="174"/>
                </a:lnTo>
                <a:lnTo>
                  <a:pt x="210" y="174"/>
                </a:lnTo>
                <a:lnTo>
                  <a:pt x="208" y="174"/>
                </a:lnTo>
                <a:lnTo>
                  <a:pt x="208" y="174"/>
                </a:lnTo>
                <a:lnTo>
                  <a:pt x="208" y="174"/>
                </a:lnTo>
                <a:lnTo>
                  <a:pt x="200" y="168"/>
                </a:lnTo>
                <a:lnTo>
                  <a:pt x="200" y="168"/>
                </a:lnTo>
                <a:lnTo>
                  <a:pt x="200" y="166"/>
                </a:lnTo>
                <a:lnTo>
                  <a:pt x="200" y="166"/>
                </a:lnTo>
                <a:lnTo>
                  <a:pt x="198" y="164"/>
                </a:lnTo>
                <a:lnTo>
                  <a:pt x="198" y="164"/>
                </a:lnTo>
                <a:lnTo>
                  <a:pt x="196" y="160"/>
                </a:lnTo>
                <a:lnTo>
                  <a:pt x="196" y="160"/>
                </a:lnTo>
                <a:lnTo>
                  <a:pt x="198" y="154"/>
                </a:lnTo>
                <a:lnTo>
                  <a:pt x="202" y="148"/>
                </a:lnTo>
                <a:lnTo>
                  <a:pt x="202" y="148"/>
                </a:lnTo>
                <a:lnTo>
                  <a:pt x="214" y="156"/>
                </a:lnTo>
                <a:lnTo>
                  <a:pt x="230" y="162"/>
                </a:lnTo>
                <a:lnTo>
                  <a:pt x="248" y="166"/>
                </a:lnTo>
                <a:lnTo>
                  <a:pt x="272" y="166"/>
                </a:lnTo>
                <a:lnTo>
                  <a:pt x="272" y="166"/>
                </a:lnTo>
                <a:lnTo>
                  <a:pt x="294" y="166"/>
                </a:lnTo>
                <a:lnTo>
                  <a:pt x="314" y="162"/>
                </a:lnTo>
                <a:lnTo>
                  <a:pt x="330" y="156"/>
                </a:lnTo>
                <a:lnTo>
                  <a:pt x="342" y="148"/>
                </a:lnTo>
                <a:lnTo>
                  <a:pt x="342" y="148"/>
                </a:lnTo>
                <a:lnTo>
                  <a:pt x="346" y="154"/>
                </a:lnTo>
                <a:lnTo>
                  <a:pt x="346" y="160"/>
                </a:lnTo>
                <a:lnTo>
                  <a:pt x="346" y="160"/>
                </a:lnTo>
                <a:close/>
                <a:moveTo>
                  <a:pt x="346" y="128"/>
                </a:moveTo>
                <a:lnTo>
                  <a:pt x="346" y="128"/>
                </a:lnTo>
                <a:lnTo>
                  <a:pt x="348" y="128"/>
                </a:lnTo>
                <a:lnTo>
                  <a:pt x="346" y="128"/>
                </a:lnTo>
                <a:close/>
                <a:moveTo>
                  <a:pt x="196" y="28"/>
                </a:moveTo>
                <a:lnTo>
                  <a:pt x="196" y="28"/>
                </a:lnTo>
                <a:lnTo>
                  <a:pt x="198" y="24"/>
                </a:lnTo>
                <a:lnTo>
                  <a:pt x="202" y="18"/>
                </a:lnTo>
                <a:lnTo>
                  <a:pt x="210" y="14"/>
                </a:lnTo>
                <a:lnTo>
                  <a:pt x="218" y="8"/>
                </a:lnTo>
                <a:lnTo>
                  <a:pt x="230" y="6"/>
                </a:lnTo>
                <a:lnTo>
                  <a:pt x="242" y="2"/>
                </a:lnTo>
                <a:lnTo>
                  <a:pt x="272" y="0"/>
                </a:lnTo>
                <a:lnTo>
                  <a:pt x="272" y="0"/>
                </a:lnTo>
                <a:lnTo>
                  <a:pt x="300" y="2"/>
                </a:lnTo>
                <a:lnTo>
                  <a:pt x="314" y="6"/>
                </a:lnTo>
                <a:lnTo>
                  <a:pt x="324" y="8"/>
                </a:lnTo>
                <a:lnTo>
                  <a:pt x="334" y="14"/>
                </a:lnTo>
                <a:lnTo>
                  <a:pt x="340" y="18"/>
                </a:lnTo>
                <a:lnTo>
                  <a:pt x="344" y="24"/>
                </a:lnTo>
                <a:lnTo>
                  <a:pt x="346" y="28"/>
                </a:lnTo>
                <a:lnTo>
                  <a:pt x="346" y="28"/>
                </a:lnTo>
                <a:lnTo>
                  <a:pt x="346" y="34"/>
                </a:lnTo>
                <a:lnTo>
                  <a:pt x="344" y="38"/>
                </a:lnTo>
                <a:lnTo>
                  <a:pt x="334" y="44"/>
                </a:lnTo>
                <a:lnTo>
                  <a:pt x="334" y="44"/>
                </a:lnTo>
                <a:lnTo>
                  <a:pt x="322" y="50"/>
                </a:lnTo>
                <a:lnTo>
                  <a:pt x="308" y="54"/>
                </a:lnTo>
                <a:lnTo>
                  <a:pt x="290" y="56"/>
                </a:lnTo>
                <a:lnTo>
                  <a:pt x="272" y="58"/>
                </a:lnTo>
                <a:lnTo>
                  <a:pt x="272" y="58"/>
                </a:lnTo>
                <a:lnTo>
                  <a:pt x="252" y="56"/>
                </a:lnTo>
                <a:lnTo>
                  <a:pt x="236" y="54"/>
                </a:lnTo>
                <a:lnTo>
                  <a:pt x="220" y="50"/>
                </a:lnTo>
                <a:lnTo>
                  <a:pt x="210" y="44"/>
                </a:lnTo>
                <a:lnTo>
                  <a:pt x="210" y="44"/>
                </a:lnTo>
                <a:lnTo>
                  <a:pt x="200" y="38"/>
                </a:lnTo>
                <a:lnTo>
                  <a:pt x="198" y="34"/>
                </a:lnTo>
                <a:lnTo>
                  <a:pt x="196" y="28"/>
                </a:lnTo>
                <a:lnTo>
                  <a:pt x="196" y="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3020898" y="5213768"/>
            <a:ext cx="457731" cy="448094"/>
          </a:xfrm>
          <a:custGeom>
            <a:rect b="b" l="l" r="r" t="t"/>
            <a:pathLst>
              <a:path extrusionOk="0" h="372" w="380">
                <a:moveTo>
                  <a:pt x="378" y="190"/>
                </a:moveTo>
                <a:lnTo>
                  <a:pt x="378" y="224"/>
                </a:lnTo>
                <a:lnTo>
                  <a:pt x="378" y="224"/>
                </a:lnTo>
                <a:lnTo>
                  <a:pt x="378" y="230"/>
                </a:lnTo>
                <a:lnTo>
                  <a:pt x="376" y="236"/>
                </a:lnTo>
                <a:lnTo>
                  <a:pt x="372" y="242"/>
                </a:lnTo>
                <a:lnTo>
                  <a:pt x="366" y="246"/>
                </a:lnTo>
                <a:lnTo>
                  <a:pt x="208" y="366"/>
                </a:lnTo>
                <a:lnTo>
                  <a:pt x="208" y="366"/>
                </a:lnTo>
                <a:lnTo>
                  <a:pt x="198" y="372"/>
                </a:lnTo>
                <a:lnTo>
                  <a:pt x="190" y="372"/>
                </a:lnTo>
                <a:lnTo>
                  <a:pt x="190" y="372"/>
                </a:lnTo>
                <a:lnTo>
                  <a:pt x="182" y="372"/>
                </a:lnTo>
                <a:lnTo>
                  <a:pt x="172" y="366"/>
                </a:lnTo>
                <a:lnTo>
                  <a:pt x="14" y="246"/>
                </a:lnTo>
                <a:lnTo>
                  <a:pt x="14" y="246"/>
                </a:lnTo>
                <a:lnTo>
                  <a:pt x="8" y="242"/>
                </a:lnTo>
                <a:lnTo>
                  <a:pt x="4" y="236"/>
                </a:lnTo>
                <a:lnTo>
                  <a:pt x="2" y="230"/>
                </a:lnTo>
                <a:lnTo>
                  <a:pt x="2" y="224"/>
                </a:lnTo>
                <a:lnTo>
                  <a:pt x="2" y="190"/>
                </a:lnTo>
                <a:lnTo>
                  <a:pt x="2" y="190"/>
                </a:lnTo>
                <a:lnTo>
                  <a:pt x="6" y="194"/>
                </a:lnTo>
                <a:lnTo>
                  <a:pt x="10" y="200"/>
                </a:lnTo>
                <a:lnTo>
                  <a:pt x="172" y="322"/>
                </a:lnTo>
                <a:lnTo>
                  <a:pt x="172" y="322"/>
                </a:lnTo>
                <a:lnTo>
                  <a:pt x="180" y="326"/>
                </a:lnTo>
                <a:lnTo>
                  <a:pt x="190" y="328"/>
                </a:lnTo>
                <a:lnTo>
                  <a:pt x="190" y="328"/>
                </a:lnTo>
                <a:lnTo>
                  <a:pt x="200" y="326"/>
                </a:lnTo>
                <a:lnTo>
                  <a:pt x="208" y="322"/>
                </a:lnTo>
                <a:lnTo>
                  <a:pt x="370" y="200"/>
                </a:lnTo>
                <a:lnTo>
                  <a:pt x="370" y="200"/>
                </a:lnTo>
                <a:lnTo>
                  <a:pt x="374" y="194"/>
                </a:lnTo>
                <a:lnTo>
                  <a:pt x="378" y="190"/>
                </a:lnTo>
                <a:lnTo>
                  <a:pt x="378" y="190"/>
                </a:lnTo>
                <a:close/>
                <a:moveTo>
                  <a:pt x="130" y="158"/>
                </a:moveTo>
                <a:lnTo>
                  <a:pt x="130" y="158"/>
                </a:lnTo>
                <a:lnTo>
                  <a:pt x="116" y="146"/>
                </a:lnTo>
                <a:lnTo>
                  <a:pt x="116" y="146"/>
                </a:lnTo>
                <a:lnTo>
                  <a:pt x="110" y="140"/>
                </a:lnTo>
                <a:lnTo>
                  <a:pt x="104" y="138"/>
                </a:lnTo>
                <a:lnTo>
                  <a:pt x="100" y="138"/>
                </a:lnTo>
                <a:lnTo>
                  <a:pt x="94" y="140"/>
                </a:lnTo>
                <a:lnTo>
                  <a:pt x="94" y="140"/>
                </a:lnTo>
                <a:lnTo>
                  <a:pt x="92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4"/>
                </a:lnTo>
                <a:lnTo>
                  <a:pt x="94" y="160"/>
                </a:lnTo>
                <a:lnTo>
                  <a:pt x="94" y="160"/>
                </a:lnTo>
                <a:lnTo>
                  <a:pt x="104" y="172"/>
                </a:lnTo>
                <a:lnTo>
                  <a:pt x="104" y="172"/>
                </a:lnTo>
                <a:lnTo>
                  <a:pt x="106" y="176"/>
                </a:lnTo>
                <a:lnTo>
                  <a:pt x="106" y="176"/>
                </a:lnTo>
                <a:lnTo>
                  <a:pt x="118" y="186"/>
                </a:lnTo>
                <a:lnTo>
                  <a:pt x="118" y="186"/>
                </a:lnTo>
                <a:lnTo>
                  <a:pt x="126" y="190"/>
                </a:lnTo>
                <a:lnTo>
                  <a:pt x="126" y="190"/>
                </a:lnTo>
                <a:lnTo>
                  <a:pt x="130" y="192"/>
                </a:lnTo>
                <a:lnTo>
                  <a:pt x="130" y="192"/>
                </a:lnTo>
                <a:lnTo>
                  <a:pt x="134" y="192"/>
                </a:lnTo>
                <a:lnTo>
                  <a:pt x="138" y="190"/>
                </a:lnTo>
                <a:lnTo>
                  <a:pt x="138" y="190"/>
                </a:lnTo>
                <a:lnTo>
                  <a:pt x="142" y="186"/>
                </a:lnTo>
                <a:lnTo>
                  <a:pt x="142" y="182"/>
                </a:lnTo>
                <a:lnTo>
                  <a:pt x="142" y="182"/>
                </a:lnTo>
                <a:lnTo>
                  <a:pt x="142" y="176"/>
                </a:lnTo>
                <a:lnTo>
                  <a:pt x="140" y="172"/>
                </a:lnTo>
                <a:lnTo>
                  <a:pt x="140" y="172"/>
                </a:lnTo>
                <a:lnTo>
                  <a:pt x="130" y="158"/>
                </a:lnTo>
                <a:lnTo>
                  <a:pt x="130" y="158"/>
                </a:lnTo>
                <a:close/>
                <a:moveTo>
                  <a:pt x="380" y="150"/>
                </a:moveTo>
                <a:lnTo>
                  <a:pt x="380" y="150"/>
                </a:lnTo>
                <a:lnTo>
                  <a:pt x="378" y="158"/>
                </a:lnTo>
                <a:lnTo>
                  <a:pt x="376" y="164"/>
                </a:lnTo>
                <a:lnTo>
                  <a:pt x="372" y="170"/>
                </a:lnTo>
                <a:lnTo>
                  <a:pt x="368" y="174"/>
                </a:lnTo>
                <a:lnTo>
                  <a:pt x="208" y="294"/>
                </a:lnTo>
                <a:lnTo>
                  <a:pt x="208" y="294"/>
                </a:lnTo>
                <a:lnTo>
                  <a:pt x="200" y="300"/>
                </a:lnTo>
                <a:lnTo>
                  <a:pt x="190" y="300"/>
                </a:lnTo>
                <a:lnTo>
                  <a:pt x="190" y="300"/>
                </a:lnTo>
                <a:lnTo>
                  <a:pt x="180" y="300"/>
                </a:lnTo>
                <a:lnTo>
                  <a:pt x="172" y="294"/>
                </a:lnTo>
                <a:lnTo>
                  <a:pt x="12" y="174"/>
                </a:lnTo>
                <a:lnTo>
                  <a:pt x="12" y="174"/>
                </a:lnTo>
                <a:lnTo>
                  <a:pt x="8" y="170"/>
                </a:lnTo>
                <a:lnTo>
                  <a:pt x="4" y="164"/>
                </a:lnTo>
                <a:lnTo>
                  <a:pt x="2" y="158"/>
                </a:lnTo>
                <a:lnTo>
                  <a:pt x="0" y="150"/>
                </a:lnTo>
                <a:lnTo>
                  <a:pt x="0" y="150"/>
                </a:lnTo>
                <a:lnTo>
                  <a:pt x="2" y="144"/>
                </a:lnTo>
                <a:lnTo>
                  <a:pt x="4" y="136"/>
                </a:lnTo>
                <a:lnTo>
                  <a:pt x="8" y="130"/>
                </a:lnTo>
                <a:lnTo>
                  <a:pt x="12" y="126"/>
                </a:lnTo>
                <a:lnTo>
                  <a:pt x="172" y="6"/>
                </a:lnTo>
                <a:lnTo>
                  <a:pt x="172" y="6"/>
                </a:lnTo>
                <a:lnTo>
                  <a:pt x="180" y="2"/>
                </a:lnTo>
                <a:lnTo>
                  <a:pt x="190" y="0"/>
                </a:lnTo>
                <a:lnTo>
                  <a:pt x="200" y="2"/>
                </a:lnTo>
                <a:lnTo>
                  <a:pt x="208" y="6"/>
                </a:lnTo>
                <a:lnTo>
                  <a:pt x="368" y="126"/>
                </a:lnTo>
                <a:lnTo>
                  <a:pt x="368" y="126"/>
                </a:lnTo>
                <a:lnTo>
                  <a:pt x="372" y="130"/>
                </a:lnTo>
                <a:lnTo>
                  <a:pt x="376" y="136"/>
                </a:lnTo>
                <a:lnTo>
                  <a:pt x="378" y="144"/>
                </a:lnTo>
                <a:lnTo>
                  <a:pt x="380" y="150"/>
                </a:lnTo>
                <a:lnTo>
                  <a:pt x="380" y="150"/>
                </a:lnTo>
                <a:close/>
                <a:moveTo>
                  <a:pt x="164" y="166"/>
                </a:moveTo>
                <a:lnTo>
                  <a:pt x="164" y="166"/>
                </a:lnTo>
                <a:lnTo>
                  <a:pt x="162" y="156"/>
                </a:lnTo>
                <a:lnTo>
                  <a:pt x="158" y="148"/>
                </a:lnTo>
                <a:lnTo>
                  <a:pt x="158" y="148"/>
                </a:lnTo>
                <a:lnTo>
                  <a:pt x="152" y="140"/>
                </a:lnTo>
                <a:lnTo>
                  <a:pt x="142" y="132"/>
                </a:lnTo>
                <a:lnTo>
                  <a:pt x="142" y="132"/>
                </a:lnTo>
                <a:lnTo>
                  <a:pt x="130" y="124"/>
                </a:lnTo>
                <a:lnTo>
                  <a:pt x="122" y="122"/>
                </a:lnTo>
                <a:lnTo>
                  <a:pt x="116" y="122"/>
                </a:lnTo>
                <a:lnTo>
                  <a:pt x="116" y="122"/>
                </a:lnTo>
                <a:lnTo>
                  <a:pt x="112" y="122"/>
                </a:lnTo>
                <a:lnTo>
                  <a:pt x="112" y="122"/>
                </a:lnTo>
                <a:lnTo>
                  <a:pt x="100" y="124"/>
                </a:lnTo>
                <a:lnTo>
                  <a:pt x="88" y="132"/>
                </a:lnTo>
                <a:lnTo>
                  <a:pt x="88" y="132"/>
                </a:lnTo>
                <a:lnTo>
                  <a:pt x="80" y="138"/>
                </a:lnTo>
                <a:lnTo>
                  <a:pt x="76" y="146"/>
                </a:lnTo>
                <a:lnTo>
                  <a:pt x="76" y="146"/>
                </a:lnTo>
                <a:lnTo>
                  <a:pt x="72" y="156"/>
                </a:lnTo>
                <a:lnTo>
                  <a:pt x="72" y="164"/>
                </a:lnTo>
                <a:lnTo>
                  <a:pt x="72" y="164"/>
                </a:lnTo>
                <a:lnTo>
                  <a:pt x="74" y="174"/>
                </a:lnTo>
                <a:lnTo>
                  <a:pt x="78" y="182"/>
                </a:lnTo>
                <a:lnTo>
                  <a:pt x="78" y="182"/>
                </a:lnTo>
                <a:lnTo>
                  <a:pt x="84" y="190"/>
                </a:lnTo>
                <a:lnTo>
                  <a:pt x="94" y="198"/>
                </a:lnTo>
                <a:lnTo>
                  <a:pt x="94" y="198"/>
                </a:lnTo>
                <a:lnTo>
                  <a:pt x="106" y="206"/>
                </a:lnTo>
                <a:lnTo>
                  <a:pt x="114" y="208"/>
                </a:lnTo>
                <a:lnTo>
                  <a:pt x="120" y="208"/>
                </a:lnTo>
                <a:lnTo>
                  <a:pt x="120" y="208"/>
                </a:lnTo>
                <a:lnTo>
                  <a:pt x="132" y="206"/>
                </a:lnTo>
                <a:lnTo>
                  <a:pt x="142" y="202"/>
                </a:lnTo>
                <a:lnTo>
                  <a:pt x="142" y="202"/>
                </a:lnTo>
                <a:lnTo>
                  <a:pt x="148" y="198"/>
                </a:lnTo>
                <a:lnTo>
                  <a:pt x="148" y="198"/>
                </a:lnTo>
                <a:lnTo>
                  <a:pt x="154" y="190"/>
                </a:lnTo>
                <a:lnTo>
                  <a:pt x="160" y="182"/>
                </a:lnTo>
                <a:lnTo>
                  <a:pt x="160" y="182"/>
                </a:lnTo>
                <a:lnTo>
                  <a:pt x="162" y="174"/>
                </a:lnTo>
                <a:lnTo>
                  <a:pt x="164" y="166"/>
                </a:lnTo>
                <a:lnTo>
                  <a:pt x="164" y="166"/>
                </a:lnTo>
                <a:close/>
                <a:moveTo>
                  <a:pt x="212" y="224"/>
                </a:moveTo>
                <a:lnTo>
                  <a:pt x="190" y="64"/>
                </a:lnTo>
                <a:lnTo>
                  <a:pt x="190" y="64"/>
                </a:lnTo>
                <a:lnTo>
                  <a:pt x="188" y="62"/>
                </a:lnTo>
                <a:lnTo>
                  <a:pt x="188" y="62"/>
                </a:lnTo>
                <a:lnTo>
                  <a:pt x="186" y="62"/>
                </a:lnTo>
                <a:lnTo>
                  <a:pt x="186" y="62"/>
                </a:lnTo>
                <a:lnTo>
                  <a:pt x="184" y="62"/>
                </a:lnTo>
                <a:lnTo>
                  <a:pt x="168" y="74"/>
                </a:lnTo>
                <a:lnTo>
                  <a:pt x="168" y="74"/>
                </a:lnTo>
                <a:lnTo>
                  <a:pt x="168" y="76"/>
                </a:lnTo>
                <a:lnTo>
                  <a:pt x="188" y="236"/>
                </a:lnTo>
                <a:lnTo>
                  <a:pt x="188" y="236"/>
                </a:lnTo>
                <a:lnTo>
                  <a:pt x="190" y="238"/>
                </a:lnTo>
                <a:lnTo>
                  <a:pt x="190" y="238"/>
                </a:lnTo>
                <a:lnTo>
                  <a:pt x="192" y="238"/>
                </a:lnTo>
                <a:lnTo>
                  <a:pt x="192" y="238"/>
                </a:lnTo>
                <a:lnTo>
                  <a:pt x="196" y="238"/>
                </a:lnTo>
                <a:lnTo>
                  <a:pt x="212" y="226"/>
                </a:lnTo>
                <a:lnTo>
                  <a:pt x="212" y="226"/>
                </a:lnTo>
                <a:lnTo>
                  <a:pt x="212" y="224"/>
                </a:lnTo>
                <a:lnTo>
                  <a:pt x="212" y="224"/>
                </a:lnTo>
                <a:close/>
                <a:moveTo>
                  <a:pt x="308" y="136"/>
                </a:moveTo>
                <a:lnTo>
                  <a:pt x="308" y="136"/>
                </a:lnTo>
                <a:lnTo>
                  <a:pt x="306" y="126"/>
                </a:lnTo>
                <a:lnTo>
                  <a:pt x="302" y="118"/>
                </a:lnTo>
                <a:lnTo>
                  <a:pt x="302" y="118"/>
                </a:lnTo>
                <a:lnTo>
                  <a:pt x="296" y="110"/>
                </a:lnTo>
                <a:lnTo>
                  <a:pt x="288" y="102"/>
                </a:lnTo>
                <a:lnTo>
                  <a:pt x="288" y="102"/>
                </a:lnTo>
                <a:lnTo>
                  <a:pt x="274" y="94"/>
                </a:lnTo>
                <a:lnTo>
                  <a:pt x="268" y="92"/>
                </a:lnTo>
                <a:lnTo>
                  <a:pt x="260" y="92"/>
                </a:lnTo>
                <a:lnTo>
                  <a:pt x="260" y="92"/>
                </a:lnTo>
                <a:lnTo>
                  <a:pt x="250" y="92"/>
                </a:lnTo>
                <a:lnTo>
                  <a:pt x="238" y="98"/>
                </a:lnTo>
                <a:lnTo>
                  <a:pt x="238" y="98"/>
                </a:lnTo>
                <a:lnTo>
                  <a:pt x="234" y="102"/>
                </a:lnTo>
                <a:lnTo>
                  <a:pt x="234" y="102"/>
                </a:lnTo>
                <a:lnTo>
                  <a:pt x="226" y="108"/>
                </a:lnTo>
                <a:lnTo>
                  <a:pt x="220" y="116"/>
                </a:lnTo>
                <a:lnTo>
                  <a:pt x="220" y="116"/>
                </a:lnTo>
                <a:lnTo>
                  <a:pt x="218" y="126"/>
                </a:lnTo>
                <a:lnTo>
                  <a:pt x="218" y="134"/>
                </a:lnTo>
                <a:lnTo>
                  <a:pt x="218" y="134"/>
                </a:lnTo>
                <a:lnTo>
                  <a:pt x="218" y="144"/>
                </a:lnTo>
                <a:lnTo>
                  <a:pt x="222" y="152"/>
                </a:lnTo>
                <a:lnTo>
                  <a:pt x="222" y="152"/>
                </a:lnTo>
                <a:lnTo>
                  <a:pt x="230" y="160"/>
                </a:lnTo>
                <a:lnTo>
                  <a:pt x="238" y="168"/>
                </a:lnTo>
                <a:lnTo>
                  <a:pt x="238" y="168"/>
                </a:lnTo>
                <a:lnTo>
                  <a:pt x="252" y="176"/>
                </a:lnTo>
                <a:lnTo>
                  <a:pt x="258" y="178"/>
                </a:lnTo>
                <a:lnTo>
                  <a:pt x="264" y="178"/>
                </a:lnTo>
                <a:lnTo>
                  <a:pt x="264" y="178"/>
                </a:lnTo>
                <a:lnTo>
                  <a:pt x="268" y="178"/>
                </a:lnTo>
                <a:lnTo>
                  <a:pt x="268" y="178"/>
                </a:lnTo>
                <a:lnTo>
                  <a:pt x="280" y="176"/>
                </a:lnTo>
                <a:lnTo>
                  <a:pt x="292" y="168"/>
                </a:lnTo>
                <a:lnTo>
                  <a:pt x="292" y="168"/>
                </a:lnTo>
                <a:lnTo>
                  <a:pt x="300" y="160"/>
                </a:lnTo>
                <a:lnTo>
                  <a:pt x="304" y="152"/>
                </a:lnTo>
                <a:lnTo>
                  <a:pt x="304" y="152"/>
                </a:lnTo>
                <a:lnTo>
                  <a:pt x="308" y="144"/>
                </a:lnTo>
                <a:lnTo>
                  <a:pt x="308" y="136"/>
                </a:lnTo>
                <a:lnTo>
                  <a:pt x="308" y="136"/>
                </a:lnTo>
                <a:close/>
                <a:moveTo>
                  <a:pt x="282" y="136"/>
                </a:moveTo>
                <a:lnTo>
                  <a:pt x="282" y="136"/>
                </a:lnTo>
                <a:lnTo>
                  <a:pt x="276" y="128"/>
                </a:lnTo>
                <a:lnTo>
                  <a:pt x="276" y="128"/>
                </a:lnTo>
                <a:lnTo>
                  <a:pt x="268" y="122"/>
                </a:lnTo>
                <a:lnTo>
                  <a:pt x="268" y="122"/>
                </a:lnTo>
                <a:lnTo>
                  <a:pt x="262" y="116"/>
                </a:lnTo>
                <a:lnTo>
                  <a:pt x="262" y="116"/>
                </a:lnTo>
                <a:lnTo>
                  <a:pt x="254" y="110"/>
                </a:lnTo>
                <a:lnTo>
                  <a:pt x="248" y="108"/>
                </a:lnTo>
                <a:lnTo>
                  <a:pt x="244" y="108"/>
                </a:lnTo>
                <a:lnTo>
                  <a:pt x="240" y="110"/>
                </a:lnTo>
                <a:lnTo>
                  <a:pt x="240" y="110"/>
                </a:lnTo>
                <a:lnTo>
                  <a:pt x="238" y="114"/>
                </a:lnTo>
                <a:lnTo>
                  <a:pt x="236" y="118"/>
                </a:lnTo>
                <a:lnTo>
                  <a:pt x="236" y="118"/>
                </a:lnTo>
                <a:lnTo>
                  <a:pt x="238" y="124"/>
                </a:lnTo>
                <a:lnTo>
                  <a:pt x="240" y="130"/>
                </a:lnTo>
                <a:lnTo>
                  <a:pt x="240" y="130"/>
                </a:lnTo>
                <a:lnTo>
                  <a:pt x="248" y="142"/>
                </a:lnTo>
                <a:lnTo>
                  <a:pt x="248" y="142"/>
                </a:lnTo>
                <a:lnTo>
                  <a:pt x="262" y="156"/>
                </a:lnTo>
                <a:lnTo>
                  <a:pt x="262" y="156"/>
                </a:lnTo>
                <a:lnTo>
                  <a:pt x="270" y="160"/>
                </a:lnTo>
                <a:lnTo>
                  <a:pt x="274" y="162"/>
                </a:lnTo>
                <a:lnTo>
                  <a:pt x="274" y="162"/>
                </a:lnTo>
                <a:lnTo>
                  <a:pt x="280" y="162"/>
                </a:lnTo>
                <a:lnTo>
                  <a:pt x="284" y="160"/>
                </a:lnTo>
                <a:lnTo>
                  <a:pt x="284" y="160"/>
                </a:lnTo>
                <a:lnTo>
                  <a:pt x="286" y="158"/>
                </a:lnTo>
                <a:lnTo>
                  <a:pt x="288" y="154"/>
                </a:lnTo>
                <a:lnTo>
                  <a:pt x="288" y="150"/>
                </a:lnTo>
                <a:lnTo>
                  <a:pt x="286" y="144"/>
                </a:lnTo>
                <a:lnTo>
                  <a:pt x="286" y="144"/>
                </a:lnTo>
                <a:lnTo>
                  <a:pt x="282" y="136"/>
                </a:lnTo>
                <a:lnTo>
                  <a:pt x="282" y="1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3823016" y="5066600"/>
            <a:ext cx="52134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Increase number of observations by web scraping several job portals (LinkedIn).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s-E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Repeatedly </a:t>
            </a:r>
            <a:r>
              <a:rPr lang="es-ES">
                <a:latin typeface="Georgia"/>
                <a:ea typeface="Georgia"/>
                <a:cs typeface="Georgia"/>
                <a:sym typeface="Georgia"/>
              </a:rPr>
              <a:t>web scrape Glassdoor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5" name="Google Shape;355;p5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5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7" name="Google Shape;357;p5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358" name="Google Shape;358;p5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5"/>
          <p:cNvSpPr/>
          <p:nvPr/>
        </p:nvSpPr>
        <p:spPr>
          <a:xfrm>
            <a:off x="608248" y="4047131"/>
            <a:ext cx="502032" cy="487410"/>
          </a:xfrm>
          <a:custGeom>
            <a:rect b="b" l="l" r="r" t="t"/>
            <a:pathLst>
              <a:path extrusionOk="0" h="400" w="412">
                <a:moveTo>
                  <a:pt x="356" y="88"/>
                </a:moveTo>
                <a:lnTo>
                  <a:pt x="356" y="88"/>
                </a:lnTo>
                <a:lnTo>
                  <a:pt x="366" y="90"/>
                </a:lnTo>
                <a:lnTo>
                  <a:pt x="376" y="96"/>
                </a:lnTo>
                <a:lnTo>
                  <a:pt x="382" y="104"/>
                </a:lnTo>
                <a:lnTo>
                  <a:pt x="384" y="116"/>
                </a:lnTo>
                <a:lnTo>
                  <a:pt x="384" y="116"/>
                </a:lnTo>
                <a:lnTo>
                  <a:pt x="382" y="126"/>
                </a:lnTo>
                <a:lnTo>
                  <a:pt x="376" y="136"/>
                </a:lnTo>
                <a:lnTo>
                  <a:pt x="366" y="142"/>
                </a:lnTo>
                <a:lnTo>
                  <a:pt x="356" y="144"/>
                </a:lnTo>
                <a:lnTo>
                  <a:pt x="356" y="144"/>
                </a:lnTo>
                <a:lnTo>
                  <a:pt x="344" y="142"/>
                </a:lnTo>
                <a:lnTo>
                  <a:pt x="336" y="136"/>
                </a:lnTo>
                <a:lnTo>
                  <a:pt x="330" y="126"/>
                </a:lnTo>
                <a:lnTo>
                  <a:pt x="328" y="116"/>
                </a:lnTo>
                <a:lnTo>
                  <a:pt x="328" y="116"/>
                </a:lnTo>
                <a:lnTo>
                  <a:pt x="330" y="104"/>
                </a:lnTo>
                <a:lnTo>
                  <a:pt x="336" y="96"/>
                </a:lnTo>
                <a:lnTo>
                  <a:pt x="344" y="90"/>
                </a:lnTo>
                <a:lnTo>
                  <a:pt x="356" y="88"/>
                </a:lnTo>
                <a:lnTo>
                  <a:pt x="356" y="88"/>
                </a:lnTo>
                <a:close/>
                <a:moveTo>
                  <a:pt x="392" y="156"/>
                </a:moveTo>
                <a:lnTo>
                  <a:pt x="374" y="156"/>
                </a:lnTo>
                <a:lnTo>
                  <a:pt x="356" y="182"/>
                </a:lnTo>
                <a:lnTo>
                  <a:pt x="338" y="156"/>
                </a:lnTo>
                <a:lnTo>
                  <a:pt x="320" y="156"/>
                </a:lnTo>
                <a:lnTo>
                  <a:pt x="320" y="156"/>
                </a:lnTo>
                <a:lnTo>
                  <a:pt x="314" y="156"/>
                </a:lnTo>
                <a:lnTo>
                  <a:pt x="314" y="156"/>
                </a:lnTo>
                <a:lnTo>
                  <a:pt x="314" y="158"/>
                </a:lnTo>
                <a:lnTo>
                  <a:pt x="314" y="204"/>
                </a:lnTo>
                <a:lnTo>
                  <a:pt x="314" y="204"/>
                </a:lnTo>
                <a:lnTo>
                  <a:pt x="336" y="224"/>
                </a:lnTo>
                <a:lnTo>
                  <a:pt x="354" y="244"/>
                </a:lnTo>
                <a:lnTo>
                  <a:pt x="370" y="268"/>
                </a:lnTo>
                <a:lnTo>
                  <a:pt x="386" y="294"/>
                </a:lnTo>
                <a:lnTo>
                  <a:pt x="386" y="294"/>
                </a:lnTo>
                <a:lnTo>
                  <a:pt x="396" y="270"/>
                </a:lnTo>
                <a:lnTo>
                  <a:pt x="404" y="246"/>
                </a:lnTo>
                <a:lnTo>
                  <a:pt x="410" y="220"/>
                </a:lnTo>
                <a:lnTo>
                  <a:pt x="412" y="194"/>
                </a:lnTo>
                <a:lnTo>
                  <a:pt x="412" y="194"/>
                </a:lnTo>
                <a:lnTo>
                  <a:pt x="410" y="166"/>
                </a:lnTo>
                <a:lnTo>
                  <a:pt x="410" y="166"/>
                </a:lnTo>
                <a:lnTo>
                  <a:pt x="406" y="162"/>
                </a:lnTo>
                <a:lnTo>
                  <a:pt x="402" y="158"/>
                </a:lnTo>
                <a:lnTo>
                  <a:pt x="398" y="156"/>
                </a:lnTo>
                <a:lnTo>
                  <a:pt x="392" y="156"/>
                </a:lnTo>
                <a:lnTo>
                  <a:pt x="392" y="156"/>
                </a:lnTo>
                <a:close/>
                <a:moveTo>
                  <a:pt x="98" y="204"/>
                </a:moveTo>
                <a:lnTo>
                  <a:pt x="98" y="156"/>
                </a:lnTo>
                <a:lnTo>
                  <a:pt x="98" y="156"/>
                </a:lnTo>
                <a:lnTo>
                  <a:pt x="92" y="156"/>
                </a:lnTo>
                <a:lnTo>
                  <a:pt x="74" y="156"/>
                </a:lnTo>
                <a:lnTo>
                  <a:pt x="56" y="182"/>
                </a:lnTo>
                <a:lnTo>
                  <a:pt x="38" y="156"/>
                </a:lnTo>
                <a:lnTo>
                  <a:pt x="20" y="156"/>
                </a:lnTo>
                <a:lnTo>
                  <a:pt x="20" y="156"/>
                </a:lnTo>
                <a:lnTo>
                  <a:pt x="14" y="156"/>
                </a:lnTo>
                <a:lnTo>
                  <a:pt x="10" y="158"/>
                </a:lnTo>
                <a:lnTo>
                  <a:pt x="6" y="162"/>
                </a:lnTo>
                <a:lnTo>
                  <a:pt x="2" y="166"/>
                </a:lnTo>
                <a:lnTo>
                  <a:pt x="2" y="166"/>
                </a:lnTo>
                <a:lnTo>
                  <a:pt x="0" y="194"/>
                </a:lnTo>
                <a:lnTo>
                  <a:pt x="0" y="194"/>
                </a:lnTo>
                <a:lnTo>
                  <a:pt x="2" y="220"/>
                </a:lnTo>
                <a:lnTo>
                  <a:pt x="8" y="246"/>
                </a:lnTo>
                <a:lnTo>
                  <a:pt x="16" y="270"/>
                </a:lnTo>
                <a:lnTo>
                  <a:pt x="26" y="294"/>
                </a:lnTo>
                <a:lnTo>
                  <a:pt x="26" y="294"/>
                </a:lnTo>
                <a:lnTo>
                  <a:pt x="42" y="268"/>
                </a:lnTo>
                <a:lnTo>
                  <a:pt x="58" y="244"/>
                </a:lnTo>
                <a:lnTo>
                  <a:pt x="76" y="224"/>
                </a:lnTo>
                <a:lnTo>
                  <a:pt x="98" y="204"/>
                </a:lnTo>
                <a:lnTo>
                  <a:pt x="98" y="204"/>
                </a:lnTo>
                <a:close/>
                <a:moveTo>
                  <a:pt x="170" y="36"/>
                </a:moveTo>
                <a:lnTo>
                  <a:pt x="170" y="36"/>
                </a:lnTo>
                <a:lnTo>
                  <a:pt x="170" y="42"/>
                </a:lnTo>
                <a:lnTo>
                  <a:pt x="172" y="50"/>
                </a:lnTo>
                <a:lnTo>
                  <a:pt x="176" y="56"/>
                </a:lnTo>
                <a:lnTo>
                  <a:pt x="180" y="60"/>
                </a:lnTo>
                <a:lnTo>
                  <a:pt x="186" y="66"/>
                </a:lnTo>
                <a:lnTo>
                  <a:pt x="192" y="68"/>
                </a:lnTo>
                <a:lnTo>
                  <a:pt x="198" y="70"/>
                </a:lnTo>
                <a:lnTo>
                  <a:pt x="206" y="72"/>
                </a:lnTo>
                <a:lnTo>
                  <a:pt x="206" y="72"/>
                </a:lnTo>
                <a:lnTo>
                  <a:pt x="214" y="70"/>
                </a:lnTo>
                <a:lnTo>
                  <a:pt x="220" y="68"/>
                </a:lnTo>
                <a:lnTo>
                  <a:pt x="226" y="66"/>
                </a:lnTo>
                <a:lnTo>
                  <a:pt x="232" y="60"/>
                </a:lnTo>
                <a:lnTo>
                  <a:pt x="236" y="56"/>
                </a:lnTo>
                <a:lnTo>
                  <a:pt x="240" y="50"/>
                </a:lnTo>
                <a:lnTo>
                  <a:pt x="242" y="42"/>
                </a:lnTo>
                <a:lnTo>
                  <a:pt x="242" y="36"/>
                </a:lnTo>
                <a:lnTo>
                  <a:pt x="242" y="36"/>
                </a:lnTo>
                <a:lnTo>
                  <a:pt x="242" y="28"/>
                </a:lnTo>
                <a:lnTo>
                  <a:pt x="240" y="22"/>
                </a:lnTo>
                <a:lnTo>
                  <a:pt x="236" y="16"/>
                </a:lnTo>
                <a:lnTo>
                  <a:pt x="232" y="10"/>
                </a:lnTo>
                <a:lnTo>
                  <a:pt x="226" y="6"/>
                </a:lnTo>
                <a:lnTo>
                  <a:pt x="220" y="2"/>
                </a:lnTo>
                <a:lnTo>
                  <a:pt x="214" y="0"/>
                </a:lnTo>
                <a:lnTo>
                  <a:pt x="206" y="0"/>
                </a:lnTo>
                <a:lnTo>
                  <a:pt x="206" y="0"/>
                </a:lnTo>
                <a:lnTo>
                  <a:pt x="198" y="0"/>
                </a:lnTo>
                <a:lnTo>
                  <a:pt x="192" y="2"/>
                </a:lnTo>
                <a:lnTo>
                  <a:pt x="186" y="6"/>
                </a:lnTo>
                <a:lnTo>
                  <a:pt x="180" y="10"/>
                </a:lnTo>
                <a:lnTo>
                  <a:pt x="176" y="16"/>
                </a:lnTo>
                <a:lnTo>
                  <a:pt x="172" y="22"/>
                </a:lnTo>
                <a:lnTo>
                  <a:pt x="170" y="28"/>
                </a:lnTo>
                <a:lnTo>
                  <a:pt x="170" y="36"/>
                </a:lnTo>
                <a:lnTo>
                  <a:pt x="170" y="36"/>
                </a:lnTo>
                <a:close/>
                <a:moveTo>
                  <a:pt x="206" y="400"/>
                </a:moveTo>
                <a:lnTo>
                  <a:pt x="206" y="400"/>
                </a:lnTo>
                <a:lnTo>
                  <a:pt x="230" y="398"/>
                </a:lnTo>
                <a:lnTo>
                  <a:pt x="254" y="394"/>
                </a:lnTo>
                <a:lnTo>
                  <a:pt x="276" y="388"/>
                </a:lnTo>
                <a:lnTo>
                  <a:pt x="296" y="378"/>
                </a:lnTo>
                <a:lnTo>
                  <a:pt x="316" y="368"/>
                </a:lnTo>
                <a:lnTo>
                  <a:pt x="334" y="354"/>
                </a:lnTo>
                <a:lnTo>
                  <a:pt x="352" y="338"/>
                </a:lnTo>
                <a:lnTo>
                  <a:pt x="366" y="322"/>
                </a:lnTo>
                <a:lnTo>
                  <a:pt x="366" y="322"/>
                </a:lnTo>
                <a:lnTo>
                  <a:pt x="352" y="296"/>
                </a:lnTo>
                <a:lnTo>
                  <a:pt x="336" y="272"/>
                </a:lnTo>
                <a:lnTo>
                  <a:pt x="320" y="250"/>
                </a:lnTo>
                <a:lnTo>
                  <a:pt x="300" y="232"/>
                </a:lnTo>
                <a:lnTo>
                  <a:pt x="280" y="216"/>
                </a:lnTo>
                <a:lnTo>
                  <a:pt x="256" y="204"/>
                </a:lnTo>
                <a:lnTo>
                  <a:pt x="244" y="200"/>
                </a:lnTo>
                <a:lnTo>
                  <a:pt x="232" y="196"/>
                </a:lnTo>
                <a:lnTo>
                  <a:pt x="220" y="194"/>
                </a:lnTo>
                <a:lnTo>
                  <a:pt x="206" y="194"/>
                </a:lnTo>
                <a:lnTo>
                  <a:pt x="206" y="194"/>
                </a:lnTo>
                <a:lnTo>
                  <a:pt x="182" y="196"/>
                </a:lnTo>
                <a:lnTo>
                  <a:pt x="158" y="202"/>
                </a:lnTo>
                <a:lnTo>
                  <a:pt x="158" y="234"/>
                </a:lnTo>
                <a:lnTo>
                  <a:pt x="158" y="234"/>
                </a:lnTo>
                <a:lnTo>
                  <a:pt x="158" y="240"/>
                </a:lnTo>
                <a:lnTo>
                  <a:pt x="156" y="244"/>
                </a:lnTo>
                <a:lnTo>
                  <a:pt x="150" y="254"/>
                </a:lnTo>
                <a:lnTo>
                  <a:pt x="140" y="262"/>
                </a:lnTo>
                <a:lnTo>
                  <a:pt x="134" y="264"/>
                </a:lnTo>
                <a:lnTo>
                  <a:pt x="128" y="264"/>
                </a:lnTo>
                <a:lnTo>
                  <a:pt x="128" y="264"/>
                </a:lnTo>
                <a:lnTo>
                  <a:pt x="118" y="262"/>
                </a:lnTo>
                <a:lnTo>
                  <a:pt x="110" y="258"/>
                </a:lnTo>
                <a:lnTo>
                  <a:pt x="104" y="252"/>
                </a:lnTo>
                <a:lnTo>
                  <a:pt x="100" y="244"/>
                </a:lnTo>
                <a:lnTo>
                  <a:pt x="100" y="244"/>
                </a:lnTo>
                <a:lnTo>
                  <a:pt x="84" y="260"/>
                </a:lnTo>
                <a:lnTo>
                  <a:pt x="70" y="280"/>
                </a:lnTo>
                <a:lnTo>
                  <a:pt x="58" y="300"/>
                </a:lnTo>
                <a:lnTo>
                  <a:pt x="46" y="322"/>
                </a:lnTo>
                <a:lnTo>
                  <a:pt x="46" y="322"/>
                </a:lnTo>
                <a:lnTo>
                  <a:pt x="60" y="338"/>
                </a:lnTo>
                <a:lnTo>
                  <a:pt x="78" y="354"/>
                </a:lnTo>
                <a:lnTo>
                  <a:pt x="96" y="368"/>
                </a:lnTo>
                <a:lnTo>
                  <a:pt x="116" y="378"/>
                </a:lnTo>
                <a:lnTo>
                  <a:pt x="136" y="388"/>
                </a:lnTo>
                <a:lnTo>
                  <a:pt x="158" y="394"/>
                </a:lnTo>
                <a:lnTo>
                  <a:pt x="182" y="398"/>
                </a:lnTo>
                <a:lnTo>
                  <a:pt x="206" y="400"/>
                </a:lnTo>
                <a:lnTo>
                  <a:pt x="206" y="400"/>
                </a:lnTo>
                <a:close/>
                <a:moveTo>
                  <a:pt x="28" y="116"/>
                </a:moveTo>
                <a:lnTo>
                  <a:pt x="28" y="116"/>
                </a:lnTo>
                <a:lnTo>
                  <a:pt x="30" y="126"/>
                </a:lnTo>
                <a:lnTo>
                  <a:pt x="36" y="136"/>
                </a:lnTo>
                <a:lnTo>
                  <a:pt x="46" y="142"/>
                </a:lnTo>
                <a:lnTo>
                  <a:pt x="56" y="144"/>
                </a:lnTo>
                <a:lnTo>
                  <a:pt x="56" y="144"/>
                </a:lnTo>
                <a:lnTo>
                  <a:pt x="68" y="142"/>
                </a:lnTo>
                <a:lnTo>
                  <a:pt x="76" y="136"/>
                </a:lnTo>
                <a:lnTo>
                  <a:pt x="82" y="126"/>
                </a:lnTo>
                <a:lnTo>
                  <a:pt x="84" y="116"/>
                </a:lnTo>
                <a:lnTo>
                  <a:pt x="84" y="116"/>
                </a:lnTo>
                <a:lnTo>
                  <a:pt x="82" y="104"/>
                </a:lnTo>
                <a:lnTo>
                  <a:pt x="76" y="96"/>
                </a:lnTo>
                <a:lnTo>
                  <a:pt x="68" y="90"/>
                </a:lnTo>
                <a:lnTo>
                  <a:pt x="56" y="88"/>
                </a:lnTo>
                <a:lnTo>
                  <a:pt x="56" y="88"/>
                </a:lnTo>
                <a:lnTo>
                  <a:pt x="46" y="90"/>
                </a:lnTo>
                <a:lnTo>
                  <a:pt x="36" y="96"/>
                </a:lnTo>
                <a:lnTo>
                  <a:pt x="30" y="104"/>
                </a:lnTo>
                <a:lnTo>
                  <a:pt x="28" y="116"/>
                </a:lnTo>
                <a:lnTo>
                  <a:pt x="28" y="116"/>
                </a:lnTo>
                <a:close/>
                <a:moveTo>
                  <a:pt x="300" y="192"/>
                </a:moveTo>
                <a:lnTo>
                  <a:pt x="300" y="116"/>
                </a:lnTo>
                <a:lnTo>
                  <a:pt x="300" y="116"/>
                </a:lnTo>
                <a:lnTo>
                  <a:pt x="300" y="116"/>
                </a:lnTo>
                <a:lnTo>
                  <a:pt x="300" y="114"/>
                </a:lnTo>
                <a:lnTo>
                  <a:pt x="300" y="114"/>
                </a:lnTo>
                <a:lnTo>
                  <a:pt x="300" y="108"/>
                </a:lnTo>
                <a:lnTo>
                  <a:pt x="298" y="102"/>
                </a:lnTo>
                <a:lnTo>
                  <a:pt x="290" y="92"/>
                </a:lnTo>
                <a:lnTo>
                  <a:pt x="280" y="84"/>
                </a:lnTo>
                <a:lnTo>
                  <a:pt x="274" y="82"/>
                </a:lnTo>
                <a:lnTo>
                  <a:pt x="268" y="82"/>
                </a:lnTo>
                <a:lnTo>
                  <a:pt x="232" y="82"/>
                </a:lnTo>
                <a:lnTo>
                  <a:pt x="206" y="116"/>
                </a:lnTo>
                <a:lnTo>
                  <a:pt x="180" y="82"/>
                </a:lnTo>
                <a:lnTo>
                  <a:pt x="144" y="82"/>
                </a:lnTo>
                <a:lnTo>
                  <a:pt x="144" y="82"/>
                </a:lnTo>
                <a:lnTo>
                  <a:pt x="138" y="82"/>
                </a:lnTo>
                <a:lnTo>
                  <a:pt x="132" y="84"/>
                </a:lnTo>
                <a:lnTo>
                  <a:pt x="122" y="92"/>
                </a:lnTo>
                <a:lnTo>
                  <a:pt x="114" y="102"/>
                </a:lnTo>
                <a:lnTo>
                  <a:pt x="112" y="108"/>
                </a:lnTo>
                <a:lnTo>
                  <a:pt x="112" y="114"/>
                </a:lnTo>
                <a:lnTo>
                  <a:pt x="112" y="116"/>
                </a:lnTo>
                <a:lnTo>
                  <a:pt x="112" y="130"/>
                </a:lnTo>
                <a:lnTo>
                  <a:pt x="112" y="234"/>
                </a:lnTo>
                <a:lnTo>
                  <a:pt x="112" y="234"/>
                </a:lnTo>
                <a:lnTo>
                  <a:pt x="114" y="240"/>
                </a:lnTo>
                <a:lnTo>
                  <a:pt x="116" y="244"/>
                </a:lnTo>
                <a:lnTo>
                  <a:pt x="122" y="248"/>
                </a:lnTo>
                <a:lnTo>
                  <a:pt x="128" y="248"/>
                </a:lnTo>
                <a:lnTo>
                  <a:pt x="128" y="248"/>
                </a:lnTo>
                <a:lnTo>
                  <a:pt x="134" y="248"/>
                </a:lnTo>
                <a:lnTo>
                  <a:pt x="138" y="244"/>
                </a:lnTo>
                <a:lnTo>
                  <a:pt x="142" y="240"/>
                </a:lnTo>
                <a:lnTo>
                  <a:pt x="144" y="234"/>
                </a:lnTo>
                <a:lnTo>
                  <a:pt x="144" y="130"/>
                </a:lnTo>
                <a:lnTo>
                  <a:pt x="144" y="130"/>
                </a:lnTo>
                <a:lnTo>
                  <a:pt x="150" y="134"/>
                </a:lnTo>
                <a:lnTo>
                  <a:pt x="154" y="140"/>
                </a:lnTo>
                <a:lnTo>
                  <a:pt x="158" y="148"/>
                </a:lnTo>
                <a:lnTo>
                  <a:pt x="158" y="156"/>
                </a:lnTo>
                <a:lnTo>
                  <a:pt x="158" y="170"/>
                </a:lnTo>
                <a:lnTo>
                  <a:pt x="158" y="170"/>
                </a:lnTo>
                <a:lnTo>
                  <a:pt x="182" y="164"/>
                </a:lnTo>
                <a:lnTo>
                  <a:pt x="206" y="162"/>
                </a:lnTo>
                <a:lnTo>
                  <a:pt x="206" y="162"/>
                </a:lnTo>
                <a:lnTo>
                  <a:pt x="230" y="164"/>
                </a:lnTo>
                <a:lnTo>
                  <a:pt x="254" y="170"/>
                </a:lnTo>
                <a:lnTo>
                  <a:pt x="254" y="158"/>
                </a:lnTo>
                <a:lnTo>
                  <a:pt x="254" y="158"/>
                </a:lnTo>
                <a:lnTo>
                  <a:pt x="254" y="150"/>
                </a:lnTo>
                <a:lnTo>
                  <a:pt x="258" y="142"/>
                </a:lnTo>
                <a:lnTo>
                  <a:pt x="262" y="136"/>
                </a:lnTo>
                <a:lnTo>
                  <a:pt x="268" y="132"/>
                </a:lnTo>
                <a:lnTo>
                  <a:pt x="268" y="176"/>
                </a:lnTo>
                <a:lnTo>
                  <a:pt x="268" y="176"/>
                </a:lnTo>
                <a:lnTo>
                  <a:pt x="284" y="184"/>
                </a:lnTo>
                <a:lnTo>
                  <a:pt x="300" y="192"/>
                </a:lnTo>
                <a:lnTo>
                  <a:pt x="300" y="1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/>
          <p:nvPr/>
        </p:nvSpPr>
        <p:spPr>
          <a:xfrm>
            <a:off x="2665927" y="0"/>
            <a:ext cx="6478073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0" y="6574665"/>
            <a:ext cx="9144000" cy="2833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1" y="6574665"/>
            <a:ext cx="386366" cy="28333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386367" y="6574665"/>
            <a:ext cx="386366" cy="283335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72733" y="6574664"/>
            <a:ext cx="386366" cy="283335"/>
          </a:xfrm>
          <a:prstGeom prst="rect">
            <a:avLst/>
          </a:pr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231820" y="6076698"/>
            <a:ext cx="47002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Guillermo Ruiz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231820" y="5383488"/>
            <a:ext cx="49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Navigating the labor market during COVID: 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a snapshot from three states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619672" y="2564904"/>
            <a:ext cx="55446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/>
          </a:p>
        </p:txBody>
      </p:sp>
      <p:sp>
        <p:nvSpPr>
          <p:cNvPr id="379" name="Google Shape;379;p6"/>
          <p:cNvSpPr txBox="1"/>
          <p:nvPr/>
        </p:nvSpPr>
        <p:spPr>
          <a:xfrm>
            <a:off x="5904963" y="6046788"/>
            <a:ext cx="292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December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-2961696" y="4270965"/>
            <a:ext cx="2651913" cy="1461313"/>
            <a:chOff x="4937398" y="2377784"/>
            <a:chExt cx="1515119" cy="918545"/>
          </a:xfrm>
        </p:grpSpPr>
        <p:sp>
          <p:nvSpPr>
            <p:cNvPr id="99" name="Google Shape;99;p2"/>
            <p:cNvSpPr/>
            <p:nvPr/>
          </p:nvSpPr>
          <p:spPr>
            <a:xfrm>
              <a:off x="6066780" y="3080305"/>
              <a:ext cx="216024" cy="2160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937398" y="2377784"/>
              <a:ext cx="1515119" cy="873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6985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❑"/>
              </a:pPr>
              <a:r>
                <a:rPr lang="es-E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s-E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GDP per capita ($US): 1,299.7</a:t>
              </a:r>
              <a:endParaRPr/>
            </a:p>
            <a:p>
              <a:pPr indent="-6985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❑"/>
              </a:pPr>
              <a:r>
                <a:rPr b="1" i="1" lang="es-E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 GDP growth(%): 6.8</a:t>
              </a:r>
              <a:endParaRPr/>
            </a:p>
            <a:p>
              <a:pPr indent="-6985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❑"/>
              </a:pPr>
              <a:r>
                <a:rPr b="1" i="1" lang="es-E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 Fiscal balance (% of GDP) : -2.6</a:t>
              </a:r>
              <a:endParaRPr/>
            </a:p>
            <a:p>
              <a:pPr indent="-6985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 Symbols"/>
                <a:buChar char="❑"/>
              </a:pPr>
              <a:r>
                <a:rPr b="1" i="1" lang="es-ES" sz="11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 Annual inflation rate (%) : 5.9</a:t>
              </a:r>
              <a:endParaRPr b="1" i="1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cxnSp>
        <p:nvCxnSpPr>
          <p:cNvPr id="101" name="Google Shape;101;p2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2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03" name="Google Shape;103;p2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4826000" y="1074925"/>
            <a:ext cx="4317900" cy="506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739450" y="4197675"/>
            <a:ext cx="28650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COVID pandemic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Economic slowdown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Effects on the labor market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344"/>
            <a:ext cx="5036475" cy="324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5360725" y="1227325"/>
            <a:ext cx="3319500" cy="2935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objective of this</a:t>
            </a:r>
            <a:r>
              <a:rPr b="1"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not providing an explanation of the general impact of COVID in the labor market</a:t>
            </a:r>
            <a:endParaRPr sz="17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700"/>
              <a:buFont typeface="Calibri"/>
              <a:buAutoNum type="alphaUcPeriod"/>
            </a:pPr>
            <a:r>
              <a:rPr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is to </a:t>
            </a:r>
            <a:r>
              <a:rPr b="1"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provide a snapshot of the job market to </a:t>
            </a:r>
            <a:r>
              <a:rPr b="1" lang="es-ES" sz="1700" u="sng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identify opportunities</a:t>
            </a:r>
            <a:r>
              <a:rPr b="1" lang="es-ES" sz="17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 during the pandemic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323528" y="1412776"/>
            <a:ext cx="7051891" cy="3888432"/>
            <a:chOff x="4410596" y="2632317"/>
            <a:chExt cx="5430378" cy="3071914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4410596" y="2632317"/>
              <a:ext cx="3989196" cy="1689216"/>
              <a:chOff x="452175" y="1358792"/>
              <a:chExt cx="3989196" cy="1689216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52175" y="1358792"/>
                <a:ext cx="3989196" cy="546306"/>
              </a:xfrm>
              <a:prstGeom prst="rect">
                <a:avLst/>
              </a:prstGeom>
              <a:solidFill>
                <a:srgbClr val="538CD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271463" lvl="0" marL="27146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b="1" i="1" lang="es-ES" sz="14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r>
                  <a:rPr b="1" i="1" lang="es-ES" sz="1400" u="none" cap="none" strike="noStrik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Web </a:t>
                </a:r>
                <a:r>
                  <a:rPr b="1" i="1" lang="es-ES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Scraping Glassdoor</a:t>
                </a:r>
                <a:endParaRPr b="1" i="1" sz="14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52175" y="1930247"/>
                <a:ext cx="3989196" cy="54630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271463" lvl="0" marL="27146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b="1" i="1" lang="es-ES" sz="14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r>
                  <a:rPr b="1" i="1" lang="es-ES" sz="1400" u="none" cap="none" strike="noStrik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b="1" i="1" lang="es-ES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563</a:t>
                </a:r>
                <a:r>
                  <a:rPr b="1" i="1" lang="es-ES" sz="14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observations</a:t>
                </a:r>
                <a:endParaRPr sz="14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52175" y="2501702"/>
                <a:ext cx="3989196" cy="546306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271463" lvl="0" marL="27146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Georgia"/>
                  <a:buNone/>
                </a:pPr>
                <a:r>
                  <a:rPr b="1" i="1" lang="es-ES" sz="14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r>
                  <a:rPr b="1" i="1" lang="es-ES" sz="1400" u="none" cap="none" strike="noStrik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	</a:t>
                </a:r>
                <a:r>
                  <a:rPr b="1" i="1" lang="es-ES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r>
                  <a:rPr b="1" i="1" lang="es-ES" sz="1400" u="none" cap="none" strike="noStrike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variables</a:t>
                </a:r>
                <a:endParaRPr/>
              </a:p>
            </p:txBody>
          </p:sp>
        </p:grpSp>
        <p:sp>
          <p:nvSpPr>
            <p:cNvPr id="127" name="Google Shape;127;p3"/>
            <p:cNvSpPr/>
            <p:nvPr/>
          </p:nvSpPr>
          <p:spPr>
            <a:xfrm>
              <a:off x="4655921" y="5160714"/>
              <a:ext cx="514912" cy="543517"/>
            </a:xfrm>
            <a:custGeom>
              <a:rect b="b" l="l" r="r" t="t"/>
              <a:pathLst>
                <a:path extrusionOk="0" h="380" w="360">
                  <a:moveTo>
                    <a:pt x="240" y="28"/>
                  </a:moveTo>
                  <a:lnTo>
                    <a:pt x="240" y="28"/>
                  </a:lnTo>
                  <a:lnTo>
                    <a:pt x="240" y="22"/>
                  </a:lnTo>
                  <a:lnTo>
                    <a:pt x="242" y="18"/>
                  </a:lnTo>
                  <a:lnTo>
                    <a:pt x="248" y="8"/>
                  </a:lnTo>
                  <a:lnTo>
                    <a:pt x="258" y="2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80" y="2"/>
                  </a:lnTo>
                  <a:lnTo>
                    <a:pt x="290" y="8"/>
                  </a:lnTo>
                  <a:lnTo>
                    <a:pt x="296" y="18"/>
                  </a:lnTo>
                  <a:lnTo>
                    <a:pt x="298" y="22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298" y="34"/>
                  </a:lnTo>
                  <a:lnTo>
                    <a:pt x="296" y="40"/>
                  </a:lnTo>
                  <a:lnTo>
                    <a:pt x="290" y="50"/>
                  </a:lnTo>
                  <a:lnTo>
                    <a:pt x="280" y="56"/>
                  </a:lnTo>
                  <a:lnTo>
                    <a:pt x="274" y="58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2" y="58"/>
                  </a:lnTo>
                  <a:lnTo>
                    <a:pt x="258" y="56"/>
                  </a:lnTo>
                  <a:lnTo>
                    <a:pt x="248" y="50"/>
                  </a:lnTo>
                  <a:lnTo>
                    <a:pt x="242" y="40"/>
                  </a:lnTo>
                  <a:lnTo>
                    <a:pt x="240" y="34"/>
                  </a:lnTo>
                  <a:lnTo>
                    <a:pt x="240" y="28"/>
                  </a:lnTo>
                  <a:lnTo>
                    <a:pt x="240" y="28"/>
                  </a:lnTo>
                  <a:close/>
                  <a:moveTo>
                    <a:pt x="360" y="190"/>
                  </a:moveTo>
                  <a:lnTo>
                    <a:pt x="344" y="90"/>
                  </a:lnTo>
                  <a:lnTo>
                    <a:pt x="344" y="90"/>
                  </a:lnTo>
                  <a:lnTo>
                    <a:pt x="344" y="88"/>
                  </a:lnTo>
                  <a:lnTo>
                    <a:pt x="344" y="88"/>
                  </a:lnTo>
                  <a:lnTo>
                    <a:pt x="340" y="80"/>
                  </a:lnTo>
                  <a:lnTo>
                    <a:pt x="332" y="74"/>
                  </a:lnTo>
                  <a:lnTo>
                    <a:pt x="324" y="70"/>
                  </a:lnTo>
                  <a:lnTo>
                    <a:pt x="314" y="68"/>
                  </a:lnTo>
                  <a:lnTo>
                    <a:pt x="288" y="68"/>
                  </a:lnTo>
                  <a:lnTo>
                    <a:pt x="270" y="102"/>
                  </a:lnTo>
                  <a:lnTo>
                    <a:pt x="250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14" y="70"/>
                  </a:lnTo>
                  <a:lnTo>
                    <a:pt x="206" y="74"/>
                  </a:lnTo>
                  <a:lnTo>
                    <a:pt x="198" y="8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204" y="102"/>
                  </a:lnTo>
                  <a:lnTo>
                    <a:pt x="214" y="106"/>
                  </a:lnTo>
                  <a:lnTo>
                    <a:pt x="224" y="114"/>
                  </a:lnTo>
                  <a:lnTo>
                    <a:pt x="232" y="122"/>
                  </a:lnTo>
                  <a:lnTo>
                    <a:pt x="240" y="132"/>
                  </a:lnTo>
                  <a:lnTo>
                    <a:pt x="244" y="142"/>
                  </a:lnTo>
                  <a:lnTo>
                    <a:pt x="248" y="154"/>
                  </a:lnTo>
                  <a:lnTo>
                    <a:pt x="248" y="166"/>
                  </a:lnTo>
                  <a:lnTo>
                    <a:pt x="248" y="166"/>
                  </a:lnTo>
                  <a:lnTo>
                    <a:pt x="248" y="178"/>
                  </a:lnTo>
                  <a:lnTo>
                    <a:pt x="246" y="188"/>
                  </a:lnTo>
                  <a:lnTo>
                    <a:pt x="240" y="198"/>
                  </a:lnTo>
                  <a:lnTo>
                    <a:pt x="234" y="208"/>
                  </a:lnTo>
                  <a:lnTo>
                    <a:pt x="250" y="208"/>
                  </a:lnTo>
                  <a:lnTo>
                    <a:pt x="250" y="208"/>
                  </a:lnTo>
                  <a:lnTo>
                    <a:pt x="260" y="208"/>
                  </a:lnTo>
                  <a:lnTo>
                    <a:pt x="270" y="210"/>
                  </a:lnTo>
                  <a:lnTo>
                    <a:pt x="278" y="214"/>
                  </a:lnTo>
                  <a:lnTo>
                    <a:pt x="286" y="218"/>
                  </a:lnTo>
                  <a:lnTo>
                    <a:pt x="294" y="222"/>
                  </a:lnTo>
                  <a:lnTo>
                    <a:pt x="300" y="228"/>
                  </a:lnTo>
                  <a:lnTo>
                    <a:pt x="306" y="236"/>
                  </a:lnTo>
                  <a:lnTo>
                    <a:pt x="310" y="244"/>
                  </a:lnTo>
                  <a:lnTo>
                    <a:pt x="308" y="118"/>
                  </a:lnTo>
                  <a:lnTo>
                    <a:pt x="318" y="118"/>
                  </a:lnTo>
                  <a:lnTo>
                    <a:pt x="330" y="196"/>
                  </a:lnTo>
                  <a:lnTo>
                    <a:pt x="330" y="196"/>
                  </a:lnTo>
                  <a:lnTo>
                    <a:pt x="332" y="200"/>
                  </a:lnTo>
                  <a:lnTo>
                    <a:pt x="336" y="204"/>
                  </a:lnTo>
                  <a:lnTo>
                    <a:pt x="340" y="208"/>
                  </a:lnTo>
                  <a:lnTo>
                    <a:pt x="346" y="208"/>
                  </a:lnTo>
                  <a:lnTo>
                    <a:pt x="346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4" y="206"/>
                  </a:lnTo>
                  <a:lnTo>
                    <a:pt x="358" y="202"/>
                  </a:lnTo>
                  <a:lnTo>
                    <a:pt x="360" y="196"/>
                  </a:lnTo>
                  <a:lnTo>
                    <a:pt x="360" y="190"/>
                  </a:lnTo>
                  <a:lnTo>
                    <a:pt x="360" y="190"/>
                  </a:lnTo>
                  <a:close/>
                  <a:moveTo>
                    <a:pt x="92" y="58"/>
                  </a:moveTo>
                  <a:lnTo>
                    <a:pt x="92" y="58"/>
                  </a:lnTo>
                  <a:lnTo>
                    <a:pt x="98" y="58"/>
                  </a:lnTo>
                  <a:lnTo>
                    <a:pt x="102" y="56"/>
                  </a:lnTo>
                  <a:lnTo>
                    <a:pt x="112" y="50"/>
                  </a:lnTo>
                  <a:lnTo>
                    <a:pt x="118" y="40"/>
                  </a:lnTo>
                  <a:lnTo>
                    <a:pt x="120" y="34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8" y="18"/>
                  </a:lnTo>
                  <a:lnTo>
                    <a:pt x="112" y="8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0" y="8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40"/>
                  </a:lnTo>
                  <a:lnTo>
                    <a:pt x="70" y="50"/>
                  </a:lnTo>
                  <a:lnTo>
                    <a:pt x="80" y="56"/>
                  </a:lnTo>
                  <a:lnTo>
                    <a:pt x="86" y="58"/>
                  </a:lnTo>
                  <a:lnTo>
                    <a:pt x="92" y="58"/>
                  </a:lnTo>
                  <a:lnTo>
                    <a:pt x="92" y="58"/>
                  </a:lnTo>
                  <a:close/>
                  <a:moveTo>
                    <a:pt x="30" y="196"/>
                  </a:moveTo>
                  <a:lnTo>
                    <a:pt x="42" y="118"/>
                  </a:lnTo>
                  <a:lnTo>
                    <a:pt x="52" y="118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4" y="236"/>
                  </a:lnTo>
                  <a:lnTo>
                    <a:pt x="60" y="228"/>
                  </a:lnTo>
                  <a:lnTo>
                    <a:pt x="66" y="222"/>
                  </a:lnTo>
                  <a:lnTo>
                    <a:pt x="74" y="218"/>
                  </a:lnTo>
                  <a:lnTo>
                    <a:pt x="82" y="214"/>
                  </a:lnTo>
                  <a:lnTo>
                    <a:pt x="90" y="210"/>
                  </a:lnTo>
                  <a:lnTo>
                    <a:pt x="100" y="208"/>
                  </a:lnTo>
                  <a:lnTo>
                    <a:pt x="110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0" y="198"/>
                  </a:lnTo>
                  <a:lnTo>
                    <a:pt x="114" y="188"/>
                  </a:lnTo>
                  <a:lnTo>
                    <a:pt x="112" y="17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54"/>
                  </a:lnTo>
                  <a:lnTo>
                    <a:pt x="116" y="142"/>
                  </a:lnTo>
                  <a:lnTo>
                    <a:pt x="120" y="132"/>
                  </a:lnTo>
                  <a:lnTo>
                    <a:pt x="128" y="122"/>
                  </a:lnTo>
                  <a:lnTo>
                    <a:pt x="136" y="114"/>
                  </a:lnTo>
                  <a:lnTo>
                    <a:pt x="146" y="106"/>
                  </a:lnTo>
                  <a:lnTo>
                    <a:pt x="156" y="102"/>
                  </a:lnTo>
                  <a:lnTo>
                    <a:pt x="168" y="9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2" y="80"/>
                  </a:lnTo>
                  <a:lnTo>
                    <a:pt x="154" y="74"/>
                  </a:lnTo>
                  <a:lnTo>
                    <a:pt x="146" y="70"/>
                  </a:lnTo>
                  <a:lnTo>
                    <a:pt x="138" y="68"/>
                  </a:lnTo>
                  <a:lnTo>
                    <a:pt x="110" y="68"/>
                  </a:lnTo>
                  <a:lnTo>
                    <a:pt x="90" y="102"/>
                  </a:lnTo>
                  <a:lnTo>
                    <a:pt x="72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6" y="70"/>
                  </a:lnTo>
                  <a:lnTo>
                    <a:pt x="28" y="74"/>
                  </a:lnTo>
                  <a:lnTo>
                    <a:pt x="20" y="8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6" y="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6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4" y="208"/>
                  </a:lnTo>
                  <a:lnTo>
                    <a:pt x="14" y="208"/>
                  </a:lnTo>
                  <a:lnTo>
                    <a:pt x="20" y="208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0" y="196"/>
                  </a:lnTo>
                  <a:lnTo>
                    <a:pt x="30" y="196"/>
                  </a:lnTo>
                  <a:close/>
                  <a:moveTo>
                    <a:pt x="180" y="118"/>
                  </a:moveTo>
                  <a:lnTo>
                    <a:pt x="180" y="118"/>
                  </a:lnTo>
                  <a:lnTo>
                    <a:pt x="170" y="118"/>
                  </a:lnTo>
                  <a:lnTo>
                    <a:pt x="162" y="120"/>
                  </a:lnTo>
                  <a:lnTo>
                    <a:pt x="152" y="126"/>
                  </a:lnTo>
                  <a:lnTo>
                    <a:pt x="146" y="132"/>
                  </a:lnTo>
                  <a:lnTo>
                    <a:pt x="140" y="138"/>
                  </a:lnTo>
                  <a:lnTo>
                    <a:pt x="136" y="146"/>
                  </a:lnTo>
                  <a:lnTo>
                    <a:pt x="132" y="156"/>
                  </a:lnTo>
                  <a:lnTo>
                    <a:pt x="132" y="166"/>
                  </a:lnTo>
                  <a:lnTo>
                    <a:pt x="132" y="166"/>
                  </a:lnTo>
                  <a:lnTo>
                    <a:pt x="132" y="176"/>
                  </a:lnTo>
                  <a:lnTo>
                    <a:pt x="136" y="184"/>
                  </a:lnTo>
                  <a:lnTo>
                    <a:pt x="140" y="194"/>
                  </a:lnTo>
                  <a:lnTo>
                    <a:pt x="146" y="200"/>
                  </a:lnTo>
                  <a:lnTo>
                    <a:pt x="152" y="206"/>
                  </a:lnTo>
                  <a:lnTo>
                    <a:pt x="162" y="210"/>
                  </a:lnTo>
                  <a:lnTo>
                    <a:pt x="170" y="214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214"/>
                  </a:lnTo>
                  <a:lnTo>
                    <a:pt x="200" y="210"/>
                  </a:lnTo>
                  <a:lnTo>
                    <a:pt x="208" y="206"/>
                  </a:lnTo>
                  <a:lnTo>
                    <a:pt x="214" y="200"/>
                  </a:lnTo>
                  <a:lnTo>
                    <a:pt x="220" y="194"/>
                  </a:lnTo>
                  <a:lnTo>
                    <a:pt x="224" y="184"/>
                  </a:lnTo>
                  <a:lnTo>
                    <a:pt x="228" y="176"/>
                  </a:lnTo>
                  <a:lnTo>
                    <a:pt x="228" y="166"/>
                  </a:lnTo>
                  <a:lnTo>
                    <a:pt x="228" y="166"/>
                  </a:lnTo>
                  <a:lnTo>
                    <a:pt x="228" y="156"/>
                  </a:lnTo>
                  <a:lnTo>
                    <a:pt x="224" y="146"/>
                  </a:lnTo>
                  <a:lnTo>
                    <a:pt x="220" y="138"/>
                  </a:lnTo>
                  <a:lnTo>
                    <a:pt x="214" y="132"/>
                  </a:lnTo>
                  <a:lnTo>
                    <a:pt x="208" y="126"/>
                  </a:lnTo>
                  <a:lnTo>
                    <a:pt x="200" y="120"/>
                  </a:lnTo>
                  <a:lnTo>
                    <a:pt x="190" y="118"/>
                  </a:lnTo>
                  <a:lnTo>
                    <a:pt x="180" y="118"/>
                  </a:lnTo>
                  <a:close/>
                  <a:moveTo>
                    <a:pt x="296" y="260"/>
                  </a:moveTo>
                  <a:lnTo>
                    <a:pt x="296" y="260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88" y="246"/>
                  </a:lnTo>
                  <a:lnTo>
                    <a:pt x="278" y="236"/>
                  </a:lnTo>
                  <a:lnTo>
                    <a:pt x="266" y="230"/>
                  </a:lnTo>
                  <a:lnTo>
                    <a:pt x="250" y="228"/>
                  </a:lnTo>
                  <a:lnTo>
                    <a:pt x="210" y="228"/>
                  </a:lnTo>
                  <a:lnTo>
                    <a:pt x="180" y="278"/>
                  </a:lnTo>
                  <a:lnTo>
                    <a:pt x="150" y="228"/>
                  </a:lnTo>
                  <a:lnTo>
                    <a:pt x="110" y="228"/>
                  </a:lnTo>
                  <a:lnTo>
                    <a:pt x="110" y="228"/>
                  </a:lnTo>
                  <a:lnTo>
                    <a:pt x="94" y="230"/>
                  </a:lnTo>
                  <a:lnTo>
                    <a:pt x="82" y="236"/>
                  </a:lnTo>
                  <a:lnTo>
                    <a:pt x="72" y="246"/>
                  </a:lnTo>
                  <a:lnTo>
                    <a:pt x="68" y="252"/>
                  </a:lnTo>
                  <a:lnTo>
                    <a:pt x="66" y="258"/>
                  </a:lnTo>
                  <a:lnTo>
                    <a:pt x="66" y="258"/>
                  </a:lnTo>
                  <a:lnTo>
                    <a:pt x="64" y="26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72" y="352"/>
                  </a:lnTo>
                  <a:lnTo>
                    <a:pt x="96" y="362"/>
                  </a:lnTo>
                  <a:lnTo>
                    <a:pt x="106" y="304"/>
                  </a:lnTo>
                  <a:lnTo>
                    <a:pt x="118" y="304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30" y="374"/>
                  </a:lnTo>
                  <a:lnTo>
                    <a:pt x="146" y="378"/>
                  </a:lnTo>
                  <a:lnTo>
                    <a:pt x="162" y="380"/>
                  </a:lnTo>
                  <a:lnTo>
                    <a:pt x="180" y="380"/>
                  </a:lnTo>
                  <a:lnTo>
                    <a:pt x="180" y="380"/>
                  </a:lnTo>
                  <a:lnTo>
                    <a:pt x="196" y="380"/>
                  </a:lnTo>
                  <a:lnTo>
                    <a:pt x="214" y="378"/>
                  </a:lnTo>
                  <a:lnTo>
                    <a:pt x="230" y="374"/>
                  </a:lnTo>
                  <a:lnTo>
                    <a:pt x="246" y="370"/>
                  </a:lnTo>
                  <a:lnTo>
                    <a:pt x="242" y="304"/>
                  </a:lnTo>
                  <a:lnTo>
                    <a:pt x="254" y="304"/>
                  </a:lnTo>
                  <a:lnTo>
                    <a:pt x="264" y="362"/>
                  </a:lnTo>
                  <a:lnTo>
                    <a:pt x="264" y="362"/>
                  </a:lnTo>
                  <a:lnTo>
                    <a:pt x="288" y="350"/>
                  </a:lnTo>
                  <a:lnTo>
                    <a:pt x="308" y="336"/>
                  </a:lnTo>
                  <a:lnTo>
                    <a:pt x="29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9221576" y="5076560"/>
              <a:ext cx="619398" cy="619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23173" y="5250227"/>
              <a:ext cx="436028" cy="436028"/>
            </a:xfrm>
            <a:prstGeom prst="arc">
              <a:avLst>
                <a:gd fmla="val 18334418" name="adj1"/>
                <a:gd fmla="val 14146647" name="adj2"/>
              </a:avLst>
            </a:prstGeom>
            <a:noFill/>
            <a:ln cap="rnd" cmpd="sng" w="571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>
              <a:off x="7961713" y="5353407"/>
              <a:ext cx="0" cy="149276"/>
            </a:xfrm>
            <a:prstGeom prst="straightConnector1">
              <a:avLst/>
            </a:prstGeom>
            <a:noFill/>
            <a:ln cap="rnd" cmpd="sng" w="571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3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" name="Google Shape;135;p3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36" name="Google Shape;136;p3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3923500"/>
            <a:ext cx="8905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99243" y="369307"/>
            <a:ext cx="7886700" cy="67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" y="369308"/>
            <a:ext cx="373486" cy="67173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502274" y="1052736"/>
            <a:ext cx="8178085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23528" y="61653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3" name="Google Shape;153;p4"/>
          <p:cNvGrpSpPr/>
          <p:nvPr/>
        </p:nvGrpSpPr>
        <p:grpSpPr>
          <a:xfrm>
            <a:off x="325954" y="6309320"/>
            <a:ext cx="8276067" cy="375816"/>
            <a:chOff x="2426" y="0"/>
            <a:chExt cx="8276067" cy="375816"/>
          </a:xfrm>
        </p:grpSpPr>
        <p:sp>
          <p:nvSpPr>
            <p:cNvPr id="154" name="Google Shape;154;p4"/>
            <p:cNvSpPr/>
            <p:nvPr/>
          </p:nvSpPr>
          <p:spPr>
            <a:xfrm>
              <a:off x="2426" y="0"/>
              <a:ext cx="2434137" cy="375816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242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94973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94973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9704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89704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44356" y="0"/>
              <a:ext cx="2434137" cy="375816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5844356" y="0"/>
              <a:ext cx="2434137" cy="375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5535"/>
          <a:stretch/>
        </p:blipFill>
        <p:spPr>
          <a:xfrm>
            <a:off x="1913000" y="1245800"/>
            <a:ext cx="5317975" cy="4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a0412d64_0_2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 per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0a0412d64_0_2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9" name="Google Shape;169;gb0a0412d64_0_2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b0a0412d64_0_2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1" name="Google Shape;171;gb0a0412d64_0_2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72" name="Google Shape;172;gb0a0412d64_0_2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b0a0412d64_0_2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b0a0412d64_0_2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b0a0412d64_0_2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b0a0412d64_0_2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b0a0412d64_0_2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b0a0412d64_0_2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b0a0412d64_0_2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gb0a0412d64_0_2"/>
          <p:cNvPicPr preferRelativeResize="0"/>
          <p:nvPr/>
        </p:nvPicPr>
        <p:blipFill rotWithShape="1">
          <a:blip r:embed="rId3">
            <a:alphaModFix/>
          </a:blip>
          <a:srcRect b="0" l="0" r="0" t="5749"/>
          <a:stretch/>
        </p:blipFill>
        <p:spPr>
          <a:xfrm>
            <a:off x="991025" y="1343325"/>
            <a:ext cx="6945975" cy="4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a0412d64_0_19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vacancies per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0a0412d64_0_19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7" name="Google Shape;187;gb0a0412d64_0_19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b0a0412d64_0_19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9" name="Google Shape;189;gb0a0412d64_0_19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190" name="Google Shape;190;gb0a0412d64_0_19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b0a0412d64_0_19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b0a0412d64_0_19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b0a0412d64_0_19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b0a0412d64_0_19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b0a0412d64_0_19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b0a0412d64_0_19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b0a0412d64_0_19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gb0a0412d64_0_19"/>
          <p:cNvPicPr preferRelativeResize="0"/>
          <p:nvPr/>
        </p:nvPicPr>
        <p:blipFill rotWithShape="1">
          <a:blip r:embed="rId3">
            <a:alphaModFix/>
          </a:blip>
          <a:srcRect b="0" l="0" r="0" t="7123"/>
          <a:stretch/>
        </p:blipFill>
        <p:spPr>
          <a:xfrm>
            <a:off x="1346475" y="1509225"/>
            <a:ext cx="6451050" cy="43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a0412d64_0_36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per State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b0a0412d64_0_36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5" name="Google Shape;205;gb0a0412d64_0_36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b0a0412d64_0_36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gb0a0412d64_0_36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08" name="Google Shape;208;gb0a0412d64_0_36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b0a0412d64_0_36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b0a0412d64_0_36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b0a0412d64_0_36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b0a0412d64_0_36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b0a0412d64_0_36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b0a0412d64_0_36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b0a0412d64_0_36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gb0a0412d64_0_36"/>
          <p:cNvPicPr preferRelativeResize="0"/>
          <p:nvPr/>
        </p:nvPicPr>
        <p:blipFill rotWithShape="1">
          <a:blip r:embed="rId3">
            <a:alphaModFix/>
          </a:blip>
          <a:srcRect b="0" l="0" r="0" t="6812"/>
          <a:stretch/>
        </p:blipFill>
        <p:spPr>
          <a:xfrm>
            <a:off x="1376460" y="1687450"/>
            <a:ext cx="6175025" cy="39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a0412d64_0_53"/>
          <p:cNvSpPr txBox="1"/>
          <p:nvPr/>
        </p:nvSpPr>
        <p:spPr>
          <a:xfrm>
            <a:off x="399243" y="369307"/>
            <a:ext cx="7886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across industries and States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0a0412d64_0_53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3" name="Google Shape;223;gb0a0412d64_0_53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gb0a0412d64_0_53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5" name="Google Shape;225;gb0a0412d64_0_53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26" name="Google Shape;226;gb0a0412d64_0_53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b0a0412d64_0_53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b0a0412d64_0_53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b0a0412d64_0_53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b0a0412d64_0_53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b0a0412d64_0_53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b0a0412d64_0_53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b0a0412d64_0_53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4" name="Google Shape;234;gb0a0412d64_0_53"/>
          <p:cNvPicPr preferRelativeResize="0"/>
          <p:nvPr/>
        </p:nvPicPr>
        <p:blipFill rotWithShape="1">
          <a:blip r:embed="rId3">
            <a:alphaModFix/>
          </a:blip>
          <a:srcRect b="0" l="0" r="0" t="7132"/>
          <a:stretch/>
        </p:blipFill>
        <p:spPr>
          <a:xfrm>
            <a:off x="1141425" y="1784488"/>
            <a:ext cx="6861150" cy="3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a0412d64_0_70"/>
          <p:cNvSpPr txBox="1"/>
          <p:nvPr/>
        </p:nvSpPr>
        <p:spPr>
          <a:xfrm>
            <a:off x="399251" y="369300"/>
            <a:ext cx="8805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salaries per firm in business service industry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0a0412d64_0_70"/>
          <p:cNvSpPr/>
          <p:nvPr/>
        </p:nvSpPr>
        <p:spPr>
          <a:xfrm>
            <a:off x="2" y="369308"/>
            <a:ext cx="373500" cy="6717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586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1" name="Google Shape;241;gb0a0412d64_0_70"/>
          <p:cNvCxnSpPr/>
          <p:nvPr/>
        </p:nvCxnSpPr>
        <p:spPr>
          <a:xfrm>
            <a:off x="502274" y="1052736"/>
            <a:ext cx="8178000" cy="0"/>
          </a:xfrm>
          <a:prstGeom prst="straightConnector1">
            <a:avLst/>
          </a:prstGeom>
          <a:noFill/>
          <a:ln cap="flat" cmpd="sng" w="9525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b0a0412d64_0_70"/>
          <p:cNvCxnSpPr/>
          <p:nvPr/>
        </p:nvCxnSpPr>
        <p:spPr>
          <a:xfrm>
            <a:off x="323528" y="6165304"/>
            <a:ext cx="8280900" cy="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gb0a0412d64_0_70"/>
          <p:cNvGrpSpPr/>
          <p:nvPr/>
        </p:nvGrpSpPr>
        <p:grpSpPr>
          <a:xfrm>
            <a:off x="325954" y="6309320"/>
            <a:ext cx="8276130" cy="375900"/>
            <a:chOff x="2426" y="0"/>
            <a:chExt cx="8276130" cy="375900"/>
          </a:xfrm>
        </p:grpSpPr>
        <p:sp>
          <p:nvSpPr>
            <p:cNvPr id="244" name="Google Shape;244;gb0a0412d64_0_70"/>
            <p:cNvSpPr/>
            <p:nvPr/>
          </p:nvSpPr>
          <p:spPr>
            <a:xfrm>
              <a:off x="2426" y="0"/>
              <a:ext cx="2434200" cy="3759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b0a0412d64_0_70"/>
            <p:cNvSpPr txBox="1"/>
            <p:nvPr/>
          </p:nvSpPr>
          <p:spPr>
            <a:xfrm>
              <a:off x="242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101325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Motivation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b0a0412d64_0_70"/>
            <p:cNvSpPr/>
            <p:nvPr/>
          </p:nvSpPr>
          <p:spPr>
            <a:xfrm>
              <a:off x="194973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b0a0412d64_0_70"/>
            <p:cNvSpPr txBox="1"/>
            <p:nvPr/>
          </p:nvSpPr>
          <p:spPr>
            <a:xfrm>
              <a:off x="194973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b0a0412d64_0_70"/>
            <p:cNvSpPr/>
            <p:nvPr/>
          </p:nvSpPr>
          <p:spPr>
            <a:xfrm>
              <a:off x="389704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rgbClr val="17365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b0a0412d64_0_70"/>
            <p:cNvSpPr txBox="1"/>
            <p:nvPr/>
          </p:nvSpPr>
          <p:spPr>
            <a:xfrm>
              <a:off x="389704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Figures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b0a0412d64_0_70"/>
            <p:cNvSpPr/>
            <p:nvPr/>
          </p:nvSpPr>
          <p:spPr>
            <a:xfrm>
              <a:off x="5844356" y="0"/>
              <a:ext cx="2434200" cy="375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b0a0412d64_0_70"/>
            <p:cNvSpPr txBox="1"/>
            <p:nvPr/>
          </p:nvSpPr>
          <p:spPr>
            <a:xfrm>
              <a:off x="5844356" y="0"/>
              <a:ext cx="24342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50" lIns="76000" spcFirstLastPara="1" rIns="25325" wrap="square" tIns="50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gb0a0412d64_0_70"/>
          <p:cNvPicPr preferRelativeResize="0"/>
          <p:nvPr/>
        </p:nvPicPr>
        <p:blipFill rotWithShape="1">
          <a:blip r:embed="rId3">
            <a:alphaModFix/>
          </a:blip>
          <a:srcRect b="0" l="0" r="0" t="7114"/>
          <a:stretch/>
        </p:blipFill>
        <p:spPr>
          <a:xfrm>
            <a:off x="676950" y="1810600"/>
            <a:ext cx="7637700" cy="3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2017-12-26T05:53:33Z</dcterms:created>
  <dc:creator>Guillermo Ruiz Cavero</dc:creator>
</cp:coreProperties>
</file>