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14" d="100"/>
          <a:sy n="214" d="100"/>
        </p:scale>
        <p:origin x="1792" y="1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09/11/13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58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09/11/13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09/11/13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34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09/11/13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08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09/11/13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0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09/11/13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77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09/11/13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36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09/11/13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8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09/11/13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6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09/11/13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72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09/11/13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97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2043C-A4E6-B74E-9C07-871FC106E480}" type="datetimeFigureOut">
              <a:rPr lang="es-ES" smtClean="0"/>
              <a:t>09/11/13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45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ágono 3"/>
          <p:cNvSpPr/>
          <p:nvPr/>
        </p:nvSpPr>
        <p:spPr>
          <a:xfrm rot="5400000">
            <a:off x="4458951" y="-16860"/>
            <a:ext cx="1076820" cy="2015687"/>
          </a:xfrm>
          <a:prstGeom prst="homePlat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Conocer al usuario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Pentágono 19"/>
          <p:cNvSpPr/>
          <p:nvPr/>
        </p:nvSpPr>
        <p:spPr>
          <a:xfrm rot="5400000">
            <a:off x="3251877" y="929514"/>
            <a:ext cx="3490968" cy="4948887"/>
          </a:xfrm>
          <a:prstGeom prst="homePlat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rtlCol="0" anchor="t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Diseño iterativo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3568559" y="5283912"/>
            <a:ext cx="2857608" cy="6212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Estudios de seguimiento</a:t>
            </a:r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3608519" y="2165776"/>
            <a:ext cx="2884571" cy="2022528"/>
            <a:chOff x="3608519" y="2165776"/>
            <a:chExt cx="2884571" cy="2022528"/>
          </a:xfrm>
        </p:grpSpPr>
        <p:cxnSp>
          <p:nvCxnSpPr>
            <p:cNvPr id="7" name="Conector recto 6"/>
            <p:cNvCxnSpPr/>
            <p:nvPr/>
          </p:nvCxnSpPr>
          <p:spPr>
            <a:xfrm flipH="1">
              <a:off x="5011168" y="2524727"/>
              <a:ext cx="13806" cy="7455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>
            <a:xfrm>
              <a:off x="4997363" y="3270236"/>
              <a:ext cx="828293" cy="52461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flipH="1">
              <a:off x="4196681" y="3270236"/>
              <a:ext cx="828293" cy="5660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4576417" y="2165776"/>
              <a:ext cx="952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/>
                <a:t>Diseñar</a:t>
              </a:r>
              <a:endParaRPr lang="es-ES" i="1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5294237" y="3818972"/>
              <a:ext cx="1198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err="1" smtClean="0"/>
                <a:t>Prototipar</a:t>
              </a:r>
              <a:endParaRPr lang="es-ES" i="1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3608519" y="3807630"/>
              <a:ext cx="944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/>
                <a:t>Evaluar</a:t>
              </a:r>
              <a:endParaRPr lang="es-ES" i="1" dirty="0"/>
            </a:p>
          </p:txBody>
        </p:sp>
        <p:sp>
          <p:nvSpPr>
            <p:cNvPr id="27" name="Forma libre 26"/>
            <p:cNvSpPr/>
            <p:nvPr/>
          </p:nvSpPr>
          <p:spPr>
            <a:xfrm>
              <a:off x="4228354" y="2600170"/>
              <a:ext cx="1540739" cy="1265990"/>
            </a:xfrm>
            <a:custGeom>
              <a:avLst/>
              <a:gdLst>
                <a:gd name="connsiteX0" fmla="*/ 806823 w 1540739"/>
                <a:gd name="connsiteY0" fmla="*/ 373860 h 1265990"/>
                <a:gd name="connsiteX1" fmla="*/ 1075765 w 1540739"/>
                <a:gd name="connsiteY1" fmla="*/ 822096 h 1265990"/>
                <a:gd name="connsiteX2" fmla="*/ 508000 w 1540739"/>
                <a:gd name="connsiteY2" fmla="*/ 881860 h 1265990"/>
                <a:gd name="connsiteX3" fmla="*/ 762000 w 1540739"/>
                <a:gd name="connsiteY3" fmla="*/ 179625 h 1265990"/>
                <a:gd name="connsiteX4" fmla="*/ 1344706 w 1540739"/>
                <a:gd name="connsiteY4" fmla="*/ 1001390 h 1265990"/>
                <a:gd name="connsiteX5" fmla="*/ 209176 w 1540739"/>
                <a:gd name="connsiteY5" fmla="*/ 1031272 h 1265990"/>
                <a:gd name="connsiteX6" fmla="*/ 776941 w 1540739"/>
                <a:gd name="connsiteY6" fmla="*/ 331 h 1265990"/>
                <a:gd name="connsiteX7" fmla="*/ 1524000 w 1540739"/>
                <a:gd name="connsiteY7" fmla="*/ 1150802 h 1265990"/>
                <a:gd name="connsiteX8" fmla="*/ 0 w 1540739"/>
                <a:gd name="connsiteY8" fmla="*/ 1225507 h 1265990"/>
                <a:gd name="connsiteX9" fmla="*/ 0 w 1540739"/>
                <a:gd name="connsiteY9" fmla="*/ 1225507 h 126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0739" h="1265990">
                  <a:moveTo>
                    <a:pt x="806823" y="373860"/>
                  </a:moveTo>
                  <a:cubicBezTo>
                    <a:pt x="966196" y="555644"/>
                    <a:pt x="1125569" y="737429"/>
                    <a:pt x="1075765" y="822096"/>
                  </a:cubicBezTo>
                  <a:cubicBezTo>
                    <a:pt x="1025961" y="906763"/>
                    <a:pt x="560294" y="988939"/>
                    <a:pt x="508000" y="881860"/>
                  </a:cubicBezTo>
                  <a:cubicBezTo>
                    <a:pt x="455706" y="774782"/>
                    <a:pt x="622549" y="159703"/>
                    <a:pt x="762000" y="179625"/>
                  </a:cubicBezTo>
                  <a:cubicBezTo>
                    <a:pt x="901451" y="199547"/>
                    <a:pt x="1436843" y="859449"/>
                    <a:pt x="1344706" y="1001390"/>
                  </a:cubicBezTo>
                  <a:cubicBezTo>
                    <a:pt x="1252569" y="1143331"/>
                    <a:pt x="303804" y="1198115"/>
                    <a:pt x="209176" y="1031272"/>
                  </a:cubicBezTo>
                  <a:cubicBezTo>
                    <a:pt x="114548" y="864429"/>
                    <a:pt x="557804" y="-19591"/>
                    <a:pt x="776941" y="331"/>
                  </a:cubicBezTo>
                  <a:cubicBezTo>
                    <a:pt x="996078" y="20253"/>
                    <a:pt x="1653490" y="946606"/>
                    <a:pt x="1524000" y="1150802"/>
                  </a:cubicBezTo>
                  <a:cubicBezTo>
                    <a:pt x="1394510" y="1354998"/>
                    <a:pt x="0" y="1225507"/>
                    <a:pt x="0" y="1225507"/>
                  </a:cubicBezTo>
                  <a:lnTo>
                    <a:pt x="0" y="1225507"/>
                  </a:lnTo>
                </a:path>
              </a:pathLst>
            </a:custGeom>
            <a:ln w="38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20902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762000" y="571500"/>
            <a:ext cx="7624979" cy="2864970"/>
            <a:chOff x="762000" y="571500"/>
            <a:chExt cx="7624979" cy="2864970"/>
          </a:xfrm>
        </p:grpSpPr>
        <p:pic>
          <p:nvPicPr>
            <p:cNvPr id="2" name="Imagen 1" descr="lego0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019" y="571500"/>
              <a:ext cx="3819960" cy="2864970"/>
            </a:xfrm>
            <a:prstGeom prst="rect">
              <a:avLst/>
            </a:prstGeom>
          </p:spPr>
        </p:pic>
        <p:pic>
          <p:nvPicPr>
            <p:cNvPr id="4" name="Imagen 3" descr="lego02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571500"/>
              <a:ext cx="3819960" cy="2864970"/>
            </a:xfrm>
            <a:prstGeom prst="rect">
              <a:avLst/>
            </a:prstGeom>
          </p:spPr>
        </p:pic>
        <p:sp>
          <p:nvSpPr>
            <p:cNvPr id="5" name="Flecha derecha 4"/>
            <p:cNvSpPr/>
            <p:nvPr/>
          </p:nvSpPr>
          <p:spPr>
            <a:xfrm>
              <a:off x="4141126" y="2413858"/>
              <a:ext cx="1033309" cy="75728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36258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2365527" y="1941955"/>
            <a:ext cx="3919765" cy="992333"/>
            <a:chOff x="2365527" y="1941955"/>
            <a:chExt cx="3919765" cy="992333"/>
          </a:xfrm>
        </p:grpSpPr>
        <p:grpSp>
          <p:nvGrpSpPr>
            <p:cNvPr id="6" name="Agrupar 5"/>
            <p:cNvGrpSpPr/>
            <p:nvPr/>
          </p:nvGrpSpPr>
          <p:grpSpPr>
            <a:xfrm>
              <a:off x="2365527" y="1941955"/>
              <a:ext cx="3788434" cy="883504"/>
              <a:chOff x="2626657" y="2166074"/>
              <a:chExt cx="3788434" cy="883504"/>
            </a:xfrm>
          </p:grpSpPr>
          <p:sp>
            <p:nvSpPr>
              <p:cNvPr id="2" name="Flecha izquierda 1"/>
              <p:cNvSpPr/>
              <p:nvPr/>
            </p:nvSpPr>
            <p:spPr>
              <a:xfrm>
                <a:off x="2626657" y="2166074"/>
                <a:ext cx="1364601" cy="883504"/>
              </a:xfrm>
              <a:prstGeom prst="lef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/>
                    </a:solidFill>
                    <a:latin typeface="Arial"/>
                  </a:rPr>
                  <a:t>Inaceptable</a:t>
                </a:r>
                <a:endParaRPr lang="es-ES" sz="1400" dirty="0"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3" name="Rectángulo 2"/>
              <p:cNvSpPr/>
              <p:nvPr/>
            </p:nvSpPr>
            <p:spPr>
              <a:xfrm>
                <a:off x="3991258" y="2386310"/>
                <a:ext cx="803641" cy="43914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/>
                    </a:solidFill>
                    <a:latin typeface="Arial"/>
                  </a:rPr>
                  <a:t>Mínimo</a:t>
                </a:r>
                <a:endParaRPr lang="es-ES" sz="1400" dirty="0"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4" name="Rectángulo 3"/>
              <p:cNvSpPr/>
              <p:nvPr/>
            </p:nvSpPr>
            <p:spPr>
              <a:xfrm>
                <a:off x="4794899" y="2386310"/>
                <a:ext cx="836803" cy="43914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/>
                    </a:solidFill>
                    <a:latin typeface="Arial"/>
                  </a:rPr>
                  <a:t>Objetivo</a:t>
                </a:r>
                <a:endParaRPr lang="es-ES" sz="1400" dirty="0"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5" name="Rectángulo 4"/>
              <p:cNvSpPr/>
              <p:nvPr/>
            </p:nvSpPr>
            <p:spPr>
              <a:xfrm>
                <a:off x="5631702" y="2386310"/>
                <a:ext cx="783389" cy="439149"/>
              </a:xfrm>
              <a:prstGeom prst="rect">
                <a:avLst/>
              </a:prstGeom>
              <a:solidFill>
                <a:srgbClr val="14FF1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/>
                    </a:solidFill>
                    <a:latin typeface="Arial"/>
                  </a:rPr>
                  <a:t>Óptimo</a:t>
                </a:r>
                <a:endParaRPr lang="es-ES" sz="1400" dirty="0">
                  <a:solidFill>
                    <a:schemeClr val="tx1"/>
                  </a:solidFill>
                  <a:latin typeface="Arial"/>
                </a:endParaRPr>
              </a:p>
            </p:txBody>
          </p:sp>
        </p:grpSp>
        <p:sp>
          <p:nvSpPr>
            <p:cNvPr id="7" name="CuadroTexto 6"/>
            <p:cNvSpPr txBox="1"/>
            <p:nvPr/>
          </p:nvSpPr>
          <p:spPr>
            <a:xfrm>
              <a:off x="3598797" y="2657289"/>
              <a:ext cx="2626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5</a:t>
              </a:r>
              <a:endParaRPr lang="es-ES" sz="12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861459" y="2657289"/>
              <a:ext cx="3790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4,5</a:t>
              </a:r>
              <a:endParaRPr lang="es-ES" sz="12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402438" y="2657289"/>
              <a:ext cx="2626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/>
                <a:t>3</a:t>
              </a: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239241" y="2657289"/>
              <a:ext cx="2626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/>
                <a:t>1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6022630" y="2657289"/>
              <a:ext cx="2626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/>
                <a:t>0</a:t>
              </a:r>
            </a:p>
          </p:txBody>
        </p:sp>
        <p:cxnSp>
          <p:nvCxnSpPr>
            <p:cNvPr id="13" name="Conector recto 12"/>
            <p:cNvCxnSpPr/>
            <p:nvPr/>
          </p:nvCxnSpPr>
          <p:spPr>
            <a:xfrm flipV="1">
              <a:off x="3730128" y="2607275"/>
              <a:ext cx="0" cy="12257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 flipV="1">
              <a:off x="4060571" y="2601340"/>
              <a:ext cx="0" cy="12257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 flipV="1">
              <a:off x="4533769" y="2601340"/>
              <a:ext cx="0" cy="12257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5370572" y="2601341"/>
              <a:ext cx="0" cy="12257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 flipV="1">
              <a:off x="6148026" y="2601341"/>
              <a:ext cx="0" cy="12257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07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/>
          <p:cNvGrpSpPr/>
          <p:nvPr/>
        </p:nvGrpSpPr>
        <p:grpSpPr>
          <a:xfrm>
            <a:off x="1766229" y="1515205"/>
            <a:ext cx="4632925" cy="2064210"/>
            <a:chOff x="1766229" y="1515205"/>
            <a:chExt cx="4632925" cy="2064210"/>
          </a:xfrm>
        </p:grpSpPr>
        <p:grpSp>
          <p:nvGrpSpPr>
            <p:cNvPr id="6" name="Agrupar 5"/>
            <p:cNvGrpSpPr/>
            <p:nvPr/>
          </p:nvGrpSpPr>
          <p:grpSpPr>
            <a:xfrm>
              <a:off x="2729995" y="1980216"/>
              <a:ext cx="3008930" cy="1111634"/>
              <a:chOff x="2729995" y="1980215"/>
              <a:chExt cx="3459972" cy="1390553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2729995" y="1982107"/>
                <a:ext cx="3459972" cy="1388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" name="Rectángulo 2"/>
              <p:cNvSpPr/>
              <p:nvPr/>
            </p:nvSpPr>
            <p:spPr>
              <a:xfrm>
                <a:off x="2729995" y="1980215"/>
                <a:ext cx="3459972" cy="292683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" name="Rectángulo 3"/>
              <p:cNvSpPr/>
              <p:nvPr/>
            </p:nvSpPr>
            <p:spPr>
              <a:xfrm rot="5400000">
                <a:off x="3413088" y="2528722"/>
                <a:ext cx="1385914" cy="292683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Rectángulo 4"/>
              <p:cNvSpPr/>
              <p:nvPr/>
            </p:nvSpPr>
            <p:spPr>
              <a:xfrm rot="5400000">
                <a:off x="3959825" y="1980216"/>
                <a:ext cx="292684" cy="292683"/>
              </a:xfrm>
              <a:prstGeom prst="rect">
                <a:avLst/>
              </a:prstGeom>
              <a:pattFill prst="openDmnd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8" name="Conector recto de flecha 7"/>
            <p:cNvCxnSpPr/>
            <p:nvPr/>
          </p:nvCxnSpPr>
          <p:spPr>
            <a:xfrm flipV="1">
              <a:off x="2729995" y="1792204"/>
              <a:ext cx="3008930" cy="1186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/>
            <p:cNvCxnSpPr/>
            <p:nvPr/>
          </p:nvCxnSpPr>
          <p:spPr>
            <a:xfrm flipV="1">
              <a:off x="5891325" y="1944605"/>
              <a:ext cx="0" cy="114504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/>
            <p:cNvSpPr txBox="1"/>
            <p:nvPr/>
          </p:nvSpPr>
          <p:spPr>
            <a:xfrm>
              <a:off x="3217235" y="1515205"/>
              <a:ext cx="1910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latin typeface="Arial"/>
                  <a:cs typeface="Arial"/>
                </a:rPr>
                <a:t>Distintas funcionalidades</a:t>
              </a:r>
              <a:endParaRPr lang="es-ES" sz="1200" dirty="0">
                <a:latin typeface="Arial"/>
                <a:cs typeface="Arial"/>
              </a:endParaRPr>
            </a:p>
          </p:txBody>
        </p:sp>
        <p:sp>
          <p:nvSpPr>
            <p:cNvPr id="12" name="CuadroTexto 11"/>
            <p:cNvSpPr txBox="1"/>
            <p:nvPr/>
          </p:nvSpPr>
          <p:spPr>
            <a:xfrm rot="5400000">
              <a:off x="5567286" y="2292276"/>
              <a:ext cx="1202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>
                  <a:latin typeface="Arial"/>
                  <a:cs typeface="Arial"/>
                </a:rPr>
                <a:t>Grado de Funcionalidad</a:t>
              </a:r>
              <a:endParaRPr lang="es-ES" sz="1200" dirty="0">
                <a:latin typeface="Arial"/>
                <a:cs typeface="Arial"/>
              </a:endParaRPr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>
              <a:off x="2540082" y="2107374"/>
              <a:ext cx="379826" cy="21363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H="1">
              <a:off x="3483711" y="2907255"/>
              <a:ext cx="431336" cy="33295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 flipV="1">
              <a:off x="2462930" y="1922072"/>
              <a:ext cx="1481644" cy="1912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5028880" y="2957667"/>
              <a:ext cx="0" cy="28254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1766229" y="1761165"/>
              <a:ext cx="7797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>
                  <a:latin typeface="Arial"/>
                  <a:cs typeface="Arial"/>
                </a:rPr>
                <a:t>Escenario</a:t>
              </a:r>
              <a:endParaRPr lang="es-ES" sz="1000" dirty="0">
                <a:latin typeface="Arial"/>
                <a:cs typeface="Arial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1884922" y="2181903"/>
              <a:ext cx="779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>
                  <a:latin typeface="Arial"/>
                  <a:cs typeface="Arial"/>
                </a:rPr>
                <a:t>Prototipo horizontal</a:t>
              </a:r>
              <a:endParaRPr lang="es-ES" sz="1000" dirty="0">
                <a:latin typeface="Arial"/>
                <a:cs typeface="Arial"/>
              </a:endParaRP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2937712" y="3179305"/>
              <a:ext cx="779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>
                  <a:latin typeface="Arial"/>
                  <a:cs typeface="Arial"/>
                </a:rPr>
                <a:t>Prototipo vertical</a:t>
              </a:r>
              <a:endParaRPr lang="es-ES" sz="1000" dirty="0">
                <a:latin typeface="Arial"/>
                <a:cs typeface="Arial"/>
              </a:endParaRP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4684235" y="3174013"/>
              <a:ext cx="779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>
                  <a:latin typeface="Arial"/>
                  <a:cs typeface="Arial"/>
                </a:rPr>
                <a:t>Sistema completo</a:t>
              </a:r>
              <a:endParaRPr lang="es-ES" sz="1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51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1788338" y="1774401"/>
            <a:ext cx="5174786" cy="1810048"/>
            <a:chOff x="1788338" y="1774401"/>
            <a:chExt cx="5174786" cy="1810048"/>
          </a:xfrm>
        </p:grpSpPr>
        <p:pic>
          <p:nvPicPr>
            <p:cNvPr id="2" name="Imagen 1" descr="wizard-of-oz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338" y="1774401"/>
              <a:ext cx="2413397" cy="1810048"/>
            </a:xfrm>
            <a:prstGeom prst="rect">
              <a:avLst/>
            </a:prstGeom>
          </p:spPr>
        </p:pic>
        <p:pic>
          <p:nvPicPr>
            <p:cNvPr id="3" name="Imagen 2" descr="wizard-of-oz2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5334" y="1774401"/>
              <a:ext cx="2717790" cy="1810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0369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32</Words>
  <Application>Microsoft Macintosh PowerPoint</Application>
  <PresentationFormat>Presentación en pantalla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Jiménez Díaz</dc:creator>
  <cp:lastModifiedBy>Guillermo Jiménez Díaz</cp:lastModifiedBy>
  <cp:revision>14</cp:revision>
  <dcterms:created xsi:type="dcterms:W3CDTF">2013-10-01T13:25:39Z</dcterms:created>
  <dcterms:modified xsi:type="dcterms:W3CDTF">2013-11-09T12:55:55Z</dcterms:modified>
</cp:coreProperties>
</file>