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5" r:id="rId7"/>
    <p:sldId id="263" r:id="rId8"/>
    <p:sldId id="264" r:id="rId9"/>
    <p:sldId id="266" r:id="rId10"/>
    <p:sldId id="267" r:id="rId11"/>
    <p:sldId id="260" r:id="rId12"/>
    <p:sldId id="269" r:id="rId13"/>
    <p:sldId id="261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i Pérez" initials="JP" lastIdx="2" clrIdx="0">
    <p:extLst>
      <p:ext uri="{19B8F6BF-5375-455C-9EA6-DF929625EA0E}">
        <p15:presenceInfo xmlns:p15="http://schemas.microsoft.com/office/powerpoint/2012/main" userId="07369e03ca6d0b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0C0"/>
    <a:srgbClr val="EEE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904"/>
  </p:normalViewPr>
  <p:slideViewPr>
    <p:cSldViewPr snapToGrid="0" snapToObjects="1">
      <p:cViewPr>
        <p:scale>
          <a:sx n="102" d="100"/>
          <a:sy n="102" d="100"/>
        </p:scale>
        <p:origin x="9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9T22:06:08.822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D9AE-8C9F-1949-AA77-A2FBDF8ECEE8}" type="datetimeFigureOut">
              <a:rPr lang="es-ES" smtClean="0"/>
              <a:t>19/5/21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61080-1CCB-4449-A57F-D70941746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9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90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permitirá a los usuarios con perfil “usuario de banco” poder generar un informe que contenga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realizados en un periodo de tiempo (a seleccionar por el usuario).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38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solicitará 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código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verificará que se trata de un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existe en el sistema y cuyo estado es “enviado”.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caso contrario, mostrará un aviso informado al usuario.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17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vez verificado 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código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solicitará la lectura de los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códigos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barras de las etiquetas de las unidades recibidas y, comprobará que se corresponden con las cargadas por el banco de sangre para ese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02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todas las unidades son correctas, el usuario cambia de estado 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pasándolo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“recibido ok” y el proceso finaliza.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72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detecta alguna discrepancia, cambia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automáticamente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estado del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“incidencia” y se conecta con el sistema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incidencias de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farmacéutica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enviar una alerta.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453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permitirá a los usuarios con perfil “usuario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farmacéutica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obtener informes relativos a los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han tenido alguna incidencia.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Podrán acceder al sistema el usuario del banco de sangre, el usuario de la farmacéutica y los facultativos.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56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altas las podrá realizar únicamente el usuario de carácter administrativo.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1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los datos introducidos son correctos se generará el envío.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64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los datos introducidos son erróneos no se generará el envío.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4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deberán seleccionar de entre todas las técnicas analíticas dadas de alta en el sistema, las que se han aplicado a esas unidades.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19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deberá seleccionar un facultativo como responsable de la realización de la analítica realizada.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57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vez completados todos los pasos, 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quedará guardado en el sistema con estado “enviado”.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66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cada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envío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permitirá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toda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documentación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enviar junto a las unidades (listado de unidades y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técnicas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analíticas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aplicadas).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1080-1CCB-4449-A57F-D709417465F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6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A098C-9023-BC4F-BDCA-F07B63EE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E43DE5-A1DA-6A43-962F-F0DB1825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9FC172-C243-DD46-906B-08A079BC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8B113-6E78-D84C-B4FC-5E14E3F7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1EA6D-C231-894E-A1B6-13977DD7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0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CCEE6-323E-C345-BD8B-B4D2F262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8CEA7-4275-2E44-906F-A5065A20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7D2C8-F066-884C-80D9-F3423F6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F7357-4B9E-DE4B-81E0-D4778751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486F3-1BFA-7441-9347-7100EA0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18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B4DEF-885A-D743-BC6C-E1F5146F7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5734F0-D1B7-7A45-9800-E6806037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D4774-D005-1840-9C2B-5974E0CC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4C0BD-C04E-9048-AE3E-2051C653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94209-8719-B14F-8745-64AB10AD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D195-2BCE-0841-820F-665134B7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8D88B-202D-584B-B457-61F51328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91A56-8754-B54F-A649-763CF222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C0333-889A-1B41-9004-28C6F82A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37D1F-DA7E-9C4F-881F-5FA4626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55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6D25A-4C5C-0D47-A18D-7D16FA12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E274D-865B-7545-941C-042A7570F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A3A-489D-0341-8570-7BF90BF2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47EF-F610-9B40-A0BB-B7E3A5E8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BC7A7-5099-5441-83E4-392D3478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2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6706-9589-864A-8D0E-20145901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2B374-2C08-2F4D-9D74-58517633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719BD0-850A-CF45-9B00-EAAA32A7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13CC39-51DD-074F-9C0A-0228712C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E098F-E620-3244-ADEE-88DB5F43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84B91-E222-2049-AA5D-3A7609E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2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2F7F6-3926-7144-9726-4CC5CEF6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861E3-0846-3A4C-9580-89514306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8DD502-D006-F24E-AD56-92767D87D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59B3BE-A20B-6E4B-9DA0-F29F54A2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5DE61F-2816-2346-A439-D292B54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29BCF-0F8E-5E4D-9088-F7C7F807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B6F6B7-BF8F-214A-9576-86A07B6F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C8E25E-1373-8E40-9C17-9E275AC3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5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978ED-D157-944E-A9E2-3C925E3F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CE5B5D-7D2E-4F49-9332-DB740A2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BA4437-0EE2-3247-B3EB-705C169D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574E0D-0FF8-AF46-9E74-2E0FFDBF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3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03C5AE-DA5B-A843-B677-81E9B8CC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9362B8-30AC-B744-BF66-BBB43ED1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F6BD38-A70D-F445-985E-CA5526C4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7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1BAC0-D4C2-F846-B039-6CBD2684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D25C7-834E-9B4C-9A78-C1331B35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6AA4C5-BEA1-2C40-B911-4EAE0508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6A6B8-1554-1041-BE0B-DC28D09A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D1C30-B41A-4E4B-BCED-0383AD4F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84B50-5AB3-9C49-8A27-B0E57631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2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02E1A-7ECE-A644-96FE-12682A79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277B8A-2A90-404E-B9B7-2874D9C82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29A47-C837-7E46-8B02-BC2B08C3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F63CA-BA70-834E-8FA1-366D791B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58A333-D326-7048-8E07-42F0EA2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5B3F0-9AB0-0E41-8FF1-C295D48D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83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326FD1-C3D9-9E40-AE4B-5932518B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D225B-D562-E84C-B517-7653975E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BC748-089A-9C45-A7C7-CC21A62CE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BA4D-32E0-CC4A-A05D-42520FC7392E}" type="datetimeFigureOut">
              <a:rPr lang="es-ES" smtClean="0"/>
              <a:t>19/5/21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20408-8A12-AB43-9FF8-A80E528E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D66C9-43D5-1346-8486-E95CAD62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2211-1AE8-C046-9ABD-DCDB21CC8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0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udio sugiere que la terapia de plasma de recuperados es segura y efectiva">
            <a:extLst>
              <a:ext uri="{FF2B5EF4-FFF2-40B4-BE49-F238E27FC236}">
                <a16:creationId xmlns:a16="http://schemas.microsoft.com/office/drawing/2014/main" id="{8C07AAC4-5367-4A4C-B269-649EFE8A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D5EC89F-DE83-164D-A757-BAF285CF2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71" y="365744"/>
            <a:ext cx="3701498" cy="702181"/>
          </a:xfrm>
          <a:prstGeom prst="rect">
            <a:avLst/>
          </a:prstGeom>
        </p:spPr>
      </p:pic>
      <p:sp>
        <p:nvSpPr>
          <p:cNvPr id="13" name="Terminador 12">
            <a:extLst>
              <a:ext uri="{FF2B5EF4-FFF2-40B4-BE49-F238E27FC236}">
                <a16:creationId xmlns:a16="http://schemas.microsoft.com/office/drawing/2014/main" id="{788F61DB-C3AA-CF46-B531-10EC2CFB2680}"/>
              </a:ext>
            </a:extLst>
          </p:cNvPr>
          <p:cNvSpPr/>
          <p:nvPr/>
        </p:nvSpPr>
        <p:spPr>
          <a:xfrm>
            <a:off x="9619988" y="465850"/>
            <a:ext cx="1565753" cy="5019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25790C-8C6B-0A49-8367-E9AD1722E86C}"/>
              </a:ext>
            </a:extLst>
          </p:cNvPr>
          <p:cNvSpPr txBox="1"/>
          <p:nvPr/>
        </p:nvSpPr>
        <p:spPr>
          <a:xfrm>
            <a:off x="2609588" y="2693096"/>
            <a:ext cx="7440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Rhesus </a:t>
            </a:r>
            <a:r>
              <a:rPr lang="es-ES" sz="6600" dirty="0" err="1"/>
              <a:t>Blood</a:t>
            </a:r>
            <a:r>
              <a:rPr lang="es-ES" sz="6600" dirty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49224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CB3351-DC13-A342-A830-ACEE57E5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879BA57D-9B40-D949-95B8-9ECAFFB57311}"/>
              </a:ext>
            </a:extLst>
          </p:cNvPr>
          <p:cNvSpPr/>
          <p:nvPr/>
        </p:nvSpPr>
        <p:spPr>
          <a:xfrm>
            <a:off x="1371601" y="1338562"/>
            <a:ext cx="3061252" cy="4703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Usuario del banco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53A416-096A-E947-8C26-26D328975ACC}"/>
              </a:ext>
            </a:extLst>
          </p:cNvPr>
          <p:cNvSpPr/>
          <p:nvPr/>
        </p:nvSpPr>
        <p:spPr>
          <a:xfrm>
            <a:off x="1565753" y="3018773"/>
            <a:ext cx="2655518" cy="180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7F1FEB-B9D9-454A-AB59-AF2BCC5AD9CD}"/>
              </a:ext>
            </a:extLst>
          </p:cNvPr>
          <p:cNvSpPr txBox="1"/>
          <p:nvPr/>
        </p:nvSpPr>
        <p:spPr>
          <a:xfrm>
            <a:off x="1471180" y="2252724"/>
            <a:ext cx="358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Abre el siguiente informe y rellénelo por favor</a:t>
            </a:r>
          </a:p>
        </p:txBody>
      </p:sp>
      <p:pic>
        <p:nvPicPr>
          <p:cNvPr id="9" name="Picture 2" descr="Cómo hacer que el icono de un documento de Word sea su primera página">
            <a:extLst>
              <a:ext uri="{FF2B5EF4-FFF2-40B4-BE49-F238E27FC236}">
                <a16:creationId xmlns:a16="http://schemas.microsoft.com/office/drawing/2014/main" id="{D1ED45AE-B563-6C4D-B66E-4954C3F4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01" y="3342857"/>
            <a:ext cx="1122978" cy="11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276450A-6678-D840-8611-03754FE84F64}"/>
              </a:ext>
            </a:extLst>
          </p:cNvPr>
          <p:cNvSpPr/>
          <p:nvPr/>
        </p:nvSpPr>
        <p:spPr>
          <a:xfrm>
            <a:off x="6325644" y="2929650"/>
            <a:ext cx="2981194" cy="1395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El informe contiene la </a:t>
            </a:r>
            <a:r>
              <a:rPr lang="es-ES" dirty="0" err="1">
                <a:solidFill>
                  <a:schemeClr val="tx1"/>
                </a:solidFill>
              </a:rPr>
              <a:t>información</a:t>
            </a:r>
            <a:r>
              <a:rPr lang="es-ES" dirty="0">
                <a:solidFill>
                  <a:schemeClr val="tx1"/>
                </a:solidFill>
              </a:rPr>
              <a:t> de los </a:t>
            </a:r>
            <a:r>
              <a:rPr lang="es-ES" dirty="0" err="1">
                <a:solidFill>
                  <a:schemeClr val="tx1"/>
                </a:solidFill>
              </a:rPr>
              <a:t>envíos</a:t>
            </a:r>
            <a:r>
              <a:rPr lang="es-ES" dirty="0">
                <a:solidFill>
                  <a:schemeClr val="tx1"/>
                </a:solidFill>
              </a:rPr>
              <a:t> realizados en un periodo de tiempo (a seleccionar por el usuario).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147C72-CCEC-C443-8240-DF75824EA1C8}"/>
              </a:ext>
            </a:extLst>
          </p:cNvPr>
          <p:cNvSpPr txBox="1"/>
          <p:nvPr/>
        </p:nvSpPr>
        <p:spPr>
          <a:xfrm>
            <a:off x="6233158" y="2529723"/>
            <a:ext cx="358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</a:t>
            </a:r>
          </a:p>
        </p:txBody>
      </p:sp>
    </p:spTree>
    <p:extLst>
      <p:ext uri="{BB962C8B-B14F-4D97-AF65-F5344CB8AC3E}">
        <p14:creationId xmlns:p14="http://schemas.microsoft.com/office/powerpoint/2010/main" val="39252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>
            <a:extLst>
              <a:ext uri="{FF2B5EF4-FFF2-40B4-BE49-F238E27FC236}">
                <a16:creationId xmlns:a16="http://schemas.microsoft.com/office/drawing/2014/main" id="{B2AF693F-CB18-6D4D-A840-A110D468ADF4}"/>
              </a:ext>
            </a:extLst>
          </p:cNvPr>
          <p:cNvSpPr/>
          <p:nvPr/>
        </p:nvSpPr>
        <p:spPr>
          <a:xfrm>
            <a:off x="1431235" y="1311965"/>
            <a:ext cx="2782956" cy="47707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farmacéutica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535A9B-BE51-6744-87EF-488B3CFD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Terminador 5">
            <a:extLst>
              <a:ext uri="{FF2B5EF4-FFF2-40B4-BE49-F238E27FC236}">
                <a16:creationId xmlns:a16="http://schemas.microsoft.com/office/drawing/2014/main" id="{A6FA7B26-CB13-9540-97CE-DDFB0CA86F33}"/>
              </a:ext>
            </a:extLst>
          </p:cNvPr>
          <p:cNvSpPr/>
          <p:nvPr/>
        </p:nvSpPr>
        <p:spPr>
          <a:xfrm>
            <a:off x="3079060" y="2236672"/>
            <a:ext cx="1391477" cy="3379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Envíos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1A4F9203-E2B1-974E-A6B4-377ABCEDB9E4}"/>
              </a:ext>
            </a:extLst>
          </p:cNvPr>
          <p:cNvSpPr/>
          <p:nvPr/>
        </p:nvSpPr>
        <p:spPr>
          <a:xfrm>
            <a:off x="1431235" y="2236672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19F1BF-7D7B-6F4B-B976-716D14FDDE2A}"/>
              </a:ext>
            </a:extLst>
          </p:cNvPr>
          <p:cNvSpPr/>
          <p:nvPr/>
        </p:nvSpPr>
        <p:spPr>
          <a:xfrm>
            <a:off x="3101008" y="3022232"/>
            <a:ext cx="299499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Código de envío: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AGQRSGH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E14072-C414-0E4A-970C-18ADC8C7F260}"/>
              </a:ext>
            </a:extLst>
          </p:cNvPr>
          <p:cNvSpPr txBox="1"/>
          <p:nvPr/>
        </p:nvSpPr>
        <p:spPr>
          <a:xfrm>
            <a:off x="3039304" y="4006574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Comprobar estado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F9A2BF6-5500-244D-BDC0-8E16765333E4}"/>
              </a:ext>
            </a:extLst>
          </p:cNvPr>
          <p:cNvSpPr/>
          <p:nvPr/>
        </p:nvSpPr>
        <p:spPr>
          <a:xfrm>
            <a:off x="3079060" y="4456043"/>
            <a:ext cx="2994992" cy="57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Estado: 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Enviado</a:t>
            </a:r>
          </a:p>
        </p:txBody>
      </p:sp>
      <p:pic>
        <p:nvPicPr>
          <p:cNvPr id="16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3A2CEC2F-75B2-D449-83FB-5D0DFDD8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53" y="3059668"/>
            <a:ext cx="3985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rminador 20">
            <a:extLst>
              <a:ext uri="{FF2B5EF4-FFF2-40B4-BE49-F238E27FC236}">
                <a16:creationId xmlns:a16="http://schemas.microsoft.com/office/drawing/2014/main" id="{0A27F8A7-96CC-EB4C-93E4-091FA4A4EB52}"/>
              </a:ext>
            </a:extLst>
          </p:cNvPr>
          <p:cNvSpPr/>
          <p:nvPr/>
        </p:nvSpPr>
        <p:spPr>
          <a:xfrm>
            <a:off x="4649441" y="2226732"/>
            <a:ext cx="2168802" cy="34787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Códigos de barras</a:t>
            </a:r>
          </a:p>
        </p:txBody>
      </p:sp>
      <p:sp>
        <p:nvSpPr>
          <p:cNvPr id="22" name="Terminador 21">
            <a:extLst>
              <a:ext uri="{FF2B5EF4-FFF2-40B4-BE49-F238E27FC236}">
                <a16:creationId xmlns:a16="http://schemas.microsoft.com/office/drawing/2014/main" id="{25C496C7-35EE-9548-9C94-AF591BAA193C}"/>
              </a:ext>
            </a:extLst>
          </p:cNvPr>
          <p:cNvSpPr/>
          <p:nvPr/>
        </p:nvSpPr>
        <p:spPr>
          <a:xfrm>
            <a:off x="7009294" y="2236673"/>
            <a:ext cx="1995558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 del envío</a:t>
            </a:r>
          </a:p>
        </p:txBody>
      </p:sp>
    </p:spTree>
    <p:extLst>
      <p:ext uri="{BB962C8B-B14F-4D97-AF65-F5344CB8AC3E}">
        <p14:creationId xmlns:p14="http://schemas.microsoft.com/office/powerpoint/2010/main" val="198467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313DE2-B494-A749-8836-16D43A11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355F85BF-F368-8B48-9639-33F5736A95DC}"/>
              </a:ext>
            </a:extLst>
          </p:cNvPr>
          <p:cNvSpPr/>
          <p:nvPr/>
        </p:nvSpPr>
        <p:spPr>
          <a:xfrm>
            <a:off x="1431235" y="1311965"/>
            <a:ext cx="2782956" cy="47707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farmacéutica</a:t>
            </a:r>
          </a:p>
        </p:txBody>
      </p:sp>
      <p:sp>
        <p:nvSpPr>
          <p:cNvPr id="6" name="Terminador 5">
            <a:extLst>
              <a:ext uri="{FF2B5EF4-FFF2-40B4-BE49-F238E27FC236}">
                <a16:creationId xmlns:a16="http://schemas.microsoft.com/office/drawing/2014/main" id="{BE91979D-DA9A-2E47-B55E-BA35F3B8288F}"/>
              </a:ext>
            </a:extLst>
          </p:cNvPr>
          <p:cNvSpPr/>
          <p:nvPr/>
        </p:nvSpPr>
        <p:spPr>
          <a:xfrm>
            <a:off x="1431235" y="2236672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7" name="Terminador 6">
            <a:extLst>
              <a:ext uri="{FF2B5EF4-FFF2-40B4-BE49-F238E27FC236}">
                <a16:creationId xmlns:a16="http://schemas.microsoft.com/office/drawing/2014/main" id="{138810C1-3975-3A41-8066-AA5D0D2D2755}"/>
              </a:ext>
            </a:extLst>
          </p:cNvPr>
          <p:cNvSpPr/>
          <p:nvPr/>
        </p:nvSpPr>
        <p:spPr>
          <a:xfrm>
            <a:off x="3079060" y="2236672"/>
            <a:ext cx="1391477" cy="3379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Envíos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E82ACE1D-823A-EC40-BFF4-C6928F6BB36D}"/>
              </a:ext>
            </a:extLst>
          </p:cNvPr>
          <p:cNvSpPr/>
          <p:nvPr/>
        </p:nvSpPr>
        <p:spPr>
          <a:xfrm>
            <a:off x="4649441" y="2226732"/>
            <a:ext cx="2168802" cy="34787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Códigos de barras</a:t>
            </a:r>
          </a:p>
        </p:txBody>
      </p:sp>
      <p:sp>
        <p:nvSpPr>
          <p:cNvPr id="9" name="Terminador 8">
            <a:extLst>
              <a:ext uri="{FF2B5EF4-FFF2-40B4-BE49-F238E27FC236}">
                <a16:creationId xmlns:a16="http://schemas.microsoft.com/office/drawing/2014/main" id="{47611BBA-020E-8D49-A836-2CD1EEE7E0CE}"/>
              </a:ext>
            </a:extLst>
          </p:cNvPr>
          <p:cNvSpPr/>
          <p:nvPr/>
        </p:nvSpPr>
        <p:spPr>
          <a:xfrm>
            <a:off x="7009294" y="2236673"/>
            <a:ext cx="1995558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 del envío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76688B-D11C-9E46-A19E-0B86E2B1B2C8}"/>
              </a:ext>
            </a:extLst>
          </p:cNvPr>
          <p:cNvSpPr/>
          <p:nvPr/>
        </p:nvSpPr>
        <p:spPr>
          <a:xfrm>
            <a:off x="3101008" y="3022232"/>
            <a:ext cx="299499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Código de envío: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AGQTSUP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6BE3EB-4D59-6143-AA90-985549E1740D}"/>
              </a:ext>
            </a:extLst>
          </p:cNvPr>
          <p:cNvSpPr txBox="1"/>
          <p:nvPr/>
        </p:nvSpPr>
        <p:spPr>
          <a:xfrm>
            <a:off x="3039304" y="4006574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Comprobar estado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076A63-1587-6C47-9A63-2CB9C72A11D4}"/>
              </a:ext>
            </a:extLst>
          </p:cNvPr>
          <p:cNvSpPr/>
          <p:nvPr/>
        </p:nvSpPr>
        <p:spPr>
          <a:xfrm>
            <a:off x="3079060" y="4456043"/>
            <a:ext cx="2994992" cy="57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Estado:  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E2C672C-DF67-7C42-B877-345D79BA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47" y="3105922"/>
            <a:ext cx="32316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os 10 mensajes de error más divertidos de Windows - MuyComputer">
            <a:extLst>
              <a:ext uri="{FF2B5EF4-FFF2-40B4-BE49-F238E27FC236}">
                <a16:creationId xmlns:a16="http://schemas.microsoft.com/office/drawing/2014/main" id="{BFF19C88-AF14-734B-AEE7-90F1D1792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t="4324" r="7610" b="8458"/>
          <a:stretch/>
        </p:blipFill>
        <p:spPr bwMode="auto">
          <a:xfrm>
            <a:off x="8448625" y="65209"/>
            <a:ext cx="3345809" cy="19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E27778E-0DC3-7441-A23F-96F19F4B3685}"/>
              </a:ext>
            </a:extLst>
          </p:cNvPr>
          <p:cNvSpPr/>
          <p:nvPr/>
        </p:nvSpPr>
        <p:spPr>
          <a:xfrm>
            <a:off x="9325393" y="611469"/>
            <a:ext cx="2320373" cy="714323"/>
          </a:xfrm>
          <a:prstGeom prst="rect">
            <a:avLst/>
          </a:prstGeom>
          <a:solidFill>
            <a:srgbClr val="E9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El código de envío introducido no coincide con ninguno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33790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203614-C4AE-144F-8B54-2F1D2961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2DDFCE79-B453-1643-A8F9-49C39FE271AB}"/>
              </a:ext>
            </a:extLst>
          </p:cNvPr>
          <p:cNvSpPr/>
          <p:nvPr/>
        </p:nvSpPr>
        <p:spPr>
          <a:xfrm>
            <a:off x="1431235" y="1311965"/>
            <a:ext cx="2782956" cy="47707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farmacéutica</a:t>
            </a:r>
          </a:p>
        </p:txBody>
      </p:sp>
      <p:sp>
        <p:nvSpPr>
          <p:cNvPr id="6" name="Terminador 5">
            <a:extLst>
              <a:ext uri="{FF2B5EF4-FFF2-40B4-BE49-F238E27FC236}">
                <a16:creationId xmlns:a16="http://schemas.microsoft.com/office/drawing/2014/main" id="{DB9EDDE2-5665-C24A-843F-A902E2B17F4D}"/>
              </a:ext>
            </a:extLst>
          </p:cNvPr>
          <p:cNvSpPr/>
          <p:nvPr/>
        </p:nvSpPr>
        <p:spPr>
          <a:xfrm>
            <a:off x="1431235" y="2236672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7" name="Terminador 6">
            <a:extLst>
              <a:ext uri="{FF2B5EF4-FFF2-40B4-BE49-F238E27FC236}">
                <a16:creationId xmlns:a16="http://schemas.microsoft.com/office/drawing/2014/main" id="{A63614F2-6FB2-CC42-BA27-F56DD0E71B5E}"/>
              </a:ext>
            </a:extLst>
          </p:cNvPr>
          <p:cNvSpPr/>
          <p:nvPr/>
        </p:nvSpPr>
        <p:spPr>
          <a:xfrm>
            <a:off x="3079060" y="2236672"/>
            <a:ext cx="1391477" cy="33793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Envíos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2947CC3F-65BC-7B45-9D4F-420F9C30DCC5}"/>
              </a:ext>
            </a:extLst>
          </p:cNvPr>
          <p:cNvSpPr/>
          <p:nvPr/>
        </p:nvSpPr>
        <p:spPr>
          <a:xfrm>
            <a:off x="4649441" y="2226732"/>
            <a:ext cx="2168802" cy="3478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Códigos de barras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B92593-7CDD-274A-95AD-B77B76CBD14B}"/>
              </a:ext>
            </a:extLst>
          </p:cNvPr>
          <p:cNvSpPr/>
          <p:nvPr/>
        </p:nvSpPr>
        <p:spPr>
          <a:xfrm>
            <a:off x="4649441" y="3021495"/>
            <a:ext cx="2703443" cy="188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Imagen digital de la cámara de fotos - Descargar PNG/SVG transparente">
            <a:extLst>
              <a:ext uri="{FF2B5EF4-FFF2-40B4-BE49-F238E27FC236}">
                <a16:creationId xmlns:a16="http://schemas.microsoft.com/office/drawing/2014/main" id="{6C5C3DF9-88F5-C14D-83E0-F914D9FF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64" y="3021495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29D515-37D9-8244-917E-C83F2178665E}"/>
              </a:ext>
            </a:extLst>
          </p:cNvPr>
          <p:cNvSpPr txBox="1"/>
          <p:nvPr/>
        </p:nvSpPr>
        <p:spPr>
          <a:xfrm>
            <a:off x="4580002" y="5049462"/>
            <a:ext cx="284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Escanee el código de barras o adjunte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E8764A-75E1-EA40-B35A-F553239C2863}"/>
              </a:ext>
            </a:extLst>
          </p:cNvPr>
          <p:cNvSpPr/>
          <p:nvPr/>
        </p:nvSpPr>
        <p:spPr>
          <a:xfrm>
            <a:off x="8005762" y="3001232"/>
            <a:ext cx="2885799" cy="50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 de barras escaneado:</a:t>
            </a:r>
          </a:p>
        </p:txBody>
      </p:sp>
      <p:pic>
        <p:nvPicPr>
          <p:cNvPr id="3076" name="Picture 4" descr="Código de barras - Wikipedia, la enciclopedia libre">
            <a:extLst>
              <a:ext uri="{FF2B5EF4-FFF2-40B4-BE49-F238E27FC236}">
                <a16:creationId xmlns:a16="http://schemas.microsoft.com/office/drawing/2014/main" id="{647DA4F9-D4D1-6947-AFC3-18221CB1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77" y="3597965"/>
            <a:ext cx="2165653" cy="13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3BBC497-A296-244E-AE44-A539B7E2D9F8}"/>
              </a:ext>
            </a:extLst>
          </p:cNvPr>
          <p:cNvSpPr/>
          <p:nvPr/>
        </p:nvSpPr>
        <p:spPr>
          <a:xfrm>
            <a:off x="8123305" y="3522870"/>
            <a:ext cx="2885799" cy="152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939F4C5E-ED27-2C48-8949-1DFA620C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73" y="4680130"/>
            <a:ext cx="3985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rminador 16">
            <a:extLst>
              <a:ext uri="{FF2B5EF4-FFF2-40B4-BE49-F238E27FC236}">
                <a16:creationId xmlns:a16="http://schemas.microsoft.com/office/drawing/2014/main" id="{E95D068D-4C00-854A-9528-E5FCD5BC9FAF}"/>
              </a:ext>
            </a:extLst>
          </p:cNvPr>
          <p:cNvSpPr/>
          <p:nvPr/>
        </p:nvSpPr>
        <p:spPr>
          <a:xfrm>
            <a:off x="7009294" y="2236673"/>
            <a:ext cx="1995558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 del envío</a:t>
            </a:r>
          </a:p>
        </p:txBody>
      </p:sp>
      <p:pic>
        <p:nvPicPr>
          <p:cNvPr id="3080" name="Picture 8" descr="Descarga arrow - Iconos gratis de flechas">
            <a:extLst>
              <a:ext uri="{FF2B5EF4-FFF2-40B4-BE49-F238E27FC236}">
                <a16:creationId xmlns:a16="http://schemas.microsoft.com/office/drawing/2014/main" id="{45569FF2-34E3-9F4E-AC0E-24376CD6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842" y="3715024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9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FD8BB6-8562-3045-8B01-503F39BF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5D702F02-C95E-0549-8275-410927DCC52F}"/>
              </a:ext>
            </a:extLst>
          </p:cNvPr>
          <p:cNvSpPr/>
          <p:nvPr/>
        </p:nvSpPr>
        <p:spPr>
          <a:xfrm>
            <a:off x="1431235" y="1311965"/>
            <a:ext cx="2782956" cy="47707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farmacéutica</a:t>
            </a:r>
          </a:p>
        </p:txBody>
      </p:sp>
      <p:sp>
        <p:nvSpPr>
          <p:cNvPr id="6" name="Terminador 5">
            <a:extLst>
              <a:ext uri="{FF2B5EF4-FFF2-40B4-BE49-F238E27FC236}">
                <a16:creationId xmlns:a16="http://schemas.microsoft.com/office/drawing/2014/main" id="{AF34200A-0E9D-B942-834E-22E4F231F28C}"/>
              </a:ext>
            </a:extLst>
          </p:cNvPr>
          <p:cNvSpPr/>
          <p:nvPr/>
        </p:nvSpPr>
        <p:spPr>
          <a:xfrm>
            <a:off x="1431235" y="2236672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10" name="Terminador 9">
            <a:extLst>
              <a:ext uri="{FF2B5EF4-FFF2-40B4-BE49-F238E27FC236}">
                <a16:creationId xmlns:a16="http://schemas.microsoft.com/office/drawing/2014/main" id="{C638F895-9B5D-7F49-8E30-33F295469700}"/>
              </a:ext>
            </a:extLst>
          </p:cNvPr>
          <p:cNvSpPr/>
          <p:nvPr/>
        </p:nvSpPr>
        <p:spPr>
          <a:xfrm>
            <a:off x="3079060" y="2236672"/>
            <a:ext cx="1391477" cy="33793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Envíos</a:t>
            </a:r>
          </a:p>
        </p:txBody>
      </p:sp>
      <p:sp>
        <p:nvSpPr>
          <p:cNvPr id="12" name="Terminador 11">
            <a:extLst>
              <a:ext uri="{FF2B5EF4-FFF2-40B4-BE49-F238E27FC236}">
                <a16:creationId xmlns:a16="http://schemas.microsoft.com/office/drawing/2014/main" id="{DC94226B-2465-BA46-B7C9-AF0E3B504F94}"/>
              </a:ext>
            </a:extLst>
          </p:cNvPr>
          <p:cNvSpPr/>
          <p:nvPr/>
        </p:nvSpPr>
        <p:spPr>
          <a:xfrm>
            <a:off x="4649441" y="2226732"/>
            <a:ext cx="2168802" cy="34787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Códigos de barras</a:t>
            </a:r>
          </a:p>
        </p:txBody>
      </p:sp>
      <p:sp>
        <p:nvSpPr>
          <p:cNvPr id="13" name="Terminador 12">
            <a:extLst>
              <a:ext uri="{FF2B5EF4-FFF2-40B4-BE49-F238E27FC236}">
                <a16:creationId xmlns:a16="http://schemas.microsoft.com/office/drawing/2014/main" id="{A2582D87-5EBC-7D45-BBDE-7287DF94B565}"/>
              </a:ext>
            </a:extLst>
          </p:cNvPr>
          <p:cNvSpPr/>
          <p:nvPr/>
        </p:nvSpPr>
        <p:spPr>
          <a:xfrm>
            <a:off x="7009294" y="2236673"/>
            <a:ext cx="1995558" cy="3180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 del envío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393640-3A6D-9741-AAB9-91707EB03148}"/>
              </a:ext>
            </a:extLst>
          </p:cNvPr>
          <p:cNvSpPr/>
          <p:nvPr/>
        </p:nvSpPr>
        <p:spPr>
          <a:xfrm>
            <a:off x="7009294" y="3379304"/>
            <a:ext cx="2146852" cy="546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Estado: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Recibido ok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701EDE-0DF3-B843-82A1-CB2BB0B7035E}"/>
              </a:ext>
            </a:extLst>
          </p:cNvPr>
          <p:cNvSpPr txBox="1"/>
          <p:nvPr/>
        </p:nvSpPr>
        <p:spPr>
          <a:xfrm>
            <a:off x="6893890" y="3009972"/>
            <a:ext cx="30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Comprobar estado de nuevo</a:t>
            </a:r>
          </a:p>
        </p:txBody>
      </p:sp>
      <p:pic>
        <p:nvPicPr>
          <p:cNvPr id="17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54334F91-384D-8345-970B-E898542A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352" y="3465219"/>
            <a:ext cx="3985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2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EAB82E-0F54-F944-A5A8-FE5808A9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B2C777AA-76EF-9C4C-960A-222502231F29}"/>
              </a:ext>
            </a:extLst>
          </p:cNvPr>
          <p:cNvSpPr/>
          <p:nvPr/>
        </p:nvSpPr>
        <p:spPr>
          <a:xfrm>
            <a:off x="1431235" y="1311965"/>
            <a:ext cx="2782956" cy="47707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farmacéutica</a:t>
            </a:r>
          </a:p>
        </p:txBody>
      </p:sp>
      <p:sp>
        <p:nvSpPr>
          <p:cNvPr id="6" name="Terminador 5">
            <a:extLst>
              <a:ext uri="{FF2B5EF4-FFF2-40B4-BE49-F238E27FC236}">
                <a16:creationId xmlns:a16="http://schemas.microsoft.com/office/drawing/2014/main" id="{ECD209B1-E87B-E243-B1B9-0CB6B96B37F3}"/>
              </a:ext>
            </a:extLst>
          </p:cNvPr>
          <p:cNvSpPr/>
          <p:nvPr/>
        </p:nvSpPr>
        <p:spPr>
          <a:xfrm>
            <a:off x="1431235" y="2236672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7" name="Terminador 6">
            <a:extLst>
              <a:ext uri="{FF2B5EF4-FFF2-40B4-BE49-F238E27FC236}">
                <a16:creationId xmlns:a16="http://schemas.microsoft.com/office/drawing/2014/main" id="{780D7C87-8568-8B45-BBB3-37D5E4EAC5CA}"/>
              </a:ext>
            </a:extLst>
          </p:cNvPr>
          <p:cNvSpPr/>
          <p:nvPr/>
        </p:nvSpPr>
        <p:spPr>
          <a:xfrm>
            <a:off x="3079060" y="2236672"/>
            <a:ext cx="1391477" cy="33793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Envíos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8D228271-8AD8-5A46-9594-660ECACDF994}"/>
              </a:ext>
            </a:extLst>
          </p:cNvPr>
          <p:cNvSpPr/>
          <p:nvPr/>
        </p:nvSpPr>
        <p:spPr>
          <a:xfrm>
            <a:off x="4649441" y="2226732"/>
            <a:ext cx="2168802" cy="34787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Códigos de barras</a:t>
            </a:r>
          </a:p>
        </p:txBody>
      </p:sp>
      <p:sp>
        <p:nvSpPr>
          <p:cNvPr id="9" name="Terminador 8">
            <a:extLst>
              <a:ext uri="{FF2B5EF4-FFF2-40B4-BE49-F238E27FC236}">
                <a16:creationId xmlns:a16="http://schemas.microsoft.com/office/drawing/2014/main" id="{6FFBBDD4-0500-2A4B-91FC-21AF83442A7A}"/>
              </a:ext>
            </a:extLst>
          </p:cNvPr>
          <p:cNvSpPr/>
          <p:nvPr/>
        </p:nvSpPr>
        <p:spPr>
          <a:xfrm>
            <a:off x="7009294" y="2236673"/>
            <a:ext cx="1995558" cy="3180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 del envío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BA7A3D-7C82-364C-BBB3-0421C51AB7AE}"/>
              </a:ext>
            </a:extLst>
          </p:cNvPr>
          <p:cNvSpPr txBox="1"/>
          <p:nvPr/>
        </p:nvSpPr>
        <p:spPr>
          <a:xfrm>
            <a:off x="6893890" y="3009972"/>
            <a:ext cx="30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Comprobar estado de nuevo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D04062-D371-544C-B978-6C35ECD1B54A}"/>
              </a:ext>
            </a:extLst>
          </p:cNvPr>
          <p:cNvSpPr/>
          <p:nvPr/>
        </p:nvSpPr>
        <p:spPr>
          <a:xfrm>
            <a:off x="7009294" y="3379304"/>
            <a:ext cx="2146852" cy="546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Estado: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Incidencia</a:t>
            </a:r>
          </a:p>
        </p:txBody>
      </p:sp>
      <p:pic>
        <p:nvPicPr>
          <p:cNvPr id="15362" name="Picture 2" descr="Iconos de Aviso - 1,238 iconos vectoriales gratis">
            <a:extLst>
              <a:ext uri="{FF2B5EF4-FFF2-40B4-BE49-F238E27FC236}">
                <a16:creationId xmlns:a16="http://schemas.microsoft.com/office/drawing/2014/main" id="{C04E2FD5-1EF8-3C46-BC44-D16045BD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777" y="3380830"/>
            <a:ext cx="453721" cy="4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C56BC6B-2771-3747-AE60-9600F0B4AC51}"/>
              </a:ext>
            </a:extLst>
          </p:cNvPr>
          <p:cNvSpPr/>
          <p:nvPr/>
        </p:nvSpPr>
        <p:spPr>
          <a:xfrm>
            <a:off x="7139836" y="4396636"/>
            <a:ext cx="3407079" cy="212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364" name="Picture 4" descr="GIFs Cargando en un fondo transparente y opaco. Más de 100 piezas">
            <a:extLst>
              <a:ext uri="{FF2B5EF4-FFF2-40B4-BE49-F238E27FC236}">
                <a16:creationId xmlns:a16="http://schemas.microsoft.com/office/drawing/2014/main" id="{5D4D3730-893B-2641-961B-CFA99C3F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58" y="4488042"/>
            <a:ext cx="314542" cy="31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6D524A9-E2D0-7F40-929A-100AD639C4E4}"/>
              </a:ext>
            </a:extLst>
          </p:cNvPr>
          <p:cNvSpPr txBox="1"/>
          <p:nvPr/>
        </p:nvSpPr>
        <p:spPr>
          <a:xfrm>
            <a:off x="7467826" y="4764504"/>
            <a:ext cx="275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Conectando con el sistema de gestión de incidencias de la farmacéutica para enviar una alerta</a:t>
            </a:r>
          </a:p>
        </p:txBody>
      </p:sp>
      <p:pic>
        <p:nvPicPr>
          <p:cNvPr id="15366" name="Picture 6" descr="Icono Opciones de engranaje Gratis de Outicons">
            <a:extLst>
              <a:ext uri="{FF2B5EF4-FFF2-40B4-BE49-F238E27FC236}">
                <a16:creationId xmlns:a16="http://schemas.microsoft.com/office/drawing/2014/main" id="{AC8E640F-9FE7-734B-8548-39012BBD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63" y="2746113"/>
            <a:ext cx="262333" cy="26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5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458D93-3399-BC45-AF57-3C0F034C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Terminador 5">
            <a:extLst>
              <a:ext uri="{FF2B5EF4-FFF2-40B4-BE49-F238E27FC236}">
                <a16:creationId xmlns:a16="http://schemas.microsoft.com/office/drawing/2014/main" id="{8F927FE9-0C6F-404C-A1AB-2066E9D00490}"/>
              </a:ext>
            </a:extLst>
          </p:cNvPr>
          <p:cNvSpPr/>
          <p:nvPr/>
        </p:nvSpPr>
        <p:spPr>
          <a:xfrm>
            <a:off x="1431235" y="1311965"/>
            <a:ext cx="2782956" cy="47707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farmacéutica</a:t>
            </a:r>
          </a:p>
        </p:txBody>
      </p:sp>
      <p:sp>
        <p:nvSpPr>
          <p:cNvPr id="7" name="Terminador 6">
            <a:extLst>
              <a:ext uri="{FF2B5EF4-FFF2-40B4-BE49-F238E27FC236}">
                <a16:creationId xmlns:a16="http://schemas.microsoft.com/office/drawing/2014/main" id="{B8D55BEB-6474-9A4F-A78D-879D7FB9380D}"/>
              </a:ext>
            </a:extLst>
          </p:cNvPr>
          <p:cNvSpPr/>
          <p:nvPr/>
        </p:nvSpPr>
        <p:spPr>
          <a:xfrm>
            <a:off x="1431235" y="2236672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D721EC76-FE60-8F46-9F2C-3D16A0DB7334}"/>
              </a:ext>
            </a:extLst>
          </p:cNvPr>
          <p:cNvSpPr/>
          <p:nvPr/>
        </p:nvSpPr>
        <p:spPr>
          <a:xfrm>
            <a:off x="3079060" y="2236672"/>
            <a:ext cx="1391477" cy="33793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Envíos</a:t>
            </a:r>
          </a:p>
        </p:txBody>
      </p:sp>
      <p:sp>
        <p:nvSpPr>
          <p:cNvPr id="9" name="Terminador 8">
            <a:extLst>
              <a:ext uri="{FF2B5EF4-FFF2-40B4-BE49-F238E27FC236}">
                <a16:creationId xmlns:a16="http://schemas.microsoft.com/office/drawing/2014/main" id="{A407CB19-58CF-874E-A894-AE459C0880C6}"/>
              </a:ext>
            </a:extLst>
          </p:cNvPr>
          <p:cNvSpPr/>
          <p:nvPr/>
        </p:nvSpPr>
        <p:spPr>
          <a:xfrm>
            <a:off x="4649441" y="2226732"/>
            <a:ext cx="2168802" cy="34787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Códigos de barras</a:t>
            </a:r>
          </a:p>
        </p:txBody>
      </p:sp>
      <p:sp>
        <p:nvSpPr>
          <p:cNvPr id="10" name="Terminador 9">
            <a:extLst>
              <a:ext uri="{FF2B5EF4-FFF2-40B4-BE49-F238E27FC236}">
                <a16:creationId xmlns:a16="http://schemas.microsoft.com/office/drawing/2014/main" id="{C8B977C6-E786-2548-8034-B5D1828C8EC6}"/>
              </a:ext>
            </a:extLst>
          </p:cNvPr>
          <p:cNvSpPr/>
          <p:nvPr/>
        </p:nvSpPr>
        <p:spPr>
          <a:xfrm>
            <a:off x="7009294" y="2236673"/>
            <a:ext cx="1995558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 del envío</a:t>
            </a:r>
          </a:p>
        </p:txBody>
      </p:sp>
      <p:pic>
        <p:nvPicPr>
          <p:cNvPr id="16386" name="Picture 2" descr="Icono Opciones de engranaje Gratis de Outicons">
            <a:extLst>
              <a:ext uri="{FF2B5EF4-FFF2-40B4-BE49-F238E27FC236}">
                <a16:creationId xmlns:a16="http://schemas.microsoft.com/office/drawing/2014/main" id="{B8C7C3AA-8269-AD46-B77E-AB59604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672" y="3052436"/>
            <a:ext cx="262559" cy="2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D574EB-37BB-DA44-BC7E-2F1C841526FE}"/>
              </a:ext>
            </a:extLst>
          </p:cNvPr>
          <p:cNvSpPr/>
          <p:nvPr/>
        </p:nvSpPr>
        <p:spPr>
          <a:xfrm>
            <a:off x="7685700" y="3052435"/>
            <a:ext cx="1419361" cy="262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Opciones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192CD8E-4DA5-304C-A196-7B92C4E882E0}"/>
              </a:ext>
            </a:extLst>
          </p:cNvPr>
          <p:cNvSpPr/>
          <p:nvPr/>
        </p:nvSpPr>
        <p:spPr>
          <a:xfrm>
            <a:off x="675861" y="3079590"/>
            <a:ext cx="2146852" cy="54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Incidencias: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411B29-820B-1449-9633-8796C2A3D3A9}"/>
              </a:ext>
            </a:extLst>
          </p:cNvPr>
          <p:cNvSpPr/>
          <p:nvPr/>
        </p:nvSpPr>
        <p:spPr>
          <a:xfrm>
            <a:off x="1228311" y="3696648"/>
            <a:ext cx="2146852" cy="546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Envío AGSJSG5G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80E6D9-9E1A-0F4E-8348-1842CE9691B1}"/>
              </a:ext>
            </a:extLst>
          </p:cNvPr>
          <p:cNvSpPr/>
          <p:nvPr/>
        </p:nvSpPr>
        <p:spPr>
          <a:xfrm>
            <a:off x="1228311" y="4370137"/>
            <a:ext cx="2146852" cy="546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Envío AFHSTWU4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E3679A-1B5F-524A-9AB5-982EE27E2280}"/>
              </a:ext>
            </a:extLst>
          </p:cNvPr>
          <p:cNvSpPr/>
          <p:nvPr/>
        </p:nvSpPr>
        <p:spPr>
          <a:xfrm>
            <a:off x="1228311" y="5041166"/>
            <a:ext cx="2146852" cy="546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Envío 2HDSIH67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7B912D-2C49-5F45-A525-5E0DDE307F79}"/>
              </a:ext>
            </a:extLst>
          </p:cNvPr>
          <p:cNvSpPr/>
          <p:nvPr/>
        </p:nvSpPr>
        <p:spPr>
          <a:xfrm>
            <a:off x="1228311" y="5711214"/>
            <a:ext cx="2146852" cy="546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Envío 3SQTG7T5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rminador 10">
            <a:extLst>
              <a:ext uri="{FF2B5EF4-FFF2-40B4-BE49-F238E27FC236}">
                <a16:creationId xmlns:a16="http://schemas.microsoft.com/office/drawing/2014/main" id="{45F84CF8-D61F-B64C-A761-6AED9DF4F224}"/>
              </a:ext>
            </a:extLst>
          </p:cNvPr>
          <p:cNvSpPr/>
          <p:nvPr/>
        </p:nvSpPr>
        <p:spPr>
          <a:xfrm>
            <a:off x="7130467" y="5763481"/>
            <a:ext cx="2071205" cy="4421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Obtener informes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913974-EA82-6B40-A805-9488803558AC}"/>
              </a:ext>
            </a:extLst>
          </p:cNvPr>
          <p:cNvSpPr/>
          <p:nvPr/>
        </p:nvSpPr>
        <p:spPr>
          <a:xfrm>
            <a:off x="4759890" y="3626242"/>
            <a:ext cx="4573061" cy="2724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CCD00BF-B7D5-F14C-9909-BA14900DCAB3}"/>
              </a:ext>
            </a:extLst>
          </p:cNvPr>
          <p:cNvSpPr txBox="1"/>
          <p:nvPr/>
        </p:nvSpPr>
        <p:spPr>
          <a:xfrm>
            <a:off x="4929808" y="3758462"/>
            <a:ext cx="207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Envío AFHSTWU4</a:t>
            </a:r>
          </a:p>
          <a:p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D12D52-AA4A-954E-B58B-6007D33BB029}"/>
              </a:ext>
            </a:extLst>
          </p:cNvPr>
          <p:cNvSpPr txBox="1"/>
          <p:nvPr/>
        </p:nvSpPr>
        <p:spPr>
          <a:xfrm>
            <a:off x="5047989" y="4370137"/>
            <a:ext cx="177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</a:t>
            </a:r>
          </a:p>
          <a:p>
            <a:r>
              <a:rPr lang="es-ES" dirty="0"/>
              <a:t>------</a:t>
            </a:r>
          </a:p>
          <a:p>
            <a:r>
              <a:rPr lang="es-ES" dirty="0"/>
              <a:t>--------------</a:t>
            </a:r>
          </a:p>
          <a:p>
            <a:r>
              <a:rPr lang="es-ES" dirty="0"/>
              <a:t>-----------</a:t>
            </a:r>
          </a:p>
          <a:p>
            <a:r>
              <a:rPr lang="es-ES" dirty="0"/>
              <a:t>-----------------</a:t>
            </a:r>
          </a:p>
          <a:p>
            <a:r>
              <a:rPr lang="es-ES" dirty="0"/>
              <a:t>--------</a:t>
            </a:r>
          </a:p>
        </p:txBody>
      </p:sp>
    </p:spTree>
    <p:extLst>
      <p:ext uri="{BB962C8B-B14F-4D97-AF65-F5344CB8AC3E}">
        <p14:creationId xmlns:p14="http://schemas.microsoft.com/office/powerpoint/2010/main" val="6859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5F44AF-F93C-E74F-B5DD-9276A1AE43BC}"/>
              </a:ext>
            </a:extLst>
          </p:cNvPr>
          <p:cNvSpPr/>
          <p:nvPr/>
        </p:nvSpPr>
        <p:spPr>
          <a:xfrm>
            <a:off x="1630017" y="1569803"/>
            <a:ext cx="1490869" cy="318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Acceso</a:t>
            </a:r>
          </a:p>
        </p:txBody>
      </p:sp>
      <p:sp>
        <p:nvSpPr>
          <p:cNvPr id="9" name="Terminador 8">
            <a:extLst>
              <a:ext uri="{FF2B5EF4-FFF2-40B4-BE49-F238E27FC236}">
                <a16:creationId xmlns:a16="http://schemas.microsoft.com/office/drawing/2014/main" id="{376FC873-BECB-964D-B7F6-E93567399BBB}"/>
              </a:ext>
            </a:extLst>
          </p:cNvPr>
          <p:cNvSpPr/>
          <p:nvPr/>
        </p:nvSpPr>
        <p:spPr>
          <a:xfrm>
            <a:off x="1630018" y="2189864"/>
            <a:ext cx="2445026" cy="5039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Usuario del banco de sangre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A1A714-808C-8440-9D33-8054B43FCA8C}"/>
              </a:ext>
            </a:extLst>
          </p:cNvPr>
          <p:cNvSpPr/>
          <p:nvPr/>
        </p:nvSpPr>
        <p:spPr>
          <a:xfrm>
            <a:off x="1630011" y="2941563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Nombre: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2A4422-2860-4E48-8E10-B4E8CD9032E9}"/>
              </a:ext>
            </a:extLst>
          </p:cNvPr>
          <p:cNvSpPr/>
          <p:nvPr/>
        </p:nvSpPr>
        <p:spPr>
          <a:xfrm>
            <a:off x="1630011" y="4018807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Teléfono: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DFDFAA-DEF5-4246-89F3-BB8463E11778}"/>
              </a:ext>
            </a:extLst>
          </p:cNvPr>
          <p:cNvSpPr/>
          <p:nvPr/>
        </p:nvSpPr>
        <p:spPr>
          <a:xfrm>
            <a:off x="1630011" y="4559079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Email: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0EDC235-BCA6-3549-8F0C-895A28ED0E10}"/>
              </a:ext>
            </a:extLst>
          </p:cNvPr>
          <p:cNvSpPr/>
          <p:nvPr/>
        </p:nvSpPr>
        <p:spPr>
          <a:xfrm>
            <a:off x="1630011" y="5124682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CA8DBEC-0F91-7D49-B657-D49878CF633D}"/>
              </a:ext>
            </a:extLst>
          </p:cNvPr>
          <p:cNvSpPr/>
          <p:nvPr/>
        </p:nvSpPr>
        <p:spPr>
          <a:xfrm>
            <a:off x="1630012" y="3447674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Apellidos: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631FCD7-132C-BD47-8E06-C992B8A96A01}"/>
              </a:ext>
            </a:extLst>
          </p:cNvPr>
          <p:cNvSpPr/>
          <p:nvPr/>
        </p:nvSpPr>
        <p:spPr>
          <a:xfrm>
            <a:off x="5375410" y="2945042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Nombre: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CF40EF-4B8A-174C-B6B9-5EC4084976D2}"/>
              </a:ext>
            </a:extLst>
          </p:cNvPr>
          <p:cNvSpPr/>
          <p:nvPr/>
        </p:nvSpPr>
        <p:spPr>
          <a:xfrm>
            <a:off x="5375413" y="3459968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Apellidos: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AF978E1-6BA9-3E4E-ACD3-75593F262B74}"/>
              </a:ext>
            </a:extLst>
          </p:cNvPr>
          <p:cNvSpPr/>
          <p:nvPr/>
        </p:nvSpPr>
        <p:spPr>
          <a:xfrm>
            <a:off x="5375412" y="4030313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Teléfono: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656312C-1A5C-944F-8FA3-11FD651CCE8C}"/>
              </a:ext>
            </a:extLst>
          </p:cNvPr>
          <p:cNvSpPr/>
          <p:nvPr/>
        </p:nvSpPr>
        <p:spPr>
          <a:xfrm>
            <a:off x="5375411" y="4596749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Email: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ADF6BFB-C76A-534B-8C75-728177245EF2}"/>
              </a:ext>
            </a:extLst>
          </p:cNvPr>
          <p:cNvSpPr/>
          <p:nvPr/>
        </p:nvSpPr>
        <p:spPr>
          <a:xfrm>
            <a:off x="5375410" y="5124679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Perfil:</a:t>
            </a:r>
          </a:p>
        </p:txBody>
      </p:sp>
      <p:sp>
        <p:nvSpPr>
          <p:cNvPr id="26" name="Terminador 25">
            <a:extLst>
              <a:ext uri="{FF2B5EF4-FFF2-40B4-BE49-F238E27FC236}">
                <a16:creationId xmlns:a16="http://schemas.microsoft.com/office/drawing/2014/main" id="{2B95411A-15E6-4D4F-BE35-ABA2811C3913}"/>
              </a:ext>
            </a:extLst>
          </p:cNvPr>
          <p:cNvSpPr/>
          <p:nvPr/>
        </p:nvSpPr>
        <p:spPr>
          <a:xfrm>
            <a:off x="5375410" y="2189864"/>
            <a:ext cx="2655407" cy="5039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Usuario de la farmacéutica</a:t>
            </a:r>
          </a:p>
        </p:txBody>
      </p:sp>
      <p:sp>
        <p:nvSpPr>
          <p:cNvPr id="27" name="Terminador 26">
            <a:extLst>
              <a:ext uri="{FF2B5EF4-FFF2-40B4-BE49-F238E27FC236}">
                <a16:creationId xmlns:a16="http://schemas.microsoft.com/office/drawing/2014/main" id="{2B05F78E-E88B-D74F-A9B9-9551CC0DBAA1}"/>
              </a:ext>
            </a:extLst>
          </p:cNvPr>
          <p:cNvSpPr/>
          <p:nvPr/>
        </p:nvSpPr>
        <p:spPr>
          <a:xfrm>
            <a:off x="2067332" y="5961650"/>
            <a:ext cx="1928192" cy="4373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Acceder</a:t>
            </a:r>
          </a:p>
        </p:txBody>
      </p:sp>
      <p:sp>
        <p:nvSpPr>
          <p:cNvPr id="28" name="Terminador 27">
            <a:extLst>
              <a:ext uri="{FF2B5EF4-FFF2-40B4-BE49-F238E27FC236}">
                <a16:creationId xmlns:a16="http://schemas.microsoft.com/office/drawing/2014/main" id="{C4C64A9A-9738-1E48-AD53-1D7D02F163AA}"/>
              </a:ext>
            </a:extLst>
          </p:cNvPr>
          <p:cNvSpPr/>
          <p:nvPr/>
        </p:nvSpPr>
        <p:spPr>
          <a:xfrm>
            <a:off x="5928688" y="5961650"/>
            <a:ext cx="1696278" cy="4373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Acceder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DE1120E-641D-244A-A73B-83EDEEF0278F}"/>
              </a:ext>
            </a:extLst>
          </p:cNvPr>
          <p:cNvSpPr/>
          <p:nvPr/>
        </p:nvSpPr>
        <p:spPr>
          <a:xfrm>
            <a:off x="8787845" y="2889622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Nombre: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55BF752-B3A8-8949-A8F5-4611768BA089}"/>
              </a:ext>
            </a:extLst>
          </p:cNvPr>
          <p:cNvSpPr/>
          <p:nvPr/>
        </p:nvSpPr>
        <p:spPr>
          <a:xfrm>
            <a:off x="8787845" y="3455062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Apellidos: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A495FD4-E6F2-1A49-8B24-BE2FD6D0BF64}"/>
              </a:ext>
            </a:extLst>
          </p:cNvPr>
          <p:cNvSpPr/>
          <p:nvPr/>
        </p:nvSpPr>
        <p:spPr>
          <a:xfrm>
            <a:off x="8787845" y="4016202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Teléfono: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A959374-DC7E-5244-9713-CA82D316B963}"/>
              </a:ext>
            </a:extLst>
          </p:cNvPr>
          <p:cNvSpPr/>
          <p:nvPr/>
        </p:nvSpPr>
        <p:spPr>
          <a:xfrm>
            <a:off x="8787845" y="4596749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Email: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7D06303-4B37-9341-8945-0102797C50CC}"/>
              </a:ext>
            </a:extLst>
          </p:cNvPr>
          <p:cNvSpPr/>
          <p:nvPr/>
        </p:nvSpPr>
        <p:spPr>
          <a:xfrm>
            <a:off x="8787844" y="5124680"/>
            <a:ext cx="2802835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Nº de colegiado:</a:t>
            </a:r>
          </a:p>
        </p:txBody>
      </p:sp>
      <p:sp>
        <p:nvSpPr>
          <p:cNvPr id="37" name="Terminador 36">
            <a:extLst>
              <a:ext uri="{FF2B5EF4-FFF2-40B4-BE49-F238E27FC236}">
                <a16:creationId xmlns:a16="http://schemas.microsoft.com/office/drawing/2014/main" id="{496E7D98-6192-5341-B01D-B4598621BF77}"/>
              </a:ext>
            </a:extLst>
          </p:cNvPr>
          <p:cNvSpPr/>
          <p:nvPr/>
        </p:nvSpPr>
        <p:spPr>
          <a:xfrm>
            <a:off x="9341122" y="5961650"/>
            <a:ext cx="1696278" cy="4373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Acceder</a:t>
            </a:r>
          </a:p>
        </p:txBody>
      </p:sp>
      <p:sp>
        <p:nvSpPr>
          <p:cNvPr id="38" name="Terminador 37">
            <a:extLst>
              <a:ext uri="{FF2B5EF4-FFF2-40B4-BE49-F238E27FC236}">
                <a16:creationId xmlns:a16="http://schemas.microsoft.com/office/drawing/2014/main" id="{F975EA2C-3EB4-3A43-9BF4-0609D798FFC8}"/>
              </a:ext>
            </a:extLst>
          </p:cNvPr>
          <p:cNvSpPr/>
          <p:nvPr/>
        </p:nvSpPr>
        <p:spPr>
          <a:xfrm>
            <a:off x="8739801" y="2183385"/>
            <a:ext cx="2655407" cy="5039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Facultativos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D3BD8A4-DA75-3543-A6A0-18470F18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4EBCE3-CE31-9441-A6ED-81F2386E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Terminador 5">
            <a:extLst>
              <a:ext uri="{FF2B5EF4-FFF2-40B4-BE49-F238E27FC236}">
                <a16:creationId xmlns:a16="http://schemas.microsoft.com/office/drawing/2014/main" id="{3058FDC4-E442-4246-AA50-37568BFF980C}"/>
              </a:ext>
            </a:extLst>
          </p:cNvPr>
          <p:cNvSpPr/>
          <p:nvPr/>
        </p:nvSpPr>
        <p:spPr>
          <a:xfrm>
            <a:off x="1371601" y="1338562"/>
            <a:ext cx="3061252" cy="4703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Usuarios de carácter administrativo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D35762DF-CCF9-ED45-A7D7-C2EBBC351EC9}"/>
              </a:ext>
            </a:extLst>
          </p:cNvPr>
          <p:cNvSpPr/>
          <p:nvPr/>
        </p:nvSpPr>
        <p:spPr>
          <a:xfrm>
            <a:off x="1371601" y="2246243"/>
            <a:ext cx="1349651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10" name="Terminador 9">
            <a:extLst>
              <a:ext uri="{FF2B5EF4-FFF2-40B4-BE49-F238E27FC236}">
                <a16:creationId xmlns:a16="http://schemas.microsoft.com/office/drawing/2014/main" id="{F1FD3AA0-C682-2C4A-9F1A-C5980F0A311F}"/>
              </a:ext>
            </a:extLst>
          </p:cNvPr>
          <p:cNvSpPr/>
          <p:nvPr/>
        </p:nvSpPr>
        <p:spPr>
          <a:xfrm>
            <a:off x="2902227" y="2226364"/>
            <a:ext cx="1391477" cy="3379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B64E68-F77A-324D-82EB-67DDC90FD6AE}"/>
              </a:ext>
            </a:extLst>
          </p:cNvPr>
          <p:cNvSpPr/>
          <p:nvPr/>
        </p:nvSpPr>
        <p:spPr>
          <a:xfrm>
            <a:off x="3079060" y="2960834"/>
            <a:ext cx="2146854" cy="4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del banco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9744E22-8937-4946-BD88-454B6A0C08D9}"/>
              </a:ext>
            </a:extLst>
          </p:cNvPr>
          <p:cNvSpPr/>
          <p:nvPr/>
        </p:nvSpPr>
        <p:spPr>
          <a:xfrm>
            <a:off x="3079060" y="3794388"/>
            <a:ext cx="2745270" cy="521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de la farmacéutica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C62F7C-E0AE-2140-A08F-463EACCF49FB}"/>
              </a:ext>
            </a:extLst>
          </p:cNvPr>
          <p:cNvSpPr/>
          <p:nvPr/>
        </p:nvSpPr>
        <p:spPr>
          <a:xfrm>
            <a:off x="3045929" y="4631908"/>
            <a:ext cx="2146854" cy="4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Facultativos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74865D-5BAD-664C-817F-2425F0F458DD}"/>
              </a:ext>
            </a:extLst>
          </p:cNvPr>
          <p:cNvSpPr/>
          <p:nvPr/>
        </p:nvSpPr>
        <p:spPr>
          <a:xfrm>
            <a:off x="3045929" y="5651708"/>
            <a:ext cx="2146854" cy="4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Técnicas analíticas</a:t>
            </a:r>
          </a:p>
        </p:txBody>
      </p:sp>
      <p:sp>
        <p:nvSpPr>
          <p:cNvPr id="15" name="Terminador 14">
            <a:extLst>
              <a:ext uri="{FF2B5EF4-FFF2-40B4-BE49-F238E27FC236}">
                <a16:creationId xmlns:a16="http://schemas.microsoft.com/office/drawing/2014/main" id="{28F89DF7-C42A-1D46-B27F-8DBCAC47C990}"/>
              </a:ext>
            </a:extLst>
          </p:cNvPr>
          <p:cNvSpPr/>
          <p:nvPr/>
        </p:nvSpPr>
        <p:spPr>
          <a:xfrm>
            <a:off x="6679095" y="2937012"/>
            <a:ext cx="1749287" cy="447263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Dar de alta</a:t>
            </a:r>
          </a:p>
        </p:txBody>
      </p:sp>
      <p:sp>
        <p:nvSpPr>
          <p:cNvPr id="16" name="Terminador 15">
            <a:extLst>
              <a:ext uri="{FF2B5EF4-FFF2-40B4-BE49-F238E27FC236}">
                <a16:creationId xmlns:a16="http://schemas.microsoft.com/office/drawing/2014/main" id="{BE8EFF60-B984-954F-8E9C-63EF923BECDB}"/>
              </a:ext>
            </a:extLst>
          </p:cNvPr>
          <p:cNvSpPr/>
          <p:nvPr/>
        </p:nvSpPr>
        <p:spPr>
          <a:xfrm>
            <a:off x="6679092" y="3858351"/>
            <a:ext cx="1749287" cy="447263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Dar de alta</a:t>
            </a:r>
          </a:p>
        </p:txBody>
      </p:sp>
      <p:sp>
        <p:nvSpPr>
          <p:cNvPr id="17" name="Terminador 16">
            <a:extLst>
              <a:ext uri="{FF2B5EF4-FFF2-40B4-BE49-F238E27FC236}">
                <a16:creationId xmlns:a16="http://schemas.microsoft.com/office/drawing/2014/main" id="{FA6B6478-8FD0-1B49-9F80-8EAE90AE9069}"/>
              </a:ext>
            </a:extLst>
          </p:cNvPr>
          <p:cNvSpPr/>
          <p:nvPr/>
        </p:nvSpPr>
        <p:spPr>
          <a:xfrm>
            <a:off x="6679093" y="4670652"/>
            <a:ext cx="1749287" cy="447263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Dar de alta</a:t>
            </a:r>
          </a:p>
        </p:txBody>
      </p:sp>
      <p:sp>
        <p:nvSpPr>
          <p:cNvPr id="18" name="Terminador 17">
            <a:extLst>
              <a:ext uri="{FF2B5EF4-FFF2-40B4-BE49-F238E27FC236}">
                <a16:creationId xmlns:a16="http://schemas.microsoft.com/office/drawing/2014/main" id="{8699173C-5155-FC44-A757-A7F0D1A808FE}"/>
              </a:ext>
            </a:extLst>
          </p:cNvPr>
          <p:cNvSpPr/>
          <p:nvPr/>
        </p:nvSpPr>
        <p:spPr>
          <a:xfrm>
            <a:off x="6679093" y="5675083"/>
            <a:ext cx="1749287" cy="447263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Dar de alta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200FC5-6B8F-E249-9967-BE221DDB41C7}"/>
              </a:ext>
            </a:extLst>
          </p:cNvPr>
          <p:cNvSpPr/>
          <p:nvPr/>
        </p:nvSpPr>
        <p:spPr>
          <a:xfrm>
            <a:off x="2882349" y="2794215"/>
            <a:ext cx="6243844" cy="763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756AB65-9974-344C-BDB7-E0B24492DA8E}"/>
              </a:ext>
            </a:extLst>
          </p:cNvPr>
          <p:cNvSpPr/>
          <p:nvPr/>
        </p:nvSpPr>
        <p:spPr>
          <a:xfrm>
            <a:off x="2882349" y="3700289"/>
            <a:ext cx="6243844" cy="763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B61B193-8439-614A-8489-7E9361463CF5}"/>
              </a:ext>
            </a:extLst>
          </p:cNvPr>
          <p:cNvSpPr/>
          <p:nvPr/>
        </p:nvSpPr>
        <p:spPr>
          <a:xfrm>
            <a:off x="2882349" y="4553653"/>
            <a:ext cx="6243844" cy="763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BD255EC-734D-E64C-8A99-6ABB77D06885}"/>
              </a:ext>
            </a:extLst>
          </p:cNvPr>
          <p:cNvSpPr/>
          <p:nvPr/>
        </p:nvSpPr>
        <p:spPr>
          <a:xfrm>
            <a:off x="2902227" y="5505110"/>
            <a:ext cx="6243844" cy="763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rminador 22">
            <a:extLst>
              <a:ext uri="{FF2B5EF4-FFF2-40B4-BE49-F238E27FC236}">
                <a16:creationId xmlns:a16="http://schemas.microsoft.com/office/drawing/2014/main" id="{7A2F54AB-85EE-EE40-A415-7C67FCCD27F2}"/>
              </a:ext>
            </a:extLst>
          </p:cNvPr>
          <p:cNvSpPr/>
          <p:nvPr/>
        </p:nvSpPr>
        <p:spPr>
          <a:xfrm>
            <a:off x="4485861" y="2246243"/>
            <a:ext cx="1610139" cy="31805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Confirmación</a:t>
            </a:r>
          </a:p>
        </p:txBody>
      </p:sp>
    </p:spTree>
    <p:extLst>
      <p:ext uri="{BB962C8B-B14F-4D97-AF65-F5344CB8AC3E}">
        <p14:creationId xmlns:p14="http://schemas.microsoft.com/office/powerpoint/2010/main" val="14491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95CEE8-0B2B-664A-A9BC-657B532B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A74AB55-9FAC-374E-B6F1-D38AE8AF33C1}"/>
              </a:ext>
            </a:extLst>
          </p:cNvPr>
          <p:cNvSpPr/>
          <p:nvPr/>
        </p:nvSpPr>
        <p:spPr>
          <a:xfrm>
            <a:off x="1451113" y="2484782"/>
            <a:ext cx="2703443" cy="188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423D5A-3A84-4248-952D-097DFE0F2256}"/>
              </a:ext>
            </a:extLst>
          </p:cNvPr>
          <p:cNvSpPr txBox="1"/>
          <p:nvPr/>
        </p:nvSpPr>
        <p:spPr>
          <a:xfrm>
            <a:off x="1380502" y="4500841"/>
            <a:ext cx="2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Adjunte fichero </a:t>
            </a:r>
          </a:p>
        </p:txBody>
      </p:sp>
      <p:pic>
        <p:nvPicPr>
          <p:cNvPr id="8" name="Picture 8" descr="Descarga arrow - Iconos gratis de flechas">
            <a:extLst>
              <a:ext uri="{FF2B5EF4-FFF2-40B4-BE49-F238E27FC236}">
                <a16:creationId xmlns:a16="http://schemas.microsoft.com/office/drawing/2014/main" id="{41A6772C-3EBA-8F45-8AE0-E5727DBD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47" y="3178311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E0B5E89-270B-C94C-AFF7-4B0F746C7713}"/>
              </a:ext>
            </a:extLst>
          </p:cNvPr>
          <p:cNvSpPr/>
          <p:nvPr/>
        </p:nvSpPr>
        <p:spPr>
          <a:xfrm>
            <a:off x="4929809" y="2481037"/>
            <a:ext cx="2885799" cy="1888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F083B9-4403-CF43-8C4C-B216980BFFD9}"/>
              </a:ext>
            </a:extLst>
          </p:cNvPr>
          <p:cNvSpPr txBox="1"/>
          <p:nvPr/>
        </p:nvSpPr>
        <p:spPr>
          <a:xfrm>
            <a:off x="4929809" y="4500841"/>
            <a:ext cx="2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cargado</a:t>
            </a:r>
          </a:p>
        </p:txBody>
      </p:sp>
      <p:pic>
        <p:nvPicPr>
          <p:cNvPr id="7170" name="Picture 2" descr="Cómo hacer que el icono de un documento de Word sea su primera página">
            <a:extLst>
              <a:ext uri="{FF2B5EF4-FFF2-40B4-BE49-F238E27FC236}">
                <a16:creationId xmlns:a16="http://schemas.microsoft.com/office/drawing/2014/main" id="{E146DBE6-272A-304B-B0FD-4BCC63D5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809" y="2807923"/>
            <a:ext cx="1234662" cy="12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9A0CA9CB-A570-5945-91F7-824CD3F1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86" y="4511691"/>
            <a:ext cx="378778" cy="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2F7A5F6-7B8E-3948-90FF-99C227561066}"/>
              </a:ext>
            </a:extLst>
          </p:cNvPr>
          <p:cNvSpPr/>
          <p:nvPr/>
        </p:nvSpPr>
        <p:spPr>
          <a:xfrm>
            <a:off x="8231053" y="2927960"/>
            <a:ext cx="2885799" cy="50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Datos correctos </a:t>
            </a:r>
          </a:p>
        </p:txBody>
      </p:sp>
      <p:pic>
        <p:nvPicPr>
          <p:cNvPr id="17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3E3BE138-DB12-C746-BF65-98BB5508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498" y="3002815"/>
            <a:ext cx="378778" cy="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497F835-ADC3-6349-AD6D-9CEE7AB9A851}"/>
              </a:ext>
            </a:extLst>
          </p:cNvPr>
          <p:cNvSpPr txBox="1"/>
          <p:nvPr/>
        </p:nvSpPr>
        <p:spPr>
          <a:xfrm>
            <a:off x="8131663" y="2521201"/>
            <a:ext cx="24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Estado:</a:t>
            </a:r>
          </a:p>
        </p:txBody>
      </p:sp>
      <p:sp>
        <p:nvSpPr>
          <p:cNvPr id="19" name="Terminador 18">
            <a:extLst>
              <a:ext uri="{FF2B5EF4-FFF2-40B4-BE49-F238E27FC236}">
                <a16:creationId xmlns:a16="http://schemas.microsoft.com/office/drawing/2014/main" id="{FF071DC5-9033-9843-98E0-D39E3AB5F52F}"/>
              </a:ext>
            </a:extLst>
          </p:cNvPr>
          <p:cNvSpPr/>
          <p:nvPr/>
        </p:nvSpPr>
        <p:spPr>
          <a:xfrm>
            <a:off x="1530626" y="1391477"/>
            <a:ext cx="2663687" cy="51683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Comprobación de datos</a:t>
            </a:r>
          </a:p>
        </p:txBody>
      </p:sp>
      <p:sp>
        <p:nvSpPr>
          <p:cNvPr id="20" name="Terminador 19">
            <a:extLst>
              <a:ext uri="{FF2B5EF4-FFF2-40B4-BE49-F238E27FC236}">
                <a16:creationId xmlns:a16="http://schemas.microsoft.com/office/drawing/2014/main" id="{06640D5B-9EB5-9549-B6EE-A1C33866E593}"/>
              </a:ext>
            </a:extLst>
          </p:cNvPr>
          <p:cNvSpPr/>
          <p:nvPr/>
        </p:nvSpPr>
        <p:spPr>
          <a:xfrm>
            <a:off x="4385585" y="1391476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Técnicas analíticas</a:t>
            </a:r>
          </a:p>
        </p:txBody>
      </p:sp>
      <p:sp>
        <p:nvSpPr>
          <p:cNvPr id="21" name="Terminador 20">
            <a:extLst>
              <a:ext uri="{FF2B5EF4-FFF2-40B4-BE49-F238E27FC236}">
                <a16:creationId xmlns:a16="http://schemas.microsoft.com/office/drawing/2014/main" id="{F0FE314A-BBEE-CF4B-83F6-50FFEC7F89D8}"/>
              </a:ext>
            </a:extLst>
          </p:cNvPr>
          <p:cNvSpPr/>
          <p:nvPr/>
        </p:nvSpPr>
        <p:spPr>
          <a:xfrm>
            <a:off x="7158036" y="1391477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Facultativo</a:t>
            </a:r>
          </a:p>
        </p:txBody>
      </p:sp>
      <p:sp>
        <p:nvSpPr>
          <p:cNvPr id="22" name="Terminador 21">
            <a:extLst>
              <a:ext uri="{FF2B5EF4-FFF2-40B4-BE49-F238E27FC236}">
                <a16:creationId xmlns:a16="http://schemas.microsoft.com/office/drawing/2014/main" id="{BD72A521-6F89-0B40-971C-66F46723FD63}"/>
              </a:ext>
            </a:extLst>
          </p:cNvPr>
          <p:cNvSpPr/>
          <p:nvPr/>
        </p:nvSpPr>
        <p:spPr>
          <a:xfrm>
            <a:off x="9930487" y="1391477"/>
            <a:ext cx="1608096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31608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44A54F-1E63-7C40-A8D8-389C09F5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Terminador 5">
            <a:extLst>
              <a:ext uri="{FF2B5EF4-FFF2-40B4-BE49-F238E27FC236}">
                <a16:creationId xmlns:a16="http://schemas.microsoft.com/office/drawing/2014/main" id="{5F31B134-143F-C24A-8399-89751F4A5A9A}"/>
              </a:ext>
            </a:extLst>
          </p:cNvPr>
          <p:cNvSpPr/>
          <p:nvPr/>
        </p:nvSpPr>
        <p:spPr>
          <a:xfrm>
            <a:off x="1530626" y="1391477"/>
            <a:ext cx="2663687" cy="51683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Comprobación de datos</a:t>
            </a:r>
          </a:p>
        </p:txBody>
      </p:sp>
      <p:sp>
        <p:nvSpPr>
          <p:cNvPr id="7" name="Terminador 6">
            <a:extLst>
              <a:ext uri="{FF2B5EF4-FFF2-40B4-BE49-F238E27FC236}">
                <a16:creationId xmlns:a16="http://schemas.microsoft.com/office/drawing/2014/main" id="{8E2294E0-035E-F24A-A1CC-C4F00DCDCB97}"/>
              </a:ext>
            </a:extLst>
          </p:cNvPr>
          <p:cNvSpPr/>
          <p:nvPr/>
        </p:nvSpPr>
        <p:spPr>
          <a:xfrm>
            <a:off x="4385585" y="1391476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Técnicas analíticas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8BAE9640-36D5-DF4C-8D8A-F7B37021F31E}"/>
              </a:ext>
            </a:extLst>
          </p:cNvPr>
          <p:cNvSpPr/>
          <p:nvPr/>
        </p:nvSpPr>
        <p:spPr>
          <a:xfrm>
            <a:off x="7158036" y="1391477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Facultativo</a:t>
            </a:r>
          </a:p>
        </p:txBody>
      </p:sp>
      <p:sp>
        <p:nvSpPr>
          <p:cNvPr id="9" name="Terminador 8">
            <a:extLst>
              <a:ext uri="{FF2B5EF4-FFF2-40B4-BE49-F238E27FC236}">
                <a16:creationId xmlns:a16="http://schemas.microsoft.com/office/drawing/2014/main" id="{D641D439-C6C3-3346-AB46-0252C6067991}"/>
              </a:ext>
            </a:extLst>
          </p:cNvPr>
          <p:cNvSpPr/>
          <p:nvPr/>
        </p:nvSpPr>
        <p:spPr>
          <a:xfrm>
            <a:off x="9930487" y="1391477"/>
            <a:ext cx="1608096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806DC6-AFAE-C649-BAE2-AD933D749DEB}"/>
              </a:ext>
            </a:extLst>
          </p:cNvPr>
          <p:cNvSpPr/>
          <p:nvPr/>
        </p:nvSpPr>
        <p:spPr>
          <a:xfrm>
            <a:off x="1451113" y="2484782"/>
            <a:ext cx="2703443" cy="188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3F4CBE-8C32-5F4C-80AF-0BC1E63988C2}"/>
              </a:ext>
            </a:extLst>
          </p:cNvPr>
          <p:cNvSpPr txBox="1"/>
          <p:nvPr/>
        </p:nvSpPr>
        <p:spPr>
          <a:xfrm>
            <a:off x="1380502" y="4500841"/>
            <a:ext cx="2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Adjunte fichero </a:t>
            </a:r>
          </a:p>
        </p:txBody>
      </p:sp>
      <p:pic>
        <p:nvPicPr>
          <p:cNvPr id="14" name="Picture 8" descr="Descarga arrow - Iconos gratis de flechas">
            <a:extLst>
              <a:ext uri="{FF2B5EF4-FFF2-40B4-BE49-F238E27FC236}">
                <a16:creationId xmlns:a16="http://schemas.microsoft.com/office/drawing/2014/main" id="{D5F95E3D-4C46-C04E-976D-F48C6A4E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47" y="3178311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3F42FA3-8C5E-FB4C-B07E-7B1BE1150570}"/>
              </a:ext>
            </a:extLst>
          </p:cNvPr>
          <p:cNvSpPr/>
          <p:nvPr/>
        </p:nvSpPr>
        <p:spPr>
          <a:xfrm>
            <a:off x="4929809" y="2481037"/>
            <a:ext cx="2885799" cy="1888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249CE5-DCD6-234B-B315-B23D9478578D}"/>
              </a:ext>
            </a:extLst>
          </p:cNvPr>
          <p:cNvSpPr txBox="1"/>
          <p:nvPr/>
        </p:nvSpPr>
        <p:spPr>
          <a:xfrm>
            <a:off x="4929809" y="4500841"/>
            <a:ext cx="2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cargado</a:t>
            </a:r>
          </a:p>
        </p:txBody>
      </p:sp>
      <p:pic>
        <p:nvPicPr>
          <p:cNvPr id="17" name="Picture 2" descr="Cómo hacer que el icono de un documento de Word sea su primera página">
            <a:extLst>
              <a:ext uri="{FF2B5EF4-FFF2-40B4-BE49-F238E27FC236}">
                <a16:creationId xmlns:a16="http://schemas.microsoft.com/office/drawing/2014/main" id="{E304DFF6-47A5-484D-8963-59F198AC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809" y="2807923"/>
            <a:ext cx="1234662" cy="12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70A86EF6-0F27-BE4C-9310-FE088829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86" y="4511691"/>
            <a:ext cx="378778" cy="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CD086B1-F080-3340-B398-72FBB91F68B3}"/>
              </a:ext>
            </a:extLst>
          </p:cNvPr>
          <p:cNvSpPr/>
          <p:nvPr/>
        </p:nvSpPr>
        <p:spPr>
          <a:xfrm>
            <a:off x="8231053" y="2927960"/>
            <a:ext cx="2885799" cy="50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Datos erróneos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A8C00A-3A41-6F43-AD25-0C43C6553CB2}"/>
              </a:ext>
            </a:extLst>
          </p:cNvPr>
          <p:cNvSpPr txBox="1"/>
          <p:nvPr/>
        </p:nvSpPr>
        <p:spPr>
          <a:xfrm>
            <a:off x="8131663" y="2521201"/>
            <a:ext cx="24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Estado: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37B33AE-FFA0-AA4C-B108-BF08F3E7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952" y="2993645"/>
            <a:ext cx="32316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Los 10 mensajes de error más divertidos de Windows - MuyComputer">
            <a:extLst>
              <a:ext uri="{FF2B5EF4-FFF2-40B4-BE49-F238E27FC236}">
                <a16:creationId xmlns:a16="http://schemas.microsoft.com/office/drawing/2014/main" id="{2A8300F1-E085-0D4A-8528-564659825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t="4324" r="7610" b="8458"/>
          <a:stretch/>
        </p:blipFill>
        <p:spPr bwMode="auto">
          <a:xfrm>
            <a:off x="8448625" y="65209"/>
            <a:ext cx="3345809" cy="19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0E1AD75-4D3E-244A-B3AE-82999EF8F197}"/>
              </a:ext>
            </a:extLst>
          </p:cNvPr>
          <p:cNvSpPr/>
          <p:nvPr/>
        </p:nvSpPr>
        <p:spPr>
          <a:xfrm>
            <a:off x="9325393" y="611469"/>
            <a:ext cx="2320373" cy="714323"/>
          </a:xfrm>
          <a:prstGeom prst="rect">
            <a:avLst/>
          </a:prstGeom>
          <a:solidFill>
            <a:srgbClr val="E9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500" dirty="0">
                <a:solidFill>
                  <a:schemeClr val="tx1"/>
                </a:solidFill>
              </a:rPr>
              <a:t>El fichero introducido no es el correcto, por lo tanto no se generará el envío.</a:t>
            </a:r>
          </a:p>
        </p:txBody>
      </p:sp>
    </p:spTree>
    <p:extLst>
      <p:ext uri="{BB962C8B-B14F-4D97-AF65-F5344CB8AC3E}">
        <p14:creationId xmlns:p14="http://schemas.microsoft.com/office/powerpoint/2010/main" val="53529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CA497A-09FE-D045-9885-0F1515F1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Terminador 5">
            <a:extLst>
              <a:ext uri="{FF2B5EF4-FFF2-40B4-BE49-F238E27FC236}">
                <a16:creationId xmlns:a16="http://schemas.microsoft.com/office/drawing/2014/main" id="{54E61881-3043-6343-8E59-0A1F63EBE12F}"/>
              </a:ext>
            </a:extLst>
          </p:cNvPr>
          <p:cNvSpPr/>
          <p:nvPr/>
        </p:nvSpPr>
        <p:spPr>
          <a:xfrm>
            <a:off x="1530626" y="1391477"/>
            <a:ext cx="2663687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Comprobación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5D733-3E20-5D48-98CE-DDD761447F6D}"/>
              </a:ext>
            </a:extLst>
          </p:cNvPr>
          <p:cNvSpPr txBox="1"/>
          <p:nvPr/>
        </p:nvSpPr>
        <p:spPr>
          <a:xfrm>
            <a:off x="1709530" y="2584174"/>
            <a:ext cx="59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 de entre todas las técnicas analíticas dadas de alta en el sistema, cuales se han aplicado a esas unidades:</a:t>
            </a:r>
          </a:p>
        </p:txBody>
      </p:sp>
      <p:pic>
        <p:nvPicPr>
          <p:cNvPr id="8194" name="Picture 2" descr="Visto - Wikipedia, la enciclopedia libre">
            <a:extLst>
              <a:ext uri="{FF2B5EF4-FFF2-40B4-BE49-F238E27FC236}">
                <a16:creationId xmlns:a16="http://schemas.microsoft.com/office/drawing/2014/main" id="{9CF7B8C3-3575-8647-B5B3-01701EA5F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627496"/>
            <a:ext cx="377687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isto - Wikipedia, la enciclopedia libre">
            <a:extLst>
              <a:ext uri="{FF2B5EF4-FFF2-40B4-BE49-F238E27FC236}">
                <a16:creationId xmlns:a16="http://schemas.microsoft.com/office/drawing/2014/main" id="{20EC3710-8705-9745-B245-6330A779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4421478"/>
            <a:ext cx="377687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isto - Wikipedia, la enciclopedia libre">
            <a:extLst>
              <a:ext uri="{FF2B5EF4-FFF2-40B4-BE49-F238E27FC236}">
                <a16:creationId xmlns:a16="http://schemas.microsoft.com/office/drawing/2014/main" id="{95C45573-9DE5-CC4B-94B2-32B909C6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4818469"/>
            <a:ext cx="377687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isto - Wikipedia, la enciclopedia libre">
            <a:extLst>
              <a:ext uri="{FF2B5EF4-FFF2-40B4-BE49-F238E27FC236}">
                <a16:creationId xmlns:a16="http://schemas.microsoft.com/office/drawing/2014/main" id="{3688D519-F05E-2548-882A-D199AB8D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5215460"/>
            <a:ext cx="377687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60953BC-4ED1-C641-B156-DE905C4024F8}"/>
              </a:ext>
            </a:extLst>
          </p:cNvPr>
          <p:cNvSpPr txBox="1"/>
          <p:nvPr/>
        </p:nvSpPr>
        <p:spPr>
          <a:xfrm>
            <a:off x="2484783" y="3627496"/>
            <a:ext cx="2186608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10B85E-2E12-B846-BF47-F1E1370863C5}"/>
              </a:ext>
            </a:extLst>
          </p:cNvPr>
          <p:cNvSpPr txBox="1"/>
          <p:nvPr/>
        </p:nvSpPr>
        <p:spPr>
          <a:xfrm>
            <a:off x="2484783" y="4005183"/>
            <a:ext cx="28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----------------------------------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577A1B-D40F-0C4C-9B23-B77591EA5A98}"/>
              </a:ext>
            </a:extLst>
          </p:cNvPr>
          <p:cNvSpPr txBox="1"/>
          <p:nvPr/>
        </p:nvSpPr>
        <p:spPr>
          <a:xfrm>
            <a:off x="2484783" y="4440782"/>
            <a:ext cx="2186608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67ACBD0-638E-FF4E-B13E-E793BB32C3D4}"/>
              </a:ext>
            </a:extLst>
          </p:cNvPr>
          <p:cNvSpPr txBox="1"/>
          <p:nvPr/>
        </p:nvSpPr>
        <p:spPr>
          <a:xfrm>
            <a:off x="2484783" y="4791397"/>
            <a:ext cx="2186608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C760C54-D54A-AC49-86A3-9F0642B8E272}"/>
              </a:ext>
            </a:extLst>
          </p:cNvPr>
          <p:cNvSpPr txBox="1"/>
          <p:nvPr/>
        </p:nvSpPr>
        <p:spPr>
          <a:xfrm>
            <a:off x="2484783" y="5196156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------------------------------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855BC08-B65B-F74C-9CC7-D52ADC947326}"/>
              </a:ext>
            </a:extLst>
          </p:cNvPr>
          <p:cNvSpPr/>
          <p:nvPr/>
        </p:nvSpPr>
        <p:spPr>
          <a:xfrm>
            <a:off x="1892375" y="4087864"/>
            <a:ext cx="288103" cy="2509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rminador 19">
            <a:extLst>
              <a:ext uri="{FF2B5EF4-FFF2-40B4-BE49-F238E27FC236}">
                <a16:creationId xmlns:a16="http://schemas.microsoft.com/office/drawing/2014/main" id="{8F594A45-30BA-5C49-AA92-9699DFE8A7CE}"/>
              </a:ext>
            </a:extLst>
          </p:cNvPr>
          <p:cNvSpPr/>
          <p:nvPr/>
        </p:nvSpPr>
        <p:spPr>
          <a:xfrm>
            <a:off x="7158036" y="1391477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Facultativo</a:t>
            </a:r>
          </a:p>
        </p:txBody>
      </p:sp>
      <p:sp>
        <p:nvSpPr>
          <p:cNvPr id="22" name="Terminador 21">
            <a:extLst>
              <a:ext uri="{FF2B5EF4-FFF2-40B4-BE49-F238E27FC236}">
                <a16:creationId xmlns:a16="http://schemas.microsoft.com/office/drawing/2014/main" id="{A5B4EFFD-8847-1646-A46A-0BEF9E7CC293}"/>
              </a:ext>
            </a:extLst>
          </p:cNvPr>
          <p:cNvSpPr/>
          <p:nvPr/>
        </p:nvSpPr>
        <p:spPr>
          <a:xfrm>
            <a:off x="4385585" y="1391476"/>
            <a:ext cx="2581179" cy="516836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Técnicas analíticas</a:t>
            </a:r>
          </a:p>
        </p:txBody>
      </p:sp>
      <p:sp>
        <p:nvSpPr>
          <p:cNvPr id="23" name="Terminador 22">
            <a:extLst>
              <a:ext uri="{FF2B5EF4-FFF2-40B4-BE49-F238E27FC236}">
                <a16:creationId xmlns:a16="http://schemas.microsoft.com/office/drawing/2014/main" id="{DA1B4CE7-9E8A-0E48-996F-5FDFA75BCA61}"/>
              </a:ext>
            </a:extLst>
          </p:cNvPr>
          <p:cNvSpPr/>
          <p:nvPr/>
        </p:nvSpPr>
        <p:spPr>
          <a:xfrm>
            <a:off x="9930487" y="1391477"/>
            <a:ext cx="1608096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32862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8243C3-F82D-DC4F-A703-896ED22B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6" name="Terminador 5">
            <a:extLst>
              <a:ext uri="{FF2B5EF4-FFF2-40B4-BE49-F238E27FC236}">
                <a16:creationId xmlns:a16="http://schemas.microsoft.com/office/drawing/2014/main" id="{FA00BFE2-A923-C043-8EBD-E76E3AD659AB}"/>
              </a:ext>
            </a:extLst>
          </p:cNvPr>
          <p:cNvSpPr/>
          <p:nvPr/>
        </p:nvSpPr>
        <p:spPr>
          <a:xfrm>
            <a:off x="1530626" y="1391477"/>
            <a:ext cx="2663687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Comprobación de datos</a:t>
            </a:r>
          </a:p>
        </p:txBody>
      </p:sp>
      <p:sp>
        <p:nvSpPr>
          <p:cNvPr id="9" name="Terminador 8">
            <a:extLst>
              <a:ext uri="{FF2B5EF4-FFF2-40B4-BE49-F238E27FC236}">
                <a16:creationId xmlns:a16="http://schemas.microsoft.com/office/drawing/2014/main" id="{6C4D93BA-22E9-8B44-9823-F05EAA7A67EF}"/>
              </a:ext>
            </a:extLst>
          </p:cNvPr>
          <p:cNvSpPr/>
          <p:nvPr/>
        </p:nvSpPr>
        <p:spPr>
          <a:xfrm>
            <a:off x="7158036" y="1391477"/>
            <a:ext cx="2581179" cy="516836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Facultativo</a:t>
            </a:r>
          </a:p>
        </p:txBody>
      </p:sp>
      <p:sp>
        <p:nvSpPr>
          <p:cNvPr id="10" name="Terminador 9">
            <a:extLst>
              <a:ext uri="{FF2B5EF4-FFF2-40B4-BE49-F238E27FC236}">
                <a16:creationId xmlns:a16="http://schemas.microsoft.com/office/drawing/2014/main" id="{ABD58D1A-A946-AC49-BF28-BEE0DF5D6CC5}"/>
              </a:ext>
            </a:extLst>
          </p:cNvPr>
          <p:cNvSpPr/>
          <p:nvPr/>
        </p:nvSpPr>
        <p:spPr>
          <a:xfrm>
            <a:off x="4385585" y="1391476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Técnicas analíticas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1A5FFC-BF36-F64D-AD4C-B76BED2E4A28}"/>
              </a:ext>
            </a:extLst>
          </p:cNvPr>
          <p:cNvSpPr txBox="1"/>
          <p:nvPr/>
        </p:nvSpPr>
        <p:spPr>
          <a:xfrm>
            <a:off x="1530625" y="2617940"/>
            <a:ext cx="609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Seleccione un facultativo como responsable de la realización de la analítica realizada:</a:t>
            </a:r>
          </a:p>
        </p:txBody>
      </p:sp>
      <p:sp>
        <p:nvSpPr>
          <p:cNvPr id="13" name="Terminador 12">
            <a:extLst>
              <a:ext uri="{FF2B5EF4-FFF2-40B4-BE49-F238E27FC236}">
                <a16:creationId xmlns:a16="http://schemas.microsoft.com/office/drawing/2014/main" id="{A5491CC6-F8A1-8245-85B1-6171A87ADD32}"/>
              </a:ext>
            </a:extLst>
          </p:cNvPr>
          <p:cNvSpPr/>
          <p:nvPr/>
        </p:nvSpPr>
        <p:spPr>
          <a:xfrm>
            <a:off x="9930487" y="1391477"/>
            <a:ext cx="1608096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</a:t>
            </a:r>
          </a:p>
        </p:txBody>
      </p:sp>
      <p:pic>
        <p:nvPicPr>
          <p:cNvPr id="15" name="Picture 2" descr="Visto - Wikipedia, la enciclopedia libre">
            <a:extLst>
              <a:ext uri="{FF2B5EF4-FFF2-40B4-BE49-F238E27FC236}">
                <a16:creationId xmlns:a16="http://schemas.microsoft.com/office/drawing/2014/main" id="{F27C15D8-A216-7945-848D-F27AE953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82" y="4409736"/>
            <a:ext cx="377687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12B9841-BCCE-DB49-8EAE-9250C2A64072}"/>
              </a:ext>
            </a:extLst>
          </p:cNvPr>
          <p:cNvSpPr txBox="1"/>
          <p:nvPr/>
        </p:nvSpPr>
        <p:spPr>
          <a:xfrm>
            <a:off x="2484783" y="3627496"/>
            <a:ext cx="2186608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2441AB-259D-9E4C-8654-31FC43D24C6F}"/>
              </a:ext>
            </a:extLst>
          </p:cNvPr>
          <p:cNvSpPr txBox="1"/>
          <p:nvPr/>
        </p:nvSpPr>
        <p:spPr>
          <a:xfrm>
            <a:off x="2484783" y="4005183"/>
            <a:ext cx="28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----------------------------------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CDD39D-2B45-4045-BE36-13F95934BDD5}"/>
              </a:ext>
            </a:extLst>
          </p:cNvPr>
          <p:cNvSpPr txBox="1"/>
          <p:nvPr/>
        </p:nvSpPr>
        <p:spPr>
          <a:xfrm>
            <a:off x="2484783" y="4440782"/>
            <a:ext cx="2186608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52F36C-CD17-AC4C-895B-BBF13418EF47}"/>
              </a:ext>
            </a:extLst>
          </p:cNvPr>
          <p:cNvSpPr txBox="1"/>
          <p:nvPr/>
        </p:nvSpPr>
        <p:spPr>
          <a:xfrm>
            <a:off x="2484783" y="4791397"/>
            <a:ext cx="2186608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3DE1A2-A5A8-C040-8832-38D8C7C8C243}"/>
              </a:ext>
            </a:extLst>
          </p:cNvPr>
          <p:cNvSpPr txBox="1"/>
          <p:nvPr/>
        </p:nvSpPr>
        <p:spPr>
          <a:xfrm>
            <a:off x="2484783" y="5196156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------------------------------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41B1CE9-FF4C-3242-84BB-3817DE253CF1}"/>
              </a:ext>
            </a:extLst>
          </p:cNvPr>
          <p:cNvSpPr/>
          <p:nvPr/>
        </p:nvSpPr>
        <p:spPr>
          <a:xfrm>
            <a:off x="1892375" y="4087864"/>
            <a:ext cx="288103" cy="2509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5837640-972B-8942-87CE-B6888EB88A12}"/>
              </a:ext>
            </a:extLst>
          </p:cNvPr>
          <p:cNvSpPr/>
          <p:nvPr/>
        </p:nvSpPr>
        <p:spPr>
          <a:xfrm>
            <a:off x="1895234" y="3690872"/>
            <a:ext cx="288103" cy="2509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62E41D0-01B6-1548-8470-93BCEB3CA75E}"/>
              </a:ext>
            </a:extLst>
          </p:cNvPr>
          <p:cNvSpPr/>
          <p:nvPr/>
        </p:nvSpPr>
        <p:spPr>
          <a:xfrm>
            <a:off x="1892375" y="4864180"/>
            <a:ext cx="288103" cy="2509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B90990-7E60-9547-B013-477530C6F2B5}"/>
              </a:ext>
            </a:extLst>
          </p:cNvPr>
          <p:cNvSpPr/>
          <p:nvPr/>
        </p:nvSpPr>
        <p:spPr>
          <a:xfrm>
            <a:off x="1892375" y="5255355"/>
            <a:ext cx="288103" cy="2509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55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95F4FE-8F79-AE49-AFC1-0F500643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E21F8674-C807-934F-9117-E7E1DAC3076E}"/>
              </a:ext>
            </a:extLst>
          </p:cNvPr>
          <p:cNvSpPr/>
          <p:nvPr/>
        </p:nvSpPr>
        <p:spPr>
          <a:xfrm>
            <a:off x="1530626" y="1391477"/>
            <a:ext cx="2663687" cy="51683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Comprobación de datos</a:t>
            </a:r>
          </a:p>
        </p:txBody>
      </p:sp>
      <p:sp>
        <p:nvSpPr>
          <p:cNvPr id="6" name="Terminador 5">
            <a:extLst>
              <a:ext uri="{FF2B5EF4-FFF2-40B4-BE49-F238E27FC236}">
                <a16:creationId xmlns:a16="http://schemas.microsoft.com/office/drawing/2014/main" id="{87667BE9-3F59-8A4E-B0DA-99CDBCDE4ED9}"/>
              </a:ext>
            </a:extLst>
          </p:cNvPr>
          <p:cNvSpPr/>
          <p:nvPr/>
        </p:nvSpPr>
        <p:spPr>
          <a:xfrm>
            <a:off x="4385585" y="1391476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Técnicas analíticas</a:t>
            </a:r>
          </a:p>
        </p:txBody>
      </p:sp>
      <p:sp>
        <p:nvSpPr>
          <p:cNvPr id="7" name="Terminador 6">
            <a:extLst>
              <a:ext uri="{FF2B5EF4-FFF2-40B4-BE49-F238E27FC236}">
                <a16:creationId xmlns:a16="http://schemas.microsoft.com/office/drawing/2014/main" id="{D4D80096-A775-814A-A574-6EAA95F4DE8C}"/>
              </a:ext>
            </a:extLst>
          </p:cNvPr>
          <p:cNvSpPr/>
          <p:nvPr/>
        </p:nvSpPr>
        <p:spPr>
          <a:xfrm>
            <a:off x="7158036" y="1391477"/>
            <a:ext cx="2581179" cy="51683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Facultativo</a:t>
            </a:r>
          </a:p>
        </p:txBody>
      </p:sp>
      <p:sp>
        <p:nvSpPr>
          <p:cNvPr id="8" name="Terminador 7">
            <a:extLst>
              <a:ext uri="{FF2B5EF4-FFF2-40B4-BE49-F238E27FC236}">
                <a16:creationId xmlns:a16="http://schemas.microsoft.com/office/drawing/2014/main" id="{0F6CA2FB-62A3-3A45-9168-99EC6C992708}"/>
              </a:ext>
            </a:extLst>
          </p:cNvPr>
          <p:cNvSpPr/>
          <p:nvPr/>
        </p:nvSpPr>
        <p:spPr>
          <a:xfrm>
            <a:off x="9930487" y="1391477"/>
            <a:ext cx="1608096" cy="51683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0592B4-E4F2-374F-A333-E08EF59E74D5}"/>
              </a:ext>
            </a:extLst>
          </p:cNvPr>
          <p:cNvSpPr txBox="1"/>
          <p:nvPr/>
        </p:nvSpPr>
        <p:spPr>
          <a:xfrm>
            <a:off x="1603785" y="3619818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Estado: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6192A17-12E1-F944-8E5A-E6D6C6DC536C}"/>
              </a:ext>
            </a:extLst>
          </p:cNvPr>
          <p:cNvSpPr/>
          <p:nvPr/>
        </p:nvSpPr>
        <p:spPr>
          <a:xfrm>
            <a:off x="1676598" y="3969778"/>
            <a:ext cx="1465545" cy="310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Enviado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EAE716-357E-7C4F-B814-CEF5196B473A}"/>
              </a:ext>
            </a:extLst>
          </p:cNvPr>
          <p:cNvSpPr txBox="1"/>
          <p:nvPr/>
        </p:nvSpPr>
        <p:spPr>
          <a:xfrm>
            <a:off x="1603785" y="2754379"/>
            <a:ext cx="42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Pasos completados con satisfacción</a:t>
            </a:r>
          </a:p>
        </p:txBody>
      </p:sp>
      <p:pic>
        <p:nvPicPr>
          <p:cNvPr id="13" name="Picture 4" descr="Tick Mark Corregir - Gráficos vectoriales gratis en Pixabay">
            <a:extLst>
              <a:ext uri="{FF2B5EF4-FFF2-40B4-BE49-F238E27FC236}">
                <a16:creationId xmlns:a16="http://schemas.microsoft.com/office/drawing/2014/main" id="{A62CCAAE-77BC-6043-9E18-1F64FB861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63" y="2754379"/>
            <a:ext cx="378778" cy="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5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9A85A8-59CE-464F-8E46-D57EE17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1" y="340692"/>
            <a:ext cx="3701498" cy="702181"/>
          </a:xfrm>
          <a:prstGeom prst="rect">
            <a:avLst/>
          </a:prstGeom>
        </p:spPr>
      </p:pic>
      <p:sp>
        <p:nvSpPr>
          <p:cNvPr id="5" name="Terminador 4">
            <a:extLst>
              <a:ext uri="{FF2B5EF4-FFF2-40B4-BE49-F238E27FC236}">
                <a16:creationId xmlns:a16="http://schemas.microsoft.com/office/drawing/2014/main" id="{C8E41188-5F2F-B240-B6C3-9E1C432D5B77}"/>
              </a:ext>
            </a:extLst>
          </p:cNvPr>
          <p:cNvSpPr/>
          <p:nvPr/>
        </p:nvSpPr>
        <p:spPr>
          <a:xfrm>
            <a:off x="1228311" y="1604419"/>
            <a:ext cx="1608096" cy="51683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2FF4A5-AB85-2F44-B202-9F0F5073BB80}"/>
              </a:ext>
            </a:extLst>
          </p:cNvPr>
          <p:cNvSpPr txBox="1"/>
          <p:nvPr/>
        </p:nvSpPr>
        <p:spPr>
          <a:xfrm>
            <a:off x="1162577" y="2498134"/>
            <a:ext cx="608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Adjunte la documentación a enviar junto al listado de unidades  y técnicas analíticas aplicadas: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EDECF9-28B3-9942-88F9-90554FD37882}"/>
              </a:ext>
            </a:extLst>
          </p:cNvPr>
          <p:cNvSpPr/>
          <p:nvPr/>
        </p:nvSpPr>
        <p:spPr>
          <a:xfrm>
            <a:off x="1228311" y="3293701"/>
            <a:ext cx="2703443" cy="188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8" descr="Descarga arrow - Iconos gratis de flechas">
            <a:extLst>
              <a:ext uri="{FF2B5EF4-FFF2-40B4-BE49-F238E27FC236}">
                <a16:creationId xmlns:a16="http://schemas.microsoft.com/office/drawing/2014/main" id="{7FC2ED61-E150-D145-A0C9-8FE65DDF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44" y="3881799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D08022E-0B2F-9D4E-A24B-E2B893AE6240}"/>
              </a:ext>
            </a:extLst>
          </p:cNvPr>
          <p:cNvSpPr txBox="1"/>
          <p:nvPr/>
        </p:nvSpPr>
        <p:spPr>
          <a:xfrm>
            <a:off x="1228311" y="5182136"/>
            <a:ext cx="2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Adjunte fichero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45CBA8-AE11-AC4A-9602-755250DE6634}"/>
              </a:ext>
            </a:extLst>
          </p:cNvPr>
          <p:cNvSpPr/>
          <p:nvPr/>
        </p:nvSpPr>
        <p:spPr>
          <a:xfrm>
            <a:off x="6188946" y="3293700"/>
            <a:ext cx="2703443" cy="188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Cómo hacer que el icono de un documento de Word sea su primera página">
            <a:extLst>
              <a:ext uri="{FF2B5EF4-FFF2-40B4-BE49-F238E27FC236}">
                <a16:creationId xmlns:a16="http://schemas.microsoft.com/office/drawing/2014/main" id="{AC100A4B-2AA1-0C46-85E4-F8A5A947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879" y="8846783"/>
            <a:ext cx="63321" cy="6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conos Logos Microsoft Office Word, Excel, Power Point | Fondo de pantalla  de aplicaciones, Editor de texto, Ideas para logotipo">
            <a:extLst>
              <a:ext uri="{FF2B5EF4-FFF2-40B4-BE49-F238E27FC236}">
                <a16:creationId xmlns:a16="http://schemas.microsoft.com/office/drawing/2014/main" id="{81069962-DB85-DC42-A2A4-4D1D7C02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46" y="3363231"/>
            <a:ext cx="936241" cy="7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ómo hacer que el icono de un documento de Word sea su primera página">
            <a:extLst>
              <a:ext uri="{FF2B5EF4-FFF2-40B4-BE49-F238E27FC236}">
                <a16:creationId xmlns:a16="http://schemas.microsoft.com/office/drawing/2014/main" id="{18E10F4B-3283-214C-B2C6-5CFF6A34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91" y="3359120"/>
            <a:ext cx="687413" cy="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D04063C-6120-9742-BA54-D7337F50AB93}"/>
              </a:ext>
            </a:extLst>
          </p:cNvPr>
          <p:cNvSpPr txBox="1"/>
          <p:nvPr/>
        </p:nvSpPr>
        <p:spPr>
          <a:xfrm>
            <a:off x="6096000" y="5247555"/>
            <a:ext cx="392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archivos cargados satisfactoriamente</a:t>
            </a:r>
          </a:p>
        </p:txBody>
      </p:sp>
    </p:spTree>
    <p:extLst>
      <p:ext uri="{BB962C8B-B14F-4D97-AF65-F5344CB8AC3E}">
        <p14:creationId xmlns:p14="http://schemas.microsoft.com/office/powerpoint/2010/main" val="4048250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771</Words>
  <Application>Microsoft Macintosh PowerPoint</Application>
  <PresentationFormat>Panorámica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Jaci Pérez</dc:creator>
  <cp:lastModifiedBy>Jaci Pérez</cp:lastModifiedBy>
  <cp:revision>24</cp:revision>
  <dcterms:created xsi:type="dcterms:W3CDTF">2021-05-19T09:16:27Z</dcterms:created>
  <dcterms:modified xsi:type="dcterms:W3CDTF">2021-05-19T20:30:01Z</dcterms:modified>
</cp:coreProperties>
</file>