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22"/>
  </p:notesMasterIdLst>
  <p:sldIdLst>
    <p:sldId id="256" r:id="rId2"/>
    <p:sldId id="257" r:id="rId3"/>
    <p:sldId id="269" r:id="rId4"/>
    <p:sldId id="270" r:id="rId5"/>
    <p:sldId id="260" r:id="rId6"/>
    <p:sldId id="258" r:id="rId7"/>
    <p:sldId id="261" r:id="rId8"/>
    <p:sldId id="262" r:id="rId9"/>
    <p:sldId id="263" r:id="rId10"/>
    <p:sldId id="264" r:id="rId11"/>
    <p:sldId id="266" r:id="rId12"/>
    <p:sldId id="265" r:id="rId13"/>
    <p:sldId id="271" r:id="rId14"/>
    <p:sldId id="267" r:id="rId15"/>
    <p:sldId id="268"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76" autoAdjust="0"/>
    <p:restoredTop sz="81442" autoAdjust="0"/>
  </p:normalViewPr>
  <p:slideViewPr>
    <p:cSldViewPr snapToGrid="0">
      <p:cViewPr varScale="1">
        <p:scale>
          <a:sx n="97" d="100"/>
          <a:sy n="97" d="100"/>
        </p:scale>
        <p:origin x="70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14666-8284-4D20-BA5D-A8CE1986EFDC}" type="datetimeFigureOut">
              <a:rPr lang="fr-FR" smtClean="0"/>
              <a:t>24/11/2020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43BBA-5FEA-49C6-B5A5-B967C8AE88FE}" type="slidenum">
              <a:rPr lang="fr-FR" smtClean="0"/>
              <a:t>‹N°›</a:t>
            </a:fld>
            <a:endParaRPr lang="fr-FR"/>
          </a:p>
        </p:txBody>
      </p:sp>
    </p:spTree>
    <p:extLst>
      <p:ext uri="{BB962C8B-B14F-4D97-AF65-F5344CB8AC3E}">
        <p14:creationId xmlns:p14="http://schemas.microsoft.com/office/powerpoint/2010/main" val="71568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Et bonjour,</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Bienvenue dans cet exercice consacré à l’injection de dépendance.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 but de cet exercice est de vous faire connaitre l'injection de dépendance par un exemple concret.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De plus il va vous permettre d'utiliser les containers.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Je vous recommande vivement le cours de Jeremy Clark, ou le livre suivant pour approfondir le sujet.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L'injection de dépendance est un ensemble de design patterns qui permettent de développer du code faiblement couplé.</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Un bon exemple, est ce type de sèche-cheveux que l'on peut retrouver dans des hôtels pas chers. Le sèche-cheveux n'a pas de prise électrique. Le fil électrique va directement dans le mur.</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Et bien quand on créé du code fortement couplé, c'est exactement ce qui se passe.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 qui va servir d'interface entre les appareils, c'est la prise électrique.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Cela va avoir pour avantage de permettre de brancher autre chose qu'un sèche-cheveux. Par exemple je pourrais utiliser la prise pour brancher un ordinateur, voire une multiprise, ou même un adaptateur.</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en va de même avec le code : une interface entre 2 classes par permettre de fournir au mur un autre appareil que celui prévu.</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De même le design pattern adapteur a le même rôle dans le code que l'adapteur électrique.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Un conteneur d'injection de dépendances (DI container) est un objet qui sait comment instancier et configurer des objets, ainsi que tous leurs objets dépendants.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dotnet</a:t>
            </a:r>
            <a:r>
              <a:rPr lang="fr-FR" sz="1800" dirty="0">
                <a:effectLst/>
                <a:latin typeface="Calibri" panose="020F0502020204030204" pitchFamily="34" charset="0"/>
                <a:ea typeface="Calibri" panose="020F0502020204030204" pitchFamily="34" charset="0"/>
                <a:cs typeface="Times New Roman" panose="02020603050405020304" pitchFamily="18" charset="0"/>
              </a:rPr>
              <a:t>, il existe de nombreux projets Open sources qui proposent des conteneurs.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Et dernièrement,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framework</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Asp.Net</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core</a:t>
            </a:r>
            <a:r>
              <a:rPr lang="fr-FR" sz="1800" dirty="0">
                <a:effectLst/>
                <a:latin typeface="Calibri" panose="020F0502020204030204" pitchFamily="34" charset="0"/>
                <a:ea typeface="Calibri" panose="020F0502020204030204" pitchFamily="34" charset="0"/>
                <a:cs typeface="Times New Roman" panose="02020603050405020304" pitchFamily="18" charset="0"/>
              </a:rPr>
              <a:t> a son propre container intégré dans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framework</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 projet qui est fourni par cet exercice est un projet très simple fonctionnellement.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Il dispose d'1 seul formulaire avec 2 boutons. Le premier bouton permet de rafraichir la liste des personnes à droite. Alors que le bouton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clear</a:t>
            </a:r>
            <a:r>
              <a:rPr lang="fr-FR" sz="1800" dirty="0">
                <a:effectLst/>
                <a:latin typeface="Calibri" panose="020F0502020204030204" pitchFamily="34" charset="0"/>
                <a:ea typeface="Calibri" panose="020F0502020204030204" pitchFamily="34" charset="0"/>
                <a:cs typeface="Times New Roman" panose="02020603050405020304" pitchFamily="18" charset="0"/>
              </a:rPr>
              <a:t> vide la liste.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Cependant, cette application est structurée en couche comme le serait un projet beaucoup plus complexe.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données vont provenir notamment d'une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WebAPI</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L'architecture utilisée ici est appelée MVVM pour Model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View</a:t>
            </a:r>
            <a:r>
              <a:rPr lang="fr-FR" sz="1800" dirty="0">
                <a:effectLst/>
                <a:latin typeface="Calibri" panose="020F0502020204030204" pitchFamily="34" charset="0"/>
                <a:ea typeface="Calibri" panose="020F0502020204030204" pitchFamily="34" charset="0"/>
                <a:cs typeface="Times New Roman" panose="02020603050405020304" pitchFamily="18" charset="0"/>
              </a:rPr>
              <a:t>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ViewModel</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On va retrouver ici les différentes couches. J'ai numéroté ces couches afin que vous les retrouviez dans la solution.</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Au plus bas, nous avons la couche data store qui fournit les données.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aurons ensuite par-dessus, une couche d'accès aux données.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Ces données vont être passé à une couche de présentation qui va préparer les données pour l'affichage. C'est ici que l'on va retrouver notamment les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ViewModel</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Ensuite la couche de la vue va être en charge de l'affichage graphique.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allons avoir 3 demandes de notre patron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1 – Avoir plusieurs data sources (Fichier csv,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json</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sql</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database</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2 – Cache coté client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3 – Test unitaires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Et on va voir que nous pourrons faire face à ces 3 demandes grâce à l'injection de dépendance.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Durant cet exercice, vous aurez une série 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TODOs</a:t>
            </a:r>
            <a:r>
              <a:rPr lang="fr-FR" sz="1800" dirty="0">
                <a:effectLst/>
                <a:latin typeface="Calibri" panose="020F0502020204030204" pitchFamily="34" charset="0"/>
                <a:ea typeface="Calibri" panose="020F0502020204030204" pitchFamily="34" charset="0"/>
                <a:cs typeface="Times New Roman" panose="02020603050405020304" pitchFamily="18" charset="0"/>
              </a:rPr>
              <a:t> à réaliser qui vous guideront pas à pas.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Quelques précisions pour certaines étapes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le TODO 1 : nous allons implémenter le design pattern repository.</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L'idée est de séparer l'application de la partie stockage des données.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ligne de code qui pose problème est clairement identifiée :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viewmodel</a:t>
            </a:r>
            <a:r>
              <a:rPr lang="fr-FR" sz="1800" dirty="0">
                <a:effectLst/>
                <a:latin typeface="Calibri" panose="020F0502020204030204" pitchFamily="34" charset="0"/>
                <a:ea typeface="Calibri" panose="020F0502020204030204" pitchFamily="34" charset="0"/>
                <a:cs typeface="Times New Roman" panose="02020603050405020304" pitchFamily="18" charset="0"/>
              </a:rPr>
              <a:t>, créé un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ServiceReader</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Pour reprendre l'exemple du mur et de notre sèche-cheveux,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viewmodel</a:t>
            </a:r>
            <a:r>
              <a:rPr lang="fr-FR" sz="1800" dirty="0">
                <a:effectLst/>
                <a:latin typeface="Calibri" panose="020F0502020204030204" pitchFamily="34" charset="0"/>
                <a:ea typeface="Calibri" panose="020F0502020204030204" pitchFamily="34" charset="0"/>
                <a:cs typeface="Times New Roman" panose="02020603050405020304" pitchFamily="18" charset="0"/>
              </a:rPr>
              <a:t>, serait notre sèche-cheveux, et le mur, serait notre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ServiceReader</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Notre sèche-cheveux doit connaitre le mur.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allons casser cela en introduisant une interface, et dans notre cas, cette interface va se baser sur le design pattern repository.</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Cela va avoir pour avantage que l'on pourra aisément changer de fournisseur de données. Dans l'exercice, nous nous contentons de rajouter le repository Csv.</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le TODO 2 : nous allons faire en sorte que le formulaire ne soit plus responsable de la création d'un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viewmodel</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Ceci rendra plus indépendant le formulaire.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le TODO 3, les objets vont désormais être créé par l'application, et passé en paramètre.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le TODO 4, un nouveau repository va voir le jour, pour lire les données depuis un fichier CSV.</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le TODO 5, on va rajouter un cache.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Nous pourrions faire l'analogie suivante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de l’électricité, nous pourrions brancher sur notre prise murale un onduleur.</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Cet onduleur propose une prise avec la même interface que la prise murale.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Un onduleur utilise la même interface en entrée et en sortie.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Et bien il en va de même avec notre cache. Il utilise la même interface en entrée et en sortie.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le TODO 6 : nous allons rajouter les tests unitaires à la couche présentation</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le TODO 7 : nous allons rajouter les tests unitaires à la couche CSV repository</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le TODO 8 : nous utiliserons un container d'injection de dépendance pour composer les objets.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 qui sera à remarquer dans cette phase, c'est qu'une fois le container configuré, nous n'aurons plus qu'à demander de nous fournir l'objet le plus en haut de la hiérarchie, et le container va automatiquement créer tous les objets dépendants.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Et enfin dans le TODO 9, nous implémenterons le container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d'Asp.net</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core</a:t>
            </a:r>
            <a:r>
              <a:rPr lang="fr-FR" sz="1800" dirty="0">
                <a:effectLst/>
                <a:latin typeface="Calibri" panose="020F0502020204030204" pitchFamily="34" charset="0"/>
                <a:ea typeface="Calibri" panose="020F0502020204030204" pitchFamily="34" charset="0"/>
                <a:cs typeface="Times New Roman" panose="02020603050405020304" pitchFamily="18" charset="0"/>
              </a:rPr>
              <a:t>. Il s'agit du même concept que dans le TODO précédent, à la différence près, que nous n'avons même pas à instancier le container.</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framework</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Asp</a:t>
            </a:r>
            <a:r>
              <a:rPr lang="fr-FR" sz="1800" dirty="0">
                <a:effectLst/>
                <a:latin typeface="Calibri" panose="020F0502020204030204" pitchFamily="34" charset="0"/>
                <a:ea typeface="Calibri" panose="020F0502020204030204" pitchFamily="34" charset="0"/>
                <a:cs typeface="Times New Roman" panose="02020603050405020304" pitchFamily="18" charset="0"/>
              </a:rPr>
              <a:t> l'a déjà instance pour nous, car le Framework lui-même l'utilise.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Voilà beaucoup d'informations pour cet exercice. N'hésitez pas à reconsulter les slides.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En conclusion, j'espère que par cet exercice vous construirez des classes plus SOLID.</a:t>
            </a:r>
          </a:p>
        </p:txBody>
      </p:sp>
      <p:sp>
        <p:nvSpPr>
          <p:cNvPr id="4" name="Espace réservé du numéro de diapositive 3"/>
          <p:cNvSpPr>
            <a:spLocks noGrp="1"/>
          </p:cNvSpPr>
          <p:nvPr>
            <p:ph type="sldNum" sz="quarter" idx="5"/>
          </p:nvPr>
        </p:nvSpPr>
        <p:spPr/>
        <p:txBody>
          <a:bodyPr/>
          <a:lstStyle/>
          <a:p>
            <a:fld id="{8C343BBA-5FEA-49C6-B5A5-B967C8AE88FE}" type="slidenum">
              <a:rPr lang="fr-FR" smtClean="0"/>
              <a:t>1</a:t>
            </a:fld>
            <a:endParaRPr lang="fr-FR"/>
          </a:p>
        </p:txBody>
      </p:sp>
    </p:spTree>
    <p:extLst>
      <p:ext uri="{BB962C8B-B14F-4D97-AF65-F5344CB8AC3E}">
        <p14:creationId xmlns:p14="http://schemas.microsoft.com/office/powerpoint/2010/main" val="245315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8C343BBA-5FEA-49C6-B5A5-B967C8AE88FE}" type="slidenum">
              <a:rPr lang="fr-FR" smtClean="0"/>
              <a:t>2</a:t>
            </a:fld>
            <a:endParaRPr lang="fr-FR"/>
          </a:p>
        </p:txBody>
      </p:sp>
    </p:spTree>
    <p:extLst>
      <p:ext uri="{BB962C8B-B14F-4D97-AF65-F5344CB8AC3E}">
        <p14:creationId xmlns:p14="http://schemas.microsoft.com/office/powerpoint/2010/main" val="3199788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343BBA-5FEA-49C6-B5A5-B967C8AE88FE}" type="slidenum">
              <a:rPr lang="fr-FR" smtClean="0"/>
              <a:t>3</a:t>
            </a:fld>
            <a:endParaRPr lang="fr-FR"/>
          </a:p>
        </p:txBody>
      </p:sp>
    </p:spTree>
    <p:extLst>
      <p:ext uri="{BB962C8B-B14F-4D97-AF65-F5344CB8AC3E}">
        <p14:creationId xmlns:p14="http://schemas.microsoft.com/office/powerpoint/2010/main" val="190921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343BBA-5FEA-49C6-B5A5-B967C8AE88FE}" type="slidenum">
              <a:rPr lang="fr-FR" smtClean="0"/>
              <a:t>4</a:t>
            </a:fld>
            <a:endParaRPr lang="fr-FR"/>
          </a:p>
        </p:txBody>
      </p:sp>
    </p:spTree>
    <p:extLst>
      <p:ext uri="{BB962C8B-B14F-4D97-AF65-F5344CB8AC3E}">
        <p14:creationId xmlns:p14="http://schemas.microsoft.com/office/powerpoint/2010/main" val="362140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343BBA-5FEA-49C6-B5A5-B967C8AE88FE}" type="slidenum">
              <a:rPr lang="fr-FR" smtClean="0"/>
              <a:t>20</a:t>
            </a:fld>
            <a:endParaRPr lang="fr-FR"/>
          </a:p>
        </p:txBody>
      </p:sp>
    </p:spTree>
    <p:extLst>
      <p:ext uri="{BB962C8B-B14F-4D97-AF65-F5344CB8AC3E}">
        <p14:creationId xmlns:p14="http://schemas.microsoft.com/office/powerpoint/2010/main" val="280854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B134D8-D55D-45EA-8DDC-C1E1F664B674}" type="datetimeFigureOut">
              <a:rPr lang="fr-FR" smtClean="0"/>
              <a:t>24/11/2020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AE3D2C-2C85-4068-99F7-929A09DCE9C4}"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07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B134D8-D55D-45EA-8DDC-C1E1F664B674}" type="datetimeFigureOut">
              <a:rPr lang="fr-FR" smtClean="0"/>
              <a:t>24/11/2020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AE3D2C-2C85-4068-99F7-929A09DCE9C4}" type="slidenum">
              <a:rPr lang="fr-FR" smtClean="0"/>
              <a:t>‹N°›</a:t>
            </a:fld>
            <a:endParaRPr lang="fr-FR"/>
          </a:p>
        </p:txBody>
      </p:sp>
    </p:spTree>
    <p:extLst>
      <p:ext uri="{BB962C8B-B14F-4D97-AF65-F5344CB8AC3E}">
        <p14:creationId xmlns:p14="http://schemas.microsoft.com/office/powerpoint/2010/main" val="124094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B134D8-D55D-45EA-8DDC-C1E1F664B674}" type="datetimeFigureOut">
              <a:rPr lang="fr-FR" smtClean="0"/>
              <a:t>24/11/2020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AE3D2C-2C85-4068-99F7-929A09DCE9C4}" type="slidenum">
              <a:rPr lang="fr-FR" smtClean="0"/>
              <a:t>‹N°›</a:t>
            </a:fld>
            <a:endParaRPr lang="fr-FR"/>
          </a:p>
        </p:txBody>
      </p:sp>
    </p:spTree>
    <p:extLst>
      <p:ext uri="{BB962C8B-B14F-4D97-AF65-F5344CB8AC3E}">
        <p14:creationId xmlns:p14="http://schemas.microsoft.com/office/powerpoint/2010/main" val="2777659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B134D8-D55D-45EA-8DDC-C1E1F664B674}" type="datetimeFigureOut">
              <a:rPr lang="fr-FR" smtClean="0"/>
              <a:t>24/11/2020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AE3D2C-2C85-4068-99F7-929A09DCE9C4}" type="slidenum">
              <a:rPr lang="fr-FR" smtClean="0"/>
              <a:t>‹N°›</a:t>
            </a:fld>
            <a:endParaRPr lang="fr-FR"/>
          </a:p>
        </p:txBody>
      </p:sp>
    </p:spTree>
    <p:extLst>
      <p:ext uri="{BB962C8B-B14F-4D97-AF65-F5344CB8AC3E}">
        <p14:creationId xmlns:p14="http://schemas.microsoft.com/office/powerpoint/2010/main" val="176870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B134D8-D55D-45EA-8DDC-C1E1F664B674}" type="datetimeFigureOut">
              <a:rPr lang="fr-FR" smtClean="0"/>
              <a:t>24/11/2020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7AE3D2C-2C85-4068-99F7-929A09DCE9C4}"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97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B134D8-D55D-45EA-8DDC-C1E1F664B674}" type="datetimeFigureOut">
              <a:rPr lang="fr-FR" smtClean="0"/>
              <a:t>24/11/2020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7AE3D2C-2C85-4068-99F7-929A09DCE9C4}" type="slidenum">
              <a:rPr lang="fr-FR" smtClean="0"/>
              <a:t>‹N°›</a:t>
            </a:fld>
            <a:endParaRPr lang="fr-FR"/>
          </a:p>
        </p:txBody>
      </p:sp>
    </p:spTree>
    <p:extLst>
      <p:ext uri="{BB962C8B-B14F-4D97-AF65-F5344CB8AC3E}">
        <p14:creationId xmlns:p14="http://schemas.microsoft.com/office/powerpoint/2010/main" val="20761091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B134D8-D55D-45EA-8DDC-C1E1F664B674}" type="datetimeFigureOut">
              <a:rPr lang="fr-FR" smtClean="0"/>
              <a:t>24/11/2020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7AE3D2C-2C85-4068-99F7-929A09DCE9C4}" type="slidenum">
              <a:rPr lang="fr-FR" smtClean="0"/>
              <a:t>‹N°›</a:t>
            </a:fld>
            <a:endParaRPr lang="fr-FR"/>
          </a:p>
        </p:txBody>
      </p:sp>
    </p:spTree>
    <p:extLst>
      <p:ext uri="{BB962C8B-B14F-4D97-AF65-F5344CB8AC3E}">
        <p14:creationId xmlns:p14="http://schemas.microsoft.com/office/powerpoint/2010/main" val="276748849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B134D8-D55D-45EA-8DDC-C1E1F664B674}" type="datetimeFigureOut">
              <a:rPr lang="fr-FR" smtClean="0"/>
              <a:t>24/11/2020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7AE3D2C-2C85-4068-99F7-929A09DCE9C4}" type="slidenum">
              <a:rPr lang="fr-FR" smtClean="0"/>
              <a:t>‹N°›</a:t>
            </a:fld>
            <a:endParaRPr lang="fr-FR"/>
          </a:p>
        </p:txBody>
      </p:sp>
    </p:spTree>
    <p:extLst>
      <p:ext uri="{BB962C8B-B14F-4D97-AF65-F5344CB8AC3E}">
        <p14:creationId xmlns:p14="http://schemas.microsoft.com/office/powerpoint/2010/main" val="240287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B134D8-D55D-45EA-8DDC-C1E1F664B674}" type="datetimeFigureOut">
              <a:rPr lang="fr-FR" smtClean="0"/>
              <a:t>24/11/2020</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37AE3D2C-2C85-4068-99F7-929A09DCE9C4}" type="slidenum">
              <a:rPr lang="fr-FR" smtClean="0"/>
              <a:t>‹N°›</a:t>
            </a:fld>
            <a:endParaRPr lang="fr-FR"/>
          </a:p>
        </p:txBody>
      </p:sp>
    </p:spTree>
    <p:extLst>
      <p:ext uri="{BB962C8B-B14F-4D97-AF65-F5344CB8AC3E}">
        <p14:creationId xmlns:p14="http://schemas.microsoft.com/office/powerpoint/2010/main" val="27325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B134D8-D55D-45EA-8DDC-C1E1F664B674}" type="datetimeFigureOut">
              <a:rPr lang="fr-FR" smtClean="0"/>
              <a:t>24/11/2020</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AE3D2C-2C85-4068-99F7-929A09DCE9C4}" type="slidenum">
              <a:rPr lang="fr-FR" smtClean="0"/>
              <a:t>‹N°›</a:t>
            </a:fld>
            <a:endParaRPr lang="fr-FR"/>
          </a:p>
        </p:txBody>
      </p:sp>
    </p:spTree>
    <p:extLst>
      <p:ext uri="{BB962C8B-B14F-4D97-AF65-F5344CB8AC3E}">
        <p14:creationId xmlns:p14="http://schemas.microsoft.com/office/powerpoint/2010/main" val="2667039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B134D8-D55D-45EA-8DDC-C1E1F664B674}" type="datetimeFigureOut">
              <a:rPr lang="fr-FR" smtClean="0"/>
              <a:t>24/11/2020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7AE3D2C-2C85-4068-99F7-929A09DCE9C4}" type="slidenum">
              <a:rPr lang="fr-FR" smtClean="0"/>
              <a:t>‹N°›</a:t>
            </a:fld>
            <a:endParaRPr lang="fr-FR"/>
          </a:p>
        </p:txBody>
      </p:sp>
    </p:spTree>
    <p:extLst>
      <p:ext uri="{BB962C8B-B14F-4D97-AF65-F5344CB8AC3E}">
        <p14:creationId xmlns:p14="http://schemas.microsoft.com/office/powerpoint/2010/main" val="130330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B134D8-D55D-45EA-8DDC-C1E1F664B674}" type="datetimeFigureOut">
              <a:rPr lang="fr-FR" smtClean="0"/>
              <a:t>24/11/2020</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AE3D2C-2C85-4068-99F7-929A09DCE9C4}"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769234"/>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jeremybytes/learning-dependency-injection-core3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B18BBB-1BE2-4FC0-A8B1-6BCD75459D01}"/>
              </a:ext>
            </a:extLst>
          </p:cNvPr>
          <p:cNvSpPr>
            <a:spLocks noGrp="1"/>
          </p:cNvSpPr>
          <p:nvPr>
            <p:ph type="ctrTitle"/>
          </p:nvPr>
        </p:nvSpPr>
        <p:spPr/>
        <p:txBody>
          <a:bodyPr/>
          <a:lstStyle/>
          <a:p>
            <a:r>
              <a:rPr lang="fr-FR" dirty="0"/>
              <a:t>Exercice </a:t>
            </a:r>
            <a:r>
              <a:rPr lang="fr-FR" dirty="0" err="1"/>
              <a:t>DependencyInjection</a:t>
            </a:r>
            <a:endParaRPr lang="fr-FR" dirty="0"/>
          </a:p>
        </p:txBody>
      </p:sp>
      <p:sp>
        <p:nvSpPr>
          <p:cNvPr id="3" name="Sous-titre 2">
            <a:extLst>
              <a:ext uri="{FF2B5EF4-FFF2-40B4-BE49-F238E27FC236}">
                <a16:creationId xmlns:a16="http://schemas.microsoft.com/office/drawing/2014/main" id="{6164AE62-71E5-43B1-AFF2-67B1DB5F4C78}"/>
              </a:ext>
            </a:extLst>
          </p:cNvPr>
          <p:cNvSpPr>
            <a:spLocks noGrp="1"/>
          </p:cNvSpPr>
          <p:nvPr>
            <p:ph type="subTitle" idx="1"/>
          </p:nvPr>
        </p:nvSpPr>
        <p:spPr/>
        <p:txBody>
          <a:bodyPr/>
          <a:lstStyle/>
          <a:p>
            <a:r>
              <a:rPr lang="fr-FR" dirty="0"/>
              <a:t>Jean-Pierre Planas</a:t>
            </a:r>
          </a:p>
        </p:txBody>
      </p:sp>
      <p:sp>
        <p:nvSpPr>
          <p:cNvPr id="4" name="ZoneTexte 3">
            <a:extLst>
              <a:ext uri="{FF2B5EF4-FFF2-40B4-BE49-F238E27FC236}">
                <a16:creationId xmlns:a16="http://schemas.microsoft.com/office/drawing/2014/main" id="{CEC047B6-7E6A-4B9B-8A68-EA9F16D63C0C}"/>
              </a:ext>
            </a:extLst>
          </p:cNvPr>
          <p:cNvSpPr txBox="1"/>
          <p:nvPr/>
        </p:nvSpPr>
        <p:spPr>
          <a:xfrm>
            <a:off x="5137484" y="5879432"/>
            <a:ext cx="6893297" cy="369332"/>
          </a:xfrm>
          <a:prstGeom prst="rect">
            <a:avLst/>
          </a:prstGeom>
          <a:noFill/>
        </p:spPr>
        <p:txBody>
          <a:bodyPr wrap="none" rtlCol="0">
            <a:spAutoFit/>
          </a:bodyPr>
          <a:lstStyle/>
          <a:p>
            <a:r>
              <a:rPr lang="fr-FR" dirty="0">
                <a:hlinkClick r:id="rId3"/>
              </a:rPr>
              <a:t>https://github.com/jeremybytes/learning-dependency-injection-core30</a:t>
            </a:r>
            <a:endParaRPr lang="fr-FR" dirty="0"/>
          </a:p>
        </p:txBody>
      </p:sp>
      <p:sp>
        <p:nvSpPr>
          <p:cNvPr id="5" name="ZoneTexte 4">
            <a:extLst>
              <a:ext uri="{FF2B5EF4-FFF2-40B4-BE49-F238E27FC236}">
                <a16:creationId xmlns:a16="http://schemas.microsoft.com/office/drawing/2014/main" id="{F2685343-8DDD-4CF4-9734-6DA6F4E2F685}"/>
              </a:ext>
            </a:extLst>
          </p:cNvPr>
          <p:cNvSpPr txBox="1"/>
          <p:nvPr/>
        </p:nvSpPr>
        <p:spPr>
          <a:xfrm>
            <a:off x="4154905" y="5879432"/>
            <a:ext cx="1085554" cy="369332"/>
          </a:xfrm>
          <a:prstGeom prst="rect">
            <a:avLst/>
          </a:prstGeom>
          <a:noFill/>
        </p:spPr>
        <p:txBody>
          <a:bodyPr wrap="none" rtlCol="0">
            <a:spAutoFit/>
          </a:bodyPr>
          <a:lstStyle/>
          <a:p>
            <a:r>
              <a:rPr lang="fr-FR" dirty="0"/>
              <a:t>Basé sur :</a:t>
            </a:r>
          </a:p>
        </p:txBody>
      </p:sp>
    </p:spTree>
    <p:extLst>
      <p:ext uri="{BB962C8B-B14F-4D97-AF65-F5344CB8AC3E}">
        <p14:creationId xmlns:p14="http://schemas.microsoft.com/office/powerpoint/2010/main" val="54161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378170-2AB9-4B6A-BDA0-82E8DF835269}"/>
              </a:ext>
            </a:extLst>
          </p:cNvPr>
          <p:cNvSpPr>
            <a:spLocks noGrp="1"/>
          </p:cNvSpPr>
          <p:nvPr>
            <p:ph type="title"/>
          </p:nvPr>
        </p:nvSpPr>
        <p:spPr/>
        <p:txBody>
          <a:bodyPr/>
          <a:lstStyle/>
          <a:p>
            <a:r>
              <a:rPr lang="fr-FR" dirty="0"/>
              <a:t>TODO 1</a:t>
            </a:r>
          </a:p>
        </p:txBody>
      </p:sp>
      <p:sp>
        <p:nvSpPr>
          <p:cNvPr id="3" name="Espace réservé du contenu 2">
            <a:extLst>
              <a:ext uri="{FF2B5EF4-FFF2-40B4-BE49-F238E27FC236}">
                <a16:creationId xmlns:a16="http://schemas.microsoft.com/office/drawing/2014/main" id="{C79EF0C4-7AA7-4469-B847-1CC0896B652F}"/>
              </a:ext>
            </a:extLst>
          </p:cNvPr>
          <p:cNvSpPr>
            <a:spLocks noGrp="1"/>
          </p:cNvSpPr>
          <p:nvPr>
            <p:ph idx="1"/>
          </p:nvPr>
        </p:nvSpPr>
        <p:spPr/>
        <p:txBody>
          <a:bodyPr/>
          <a:lstStyle/>
          <a:p>
            <a:r>
              <a:rPr lang="fr-FR" dirty="0"/>
              <a:t>Implémenter le design pattern repository :</a:t>
            </a:r>
          </a:p>
          <a:p>
            <a:pPr lvl="1"/>
            <a:r>
              <a:rPr lang="fr-FR" dirty="0"/>
              <a:t>Sépare l’application de la technologie de stockage des données</a:t>
            </a:r>
          </a:p>
          <a:p>
            <a:r>
              <a:rPr lang="fr-FR" dirty="0"/>
              <a:t>Le problème : Dans le constructeur de </a:t>
            </a:r>
            <a:r>
              <a:rPr lang="fr-FR" dirty="0" err="1"/>
              <a:t>PeopleViewModel</a:t>
            </a:r>
            <a:r>
              <a:rPr lang="fr-FR" dirty="0"/>
              <a:t> :</a:t>
            </a:r>
          </a:p>
          <a:p>
            <a:pPr lvl="1"/>
            <a:r>
              <a:rPr lang="fr-FR" dirty="0" err="1"/>
              <a:t>DataReader</a:t>
            </a:r>
            <a:r>
              <a:rPr lang="fr-FR" dirty="0"/>
              <a:t> = new </a:t>
            </a:r>
            <a:r>
              <a:rPr lang="fr-FR" dirty="0" err="1"/>
              <a:t>ServiceReader</a:t>
            </a:r>
            <a:r>
              <a:rPr lang="fr-FR" dirty="0"/>
              <a:t>();</a:t>
            </a:r>
          </a:p>
          <a:p>
            <a:r>
              <a:rPr lang="fr-FR" dirty="0"/>
              <a:t>Solution :</a:t>
            </a:r>
          </a:p>
          <a:p>
            <a:pPr lvl="1"/>
            <a:r>
              <a:rPr lang="fr-FR" dirty="0">
                <a:sym typeface="Wingdings" panose="05000000000000000000" pitchFamily="2" charset="2"/>
              </a:rPr>
              <a:t>Créer une Interface pour découpler</a:t>
            </a:r>
          </a:p>
          <a:p>
            <a:pPr lvl="1"/>
            <a:r>
              <a:rPr lang="fr-FR" dirty="0">
                <a:sym typeface="Wingdings" panose="05000000000000000000" pitchFamily="2" charset="2"/>
              </a:rPr>
              <a:t>Casser le couplage en injectant l’interface via le constructeur</a:t>
            </a:r>
          </a:p>
          <a:p>
            <a:pPr lvl="1"/>
            <a:r>
              <a:rPr lang="fr-FR" dirty="0">
                <a:sym typeface="Wingdings" panose="05000000000000000000" pitchFamily="2" charset="2"/>
              </a:rPr>
              <a:t>Assembler les pièces</a:t>
            </a:r>
          </a:p>
          <a:p>
            <a:pPr lvl="1"/>
            <a:endParaRPr lang="fr-FR" dirty="0"/>
          </a:p>
          <a:p>
            <a:pPr lvl="1"/>
            <a:endParaRPr lang="fr-FR" dirty="0"/>
          </a:p>
          <a:p>
            <a:endParaRPr lang="fr-FR" dirty="0"/>
          </a:p>
        </p:txBody>
      </p:sp>
    </p:spTree>
    <p:extLst>
      <p:ext uri="{BB962C8B-B14F-4D97-AF65-F5344CB8AC3E}">
        <p14:creationId xmlns:p14="http://schemas.microsoft.com/office/powerpoint/2010/main" val="46090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 coins arrondis 63">
            <a:extLst>
              <a:ext uri="{FF2B5EF4-FFF2-40B4-BE49-F238E27FC236}">
                <a16:creationId xmlns:a16="http://schemas.microsoft.com/office/drawing/2014/main" id="{081BFBA1-585C-4375-8C39-690B9D096970}"/>
              </a:ext>
            </a:extLst>
          </p:cNvPr>
          <p:cNvSpPr/>
          <p:nvPr/>
        </p:nvSpPr>
        <p:spPr>
          <a:xfrm>
            <a:off x="146957" y="5341603"/>
            <a:ext cx="8603762" cy="928502"/>
          </a:xfrm>
          <a:prstGeom prst="round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 coins arrondis 61">
            <a:extLst>
              <a:ext uri="{FF2B5EF4-FFF2-40B4-BE49-F238E27FC236}">
                <a16:creationId xmlns:a16="http://schemas.microsoft.com/office/drawing/2014/main" id="{F285A3C7-4DA0-48C6-BCFD-A12531D31E9D}"/>
              </a:ext>
            </a:extLst>
          </p:cNvPr>
          <p:cNvSpPr/>
          <p:nvPr/>
        </p:nvSpPr>
        <p:spPr>
          <a:xfrm>
            <a:off x="146957" y="2981094"/>
            <a:ext cx="8603762" cy="2269457"/>
          </a:xfrm>
          <a:prstGeom prst="round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a:extLst>
              <a:ext uri="{FF2B5EF4-FFF2-40B4-BE49-F238E27FC236}">
                <a16:creationId xmlns:a16="http://schemas.microsoft.com/office/drawing/2014/main" id="{EE77CDBB-8434-4871-B730-7BF7DFC9560B}"/>
              </a:ext>
            </a:extLst>
          </p:cNvPr>
          <p:cNvSpPr/>
          <p:nvPr/>
        </p:nvSpPr>
        <p:spPr>
          <a:xfrm>
            <a:off x="9043526" y="5336227"/>
            <a:ext cx="3001432" cy="92850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pic>
        <p:nvPicPr>
          <p:cNvPr id="33" name="Picture 4" descr="Résultat de recherche d'images pour &quot;maillon&quot;">
            <a:extLst>
              <a:ext uri="{FF2B5EF4-FFF2-40B4-BE49-F238E27FC236}">
                <a16:creationId xmlns:a16="http://schemas.microsoft.com/office/drawing/2014/main" id="{02DE3659-1ACB-45B0-B765-9AAA588C7D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4" b="26569"/>
          <a:stretch/>
        </p:blipFill>
        <p:spPr bwMode="auto">
          <a:xfrm>
            <a:off x="3469869" y="3104857"/>
            <a:ext cx="2383005" cy="40233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8E378170-2AB9-4B6A-BDA0-82E8DF835269}"/>
              </a:ext>
            </a:extLst>
          </p:cNvPr>
          <p:cNvSpPr>
            <a:spLocks noGrp="1"/>
          </p:cNvSpPr>
          <p:nvPr>
            <p:ph type="title"/>
          </p:nvPr>
        </p:nvSpPr>
        <p:spPr/>
        <p:txBody>
          <a:bodyPr/>
          <a:lstStyle/>
          <a:p>
            <a:r>
              <a:rPr lang="fr-FR" dirty="0"/>
              <a:t>TODO 1</a:t>
            </a:r>
          </a:p>
        </p:txBody>
      </p:sp>
      <p:sp>
        <p:nvSpPr>
          <p:cNvPr id="3" name="Espace réservé du contenu 2">
            <a:extLst>
              <a:ext uri="{FF2B5EF4-FFF2-40B4-BE49-F238E27FC236}">
                <a16:creationId xmlns:a16="http://schemas.microsoft.com/office/drawing/2014/main" id="{C79EF0C4-7AA7-4469-B847-1CC0896B652F}"/>
              </a:ext>
            </a:extLst>
          </p:cNvPr>
          <p:cNvSpPr>
            <a:spLocks noGrp="1"/>
          </p:cNvSpPr>
          <p:nvPr>
            <p:ph idx="1"/>
          </p:nvPr>
        </p:nvSpPr>
        <p:spPr>
          <a:xfrm>
            <a:off x="1097280" y="1845734"/>
            <a:ext cx="7794353" cy="4023360"/>
          </a:xfrm>
        </p:spPr>
        <p:txBody>
          <a:bodyPr/>
          <a:lstStyle/>
          <a:p>
            <a:pPr lvl="1"/>
            <a:endParaRPr lang="fr-FR" dirty="0"/>
          </a:p>
          <a:p>
            <a:pPr lvl="1"/>
            <a:endParaRPr lang="fr-FR" dirty="0"/>
          </a:p>
          <a:p>
            <a:endParaRPr lang="fr-FR" dirty="0"/>
          </a:p>
        </p:txBody>
      </p:sp>
      <p:sp>
        <p:nvSpPr>
          <p:cNvPr id="4" name="ZoneTexte 3">
            <a:extLst>
              <a:ext uri="{FF2B5EF4-FFF2-40B4-BE49-F238E27FC236}">
                <a16:creationId xmlns:a16="http://schemas.microsoft.com/office/drawing/2014/main" id="{B71CFD0C-81BC-4C87-A4A8-FB1D247B076B}"/>
              </a:ext>
            </a:extLst>
          </p:cNvPr>
          <p:cNvSpPr txBox="1"/>
          <p:nvPr/>
        </p:nvSpPr>
        <p:spPr>
          <a:xfrm>
            <a:off x="4387516" y="1715081"/>
            <a:ext cx="648383" cy="369332"/>
          </a:xfrm>
          <a:prstGeom prst="rect">
            <a:avLst/>
          </a:prstGeom>
          <a:noFill/>
        </p:spPr>
        <p:txBody>
          <a:bodyPr wrap="none" rtlCol="0">
            <a:spAutoFit/>
          </a:bodyPr>
          <a:lstStyle/>
          <a:p>
            <a:r>
              <a:rPr lang="fr-FR" dirty="0" err="1"/>
              <a:t>View</a:t>
            </a:r>
            <a:endParaRPr lang="fr-FR" dirty="0"/>
          </a:p>
        </p:txBody>
      </p:sp>
      <p:sp>
        <p:nvSpPr>
          <p:cNvPr id="5" name="ZoneTexte 4">
            <a:extLst>
              <a:ext uri="{FF2B5EF4-FFF2-40B4-BE49-F238E27FC236}">
                <a16:creationId xmlns:a16="http://schemas.microsoft.com/office/drawing/2014/main" id="{3A4C4936-617E-4B16-BB80-5EE835781568}"/>
              </a:ext>
            </a:extLst>
          </p:cNvPr>
          <p:cNvSpPr txBox="1"/>
          <p:nvPr/>
        </p:nvSpPr>
        <p:spPr>
          <a:xfrm>
            <a:off x="3972946" y="2627151"/>
            <a:ext cx="1376852" cy="369332"/>
          </a:xfrm>
          <a:prstGeom prst="rect">
            <a:avLst/>
          </a:prstGeom>
          <a:noFill/>
        </p:spPr>
        <p:txBody>
          <a:bodyPr wrap="none" rtlCol="0">
            <a:spAutoFit/>
          </a:bodyPr>
          <a:lstStyle/>
          <a:p>
            <a:r>
              <a:rPr lang="fr-FR" dirty="0" err="1"/>
              <a:t>Presentation</a:t>
            </a:r>
            <a:endParaRPr lang="fr-FR" dirty="0"/>
          </a:p>
        </p:txBody>
      </p:sp>
      <p:sp>
        <p:nvSpPr>
          <p:cNvPr id="6" name="ZoneTexte 5">
            <a:extLst>
              <a:ext uri="{FF2B5EF4-FFF2-40B4-BE49-F238E27FC236}">
                <a16:creationId xmlns:a16="http://schemas.microsoft.com/office/drawing/2014/main" id="{C8043AF5-E471-4979-A557-C72215B15C82}"/>
              </a:ext>
            </a:extLst>
          </p:cNvPr>
          <p:cNvSpPr txBox="1"/>
          <p:nvPr/>
        </p:nvSpPr>
        <p:spPr>
          <a:xfrm>
            <a:off x="3522181" y="3495064"/>
            <a:ext cx="2278381" cy="369332"/>
          </a:xfrm>
          <a:prstGeom prst="rect">
            <a:avLst/>
          </a:prstGeom>
          <a:noFill/>
        </p:spPr>
        <p:txBody>
          <a:bodyPr wrap="none" rtlCol="0">
            <a:spAutoFit/>
          </a:bodyPr>
          <a:lstStyle/>
          <a:p>
            <a:r>
              <a:rPr lang="fr-FR" dirty="0"/>
              <a:t>Interface (</a:t>
            </a:r>
            <a:r>
              <a:rPr lang="fr-FR" dirty="0" err="1"/>
              <a:t>IRepository</a:t>
            </a:r>
            <a:r>
              <a:rPr lang="fr-FR" dirty="0"/>
              <a:t>)</a:t>
            </a:r>
          </a:p>
        </p:txBody>
      </p:sp>
      <p:sp>
        <p:nvSpPr>
          <p:cNvPr id="7" name="ZoneTexte 6">
            <a:extLst>
              <a:ext uri="{FF2B5EF4-FFF2-40B4-BE49-F238E27FC236}">
                <a16:creationId xmlns:a16="http://schemas.microsoft.com/office/drawing/2014/main" id="{ACFCE17F-7B8A-4B15-BCCE-72B956622D38}"/>
              </a:ext>
            </a:extLst>
          </p:cNvPr>
          <p:cNvSpPr txBox="1"/>
          <p:nvPr/>
        </p:nvSpPr>
        <p:spPr>
          <a:xfrm>
            <a:off x="890337" y="4688123"/>
            <a:ext cx="1916102" cy="369332"/>
          </a:xfrm>
          <a:prstGeom prst="rect">
            <a:avLst/>
          </a:prstGeom>
          <a:noFill/>
        </p:spPr>
        <p:txBody>
          <a:bodyPr wrap="none" rtlCol="0">
            <a:spAutoFit/>
          </a:bodyPr>
          <a:lstStyle/>
          <a:p>
            <a:r>
              <a:rPr lang="fr-FR" dirty="0"/>
              <a:t>Service Repository</a:t>
            </a:r>
          </a:p>
        </p:txBody>
      </p:sp>
      <p:sp>
        <p:nvSpPr>
          <p:cNvPr id="8" name="ZoneTexte 7">
            <a:extLst>
              <a:ext uri="{FF2B5EF4-FFF2-40B4-BE49-F238E27FC236}">
                <a16:creationId xmlns:a16="http://schemas.microsoft.com/office/drawing/2014/main" id="{820C0E42-0F83-426C-B965-3F163F0D3C9A}"/>
              </a:ext>
            </a:extLst>
          </p:cNvPr>
          <p:cNvSpPr txBox="1"/>
          <p:nvPr/>
        </p:nvSpPr>
        <p:spPr>
          <a:xfrm>
            <a:off x="3860673" y="4688123"/>
            <a:ext cx="1601400" cy="369332"/>
          </a:xfrm>
          <a:prstGeom prst="rect">
            <a:avLst/>
          </a:prstGeom>
          <a:noFill/>
        </p:spPr>
        <p:txBody>
          <a:bodyPr wrap="none" rtlCol="0">
            <a:spAutoFit/>
          </a:bodyPr>
          <a:lstStyle/>
          <a:p>
            <a:r>
              <a:rPr lang="fr-FR" dirty="0"/>
              <a:t>CSV Repository</a:t>
            </a:r>
          </a:p>
        </p:txBody>
      </p:sp>
      <p:sp>
        <p:nvSpPr>
          <p:cNvPr id="9" name="ZoneTexte 8">
            <a:extLst>
              <a:ext uri="{FF2B5EF4-FFF2-40B4-BE49-F238E27FC236}">
                <a16:creationId xmlns:a16="http://schemas.microsoft.com/office/drawing/2014/main" id="{9CDF8415-A8BC-449D-9A42-EF4B85597317}"/>
              </a:ext>
            </a:extLst>
          </p:cNvPr>
          <p:cNvSpPr txBox="1"/>
          <p:nvPr/>
        </p:nvSpPr>
        <p:spPr>
          <a:xfrm>
            <a:off x="7127904" y="4688123"/>
            <a:ext cx="1601400" cy="369332"/>
          </a:xfrm>
          <a:prstGeom prst="rect">
            <a:avLst/>
          </a:prstGeom>
          <a:noFill/>
        </p:spPr>
        <p:txBody>
          <a:bodyPr wrap="none" rtlCol="0">
            <a:spAutoFit/>
          </a:bodyPr>
          <a:lstStyle/>
          <a:p>
            <a:r>
              <a:rPr lang="fr-FR" dirty="0"/>
              <a:t>SQL Repository</a:t>
            </a:r>
          </a:p>
        </p:txBody>
      </p:sp>
      <p:cxnSp>
        <p:nvCxnSpPr>
          <p:cNvPr id="11" name="Connecteur droit avec flèche 10">
            <a:extLst>
              <a:ext uri="{FF2B5EF4-FFF2-40B4-BE49-F238E27FC236}">
                <a16:creationId xmlns:a16="http://schemas.microsoft.com/office/drawing/2014/main" id="{4312440C-A66D-4373-ABE9-9008089F3D03}"/>
              </a:ext>
            </a:extLst>
          </p:cNvPr>
          <p:cNvCxnSpPr>
            <a:cxnSpLocks/>
            <a:stCxn id="6" idx="2"/>
            <a:endCxn id="7" idx="0"/>
          </p:cNvCxnSpPr>
          <p:nvPr/>
        </p:nvCxnSpPr>
        <p:spPr>
          <a:xfrm flipH="1">
            <a:off x="1848388" y="3864396"/>
            <a:ext cx="2812984" cy="8237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0B22E5A-6884-450B-97DB-921E71C524B2}"/>
              </a:ext>
            </a:extLst>
          </p:cNvPr>
          <p:cNvCxnSpPr>
            <a:cxnSpLocks/>
            <a:stCxn id="6" idx="2"/>
            <a:endCxn id="8" idx="0"/>
          </p:cNvCxnSpPr>
          <p:nvPr/>
        </p:nvCxnSpPr>
        <p:spPr>
          <a:xfrm>
            <a:off x="4661372" y="3864396"/>
            <a:ext cx="1" cy="8237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A8237F04-C432-4BA8-8B7D-C9B720CD9E9E}"/>
              </a:ext>
            </a:extLst>
          </p:cNvPr>
          <p:cNvCxnSpPr>
            <a:cxnSpLocks/>
            <a:stCxn id="6" idx="2"/>
            <a:endCxn id="9" idx="0"/>
          </p:cNvCxnSpPr>
          <p:nvPr/>
        </p:nvCxnSpPr>
        <p:spPr>
          <a:xfrm>
            <a:off x="4661372" y="3864396"/>
            <a:ext cx="3267232" cy="8237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ylindre 21">
            <a:extLst>
              <a:ext uri="{FF2B5EF4-FFF2-40B4-BE49-F238E27FC236}">
                <a16:creationId xmlns:a16="http://schemas.microsoft.com/office/drawing/2014/main" id="{90FA8AC1-C139-4555-9CD7-C1C2E2121F71}"/>
              </a:ext>
            </a:extLst>
          </p:cNvPr>
          <p:cNvSpPr/>
          <p:nvPr/>
        </p:nvSpPr>
        <p:spPr>
          <a:xfrm>
            <a:off x="7447913" y="5463293"/>
            <a:ext cx="882556" cy="6466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SQL </a:t>
            </a:r>
            <a:r>
              <a:rPr lang="fr-FR" dirty="0" err="1"/>
              <a:t>Db</a:t>
            </a:r>
            <a:endParaRPr lang="fr-FR" dirty="0"/>
          </a:p>
        </p:txBody>
      </p:sp>
      <p:sp>
        <p:nvSpPr>
          <p:cNvPr id="23" name="Organigramme : Document 22">
            <a:extLst>
              <a:ext uri="{FF2B5EF4-FFF2-40B4-BE49-F238E27FC236}">
                <a16:creationId xmlns:a16="http://schemas.microsoft.com/office/drawing/2014/main" id="{B9ECB7FE-91E0-4FAA-93C4-9CE2F6000A4E}"/>
              </a:ext>
            </a:extLst>
          </p:cNvPr>
          <p:cNvSpPr/>
          <p:nvPr/>
        </p:nvSpPr>
        <p:spPr>
          <a:xfrm>
            <a:off x="4204172" y="5441112"/>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CSV</a:t>
            </a:r>
          </a:p>
        </p:txBody>
      </p:sp>
      <p:sp>
        <p:nvSpPr>
          <p:cNvPr id="24" name="Organigramme : Terminateur 23">
            <a:extLst>
              <a:ext uri="{FF2B5EF4-FFF2-40B4-BE49-F238E27FC236}">
                <a16:creationId xmlns:a16="http://schemas.microsoft.com/office/drawing/2014/main" id="{8D66079C-9900-4F48-9341-B3B33DF1319C}"/>
              </a:ext>
            </a:extLst>
          </p:cNvPr>
          <p:cNvSpPr/>
          <p:nvPr/>
        </p:nvSpPr>
        <p:spPr>
          <a:xfrm>
            <a:off x="890337" y="5435217"/>
            <a:ext cx="1684048" cy="58418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JSON</a:t>
            </a:r>
          </a:p>
          <a:p>
            <a:pPr algn="ctr"/>
            <a:r>
              <a:rPr lang="fr-FR" dirty="0"/>
              <a:t>(via </a:t>
            </a:r>
            <a:r>
              <a:rPr lang="fr-FR" dirty="0" err="1"/>
              <a:t>WebAPI</a:t>
            </a:r>
            <a:r>
              <a:rPr lang="fr-FR" dirty="0"/>
              <a:t>)</a:t>
            </a:r>
          </a:p>
        </p:txBody>
      </p:sp>
      <p:cxnSp>
        <p:nvCxnSpPr>
          <p:cNvPr id="25" name="Connecteur droit avec flèche 24">
            <a:extLst>
              <a:ext uri="{FF2B5EF4-FFF2-40B4-BE49-F238E27FC236}">
                <a16:creationId xmlns:a16="http://schemas.microsoft.com/office/drawing/2014/main" id="{6F0C7641-81EF-47BF-B97A-CF48C784A68D}"/>
              </a:ext>
            </a:extLst>
          </p:cNvPr>
          <p:cNvCxnSpPr>
            <a:cxnSpLocks/>
            <a:stCxn id="5" idx="2"/>
            <a:endCxn id="6" idx="0"/>
          </p:cNvCxnSpPr>
          <p:nvPr/>
        </p:nvCxnSpPr>
        <p:spPr>
          <a:xfrm>
            <a:off x="4661372" y="2996483"/>
            <a:ext cx="0" cy="4985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E3D6009-4EEE-4A0E-B6F9-53671F0EDDE4}"/>
              </a:ext>
            </a:extLst>
          </p:cNvPr>
          <p:cNvCxnSpPr>
            <a:cxnSpLocks/>
          </p:cNvCxnSpPr>
          <p:nvPr/>
        </p:nvCxnSpPr>
        <p:spPr>
          <a:xfrm>
            <a:off x="4661372" y="2099502"/>
            <a:ext cx="1" cy="523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61A87B76-7901-419F-8720-9F16F13B60F2}"/>
              </a:ext>
            </a:extLst>
          </p:cNvPr>
          <p:cNvCxnSpPr>
            <a:cxnSpLocks/>
          </p:cNvCxnSpPr>
          <p:nvPr/>
        </p:nvCxnSpPr>
        <p:spPr>
          <a:xfrm>
            <a:off x="1736326" y="5061286"/>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5F69C445-13EB-4504-8987-F8D0C7F49DD5}"/>
              </a:ext>
            </a:extLst>
          </p:cNvPr>
          <p:cNvCxnSpPr>
            <a:cxnSpLocks/>
          </p:cNvCxnSpPr>
          <p:nvPr/>
        </p:nvCxnSpPr>
        <p:spPr>
          <a:xfrm>
            <a:off x="4661372" y="5004420"/>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15851CA3-125B-4246-977D-B051540E5DBC}"/>
              </a:ext>
            </a:extLst>
          </p:cNvPr>
          <p:cNvCxnSpPr>
            <a:cxnSpLocks/>
          </p:cNvCxnSpPr>
          <p:nvPr/>
        </p:nvCxnSpPr>
        <p:spPr>
          <a:xfrm>
            <a:off x="7889191" y="5009012"/>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èche : bas 9">
            <a:extLst>
              <a:ext uri="{FF2B5EF4-FFF2-40B4-BE49-F238E27FC236}">
                <a16:creationId xmlns:a16="http://schemas.microsoft.com/office/drawing/2014/main" id="{0B2CED15-3080-45F4-B1F9-97200DC52C6C}"/>
              </a:ext>
            </a:extLst>
          </p:cNvPr>
          <p:cNvSpPr/>
          <p:nvPr/>
        </p:nvSpPr>
        <p:spPr>
          <a:xfrm rot="2755033">
            <a:off x="6263274" y="2619266"/>
            <a:ext cx="205466" cy="404884"/>
          </a:xfrm>
          <a:prstGeom prst="downArrow">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43847238-8CF9-44C5-8309-350D432BB750}"/>
              </a:ext>
            </a:extLst>
          </p:cNvPr>
          <p:cNvSpPr/>
          <p:nvPr/>
        </p:nvSpPr>
        <p:spPr>
          <a:xfrm>
            <a:off x="3225040" y="3011219"/>
            <a:ext cx="2956304" cy="110195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61980685-EB3F-44D8-8398-33C8F179D775}"/>
              </a:ext>
            </a:extLst>
          </p:cNvPr>
          <p:cNvSpPr txBox="1"/>
          <p:nvPr/>
        </p:nvSpPr>
        <p:spPr>
          <a:xfrm>
            <a:off x="10327965" y="2642540"/>
            <a:ext cx="2069315" cy="338554"/>
          </a:xfrm>
          <a:prstGeom prst="rect">
            <a:avLst/>
          </a:prstGeom>
          <a:noFill/>
        </p:spPr>
        <p:txBody>
          <a:bodyPr wrap="square">
            <a:spAutoFit/>
          </a:bodyPr>
          <a:lstStyle/>
          <a:p>
            <a:r>
              <a:rPr lang="fr-FR" sz="1600" dirty="0" err="1">
                <a:solidFill>
                  <a:srgbClr val="2B91AF"/>
                </a:solidFill>
                <a:latin typeface="Consolas" panose="020B0609020204030204" pitchFamily="49" charset="0"/>
              </a:rPr>
              <a:t>PeopleViewModel</a:t>
            </a:r>
            <a:endParaRPr lang="fr-FR" dirty="0"/>
          </a:p>
        </p:txBody>
      </p:sp>
      <p:sp>
        <p:nvSpPr>
          <p:cNvPr id="29" name="ZoneTexte 28">
            <a:extLst>
              <a:ext uri="{FF2B5EF4-FFF2-40B4-BE49-F238E27FC236}">
                <a16:creationId xmlns:a16="http://schemas.microsoft.com/office/drawing/2014/main" id="{E13FA09E-BADE-439E-8E97-B80F3B52A5EC}"/>
              </a:ext>
            </a:extLst>
          </p:cNvPr>
          <p:cNvSpPr txBox="1"/>
          <p:nvPr/>
        </p:nvSpPr>
        <p:spPr>
          <a:xfrm>
            <a:off x="10544242" y="4709173"/>
            <a:ext cx="1667304" cy="338554"/>
          </a:xfrm>
          <a:prstGeom prst="rect">
            <a:avLst/>
          </a:prstGeom>
          <a:noFill/>
        </p:spPr>
        <p:txBody>
          <a:bodyPr wrap="square">
            <a:spAutoFit/>
          </a:bodyPr>
          <a:lstStyle/>
          <a:p>
            <a:r>
              <a:rPr lang="fr-FR" sz="1600" dirty="0" err="1">
                <a:solidFill>
                  <a:srgbClr val="2B91AF"/>
                </a:solidFill>
                <a:latin typeface="Consolas" panose="020B0609020204030204" pitchFamily="49" charset="0"/>
              </a:rPr>
              <a:t>ServiceReader</a:t>
            </a:r>
            <a:endParaRPr lang="fr-FR" dirty="0">
              <a:solidFill>
                <a:srgbClr val="2B91AF"/>
              </a:solidFill>
              <a:latin typeface="Consolas" panose="020B0609020204030204" pitchFamily="49" charset="0"/>
            </a:endParaRPr>
          </a:p>
        </p:txBody>
      </p:sp>
      <p:sp>
        <p:nvSpPr>
          <p:cNvPr id="32" name="ZoneTexte 31">
            <a:extLst>
              <a:ext uri="{FF2B5EF4-FFF2-40B4-BE49-F238E27FC236}">
                <a16:creationId xmlns:a16="http://schemas.microsoft.com/office/drawing/2014/main" id="{BEE1179F-D318-458B-A87D-4B849AD13646}"/>
              </a:ext>
            </a:extLst>
          </p:cNvPr>
          <p:cNvSpPr txBox="1"/>
          <p:nvPr/>
        </p:nvSpPr>
        <p:spPr>
          <a:xfrm>
            <a:off x="9770104" y="3572541"/>
            <a:ext cx="1870208" cy="338554"/>
          </a:xfrm>
          <a:prstGeom prst="rect">
            <a:avLst/>
          </a:prstGeom>
          <a:noFill/>
        </p:spPr>
        <p:txBody>
          <a:bodyPr wrap="square">
            <a:spAutoFit/>
          </a:bodyPr>
          <a:lstStyle/>
          <a:p>
            <a:r>
              <a:rPr lang="fr-FR" sz="1600" dirty="0" err="1">
                <a:solidFill>
                  <a:srgbClr val="2B91AF"/>
                </a:solidFill>
                <a:latin typeface="Consolas" panose="020B0609020204030204" pitchFamily="49" charset="0"/>
              </a:rPr>
              <a:t>IRepository</a:t>
            </a:r>
            <a:endParaRPr lang="fr-FR" dirty="0">
              <a:solidFill>
                <a:srgbClr val="2B91AF"/>
              </a:solidFill>
              <a:latin typeface="Consolas" panose="020B0609020204030204" pitchFamily="49" charset="0"/>
            </a:endParaRPr>
          </a:p>
        </p:txBody>
      </p:sp>
      <p:cxnSp>
        <p:nvCxnSpPr>
          <p:cNvPr id="18" name="Connecteur droit avec flèche 17">
            <a:extLst>
              <a:ext uri="{FF2B5EF4-FFF2-40B4-BE49-F238E27FC236}">
                <a16:creationId xmlns:a16="http://schemas.microsoft.com/office/drawing/2014/main" id="{F44BB9EF-2345-44A0-9A0B-0A78BB351FB7}"/>
              </a:ext>
            </a:extLst>
          </p:cNvPr>
          <p:cNvCxnSpPr>
            <a:cxnSpLocks/>
            <a:stCxn id="26" idx="2"/>
            <a:endCxn id="29" idx="0"/>
          </p:cNvCxnSpPr>
          <p:nvPr/>
        </p:nvCxnSpPr>
        <p:spPr>
          <a:xfrm>
            <a:off x="11362623" y="2981094"/>
            <a:ext cx="15271" cy="1728079"/>
          </a:xfrm>
          <a:prstGeom prst="straightConnector1">
            <a:avLst/>
          </a:prstGeom>
          <a:ln w="19050" cap="flat" cmpd="sng" algn="ctr">
            <a:solidFill>
              <a:schemeClr val="accent6"/>
            </a:solidFill>
            <a:prstDash val="dash"/>
            <a:round/>
            <a:headEnd type="none" w="lg" len="lg"/>
            <a:tailEnd type="stealth" w="med" len="med"/>
          </a:ln>
        </p:spPr>
        <p:style>
          <a:lnRef idx="0">
            <a:scrgbClr r="0" g="0" b="0"/>
          </a:lnRef>
          <a:fillRef idx="0">
            <a:scrgbClr r="0" g="0" b="0"/>
          </a:fillRef>
          <a:effectRef idx="0">
            <a:scrgbClr r="0" g="0" b="0"/>
          </a:effectRef>
          <a:fontRef idx="minor">
            <a:schemeClr val="tx1"/>
          </a:fontRef>
        </p:style>
      </p:cxnSp>
      <p:cxnSp>
        <p:nvCxnSpPr>
          <p:cNvPr id="34" name="Connecteur droit avec flèche 33">
            <a:extLst>
              <a:ext uri="{FF2B5EF4-FFF2-40B4-BE49-F238E27FC236}">
                <a16:creationId xmlns:a16="http://schemas.microsoft.com/office/drawing/2014/main" id="{66F47271-14D2-42E4-96D3-96CA4035D746}"/>
              </a:ext>
            </a:extLst>
          </p:cNvPr>
          <p:cNvCxnSpPr>
            <a:cxnSpLocks/>
          </p:cNvCxnSpPr>
          <p:nvPr/>
        </p:nvCxnSpPr>
        <p:spPr>
          <a:xfrm>
            <a:off x="10643616" y="2991152"/>
            <a:ext cx="0" cy="622225"/>
          </a:xfrm>
          <a:prstGeom prst="straightConnector1">
            <a:avLst/>
          </a:prstGeom>
          <a:ln w="19050" cap="flat" cmpd="sng" algn="ctr">
            <a:solidFill>
              <a:schemeClr val="accent6"/>
            </a:solidFill>
            <a:prstDash val="dash"/>
            <a:round/>
            <a:headEnd type="none" w="lg" len="lg"/>
            <a:tailEnd type="stealth" w="med" len="med"/>
          </a:ln>
        </p:spPr>
        <p:style>
          <a:lnRef idx="0">
            <a:scrgbClr r="0" g="0" b="0"/>
          </a:lnRef>
          <a:fillRef idx="0">
            <a:scrgbClr r="0" g="0" b="0"/>
          </a:fillRef>
          <a:effectRef idx="0">
            <a:scrgbClr r="0" g="0" b="0"/>
          </a:effectRef>
          <a:fontRef idx="minor">
            <a:schemeClr val="tx1"/>
          </a:fontRef>
        </p:style>
      </p:cxnSp>
      <p:cxnSp>
        <p:nvCxnSpPr>
          <p:cNvPr id="35" name="Connecteur droit avec flèche 34">
            <a:extLst>
              <a:ext uri="{FF2B5EF4-FFF2-40B4-BE49-F238E27FC236}">
                <a16:creationId xmlns:a16="http://schemas.microsoft.com/office/drawing/2014/main" id="{EB548B5E-082B-4B37-8422-4FD9836D7F92}"/>
              </a:ext>
            </a:extLst>
          </p:cNvPr>
          <p:cNvCxnSpPr>
            <a:cxnSpLocks/>
          </p:cNvCxnSpPr>
          <p:nvPr/>
        </p:nvCxnSpPr>
        <p:spPr>
          <a:xfrm flipV="1">
            <a:off x="10705208" y="3947156"/>
            <a:ext cx="0" cy="756596"/>
          </a:xfrm>
          <a:prstGeom prst="straightConnector1">
            <a:avLst/>
          </a:prstGeom>
          <a:ln w="19050" cap="flat" cmpd="sng" algn="ctr">
            <a:solidFill>
              <a:schemeClr val="accent6"/>
            </a:solidFill>
            <a:prstDash val="dash"/>
            <a:round/>
            <a:headEnd type="none" w="lg" len="lg"/>
            <a:tailEnd type="stealth" w="med" len="med"/>
          </a:ln>
        </p:spPr>
        <p:style>
          <a:lnRef idx="0">
            <a:scrgbClr r="0" g="0" b="0"/>
          </a:lnRef>
          <a:fillRef idx="0">
            <a:scrgbClr r="0" g="0" b="0"/>
          </a:fillRef>
          <a:effectRef idx="0">
            <a:scrgbClr r="0" g="0" b="0"/>
          </a:effectRef>
          <a:fontRef idx="minor">
            <a:schemeClr val="tx1"/>
          </a:fontRef>
        </p:style>
      </p:cxnSp>
      <p:sp>
        <p:nvSpPr>
          <p:cNvPr id="39" name="ZoneTexte 38">
            <a:extLst>
              <a:ext uri="{FF2B5EF4-FFF2-40B4-BE49-F238E27FC236}">
                <a16:creationId xmlns:a16="http://schemas.microsoft.com/office/drawing/2014/main" id="{F8D61F00-D0E6-4DD1-A744-66EC8AF4E442}"/>
              </a:ext>
            </a:extLst>
          </p:cNvPr>
          <p:cNvSpPr txBox="1"/>
          <p:nvPr/>
        </p:nvSpPr>
        <p:spPr>
          <a:xfrm>
            <a:off x="9216928" y="4720817"/>
            <a:ext cx="1327314" cy="338554"/>
          </a:xfrm>
          <a:prstGeom prst="rect">
            <a:avLst/>
          </a:prstGeom>
          <a:noFill/>
        </p:spPr>
        <p:txBody>
          <a:bodyPr wrap="square">
            <a:spAutoFit/>
          </a:bodyPr>
          <a:lstStyle/>
          <a:p>
            <a:r>
              <a:rPr lang="fr-FR" sz="1600" dirty="0" err="1">
                <a:solidFill>
                  <a:srgbClr val="2B91AF"/>
                </a:solidFill>
                <a:latin typeface="Consolas" panose="020B0609020204030204" pitchFamily="49" charset="0"/>
              </a:rPr>
              <a:t>CSVReader</a:t>
            </a:r>
            <a:endParaRPr lang="fr-FR" dirty="0">
              <a:solidFill>
                <a:srgbClr val="2B91AF"/>
              </a:solidFill>
              <a:latin typeface="Consolas" panose="020B0609020204030204" pitchFamily="49" charset="0"/>
            </a:endParaRPr>
          </a:p>
        </p:txBody>
      </p:sp>
      <p:cxnSp>
        <p:nvCxnSpPr>
          <p:cNvPr id="49" name="Connecteur droit avec flèche 48">
            <a:extLst>
              <a:ext uri="{FF2B5EF4-FFF2-40B4-BE49-F238E27FC236}">
                <a16:creationId xmlns:a16="http://schemas.microsoft.com/office/drawing/2014/main" id="{89029A40-40BE-49CB-8CF7-EC135E6A4DA9}"/>
              </a:ext>
            </a:extLst>
          </p:cNvPr>
          <p:cNvCxnSpPr>
            <a:cxnSpLocks/>
          </p:cNvCxnSpPr>
          <p:nvPr/>
        </p:nvCxnSpPr>
        <p:spPr>
          <a:xfrm flipV="1">
            <a:off x="9999478" y="3964221"/>
            <a:ext cx="0" cy="756596"/>
          </a:xfrm>
          <a:prstGeom prst="straightConnector1">
            <a:avLst/>
          </a:prstGeom>
          <a:ln w="19050" cap="flat" cmpd="sng" algn="ctr">
            <a:solidFill>
              <a:schemeClr val="accent6"/>
            </a:solidFill>
            <a:prstDash val="dash"/>
            <a:round/>
            <a:headEnd type="none" w="lg" len="lg"/>
            <a:tailEnd type="stealth" w="med" len="med"/>
          </a:ln>
        </p:spPr>
        <p:style>
          <a:lnRef idx="0">
            <a:scrgbClr r="0" g="0" b="0"/>
          </a:lnRef>
          <a:fillRef idx="0">
            <a:scrgbClr r="0" g="0" b="0"/>
          </a:fillRef>
          <a:effectRef idx="0">
            <a:scrgbClr r="0" g="0" b="0"/>
          </a:effectRef>
          <a:fontRef idx="minor">
            <a:schemeClr val="tx1"/>
          </a:fontRef>
        </p:style>
      </p:cxnSp>
      <p:cxnSp>
        <p:nvCxnSpPr>
          <p:cNvPr id="50" name="Connecteur droit avec flèche 49">
            <a:extLst>
              <a:ext uri="{FF2B5EF4-FFF2-40B4-BE49-F238E27FC236}">
                <a16:creationId xmlns:a16="http://schemas.microsoft.com/office/drawing/2014/main" id="{4037CA9C-1D81-4B1D-A4D8-9C412FC1B825}"/>
              </a:ext>
            </a:extLst>
          </p:cNvPr>
          <p:cNvCxnSpPr>
            <a:cxnSpLocks/>
          </p:cNvCxnSpPr>
          <p:nvPr/>
        </p:nvCxnSpPr>
        <p:spPr>
          <a:xfrm>
            <a:off x="9173014" y="6168060"/>
            <a:ext cx="1875986" cy="0"/>
          </a:xfrm>
          <a:prstGeom prst="straightConnector1">
            <a:avLst/>
          </a:prstGeom>
          <a:ln w="19050" cap="flat" cmpd="sng" algn="ctr">
            <a:solidFill>
              <a:schemeClr val="accent6"/>
            </a:solidFill>
            <a:prstDash val="dash"/>
            <a:round/>
            <a:headEnd type="none" w="lg" len="lg"/>
            <a:tailEnd type="stealth" w="med" len="med"/>
          </a:ln>
        </p:spPr>
        <p:style>
          <a:lnRef idx="0">
            <a:scrgbClr r="0" g="0" b="0"/>
          </a:lnRef>
          <a:fillRef idx="0">
            <a:scrgbClr r="0" g="0" b="0"/>
          </a:fillRef>
          <a:effectRef idx="0">
            <a:scrgbClr r="0" g="0" b="0"/>
          </a:effectRef>
          <a:fontRef idx="minor">
            <a:schemeClr val="tx1"/>
          </a:fontRef>
        </p:style>
      </p:cxnSp>
      <p:sp>
        <p:nvSpPr>
          <p:cNvPr id="52" name="ZoneTexte 51">
            <a:extLst>
              <a:ext uri="{FF2B5EF4-FFF2-40B4-BE49-F238E27FC236}">
                <a16:creationId xmlns:a16="http://schemas.microsoft.com/office/drawing/2014/main" id="{AF075B8D-75EB-4C36-BCB2-C8342C985BE9}"/>
              </a:ext>
            </a:extLst>
          </p:cNvPr>
          <p:cNvSpPr txBox="1"/>
          <p:nvPr/>
        </p:nvSpPr>
        <p:spPr>
          <a:xfrm>
            <a:off x="9036389" y="5336227"/>
            <a:ext cx="979435" cy="369332"/>
          </a:xfrm>
          <a:prstGeom prst="rect">
            <a:avLst/>
          </a:prstGeom>
          <a:noFill/>
        </p:spPr>
        <p:txBody>
          <a:bodyPr wrap="none" rtlCol="0">
            <a:spAutoFit/>
          </a:bodyPr>
          <a:lstStyle/>
          <a:p>
            <a:r>
              <a:rPr lang="fr-FR" u="sng" dirty="0"/>
              <a:t>Légende</a:t>
            </a:r>
          </a:p>
        </p:txBody>
      </p:sp>
      <p:sp>
        <p:nvSpPr>
          <p:cNvPr id="55" name="ZoneTexte 54">
            <a:extLst>
              <a:ext uri="{FF2B5EF4-FFF2-40B4-BE49-F238E27FC236}">
                <a16:creationId xmlns:a16="http://schemas.microsoft.com/office/drawing/2014/main" id="{1248F180-74D4-46B7-8DDB-3AC551DC41C5}"/>
              </a:ext>
            </a:extLst>
          </p:cNvPr>
          <p:cNvSpPr txBox="1"/>
          <p:nvPr/>
        </p:nvSpPr>
        <p:spPr>
          <a:xfrm>
            <a:off x="9098576" y="5803745"/>
            <a:ext cx="1117667" cy="307777"/>
          </a:xfrm>
          <a:prstGeom prst="rect">
            <a:avLst/>
          </a:prstGeom>
          <a:noFill/>
        </p:spPr>
        <p:txBody>
          <a:bodyPr wrap="square">
            <a:spAutoFit/>
          </a:bodyPr>
          <a:lstStyle/>
          <a:p>
            <a:r>
              <a:rPr lang="fr-FR" sz="1400" dirty="0">
                <a:solidFill>
                  <a:schemeClr val="tx1"/>
                </a:solidFill>
              </a:rPr>
              <a:t>Dépendance</a:t>
            </a:r>
            <a:endParaRPr lang="fr-FR" dirty="0"/>
          </a:p>
        </p:txBody>
      </p:sp>
      <p:sp>
        <p:nvSpPr>
          <p:cNvPr id="60" name="ZoneTexte 59">
            <a:extLst>
              <a:ext uri="{FF2B5EF4-FFF2-40B4-BE49-F238E27FC236}">
                <a16:creationId xmlns:a16="http://schemas.microsoft.com/office/drawing/2014/main" id="{657806AD-196F-4C0F-AFDE-7F988A891B24}"/>
              </a:ext>
            </a:extLst>
          </p:cNvPr>
          <p:cNvSpPr txBox="1"/>
          <p:nvPr/>
        </p:nvSpPr>
        <p:spPr>
          <a:xfrm>
            <a:off x="11094720" y="5786630"/>
            <a:ext cx="726578" cy="276999"/>
          </a:xfrm>
          <a:prstGeom prst="rect">
            <a:avLst/>
          </a:prstGeom>
          <a:noFill/>
        </p:spPr>
        <p:txBody>
          <a:bodyPr wrap="square">
            <a:spAutoFit/>
          </a:bodyPr>
          <a:lstStyle/>
          <a:p>
            <a:r>
              <a:rPr lang="fr-FR" sz="1200" dirty="0">
                <a:solidFill>
                  <a:srgbClr val="2B91AF"/>
                </a:solidFill>
                <a:latin typeface="Consolas" panose="020B0609020204030204" pitchFamily="49" charset="0"/>
              </a:rPr>
              <a:t>Classe</a:t>
            </a:r>
            <a:endParaRPr lang="fr-FR" sz="1400" dirty="0"/>
          </a:p>
        </p:txBody>
      </p:sp>
      <p:pic>
        <p:nvPicPr>
          <p:cNvPr id="61" name="Picture 2" descr="Icones New, images New png et ico">
            <a:extLst>
              <a:ext uri="{FF2B5EF4-FFF2-40B4-BE49-F238E27FC236}">
                <a16:creationId xmlns:a16="http://schemas.microsoft.com/office/drawing/2014/main" id="{59A7E1C7-8F61-49A4-A16B-BB92A2B9A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7230" y="3496591"/>
            <a:ext cx="402336" cy="402336"/>
          </a:xfrm>
          <a:prstGeom prst="rect">
            <a:avLst/>
          </a:prstGeom>
          <a:noFill/>
          <a:extLst>
            <a:ext uri="{909E8E84-426E-40DD-AFC4-6F175D3DCCD1}">
              <a14:hiddenFill xmlns:a14="http://schemas.microsoft.com/office/drawing/2010/main">
                <a:solidFill>
                  <a:srgbClr val="FFFFFF"/>
                </a:solidFill>
              </a14:hiddenFill>
            </a:ext>
          </a:extLst>
        </p:spPr>
      </p:pic>
      <p:sp>
        <p:nvSpPr>
          <p:cNvPr id="63" name="ZoneTexte 62">
            <a:extLst>
              <a:ext uri="{FF2B5EF4-FFF2-40B4-BE49-F238E27FC236}">
                <a16:creationId xmlns:a16="http://schemas.microsoft.com/office/drawing/2014/main" id="{DE031671-22DA-4DF3-AF6F-64F8711B4037}"/>
              </a:ext>
            </a:extLst>
          </p:cNvPr>
          <p:cNvSpPr txBox="1"/>
          <p:nvPr/>
        </p:nvSpPr>
        <p:spPr>
          <a:xfrm>
            <a:off x="223585" y="2991152"/>
            <a:ext cx="1274580" cy="369332"/>
          </a:xfrm>
          <a:prstGeom prst="rect">
            <a:avLst/>
          </a:prstGeom>
          <a:noFill/>
        </p:spPr>
        <p:txBody>
          <a:bodyPr wrap="none" rtlCol="0">
            <a:spAutoFit/>
          </a:bodyPr>
          <a:lstStyle/>
          <a:p>
            <a:r>
              <a:rPr lang="fr-FR" dirty="0"/>
              <a:t>Data </a:t>
            </a:r>
            <a:r>
              <a:rPr lang="fr-FR" dirty="0" err="1"/>
              <a:t>access</a:t>
            </a:r>
            <a:endParaRPr lang="fr-FR" dirty="0"/>
          </a:p>
        </p:txBody>
      </p:sp>
      <p:sp>
        <p:nvSpPr>
          <p:cNvPr id="66" name="ZoneTexte 65">
            <a:extLst>
              <a:ext uri="{FF2B5EF4-FFF2-40B4-BE49-F238E27FC236}">
                <a16:creationId xmlns:a16="http://schemas.microsoft.com/office/drawing/2014/main" id="{AE4D2296-14FB-4844-B5C3-6FC175C2A826}"/>
              </a:ext>
            </a:extLst>
          </p:cNvPr>
          <p:cNvSpPr txBox="1"/>
          <p:nvPr/>
        </p:nvSpPr>
        <p:spPr>
          <a:xfrm>
            <a:off x="160465" y="5958619"/>
            <a:ext cx="1452608" cy="369332"/>
          </a:xfrm>
          <a:prstGeom prst="rect">
            <a:avLst/>
          </a:prstGeom>
          <a:noFill/>
        </p:spPr>
        <p:txBody>
          <a:bodyPr wrap="square">
            <a:spAutoFit/>
          </a:bodyPr>
          <a:lstStyle/>
          <a:p>
            <a:r>
              <a:rPr lang="fr-FR" dirty="0"/>
              <a:t>Data Storage</a:t>
            </a:r>
          </a:p>
        </p:txBody>
      </p:sp>
      <p:pic>
        <p:nvPicPr>
          <p:cNvPr id="68" name="Picture 2" descr="Icones New, images New png et ico">
            <a:extLst>
              <a:ext uri="{FF2B5EF4-FFF2-40B4-BE49-F238E27FC236}">
                <a16:creationId xmlns:a16="http://schemas.microsoft.com/office/drawing/2014/main" id="{7E7A7F57-6009-4154-BE33-BFBE4026F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284" y="4687461"/>
            <a:ext cx="402336" cy="40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7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6" grpId="0"/>
      <p:bldP spid="29" grpId="0"/>
      <p:bldP spid="32" grpId="0"/>
      <p:bldP spid="39" grpId="0"/>
      <p:bldP spid="52" grpId="0"/>
      <p:bldP spid="55" grpId="0"/>
      <p:bldP spid="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4" descr="Résultat de recherche d'images pour &quot;maillon&quot;">
            <a:extLst>
              <a:ext uri="{FF2B5EF4-FFF2-40B4-BE49-F238E27FC236}">
                <a16:creationId xmlns:a16="http://schemas.microsoft.com/office/drawing/2014/main" id="{1BADB5BC-BA25-43DE-8817-DD5C0FD85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469" y="1765313"/>
            <a:ext cx="2383005" cy="11915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Résultat de recherche d'images pour &quot;maillon&quot;">
            <a:extLst>
              <a:ext uri="{FF2B5EF4-FFF2-40B4-BE49-F238E27FC236}">
                <a16:creationId xmlns:a16="http://schemas.microsoft.com/office/drawing/2014/main" id="{02DE3659-1ACB-45B0-B765-9AAA588C7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869" y="2632269"/>
            <a:ext cx="2383005" cy="119150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8E378170-2AB9-4B6A-BDA0-82E8DF835269}"/>
              </a:ext>
            </a:extLst>
          </p:cNvPr>
          <p:cNvSpPr>
            <a:spLocks noGrp="1"/>
          </p:cNvSpPr>
          <p:nvPr>
            <p:ph type="title"/>
          </p:nvPr>
        </p:nvSpPr>
        <p:spPr/>
        <p:txBody>
          <a:bodyPr/>
          <a:lstStyle/>
          <a:p>
            <a:r>
              <a:rPr lang="fr-FR" dirty="0"/>
              <a:t>TODO 2</a:t>
            </a:r>
          </a:p>
        </p:txBody>
      </p:sp>
      <p:sp>
        <p:nvSpPr>
          <p:cNvPr id="4" name="ZoneTexte 3">
            <a:extLst>
              <a:ext uri="{FF2B5EF4-FFF2-40B4-BE49-F238E27FC236}">
                <a16:creationId xmlns:a16="http://schemas.microsoft.com/office/drawing/2014/main" id="{B71CFD0C-81BC-4C87-A4A8-FB1D247B076B}"/>
              </a:ext>
            </a:extLst>
          </p:cNvPr>
          <p:cNvSpPr txBox="1"/>
          <p:nvPr/>
        </p:nvSpPr>
        <p:spPr>
          <a:xfrm>
            <a:off x="4387516" y="1715081"/>
            <a:ext cx="648383" cy="369332"/>
          </a:xfrm>
          <a:prstGeom prst="rect">
            <a:avLst/>
          </a:prstGeom>
          <a:noFill/>
        </p:spPr>
        <p:txBody>
          <a:bodyPr wrap="none" rtlCol="0">
            <a:spAutoFit/>
          </a:bodyPr>
          <a:lstStyle/>
          <a:p>
            <a:r>
              <a:rPr lang="fr-FR" dirty="0" err="1"/>
              <a:t>View</a:t>
            </a:r>
            <a:endParaRPr lang="fr-FR" dirty="0"/>
          </a:p>
        </p:txBody>
      </p:sp>
      <p:sp>
        <p:nvSpPr>
          <p:cNvPr id="5" name="ZoneTexte 4">
            <a:extLst>
              <a:ext uri="{FF2B5EF4-FFF2-40B4-BE49-F238E27FC236}">
                <a16:creationId xmlns:a16="http://schemas.microsoft.com/office/drawing/2014/main" id="{3A4C4936-617E-4B16-BB80-5EE835781568}"/>
              </a:ext>
            </a:extLst>
          </p:cNvPr>
          <p:cNvSpPr txBox="1"/>
          <p:nvPr/>
        </p:nvSpPr>
        <p:spPr>
          <a:xfrm>
            <a:off x="4018546" y="2622629"/>
            <a:ext cx="1376852" cy="369332"/>
          </a:xfrm>
          <a:prstGeom prst="rect">
            <a:avLst/>
          </a:prstGeom>
          <a:noFill/>
        </p:spPr>
        <p:txBody>
          <a:bodyPr wrap="none" rtlCol="0">
            <a:spAutoFit/>
          </a:bodyPr>
          <a:lstStyle/>
          <a:p>
            <a:r>
              <a:rPr lang="fr-FR" dirty="0" err="1"/>
              <a:t>Presentation</a:t>
            </a:r>
            <a:endParaRPr lang="fr-FR" dirty="0"/>
          </a:p>
        </p:txBody>
      </p:sp>
      <p:sp>
        <p:nvSpPr>
          <p:cNvPr id="6" name="ZoneTexte 5">
            <a:extLst>
              <a:ext uri="{FF2B5EF4-FFF2-40B4-BE49-F238E27FC236}">
                <a16:creationId xmlns:a16="http://schemas.microsoft.com/office/drawing/2014/main" id="{C8043AF5-E471-4979-A557-C72215B15C82}"/>
              </a:ext>
            </a:extLst>
          </p:cNvPr>
          <p:cNvSpPr txBox="1"/>
          <p:nvPr/>
        </p:nvSpPr>
        <p:spPr>
          <a:xfrm>
            <a:off x="4150400" y="3530178"/>
            <a:ext cx="1021946" cy="369332"/>
          </a:xfrm>
          <a:prstGeom prst="rect">
            <a:avLst/>
          </a:prstGeom>
          <a:noFill/>
        </p:spPr>
        <p:txBody>
          <a:bodyPr wrap="none" rtlCol="0">
            <a:spAutoFit/>
          </a:bodyPr>
          <a:lstStyle/>
          <a:p>
            <a:r>
              <a:rPr lang="fr-FR" dirty="0"/>
              <a:t>Interface</a:t>
            </a:r>
          </a:p>
        </p:txBody>
      </p:sp>
      <p:sp>
        <p:nvSpPr>
          <p:cNvPr id="7" name="ZoneTexte 6">
            <a:extLst>
              <a:ext uri="{FF2B5EF4-FFF2-40B4-BE49-F238E27FC236}">
                <a16:creationId xmlns:a16="http://schemas.microsoft.com/office/drawing/2014/main" id="{ACFCE17F-7B8A-4B15-BCCE-72B956622D38}"/>
              </a:ext>
            </a:extLst>
          </p:cNvPr>
          <p:cNvSpPr txBox="1"/>
          <p:nvPr/>
        </p:nvSpPr>
        <p:spPr>
          <a:xfrm>
            <a:off x="890337" y="4688123"/>
            <a:ext cx="1916102" cy="369332"/>
          </a:xfrm>
          <a:prstGeom prst="rect">
            <a:avLst/>
          </a:prstGeom>
          <a:noFill/>
        </p:spPr>
        <p:txBody>
          <a:bodyPr wrap="none" rtlCol="0">
            <a:spAutoFit/>
          </a:bodyPr>
          <a:lstStyle/>
          <a:p>
            <a:r>
              <a:rPr lang="fr-FR" dirty="0"/>
              <a:t>Service Repository</a:t>
            </a:r>
          </a:p>
        </p:txBody>
      </p:sp>
      <p:sp>
        <p:nvSpPr>
          <p:cNvPr id="8" name="ZoneTexte 7">
            <a:extLst>
              <a:ext uri="{FF2B5EF4-FFF2-40B4-BE49-F238E27FC236}">
                <a16:creationId xmlns:a16="http://schemas.microsoft.com/office/drawing/2014/main" id="{820C0E42-0F83-426C-B965-3F163F0D3C9A}"/>
              </a:ext>
            </a:extLst>
          </p:cNvPr>
          <p:cNvSpPr txBox="1"/>
          <p:nvPr/>
        </p:nvSpPr>
        <p:spPr>
          <a:xfrm>
            <a:off x="3860673" y="4688123"/>
            <a:ext cx="1601400" cy="369332"/>
          </a:xfrm>
          <a:prstGeom prst="rect">
            <a:avLst/>
          </a:prstGeom>
          <a:noFill/>
        </p:spPr>
        <p:txBody>
          <a:bodyPr wrap="none" rtlCol="0">
            <a:spAutoFit/>
          </a:bodyPr>
          <a:lstStyle/>
          <a:p>
            <a:r>
              <a:rPr lang="fr-FR" dirty="0"/>
              <a:t>CSV Repository</a:t>
            </a:r>
          </a:p>
        </p:txBody>
      </p:sp>
      <p:sp>
        <p:nvSpPr>
          <p:cNvPr id="9" name="ZoneTexte 8">
            <a:extLst>
              <a:ext uri="{FF2B5EF4-FFF2-40B4-BE49-F238E27FC236}">
                <a16:creationId xmlns:a16="http://schemas.microsoft.com/office/drawing/2014/main" id="{9CDF8415-A8BC-449D-9A42-EF4B85597317}"/>
              </a:ext>
            </a:extLst>
          </p:cNvPr>
          <p:cNvSpPr txBox="1"/>
          <p:nvPr/>
        </p:nvSpPr>
        <p:spPr>
          <a:xfrm>
            <a:off x="7127904" y="4688123"/>
            <a:ext cx="1601400" cy="369332"/>
          </a:xfrm>
          <a:prstGeom prst="rect">
            <a:avLst/>
          </a:prstGeom>
          <a:noFill/>
        </p:spPr>
        <p:txBody>
          <a:bodyPr wrap="none" rtlCol="0">
            <a:spAutoFit/>
          </a:bodyPr>
          <a:lstStyle/>
          <a:p>
            <a:r>
              <a:rPr lang="fr-FR" dirty="0"/>
              <a:t>SQL Repository</a:t>
            </a:r>
          </a:p>
        </p:txBody>
      </p:sp>
      <p:cxnSp>
        <p:nvCxnSpPr>
          <p:cNvPr id="11" name="Connecteur droit avec flèche 10">
            <a:extLst>
              <a:ext uri="{FF2B5EF4-FFF2-40B4-BE49-F238E27FC236}">
                <a16:creationId xmlns:a16="http://schemas.microsoft.com/office/drawing/2014/main" id="{4312440C-A66D-4373-ABE9-9008089F3D03}"/>
              </a:ext>
            </a:extLst>
          </p:cNvPr>
          <p:cNvCxnSpPr>
            <a:cxnSpLocks/>
            <a:stCxn id="6" idx="2"/>
          </p:cNvCxnSpPr>
          <p:nvPr/>
        </p:nvCxnSpPr>
        <p:spPr>
          <a:xfrm flipH="1">
            <a:off x="1800231" y="3899510"/>
            <a:ext cx="2861142" cy="7406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0B22E5A-6884-450B-97DB-921E71C524B2}"/>
              </a:ext>
            </a:extLst>
          </p:cNvPr>
          <p:cNvCxnSpPr>
            <a:cxnSpLocks/>
            <a:stCxn id="6" idx="2"/>
            <a:endCxn id="8" idx="0"/>
          </p:cNvCxnSpPr>
          <p:nvPr/>
        </p:nvCxnSpPr>
        <p:spPr>
          <a:xfrm>
            <a:off x="4661373" y="3899510"/>
            <a:ext cx="0" cy="7886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A8237F04-C432-4BA8-8B7D-C9B720CD9E9E}"/>
              </a:ext>
            </a:extLst>
          </p:cNvPr>
          <p:cNvCxnSpPr>
            <a:cxnSpLocks/>
            <a:stCxn id="6" idx="2"/>
            <a:endCxn id="9" idx="0"/>
          </p:cNvCxnSpPr>
          <p:nvPr/>
        </p:nvCxnSpPr>
        <p:spPr>
          <a:xfrm>
            <a:off x="4661373" y="3899510"/>
            <a:ext cx="3267231" cy="7886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ylindre 21">
            <a:extLst>
              <a:ext uri="{FF2B5EF4-FFF2-40B4-BE49-F238E27FC236}">
                <a16:creationId xmlns:a16="http://schemas.microsoft.com/office/drawing/2014/main" id="{90FA8AC1-C139-4555-9CD7-C1C2E2121F71}"/>
              </a:ext>
            </a:extLst>
          </p:cNvPr>
          <p:cNvSpPr/>
          <p:nvPr/>
        </p:nvSpPr>
        <p:spPr>
          <a:xfrm>
            <a:off x="7447913" y="5463293"/>
            <a:ext cx="882556" cy="6466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SQL </a:t>
            </a:r>
            <a:r>
              <a:rPr lang="fr-FR" dirty="0" err="1"/>
              <a:t>Db</a:t>
            </a:r>
            <a:endParaRPr lang="fr-FR" dirty="0"/>
          </a:p>
        </p:txBody>
      </p:sp>
      <p:sp>
        <p:nvSpPr>
          <p:cNvPr id="23" name="Organigramme : Document 22">
            <a:extLst>
              <a:ext uri="{FF2B5EF4-FFF2-40B4-BE49-F238E27FC236}">
                <a16:creationId xmlns:a16="http://schemas.microsoft.com/office/drawing/2014/main" id="{B9ECB7FE-91E0-4FAA-93C4-9CE2F6000A4E}"/>
              </a:ext>
            </a:extLst>
          </p:cNvPr>
          <p:cNvSpPr/>
          <p:nvPr/>
        </p:nvSpPr>
        <p:spPr>
          <a:xfrm>
            <a:off x="4204172" y="5441112"/>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CSV</a:t>
            </a:r>
          </a:p>
        </p:txBody>
      </p:sp>
      <p:sp>
        <p:nvSpPr>
          <p:cNvPr id="24" name="Organigramme : Terminateur 23">
            <a:extLst>
              <a:ext uri="{FF2B5EF4-FFF2-40B4-BE49-F238E27FC236}">
                <a16:creationId xmlns:a16="http://schemas.microsoft.com/office/drawing/2014/main" id="{8D66079C-9900-4F48-9341-B3B33DF1319C}"/>
              </a:ext>
            </a:extLst>
          </p:cNvPr>
          <p:cNvSpPr/>
          <p:nvPr/>
        </p:nvSpPr>
        <p:spPr>
          <a:xfrm>
            <a:off x="1279127" y="5496086"/>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JSON</a:t>
            </a:r>
          </a:p>
        </p:txBody>
      </p:sp>
      <p:cxnSp>
        <p:nvCxnSpPr>
          <p:cNvPr id="25" name="Connecteur droit avec flèche 24">
            <a:extLst>
              <a:ext uri="{FF2B5EF4-FFF2-40B4-BE49-F238E27FC236}">
                <a16:creationId xmlns:a16="http://schemas.microsoft.com/office/drawing/2014/main" id="{6F0C7641-81EF-47BF-B97A-CF48C784A68D}"/>
              </a:ext>
            </a:extLst>
          </p:cNvPr>
          <p:cNvCxnSpPr>
            <a:cxnSpLocks/>
            <a:endCxn id="6" idx="0"/>
          </p:cNvCxnSpPr>
          <p:nvPr/>
        </p:nvCxnSpPr>
        <p:spPr>
          <a:xfrm>
            <a:off x="4661372" y="3007051"/>
            <a:ext cx="1" cy="523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E3D6009-4EEE-4A0E-B6F9-53671F0EDDE4}"/>
              </a:ext>
            </a:extLst>
          </p:cNvPr>
          <p:cNvCxnSpPr>
            <a:cxnSpLocks/>
          </p:cNvCxnSpPr>
          <p:nvPr/>
        </p:nvCxnSpPr>
        <p:spPr>
          <a:xfrm>
            <a:off x="4661372" y="2099502"/>
            <a:ext cx="1" cy="523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61A87B76-7901-419F-8720-9F16F13B60F2}"/>
              </a:ext>
            </a:extLst>
          </p:cNvPr>
          <p:cNvCxnSpPr>
            <a:cxnSpLocks/>
          </p:cNvCxnSpPr>
          <p:nvPr/>
        </p:nvCxnSpPr>
        <p:spPr>
          <a:xfrm>
            <a:off x="1736326" y="5061286"/>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5F69C445-13EB-4504-8987-F8D0C7F49DD5}"/>
              </a:ext>
            </a:extLst>
          </p:cNvPr>
          <p:cNvCxnSpPr>
            <a:cxnSpLocks/>
          </p:cNvCxnSpPr>
          <p:nvPr/>
        </p:nvCxnSpPr>
        <p:spPr>
          <a:xfrm>
            <a:off x="4661372" y="5004420"/>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15851CA3-125B-4246-977D-B051540E5DBC}"/>
              </a:ext>
            </a:extLst>
          </p:cNvPr>
          <p:cNvCxnSpPr>
            <a:cxnSpLocks/>
          </p:cNvCxnSpPr>
          <p:nvPr/>
        </p:nvCxnSpPr>
        <p:spPr>
          <a:xfrm>
            <a:off x="7889191" y="5009012"/>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Flèche : bas 36">
            <a:extLst>
              <a:ext uri="{FF2B5EF4-FFF2-40B4-BE49-F238E27FC236}">
                <a16:creationId xmlns:a16="http://schemas.microsoft.com/office/drawing/2014/main" id="{C5A93B04-51B2-4D73-94B3-9DFDDA4E3C3D}"/>
              </a:ext>
            </a:extLst>
          </p:cNvPr>
          <p:cNvSpPr/>
          <p:nvPr/>
        </p:nvSpPr>
        <p:spPr>
          <a:xfrm rot="2755033">
            <a:off x="6058233" y="1976375"/>
            <a:ext cx="205466" cy="404884"/>
          </a:xfrm>
          <a:prstGeom prst="downArrow">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3F349B4C-DDDF-483E-B9C8-0944B1877F92}"/>
              </a:ext>
            </a:extLst>
          </p:cNvPr>
          <p:cNvSpPr/>
          <p:nvPr/>
        </p:nvSpPr>
        <p:spPr>
          <a:xfrm>
            <a:off x="3364794" y="2024043"/>
            <a:ext cx="2533680" cy="65601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9040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A88B7-5E68-4296-9F35-22BD6F4C697A}"/>
              </a:ext>
            </a:extLst>
          </p:cNvPr>
          <p:cNvSpPr>
            <a:spLocks noGrp="1"/>
          </p:cNvSpPr>
          <p:nvPr>
            <p:ph type="title"/>
          </p:nvPr>
        </p:nvSpPr>
        <p:spPr/>
        <p:txBody>
          <a:bodyPr/>
          <a:lstStyle/>
          <a:p>
            <a:r>
              <a:rPr lang="fr-FR" dirty="0"/>
              <a:t>TODO 3</a:t>
            </a:r>
          </a:p>
        </p:txBody>
      </p:sp>
      <p:sp>
        <p:nvSpPr>
          <p:cNvPr id="3" name="Espace réservé du contenu 2">
            <a:extLst>
              <a:ext uri="{FF2B5EF4-FFF2-40B4-BE49-F238E27FC236}">
                <a16:creationId xmlns:a16="http://schemas.microsoft.com/office/drawing/2014/main" id="{0DA49F8D-8635-4D61-AC37-53F77C8DB28F}"/>
              </a:ext>
            </a:extLst>
          </p:cNvPr>
          <p:cNvSpPr>
            <a:spLocks noGrp="1"/>
          </p:cNvSpPr>
          <p:nvPr>
            <p:ph idx="1"/>
          </p:nvPr>
        </p:nvSpPr>
        <p:spPr/>
        <p:txBody>
          <a:bodyPr/>
          <a:lstStyle/>
          <a:p>
            <a:r>
              <a:rPr lang="fr-FR" dirty="0"/>
              <a:t>L’application va avoir la responsabilité de créer les objets.</a:t>
            </a:r>
          </a:p>
        </p:txBody>
      </p:sp>
    </p:spTree>
    <p:extLst>
      <p:ext uri="{BB962C8B-B14F-4D97-AF65-F5344CB8AC3E}">
        <p14:creationId xmlns:p14="http://schemas.microsoft.com/office/powerpoint/2010/main" val="1874354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4" descr="Résultat de recherche d'images pour &quot;maillon&quot;">
            <a:extLst>
              <a:ext uri="{FF2B5EF4-FFF2-40B4-BE49-F238E27FC236}">
                <a16:creationId xmlns:a16="http://schemas.microsoft.com/office/drawing/2014/main" id="{1BADB5BC-BA25-43DE-8817-DD5C0FD85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469" y="1765313"/>
            <a:ext cx="2383005" cy="11915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Résultat de recherche d'images pour &quot;maillon&quot;">
            <a:extLst>
              <a:ext uri="{FF2B5EF4-FFF2-40B4-BE49-F238E27FC236}">
                <a16:creationId xmlns:a16="http://schemas.microsoft.com/office/drawing/2014/main" id="{02DE3659-1ACB-45B0-B765-9AAA588C7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869" y="2632269"/>
            <a:ext cx="2383005" cy="119150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8E378170-2AB9-4B6A-BDA0-82E8DF835269}"/>
              </a:ext>
            </a:extLst>
          </p:cNvPr>
          <p:cNvSpPr>
            <a:spLocks noGrp="1"/>
          </p:cNvSpPr>
          <p:nvPr>
            <p:ph type="title"/>
          </p:nvPr>
        </p:nvSpPr>
        <p:spPr/>
        <p:txBody>
          <a:bodyPr/>
          <a:lstStyle/>
          <a:p>
            <a:r>
              <a:rPr lang="fr-FR" dirty="0"/>
              <a:t>TODO 4</a:t>
            </a:r>
          </a:p>
        </p:txBody>
      </p:sp>
      <p:sp>
        <p:nvSpPr>
          <p:cNvPr id="4" name="ZoneTexte 3">
            <a:extLst>
              <a:ext uri="{FF2B5EF4-FFF2-40B4-BE49-F238E27FC236}">
                <a16:creationId xmlns:a16="http://schemas.microsoft.com/office/drawing/2014/main" id="{B71CFD0C-81BC-4C87-A4A8-FB1D247B076B}"/>
              </a:ext>
            </a:extLst>
          </p:cNvPr>
          <p:cNvSpPr txBox="1"/>
          <p:nvPr/>
        </p:nvSpPr>
        <p:spPr>
          <a:xfrm>
            <a:off x="4387516" y="1715081"/>
            <a:ext cx="648383" cy="369332"/>
          </a:xfrm>
          <a:prstGeom prst="rect">
            <a:avLst/>
          </a:prstGeom>
          <a:noFill/>
        </p:spPr>
        <p:txBody>
          <a:bodyPr wrap="none" rtlCol="0">
            <a:spAutoFit/>
          </a:bodyPr>
          <a:lstStyle/>
          <a:p>
            <a:r>
              <a:rPr lang="fr-FR" dirty="0" err="1"/>
              <a:t>View</a:t>
            </a:r>
            <a:endParaRPr lang="fr-FR" dirty="0"/>
          </a:p>
        </p:txBody>
      </p:sp>
      <p:sp>
        <p:nvSpPr>
          <p:cNvPr id="5" name="ZoneTexte 4">
            <a:extLst>
              <a:ext uri="{FF2B5EF4-FFF2-40B4-BE49-F238E27FC236}">
                <a16:creationId xmlns:a16="http://schemas.microsoft.com/office/drawing/2014/main" id="{3A4C4936-617E-4B16-BB80-5EE835781568}"/>
              </a:ext>
            </a:extLst>
          </p:cNvPr>
          <p:cNvSpPr txBox="1"/>
          <p:nvPr/>
        </p:nvSpPr>
        <p:spPr>
          <a:xfrm>
            <a:off x="4018546" y="2622629"/>
            <a:ext cx="1376852" cy="369332"/>
          </a:xfrm>
          <a:prstGeom prst="rect">
            <a:avLst/>
          </a:prstGeom>
          <a:noFill/>
        </p:spPr>
        <p:txBody>
          <a:bodyPr wrap="none" rtlCol="0">
            <a:spAutoFit/>
          </a:bodyPr>
          <a:lstStyle/>
          <a:p>
            <a:r>
              <a:rPr lang="fr-FR" dirty="0" err="1"/>
              <a:t>Presentation</a:t>
            </a:r>
            <a:endParaRPr lang="fr-FR" dirty="0"/>
          </a:p>
        </p:txBody>
      </p:sp>
      <p:sp>
        <p:nvSpPr>
          <p:cNvPr id="6" name="ZoneTexte 5">
            <a:extLst>
              <a:ext uri="{FF2B5EF4-FFF2-40B4-BE49-F238E27FC236}">
                <a16:creationId xmlns:a16="http://schemas.microsoft.com/office/drawing/2014/main" id="{C8043AF5-E471-4979-A557-C72215B15C82}"/>
              </a:ext>
            </a:extLst>
          </p:cNvPr>
          <p:cNvSpPr txBox="1"/>
          <p:nvPr/>
        </p:nvSpPr>
        <p:spPr>
          <a:xfrm>
            <a:off x="4150400" y="3530178"/>
            <a:ext cx="1021946" cy="369332"/>
          </a:xfrm>
          <a:prstGeom prst="rect">
            <a:avLst/>
          </a:prstGeom>
          <a:noFill/>
        </p:spPr>
        <p:txBody>
          <a:bodyPr wrap="none" rtlCol="0">
            <a:spAutoFit/>
          </a:bodyPr>
          <a:lstStyle/>
          <a:p>
            <a:r>
              <a:rPr lang="fr-FR" dirty="0"/>
              <a:t>Interface</a:t>
            </a:r>
          </a:p>
        </p:txBody>
      </p:sp>
      <p:sp>
        <p:nvSpPr>
          <p:cNvPr id="7" name="ZoneTexte 6">
            <a:extLst>
              <a:ext uri="{FF2B5EF4-FFF2-40B4-BE49-F238E27FC236}">
                <a16:creationId xmlns:a16="http://schemas.microsoft.com/office/drawing/2014/main" id="{ACFCE17F-7B8A-4B15-BCCE-72B956622D38}"/>
              </a:ext>
            </a:extLst>
          </p:cNvPr>
          <p:cNvSpPr txBox="1"/>
          <p:nvPr/>
        </p:nvSpPr>
        <p:spPr>
          <a:xfrm>
            <a:off x="890337" y="4688123"/>
            <a:ext cx="1916102" cy="369332"/>
          </a:xfrm>
          <a:prstGeom prst="rect">
            <a:avLst/>
          </a:prstGeom>
          <a:noFill/>
        </p:spPr>
        <p:txBody>
          <a:bodyPr wrap="none" rtlCol="0">
            <a:spAutoFit/>
          </a:bodyPr>
          <a:lstStyle/>
          <a:p>
            <a:r>
              <a:rPr lang="fr-FR" dirty="0"/>
              <a:t>Service Repository</a:t>
            </a:r>
          </a:p>
        </p:txBody>
      </p:sp>
      <p:sp>
        <p:nvSpPr>
          <p:cNvPr id="8" name="ZoneTexte 7">
            <a:extLst>
              <a:ext uri="{FF2B5EF4-FFF2-40B4-BE49-F238E27FC236}">
                <a16:creationId xmlns:a16="http://schemas.microsoft.com/office/drawing/2014/main" id="{820C0E42-0F83-426C-B965-3F163F0D3C9A}"/>
              </a:ext>
            </a:extLst>
          </p:cNvPr>
          <p:cNvSpPr txBox="1"/>
          <p:nvPr/>
        </p:nvSpPr>
        <p:spPr>
          <a:xfrm>
            <a:off x="3860673" y="4688123"/>
            <a:ext cx="1601400" cy="369332"/>
          </a:xfrm>
          <a:prstGeom prst="rect">
            <a:avLst/>
          </a:prstGeom>
          <a:noFill/>
        </p:spPr>
        <p:txBody>
          <a:bodyPr wrap="none" rtlCol="0">
            <a:spAutoFit/>
          </a:bodyPr>
          <a:lstStyle/>
          <a:p>
            <a:r>
              <a:rPr lang="fr-FR" dirty="0"/>
              <a:t>CSV Repository</a:t>
            </a:r>
          </a:p>
        </p:txBody>
      </p:sp>
      <p:sp>
        <p:nvSpPr>
          <p:cNvPr id="9" name="ZoneTexte 8">
            <a:extLst>
              <a:ext uri="{FF2B5EF4-FFF2-40B4-BE49-F238E27FC236}">
                <a16:creationId xmlns:a16="http://schemas.microsoft.com/office/drawing/2014/main" id="{9CDF8415-A8BC-449D-9A42-EF4B85597317}"/>
              </a:ext>
            </a:extLst>
          </p:cNvPr>
          <p:cNvSpPr txBox="1"/>
          <p:nvPr/>
        </p:nvSpPr>
        <p:spPr>
          <a:xfrm>
            <a:off x="7127904" y="4688123"/>
            <a:ext cx="1601400" cy="369332"/>
          </a:xfrm>
          <a:prstGeom prst="rect">
            <a:avLst/>
          </a:prstGeom>
          <a:noFill/>
        </p:spPr>
        <p:txBody>
          <a:bodyPr wrap="none" rtlCol="0">
            <a:spAutoFit/>
          </a:bodyPr>
          <a:lstStyle/>
          <a:p>
            <a:r>
              <a:rPr lang="fr-FR" dirty="0"/>
              <a:t>SQL Repository</a:t>
            </a:r>
          </a:p>
        </p:txBody>
      </p:sp>
      <p:cxnSp>
        <p:nvCxnSpPr>
          <p:cNvPr id="11" name="Connecteur droit avec flèche 10">
            <a:extLst>
              <a:ext uri="{FF2B5EF4-FFF2-40B4-BE49-F238E27FC236}">
                <a16:creationId xmlns:a16="http://schemas.microsoft.com/office/drawing/2014/main" id="{4312440C-A66D-4373-ABE9-9008089F3D03}"/>
              </a:ext>
            </a:extLst>
          </p:cNvPr>
          <p:cNvCxnSpPr>
            <a:cxnSpLocks/>
            <a:stCxn id="6" idx="2"/>
          </p:cNvCxnSpPr>
          <p:nvPr/>
        </p:nvCxnSpPr>
        <p:spPr>
          <a:xfrm flipH="1">
            <a:off x="1800231" y="3899510"/>
            <a:ext cx="2861142" cy="7406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0B22E5A-6884-450B-97DB-921E71C524B2}"/>
              </a:ext>
            </a:extLst>
          </p:cNvPr>
          <p:cNvCxnSpPr>
            <a:cxnSpLocks/>
            <a:stCxn id="6" idx="2"/>
            <a:endCxn id="8" idx="0"/>
          </p:cNvCxnSpPr>
          <p:nvPr/>
        </p:nvCxnSpPr>
        <p:spPr>
          <a:xfrm>
            <a:off x="4661373" y="3899510"/>
            <a:ext cx="0" cy="7886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A8237F04-C432-4BA8-8B7D-C9B720CD9E9E}"/>
              </a:ext>
            </a:extLst>
          </p:cNvPr>
          <p:cNvCxnSpPr>
            <a:cxnSpLocks/>
            <a:stCxn id="6" idx="2"/>
            <a:endCxn id="9" idx="0"/>
          </p:cNvCxnSpPr>
          <p:nvPr/>
        </p:nvCxnSpPr>
        <p:spPr>
          <a:xfrm>
            <a:off x="4661373" y="3899510"/>
            <a:ext cx="3267231" cy="7886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ylindre 21">
            <a:extLst>
              <a:ext uri="{FF2B5EF4-FFF2-40B4-BE49-F238E27FC236}">
                <a16:creationId xmlns:a16="http://schemas.microsoft.com/office/drawing/2014/main" id="{90FA8AC1-C139-4555-9CD7-C1C2E2121F71}"/>
              </a:ext>
            </a:extLst>
          </p:cNvPr>
          <p:cNvSpPr/>
          <p:nvPr/>
        </p:nvSpPr>
        <p:spPr>
          <a:xfrm>
            <a:off x="7447913" y="5463293"/>
            <a:ext cx="882556" cy="6466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SQL </a:t>
            </a:r>
            <a:r>
              <a:rPr lang="fr-FR" dirty="0" err="1"/>
              <a:t>Db</a:t>
            </a:r>
            <a:endParaRPr lang="fr-FR" dirty="0"/>
          </a:p>
        </p:txBody>
      </p:sp>
      <p:sp>
        <p:nvSpPr>
          <p:cNvPr id="23" name="Organigramme : Document 22">
            <a:extLst>
              <a:ext uri="{FF2B5EF4-FFF2-40B4-BE49-F238E27FC236}">
                <a16:creationId xmlns:a16="http://schemas.microsoft.com/office/drawing/2014/main" id="{B9ECB7FE-91E0-4FAA-93C4-9CE2F6000A4E}"/>
              </a:ext>
            </a:extLst>
          </p:cNvPr>
          <p:cNvSpPr/>
          <p:nvPr/>
        </p:nvSpPr>
        <p:spPr>
          <a:xfrm>
            <a:off x="4204172" y="5441112"/>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CSV</a:t>
            </a:r>
          </a:p>
        </p:txBody>
      </p:sp>
      <p:sp>
        <p:nvSpPr>
          <p:cNvPr id="24" name="Organigramme : Terminateur 23">
            <a:extLst>
              <a:ext uri="{FF2B5EF4-FFF2-40B4-BE49-F238E27FC236}">
                <a16:creationId xmlns:a16="http://schemas.microsoft.com/office/drawing/2014/main" id="{8D66079C-9900-4F48-9341-B3B33DF1319C}"/>
              </a:ext>
            </a:extLst>
          </p:cNvPr>
          <p:cNvSpPr/>
          <p:nvPr/>
        </p:nvSpPr>
        <p:spPr>
          <a:xfrm>
            <a:off x="1279127" y="5496086"/>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JSON</a:t>
            </a:r>
          </a:p>
        </p:txBody>
      </p:sp>
      <p:cxnSp>
        <p:nvCxnSpPr>
          <p:cNvPr id="25" name="Connecteur droit avec flèche 24">
            <a:extLst>
              <a:ext uri="{FF2B5EF4-FFF2-40B4-BE49-F238E27FC236}">
                <a16:creationId xmlns:a16="http://schemas.microsoft.com/office/drawing/2014/main" id="{6F0C7641-81EF-47BF-B97A-CF48C784A68D}"/>
              </a:ext>
            </a:extLst>
          </p:cNvPr>
          <p:cNvCxnSpPr>
            <a:cxnSpLocks/>
            <a:endCxn id="6" idx="0"/>
          </p:cNvCxnSpPr>
          <p:nvPr/>
        </p:nvCxnSpPr>
        <p:spPr>
          <a:xfrm>
            <a:off x="4661372" y="3007051"/>
            <a:ext cx="1" cy="523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E3D6009-4EEE-4A0E-B6F9-53671F0EDDE4}"/>
              </a:ext>
            </a:extLst>
          </p:cNvPr>
          <p:cNvCxnSpPr>
            <a:cxnSpLocks/>
          </p:cNvCxnSpPr>
          <p:nvPr/>
        </p:nvCxnSpPr>
        <p:spPr>
          <a:xfrm>
            <a:off x="4661372" y="2099502"/>
            <a:ext cx="1" cy="523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61A87B76-7901-419F-8720-9F16F13B60F2}"/>
              </a:ext>
            </a:extLst>
          </p:cNvPr>
          <p:cNvCxnSpPr>
            <a:cxnSpLocks/>
          </p:cNvCxnSpPr>
          <p:nvPr/>
        </p:nvCxnSpPr>
        <p:spPr>
          <a:xfrm>
            <a:off x="1736326" y="5061286"/>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5F69C445-13EB-4504-8987-F8D0C7F49DD5}"/>
              </a:ext>
            </a:extLst>
          </p:cNvPr>
          <p:cNvCxnSpPr>
            <a:cxnSpLocks/>
          </p:cNvCxnSpPr>
          <p:nvPr/>
        </p:nvCxnSpPr>
        <p:spPr>
          <a:xfrm>
            <a:off x="4661372" y="5004420"/>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15851CA3-125B-4246-977D-B051540E5DBC}"/>
              </a:ext>
            </a:extLst>
          </p:cNvPr>
          <p:cNvCxnSpPr>
            <a:cxnSpLocks/>
          </p:cNvCxnSpPr>
          <p:nvPr/>
        </p:nvCxnSpPr>
        <p:spPr>
          <a:xfrm>
            <a:off x="7889191" y="5009012"/>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Flèche : bas 36">
            <a:extLst>
              <a:ext uri="{FF2B5EF4-FFF2-40B4-BE49-F238E27FC236}">
                <a16:creationId xmlns:a16="http://schemas.microsoft.com/office/drawing/2014/main" id="{C5A93B04-51B2-4D73-94B3-9DFDDA4E3C3D}"/>
              </a:ext>
            </a:extLst>
          </p:cNvPr>
          <p:cNvSpPr/>
          <p:nvPr/>
        </p:nvSpPr>
        <p:spPr>
          <a:xfrm rot="2755033">
            <a:off x="6184180" y="4587344"/>
            <a:ext cx="205466" cy="404884"/>
          </a:xfrm>
          <a:prstGeom prst="downArrow">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3F349B4C-DDDF-483E-B9C8-0944B1877F92}"/>
              </a:ext>
            </a:extLst>
          </p:cNvPr>
          <p:cNvSpPr/>
          <p:nvPr/>
        </p:nvSpPr>
        <p:spPr>
          <a:xfrm>
            <a:off x="3500577" y="4587047"/>
            <a:ext cx="2533680" cy="16071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3378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378170-2AB9-4B6A-BDA0-82E8DF835269}"/>
              </a:ext>
            </a:extLst>
          </p:cNvPr>
          <p:cNvSpPr>
            <a:spLocks noGrp="1"/>
          </p:cNvSpPr>
          <p:nvPr>
            <p:ph type="title"/>
          </p:nvPr>
        </p:nvSpPr>
        <p:spPr/>
        <p:txBody>
          <a:bodyPr/>
          <a:lstStyle/>
          <a:p>
            <a:r>
              <a:rPr lang="fr-FR" dirty="0"/>
              <a:t>TODO 5</a:t>
            </a:r>
          </a:p>
        </p:txBody>
      </p:sp>
      <p:sp>
        <p:nvSpPr>
          <p:cNvPr id="3" name="Espace réservé du contenu 2">
            <a:extLst>
              <a:ext uri="{FF2B5EF4-FFF2-40B4-BE49-F238E27FC236}">
                <a16:creationId xmlns:a16="http://schemas.microsoft.com/office/drawing/2014/main" id="{C79EF0C4-7AA7-4469-B847-1CC0896B652F}"/>
              </a:ext>
            </a:extLst>
          </p:cNvPr>
          <p:cNvSpPr>
            <a:spLocks noGrp="1"/>
          </p:cNvSpPr>
          <p:nvPr>
            <p:ph idx="1"/>
          </p:nvPr>
        </p:nvSpPr>
        <p:spPr/>
        <p:txBody>
          <a:bodyPr/>
          <a:lstStyle/>
          <a:p>
            <a:pPr lvl="1"/>
            <a:endParaRPr lang="fr-FR" dirty="0"/>
          </a:p>
          <a:p>
            <a:pPr lvl="1"/>
            <a:endParaRPr lang="fr-FR" dirty="0"/>
          </a:p>
          <a:p>
            <a:endParaRPr lang="fr-FR" dirty="0"/>
          </a:p>
        </p:txBody>
      </p:sp>
      <p:sp>
        <p:nvSpPr>
          <p:cNvPr id="4" name="ZoneTexte 3">
            <a:extLst>
              <a:ext uri="{FF2B5EF4-FFF2-40B4-BE49-F238E27FC236}">
                <a16:creationId xmlns:a16="http://schemas.microsoft.com/office/drawing/2014/main" id="{B71CFD0C-81BC-4C87-A4A8-FB1D247B076B}"/>
              </a:ext>
            </a:extLst>
          </p:cNvPr>
          <p:cNvSpPr txBox="1"/>
          <p:nvPr/>
        </p:nvSpPr>
        <p:spPr>
          <a:xfrm>
            <a:off x="4387516" y="1715081"/>
            <a:ext cx="648383" cy="369332"/>
          </a:xfrm>
          <a:prstGeom prst="rect">
            <a:avLst/>
          </a:prstGeom>
          <a:noFill/>
        </p:spPr>
        <p:txBody>
          <a:bodyPr wrap="none" rtlCol="0">
            <a:spAutoFit/>
          </a:bodyPr>
          <a:lstStyle/>
          <a:p>
            <a:r>
              <a:rPr lang="fr-FR" dirty="0" err="1"/>
              <a:t>View</a:t>
            </a:r>
            <a:endParaRPr lang="fr-FR" dirty="0"/>
          </a:p>
        </p:txBody>
      </p:sp>
      <p:sp>
        <p:nvSpPr>
          <p:cNvPr id="5" name="ZoneTexte 4">
            <a:extLst>
              <a:ext uri="{FF2B5EF4-FFF2-40B4-BE49-F238E27FC236}">
                <a16:creationId xmlns:a16="http://schemas.microsoft.com/office/drawing/2014/main" id="{3A4C4936-617E-4B16-BB80-5EE835781568}"/>
              </a:ext>
            </a:extLst>
          </p:cNvPr>
          <p:cNvSpPr txBox="1"/>
          <p:nvPr/>
        </p:nvSpPr>
        <p:spPr>
          <a:xfrm>
            <a:off x="3972946" y="2381279"/>
            <a:ext cx="1376852" cy="369332"/>
          </a:xfrm>
          <a:prstGeom prst="rect">
            <a:avLst/>
          </a:prstGeom>
          <a:noFill/>
        </p:spPr>
        <p:txBody>
          <a:bodyPr wrap="none" rtlCol="0">
            <a:spAutoFit/>
          </a:bodyPr>
          <a:lstStyle/>
          <a:p>
            <a:r>
              <a:rPr lang="fr-FR" dirty="0" err="1"/>
              <a:t>Presentation</a:t>
            </a:r>
            <a:endParaRPr lang="fr-FR" dirty="0"/>
          </a:p>
        </p:txBody>
      </p:sp>
      <p:sp>
        <p:nvSpPr>
          <p:cNvPr id="6" name="ZoneTexte 5">
            <a:extLst>
              <a:ext uri="{FF2B5EF4-FFF2-40B4-BE49-F238E27FC236}">
                <a16:creationId xmlns:a16="http://schemas.microsoft.com/office/drawing/2014/main" id="{C8043AF5-E471-4979-A557-C72215B15C82}"/>
              </a:ext>
            </a:extLst>
          </p:cNvPr>
          <p:cNvSpPr txBox="1"/>
          <p:nvPr/>
        </p:nvSpPr>
        <p:spPr>
          <a:xfrm>
            <a:off x="4150399" y="3945934"/>
            <a:ext cx="1021946" cy="369332"/>
          </a:xfrm>
          <a:prstGeom prst="rect">
            <a:avLst/>
          </a:prstGeom>
          <a:noFill/>
        </p:spPr>
        <p:txBody>
          <a:bodyPr wrap="none" rtlCol="0">
            <a:spAutoFit/>
          </a:bodyPr>
          <a:lstStyle/>
          <a:p>
            <a:r>
              <a:rPr lang="fr-FR" dirty="0"/>
              <a:t>Interface</a:t>
            </a:r>
          </a:p>
        </p:txBody>
      </p:sp>
      <p:sp>
        <p:nvSpPr>
          <p:cNvPr id="7" name="ZoneTexte 6">
            <a:extLst>
              <a:ext uri="{FF2B5EF4-FFF2-40B4-BE49-F238E27FC236}">
                <a16:creationId xmlns:a16="http://schemas.microsoft.com/office/drawing/2014/main" id="{ACFCE17F-7B8A-4B15-BCCE-72B956622D38}"/>
              </a:ext>
            </a:extLst>
          </p:cNvPr>
          <p:cNvSpPr txBox="1"/>
          <p:nvPr/>
        </p:nvSpPr>
        <p:spPr>
          <a:xfrm>
            <a:off x="890337" y="4688123"/>
            <a:ext cx="1916102" cy="369332"/>
          </a:xfrm>
          <a:prstGeom prst="rect">
            <a:avLst/>
          </a:prstGeom>
          <a:noFill/>
        </p:spPr>
        <p:txBody>
          <a:bodyPr wrap="none" rtlCol="0">
            <a:spAutoFit/>
          </a:bodyPr>
          <a:lstStyle/>
          <a:p>
            <a:r>
              <a:rPr lang="fr-FR" dirty="0"/>
              <a:t>Service Repository</a:t>
            </a:r>
          </a:p>
        </p:txBody>
      </p:sp>
      <p:sp>
        <p:nvSpPr>
          <p:cNvPr id="8" name="ZoneTexte 7">
            <a:extLst>
              <a:ext uri="{FF2B5EF4-FFF2-40B4-BE49-F238E27FC236}">
                <a16:creationId xmlns:a16="http://schemas.microsoft.com/office/drawing/2014/main" id="{820C0E42-0F83-426C-B965-3F163F0D3C9A}"/>
              </a:ext>
            </a:extLst>
          </p:cNvPr>
          <p:cNvSpPr txBox="1"/>
          <p:nvPr/>
        </p:nvSpPr>
        <p:spPr>
          <a:xfrm>
            <a:off x="3860673" y="4688123"/>
            <a:ext cx="1601400" cy="369332"/>
          </a:xfrm>
          <a:prstGeom prst="rect">
            <a:avLst/>
          </a:prstGeom>
          <a:noFill/>
        </p:spPr>
        <p:txBody>
          <a:bodyPr wrap="none" rtlCol="0">
            <a:spAutoFit/>
          </a:bodyPr>
          <a:lstStyle/>
          <a:p>
            <a:r>
              <a:rPr lang="fr-FR" dirty="0"/>
              <a:t>CSV Repository</a:t>
            </a:r>
          </a:p>
        </p:txBody>
      </p:sp>
      <p:sp>
        <p:nvSpPr>
          <p:cNvPr id="9" name="ZoneTexte 8">
            <a:extLst>
              <a:ext uri="{FF2B5EF4-FFF2-40B4-BE49-F238E27FC236}">
                <a16:creationId xmlns:a16="http://schemas.microsoft.com/office/drawing/2014/main" id="{9CDF8415-A8BC-449D-9A42-EF4B85597317}"/>
              </a:ext>
            </a:extLst>
          </p:cNvPr>
          <p:cNvSpPr txBox="1"/>
          <p:nvPr/>
        </p:nvSpPr>
        <p:spPr>
          <a:xfrm>
            <a:off x="7127904" y="4688123"/>
            <a:ext cx="1601400" cy="369332"/>
          </a:xfrm>
          <a:prstGeom prst="rect">
            <a:avLst/>
          </a:prstGeom>
          <a:noFill/>
        </p:spPr>
        <p:txBody>
          <a:bodyPr wrap="none" rtlCol="0">
            <a:spAutoFit/>
          </a:bodyPr>
          <a:lstStyle/>
          <a:p>
            <a:r>
              <a:rPr lang="fr-FR" dirty="0"/>
              <a:t>SQL Repository</a:t>
            </a:r>
          </a:p>
        </p:txBody>
      </p:sp>
      <p:cxnSp>
        <p:nvCxnSpPr>
          <p:cNvPr id="11" name="Connecteur droit avec flèche 10">
            <a:extLst>
              <a:ext uri="{FF2B5EF4-FFF2-40B4-BE49-F238E27FC236}">
                <a16:creationId xmlns:a16="http://schemas.microsoft.com/office/drawing/2014/main" id="{4312440C-A66D-4373-ABE9-9008089F3D03}"/>
              </a:ext>
            </a:extLst>
          </p:cNvPr>
          <p:cNvCxnSpPr>
            <a:cxnSpLocks/>
          </p:cNvCxnSpPr>
          <p:nvPr/>
        </p:nvCxnSpPr>
        <p:spPr>
          <a:xfrm flipH="1">
            <a:off x="1800231" y="4367234"/>
            <a:ext cx="2827916" cy="2729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0B22E5A-6884-450B-97DB-921E71C524B2}"/>
              </a:ext>
            </a:extLst>
          </p:cNvPr>
          <p:cNvCxnSpPr>
            <a:cxnSpLocks/>
            <a:endCxn id="8" idx="0"/>
          </p:cNvCxnSpPr>
          <p:nvPr/>
        </p:nvCxnSpPr>
        <p:spPr>
          <a:xfrm>
            <a:off x="4661372" y="4371474"/>
            <a:ext cx="1"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A8237F04-C432-4BA8-8B7D-C9B720CD9E9E}"/>
              </a:ext>
            </a:extLst>
          </p:cNvPr>
          <p:cNvCxnSpPr>
            <a:cxnSpLocks/>
            <a:endCxn id="9" idx="0"/>
          </p:cNvCxnSpPr>
          <p:nvPr/>
        </p:nvCxnSpPr>
        <p:spPr>
          <a:xfrm>
            <a:off x="4661372" y="4371474"/>
            <a:ext cx="3267232"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ylindre 21">
            <a:extLst>
              <a:ext uri="{FF2B5EF4-FFF2-40B4-BE49-F238E27FC236}">
                <a16:creationId xmlns:a16="http://schemas.microsoft.com/office/drawing/2014/main" id="{90FA8AC1-C139-4555-9CD7-C1C2E2121F71}"/>
              </a:ext>
            </a:extLst>
          </p:cNvPr>
          <p:cNvSpPr/>
          <p:nvPr/>
        </p:nvSpPr>
        <p:spPr>
          <a:xfrm>
            <a:off x="7447913" y="5463293"/>
            <a:ext cx="882556" cy="6466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SQL </a:t>
            </a:r>
            <a:r>
              <a:rPr lang="fr-FR" dirty="0" err="1"/>
              <a:t>Db</a:t>
            </a:r>
            <a:endParaRPr lang="fr-FR" dirty="0"/>
          </a:p>
        </p:txBody>
      </p:sp>
      <p:sp>
        <p:nvSpPr>
          <p:cNvPr id="23" name="Organigramme : Document 22">
            <a:extLst>
              <a:ext uri="{FF2B5EF4-FFF2-40B4-BE49-F238E27FC236}">
                <a16:creationId xmlns:a16="http://schemas.microsoft.com/office/drawing/2014/main" id="{B9ECB7FE-91E0-4FAA-93C4-9CE2F6000A4E}"/>
              </a:ext>
            </a:extLst>
          </p:cNvPr>
          <p:cNvSpPr/>
          <p:nvPr/>
        </p:nvSpPr>
        <p:spPr>
          <a:xfrm>
            <a:off x="4204172" y="5441112"/>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CSV</a:t>
            </a:r>
          </a:p>
        </p:txBody>
      </p:sp>
      <p:sp>
        <p:nvSpPr>
          <p:cNvPr id="24" name="Organigramme : Terminateur 23">
            <a:extLst>
              <a:ext uri="{FF2B5EF4-FFF2-40B4-BE49-F238E27FC236}">
                <a16:creationId xmlns:a16="http://schemas.microsoft.com/office/drawing/2014/main" id="{8D66079C-9900-4F48-9341-B3B33DF1319C}"/>
              </a:ext>
            </a:extLst>
          </p:cNvPr>
          <p:cNvSpPr/>
          <p:nvPr/>
        </p:nvSpPr>
        <p:spPr>
          <a:xfrm>
            <a:off x="1279127" y="5496086"/>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JSON</a:t>
            </a:r>
          </a:p>
        </p:txBody>
      </p:sp>
      <p:cxnSp>
        <p:nvCxnSpPr>
          <p:cNvPr id="25" name="Connecteur droit avec flèche 24">
            <a:extLst>
              <a:ext uri="{FF2B5EF4-FFF2-40B4-BE49-F238E27FC236}">
                <a16:creationId xmlns:a16="http://schemas.microsoft.com/office/drawing/2014/main" id="{6F0C7641-81EF-47BF-B97A-CF48C784A68D}"/>
              </a:ext>
            </a:extLst>
          </p:cNvPr>
          <p:cNvCxnSpPr>
            <a:cxnSpLocks/>
          </p:cNvCxnSpPr>
          <p:nvPr/>
        </p:nvCxnSpPr>
        <p:spPr>
          <a:xfrm>
            <a:off x="4661372" y="2659738"/>
            <a:ext cx="0" cy="295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E3D6009-4EEE-4A0E-B6F9-53671F0EDDE4}"/>
              </a:ext>
            </a:extLst>
          </p:cNvPr>
          <p:cNvCxnSpPr>
            <a:cxnSpLocks/>
          </p:cNvCxnSpPr>
          <p:nvPr/>
        </p:nvCxnSpPr>
        <p:spPr>
          <a:xfrm>
            <a:off x="4661372" y="2099502"/>
            <a:ext cx="0" cy="3542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61A87B76-7901-419F-8720-9F16F13B60F2}"/>
              </a:ext>
            </a:extLst>
          </p:cNvPr>
          <p:cNvCxnSpPr>
            <a:cxnSpLocks/>
          </p:cNvCxnSpPr>
          <p:nvPr/>
        </p:nvCxnSpPr>
        <p:spPr>
          <a:xfrm>
            <a:off x="1736326" y="5061286"/>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5F69C445-13EB-4504-8987-F8D0C7F49DD5}"/>
              </a:ext>
            </a:extLst>
          </p:cNvPr>
          <p:cNvCxnSpPr>
            <a:cxnSpLocks/>
          </p:cNvCxnSpPr>
          <p:nvPr/>
        </p:nvCxnSpPr>
        <p:spPr>
          <a:xfrm>
            <a:off x="4661372" y="5004420"/>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15851CA3-125B-4246-977D-B051540E5DBC}"/>
              </a:ext>
            </a:extLst>
          </p:cNvPr>
          <p:cNvCxnSpPr>
            <a:cxnSpLocks/>
          </p:cNvCxnSpPr>
          <p:nvPr/>
        </p:nvCxnSpPr>
        <p:spPr>
          <a:xfrm>
            <a:off x="7889191" y="5009012"/>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Flèche : bas 9">
            <a:extLst>
              <a:ext uri="{FF2B5EF4-FFF2-40B4-BE49-F238E27FC236}">
                <a16:creationId xmlns:a16="http://schemas.microsoft.com/office/drawing/2014/main" id="{0B2CED15-3080-45F4-B1F9-97200DC52C6C}"/>
              </a:ext>
            </a:extLst>
          </p:cNvPr>
          <p:cNvSpPr/>
          <p:nvPr/>
        </p:nvSpPr>
        <p:spPr>
          <a:xfrm rot="2755033">
            <a:off x="5900623" y="2847811"/>
            <a:ext cx="205466" cy="404884"/>
          </a:xfrm>
          <a:prstGeom prst="downArrow">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43847238-8CF9-44C5-8309-350D432BB750}"/>
              </a:ext>
            </a:extLst>
          </p:cNvPr>
          <p:cNvSpPr/>
          <p:nvPr/>
        </p:nvSpPr>
        <p:spPr>
          <a:xfrm>
            <a:off x="3713747" y="2817995"/>
            <a:ext cx="2034122" cy="110195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29533E33-440F-4E5B-AF76-3ED6D87BA1CE}"/>
              </a:ext>
            </a:extLst>
          </p:cNvPr>
          <p:cNvSpPr txBox="1"/>
          <p:nvPr/>
        </p:nvSpPr>
        <p:spPr>
          <a:xfrm>
            <a:off x="4159560" y="2895557"/>
            <a:ext cx="1021946" cy="369332"/>
          </a:xfrm>
          <a:prstGeom prst="rect">
            <a:avLst/>
          </a:prstGeom>
          <a:noFill/>
        </p:spPr>
        <p:txBody>
          <a:bodyPr wrap="none" rtlCol="0">
            <a:spAutoFit/>
          </a:bodyPr>
          <a:lstStyle/>
          <a:p>
            <a:r>
              <a:rPr lang="fr-FR" dirty="0"/>
              <a:t>Interface</a:t>
            </a:r>
          </a:p>
        </p:txBody>
      </p:sp>
      <p:cxnSp>
        <p:nvCxnSpPr>
          <p:cNvPr id="32" name="Connecteur droit avec flèche 31">
            <a:extLst>
              <a:ext uri="{FF2B5EF4-FFF2-40B4-BE49-F238E27FC236}">
                <a16:creationId xmlns:a16="http://schemas.microsoft.com/office/drawing/2014/main" id="{9633C32A-7294-45A4-92B8-A29B8B3A7330}"/>
              </a:ext>
            </a:extLst>
          </p:cNvPr>
          <p:cNvCxnSpPr>
            <a:cxnSpLocks/>
          </p:cNvCxnSpPr>
          <p:nvPr/>
        </p:nvCxnSpPr>
        <p:spPr>
          <a:xfrm>
            <a:off x="4679694" y="3744316"/>
            <a:ext cx="1"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3796B98-BFF9-4AE1-AAB3-42E040E36F85}"/>
              </a:ext>
            </a:extLst>
          </p:cNvPr>
          <p:cNvSpPr txBox="1"/>
          <p:nvPr/>
        </p:nvSpPr>
        <p:spPr>
          <a:xfrm>
            <a:off x="4026073" y="3410588"/>
            <a:ext cx="1639360" cy="369332"/>
          </a:xfrm>
          <a:prstGeom prst="rect">
            <a:avLst/>
          </a:prstGeom>
          <a:noFill/>
        </p:spPr>
        <p:txBody>
          <a:bodyPr wrap="none" rtlCol="0">
            <a:spAutoFit/>
          </a:bodyPr>
          <a:lstStyle/>
          <a:p>
            <a:r>
              <a:rPr lang="fr-FR" dirty="0" err="1"/>
              <a:t>Caching</a:t>
            </a:r>
            <a:r>
              <a:rPr lang="fr-FR" dirty="0"/>
              <a:t> Reader</a:t>
            </a:r>
          </a:p>
        </p:txBody>
      </p:sp>
      <p:cxnSp>
        <p:nvCxnSpPr>
          <p:cNvPr id="35" name="Connecteur droit avec flèche 34">
            <a:extLst>
              <a:ext uri="{FF2B5EF4-FFF2-40B4-BE49-F238E27FC236}">
                <a16:creationId xmlns:a16="http://schemas.microsoft.com/office/drawing/2014/main" id="{732CA371-6D12-4172-B4C7-F2E1BBCA27AA}"/>
              </a:ext>
            </a:extLst>
          </p:cNvPr>
          <p:cNvCxnSpPr>
            <a:cxnSpLocks/>
          </p:cNvCxnSpPr>
          <p:nvPr/>
        </p:nvCxnSpPr>
        <p:spPr>
          <a:xfrm>
            <a:off x="4670533" y="3206565"/>
            <a:ext cx="1"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238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378170-2AB9-4B6A-BDA0-82E8DF835269}"/>
              </a:ext>
            </a:extLst>
          </p:cNvPr>
          <p:cNvSpPr>
            <a:spLocks noGrp="1"/>
          </p:cNvSpPr>
          <p:nvPr>
            <p:ph type="title"/>
          </p:nvPr>
        </p:nvSpPr>
        <p:spPr/>
        <p:txBody>
          <a:bodyPr/>
          <a:lstStyle/>
          <a:p>
            <a:r>
              <a:rPr lang="fr-FR" dirty="0"/>
              <a:t>TODO 6</a:t>
            </a:r>
          </a:p>
        </p:txBody>
      </p:sp>
      <p:sp>
        <p:nvSpPr>
          <p:cNvPr id="3" name="Espace réservé du contenu 2">
            <a:extLst>
              <a:ext uri="{FF2B5EF4-FFF2-40B4-BE49-F238E27FC236}">
                <a16:creationId xmlns:a16="http://schemas.microsoft.com/office/drawing/2014/main" id="{C79EF0C4-7AA7-4469-B847-1CC0896B652F}"/>
              </a:ext>
            </a:extLst>
          </p:cNvPr>
          <p:cNvSpPr>
            <a:spLocks noGrp="1"/>
          </p:cNvSpPr>
          <p:nvPr>
            <p:ph idx="1"/>
          </p:nvPr>
        </p:nvSpPr>
        <p:spPr/>
        <p:txBody>
          <a:bodyPr/>
          <a:lstStyle/>
          <a:p>
            <a:pPr lvl="1"/>
            <a:endParaRPr lang="fr-FR" dirty="0"/>
          </a:p>
          <a:p>
            <a:pPr lvl="1"/>
            <a:endParaRPr lang="fr-FR" dirty="0"/>
          </a:p>
          <a:p>
            <a:endParaRPr lang="fr-FR" dirty="0"/>
          </a:p>
        </p:txBody>
      </p:sp>
      <p:sp>
        <p:nvSpPr>
          <p:cNvPr id="4" name="ZoneTexte 3">
            <a:extLst>
              <a:ext uri="{FF2B5EF4-FFF2-40B4-BE49-F238E27FC236}">
                <a16:creationId xmlns:a16="http://schemas.microsoft.com/office/drawing/2014/main" id="{B71CFD0C-81BC-4C87-A4A8-FB1D247B076B}"/>
              </a:ext>
            </a:extLst>
          </p:cNvPr>
          <p:cNvSpPr txBox="1"/>
          <p:nvPr/>
        </p:nvSpPr>
        <p:spPr>
          <a:xfrm>
            <a:off x="4387516" y="1715081"/>
            <a:ext cx="648383" cy="369332"/>
          </a:xfrm>
          <a:prstGeom prst="rect">
            <a:avLst/>
          </a:prstGeom>
          <a:noFill/>
        </p:spPr>
        <p:txBody>
          <a:bodyPr wrap="none" rtlCol="0">
            <a:spAutoFit/>
          </a:bodyPr>
          <a:lstStyle/>
          <a:p>
            <a:r>
              <a:rPr lang="fr-FR" dirty="0" err="1"/>
              <a:t>View</a:t>
            </a:r>
            <a:endParaRPr lang="fr-FR" dirty="0"/>
          </a:p>
        </p:txBody>
      </p:sp>
      <p:sp>
        <p:nvSpPr>
          <p:cNvPr id="5" name="ZoneTexte 4">
            <a:extLst>
              <a:ext uri="{FF2B5EF4-FFF2-40B4-BE49-F238E27FC236}">
                <a16:creationId xmlns:a16="http://schemas.microsoft.com/office/drawing/2014/main" id="{3A4C4936-617E-4B16-BB80-5EE835781568}"/>
              </a:ext>
            </a:extLst>
          </p:cNvPr>
          <p:cNvSpPr txBox="1"/>
          <p:nvPr/>
        </p:nvSpPr>
        <p:spPr>
          <a:xfrm>
            <a:off x="3972946" y="2381279"/>
            <a:ext cx="1376852" cy="369332"/>
          </a:xfrm>
          <a:prstGeom prst="rect">
            <a:avLst/>
          </a:prstGeom>
          <a:noFill/>
        </p:spPr>
        <p:txBody>
          <a:bodyPr wrap="none" rtlCol="0">
            <a:spAutoFit/>
          </a:bodyPr>
          <a:lstStyle/>
          <a:p>
            <a:r>
              <a:rPr lang="fr-FR" dirty="0" err="1"/>
              <a:t>Presentation</a:t>
            </a:r>
            <a:endParaRPr lang="fr-FR" dirty="0"/>
          </a:p>
        </p:txBody>
      </p:sp>
      <p:sp>
        <p:nvSpPr>
          <p:cNvPr id="6" name="ZoneTexte 5">
            <a:extLst>
              <a:ext uri="{FF2B5EF4-FFF2-40B4-BE49-F238E27FC236}">
                <a16:creationId xmlns:a16="http://schemas.microsoft.com/office/drawing/2014/main" id="{C8043AF5-E471-4979-A557-C72215B15C82}"/>
              </a:ext>
            </a:extLst>
          </p:cNvPr>
          <p:cNvSpPr txBox="1"/>
          <p:nvPr/>
        </p:nvSpPr>
        <p:spPr>
          <a:xfrm>
            <a:off x="4150399" y="3945934"/>
            <a:ext cx="1021946" cy="369332"/>
          </a:xfrm>
          <a:prstGeom prst="rect">
            <a:avLst/>
          </a:prstGeom>
          <a:noFill/>
        </p:spPr>
        <p:txBody>
          <a:bodyPr wrap="none" rtlCol="0">
            <a:spAutoFit/>
          </a:bodyPr>
          <a:lstStyle/>
          <a:p>
            <a:r>
              <a:rPr lang="fr-FR" dirty="0"/>
              <a:t>Interface</a:t>
            </a:r>
          </a:p>
        </p:txBody>
      </p:sp>
      <p:sp>
        <p:nvSpPr>
          <p:cNvPr id="7" name="ZoneTexte 6">
            <a:extLst>
              <a:ext uri="{FF2B5EF4-FFF2-40B4-BE49-F238E27FC236}">
                <a16:creationId xmlns:a16="http://schemas.microsoft.com/office/drawing/2014/main" id="{ACFCE17F-7B8A-4B15-BCCE-72B956622D38}"/>
              </a:ext>
            </a:extLst>
          </p:cNvPr>
          <p:cNvSpPr txBox="1"/>
          <p:nvPr/>
        </p:nvSpPr>
        <p:spPr>
          <a:xfrm>
            <a:off x="890337" y="4688123"/>
            <a:ext cx="1916102" cy="369332"/>
          </a:xfrm>
          <a:prstGeom prst="rect">
            <a:avLst/>
          </a:prstGeom>
          <a:noFill/>
        </p:spPr>
        <p:txBody>
          <a:bodyPr wrap="none" rtlCol="0">
            <a:spAutoFit/>
          </a:bodyPr>
          <a:lstStyle/>
          <a:p>
            <a:r>
              <a:rPr lang="fr-FR" dirty="0"/>
              <a:t>Service Repository</a:t>
            </a:r>
          </a:p>
        </p:txBody>
      </p:sp>
      <p:sp>
        <p:nvSpPr>
          <p:cNvPr id="8" name="ZoneTexte 7">
            <a:extLst>
              <a:ext uri="{FF2B5EF4-FFF2-40B4-BE49-F238E27FC236}">
                <a16:creationId xmlns:a16="http://schemas.microsoft.com/office/drawing/2014/main" id="{820C0E42-0F83-426C-B965-3F163F0D3C9A}"/>
              </a:ext>
            </a:extLst>
          </p:cNvPr>
          <p:cNvSpPr txBox="1"/>
          <p:nvPr/>
        </p:nvSpPr>
        <p:spPr>
          <a:xfrm>
            <a:off x="3860673" y="4688123"/>
            <a:ext cx="1601400" cy="369332"/>
          </a:xfrm>
          <a:prstGeom prst="rect">
            <a:avLst/>
          </a:prstGeom>
          <a:noFill/>
        </p:spPr>
        <p:txBody>
          <a:bodyPr wrap="none" rtlCol="0">
            <a:spAutoFit/>
          </a:bodyPr>
          <a:lstStyle/>
          <a:p>
            <a:r>
              <a:rPr lang="fr-FR" dirty="0"/>
              <a:t>CSV Repository</a:t>
            </a:r>
          </a:p>
        </p:txBody>
      </p:sp>
      <p:sp>
        <p:nvSpPr>
          <p:cNvPr id="9" name="ZoneTexte 8">
            <a:extLst>
              <a:ext uri="{FF2B5EF4-FFF2-40B4-BE49-F238E27FC236}">
                <a16:creationId xmlns:a16="http://schemas.microsoft.com/office/drawing/2014/main" id="{9CDF8415-A8BC-449D-9A42-EF4B85597317}"/>
              </a:ext>
            </a:extLst>
          </p:cNvPr>
          <p:cNvSpPr txBox="1"/>
          <p:nvPr/>
        </p:nvSpPr>
        <p:spPr>
          <a:xfrm>
            <a:off x="7127904" y="4688123"/>
            <a:ext cx="1601400" cy="369332"/>
          </a:xfrm>
          <a:prstGeom prst="rect">
            <a:avLst/>
          </a:prstGeom>
          <a:noFill/>
        </p:spPr>
        <p:txBody>
          <a:bodyPr wrap="none" rtlCol="0">
            <a:spAutoFit/>
          </a:bodyPr>
          <a:lstStyle/>
          <a:p>
            <a:r>
              <a:rPr lang="fr-FR" dirty="0"/>
              <a:t>SQL Repository</a:t>
            </a:r>
          </a:p>
        </p:txBody>
      </p:sp>
      <p:cxnSp>
        <p:nvCxnSpPr>
          <p:cNvPr id="11" name="Connecteur droit avec flèche 10">
            <a:extLst>
              <a:ext uri="{FF2B5EF4-FFF2-40B4-BE49-F238E27FC236}">
                <a16:creationId xmlns:a16="http://schemas.microsoft.com/office/drawing/2014/main" id="{4312440C-A66D-4373-ABE9-9008089F3D03}"/>
              </a:ext>
            </a:extLst>
          </p:cNvPr>
          <p:cNvCxnSpPr>
            <a:cxnSpLocks/>
          </p:cNvCxnSpPr>
          <p:nvPr/>
        </p:nvCxnSpPr>
        <p:spPr>
          <a:xfrm flipH="1">
            <a:off x="1800231" y="4367234"/>
            <a:ext cx="2827916" cy="2729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0B22E5A-6884-450B-97DB-921E71C524B2}"/>
              </a:ext>
            </a:extLst>
          </p:cNvPr>
          <p:cNvCxnSpPr>
            <a:cxnSpLocks/>
            <a:endCxn id="8" idx="0"/>
          </p:cNvCxnSpPr>
          <p:nvPr/>
        </p:nvCxnSpPr>
        <p:spPr>
          <a:xfrm>
            <a:off x="4661372" y="4371474"/>
            <a:ext cx="1"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A8237F04-C432-4BA8-8B7D-C9B720CD9E9E}"/>
              </a:ext>
            </a:extLst>
          </p:cNvPr>
          <p:cNvCxnSpPr>
            <a:cxnSpLocks/>
            <a:endCxn id="9" idx="0"/>
          </p:cNvCxnSpPr>
          <p:nvPr/>
        </p:nvCxnSpPr>
        <p:spPr>
          <a:xfrm>
            <a:off x="4661372" y="4371474"/>
            <a:ext cx="3267232"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ylindre 21">
            <a:extLst>
              <a:ext uri="{FF2B5EF4-FFF2-40B4-BE49-F238E27FC236}">
                <a16:creationId xmlns:a16="http://schemas.microsoft.com/office/drawing/2014/main" id="{90FA8AC1-C139-4555-9CD7-C1C2E2121F71}"/>
              </a:ext>
            </a:extLst>
          </p:cNvPr>
          <p:cNvSpPr/>
          <p:nvPr/>
        </p:nvSpPr>
        <p:spPr>
          <a:xfrm>
            <a:off x="7447913" y="5463293"/>
            <a:ext cx="882556" cy="6466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SQL </a:t>
            </a:r>
            <a:r>
              <a:rPr lang="fr-FR" dirty="0" err="1"/>
              <a:t>Db</a:t>
            </a:r>
            <a:endParaRPr lang="fr-FR" dirty="0"/>
          </a:p>
        </p:txBody>
      </p:sp>
      <p:sp>
        <p:nvSpPr>
          <p:cNvPr id="23" name="Organigramme : Document 22">
            <a:extLst>
              <a:ext uri="{FF2B5EF4-FFF2-40B4-BE49-F238E27FC236}">
                <a16:creationId xmlns:a16="http://schemas.microsoft.com/office/drawing/2014/main" id="{B9ECB7FE-91E0-4FAA-93C4-9CE2F6000A4E}"/>
              </a:ext>
            </a:extLst>
          </p:cNvPr>
          <p:cNvSpPr/>
          <p:nvPr/>
        </p:nvSpPr>
        <p:spPr>
          <a:xfrm>
            <a:off x="4204172" y="5441112"/>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CSV</a:t>
            </a:r>
          </a:p>
        </p:txBody>
      </p:sp>
      <p:sp>
        <p:nvSpPr>
          <p:cNvPr id="24" name="Organigramme : Terminateur 23">
            <a:extLst>
              <a:ext uri="{FF2B5EF4-FFF2-40B4-BE49-F238E27FC236}">
                <a16:creationId xmlns:a16="http://schemas.microsoft.com/office/drawing/2014/main" id="{8D66079C-9900-4F48-9341-B3B33DF1319C}"/>
              </a:ext>
            </a:extLst>
          </p:cNvPr>
          <p:cNvSpPr/>
          <p:nvPr/>
        </p:nvSpPr>
        <p:spPr>
          <a:xfrm>
            <a:off x="1279127" y="5496086"/>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JSON</a:t>
            </a:r>
          </a:p>
        </p:txBody>
      </p:sp>
      <p:cxnSp>
        <p:nvCxnSpPr>
          <p:cNvPr id="25" name="Connecteur droit avec flèche 24">
            <a:extLst>
              <a:ext uri="{FF2B5EF4-FFF2-40B4-BE49-F238E27FC236}">
                <a16:creationId xmlns:a16="http://schemas.microsoft.com/office/drawing/2014/main" id="{6F0C7641-81EF-47BF-B97A-CF48C784A68D}"/>
              </a:ext>
            </a:extLst>
          </p:cNvPr>
          <p:cNvCxnSpPr>
            <a:cxnSpLocks/>
          </p:cNvCxnSpPr>
          <p:nvPr/>
        </p:nvCxnSpPr>
        <p:spPr>
          <a:xfrm>
            <a:off x="4661372" y="2659738"/>
            <a:ext cx="0" cy="295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E3D6009-4EEE-4A0E-B6F9-53671F0EDDE4}"/>
              </a:ext>
            </a:extLst>
          </p:cNvPr>
          <p:cNvCxnSpPr>
            <a:cxnSpLocks/>
          </p:cNvCxnSpPr>
          <p:nvPr/>
        </p:nvCxnSpPr>
        <p:spPr>
          <a:xfrm>
            <a:off x="4661372" y="2099502"/>
            <a:ext cx="0" cy="3542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61A87B76-7901-419F-8720-9F16F13B60F2}"/>
              </a:ext>
            </a:extLst>
          </p:cNvPr>
          <p:cNvCxnSpPr>
            <a:cxnSpLocks/>
          </p:cNvCxnSpPr>
          <p:nvPr/>
        </p:nvCxnSpPr>
        <p:spPr>
          <a:xfrm>
            <a:off x="1736326" y="5061286"/>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5F69C445-13EB-4504-8987-F8D0C7F49DD5}"/>
              </a:ext>
            </a:extLst>
          </p:cNvPr>
          <p:cNvCxnSpPr>
            <a:cxnSpLocks/>
          </p:cNvCxnSpPr>
          <p:nvPr/>
        </p:nvCxnSpPr>
        <p:spPr>
          <a:xfrm>
            <a:off x="4661372" y="5004420"/>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15851CA3-125B-4246-977D-B051540E5DBC}"/>
              </a:ext>
            </a:extLst>
          </p:cNvPr>
          <p:cNvCxnSpPr>
            <a:cxnSpLocks/>
          </p:cNvCxnSpPr>
          <p:nvPr/>
        </p:nvCxnSpPr>
        <p:spPr>
          <a:xfrm>
            <a:off x="7889191" y="5009012"/>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29533E33-440F-4E5B-AF76-3ED6D87BA1CE}"/>
              </a:ext>
            </a:extLst>
          </p:cNvPr>
          <p:cNvSpPr txBox="1"/>
          <p:nvPr/>
        </p:nvSpPr>
        <p:spPr>
          <a:xfrm>
            <a:off x="4159560" y="2895557"/>
            <a:ext cx="1021946" cy="369332"/>
          </a:xfrm>
          <a:prstGeom prst="rect">
            <a:avLst/>
          </a:prstGeom>
          <a:noFill/>
        </p:spPr>
        <p:txBody>
          <a:bodyPr wrap="none" rtlCol="0">
            <a:spAutoFit/>
          </a:bodyPr>
          <a:lstStyle/>
          <a:p>
            <a:r>
              <a:rPr lang="fr-FR" dirty="0"/>
              <a:t>Interface</a:t>
            </a:r>
          </a:p>
        </p:txBody>
      </p:sp>
      <p:cxnSp>
        <p:nvCxnSpPr>
          <p:cNvPr id="32" name="Connecteur droit avec flèche 31">
            <a:extLst>
              <a:ext uri="{FF2B5EF4-FFF2-40B4-BE49-F238E27FC236}">
                <a16:creationId xmlns:a16="http://schemas.microsoft.com/office/drawing/2014/main" id="{9633C32A-7294-45A4-92B8-A29B8B3A7330}"/>
              </a:ext>
            </a:extLst>
          </p:cNvPr>
          <p:cNvCxnSpPr>
            <a:cxnSpLocks/>
          </p:cNvCxnSpPr>
          <p:nvPr/>
        </p:nvCxnSpPr>
        <p:spPr>
          <a:xfrm>
            <a:off x="4679694" y="3744316"/>
            <a:ext cx="1"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3796B98-BFF9-4AE1-AAB3-42E040E36F85}"/>
              </a:ext>
            </a:extLst>
          </p:cNvPr>
          <p:cNvSpPr txBox="1"/>
          <p:nvPr/>
        </p:nvSpPr>
        <p:spPr>
          <a:xfrm>
            <a:off x="4026073" y="3410588"/>
            <a:ext cx="1639360" cy="369332"/>
          </a:xfrm>
          <a:prstGeom prst="rect">
            <a:avLst/>
          </a:prstGeom>
          <a:noFill/>
        </p:spPr>
        <p:txBody>
          <a:bodyPr wrap="none" rtlCol="0">
            <a:spAutoFit/>
          </a:bodyPr>
          <a:lstStyle/>
          <a:p>
            <a:r>
              <a:rPr lang="fr-FR" dirty="0" err="1"/>
              <a:t>Caching</a:t>
            </a:r>
            <a:r>
              <a:rPr lang="fr-FR" dirty="0"/>
              <a:t> Reader</a:t>
            </a:r>
          </a:p>
        </p:txBody>
      </p:sp>
      <p:cxnSp>
        <p:nvCxnSpPr>
          <p:cNvPr id="35" name="Connecteur droit avec flèche 34">
            <a:extLst>
              <a:ext uri="{FF2B5EF4-FFF2-40B4-BE49-F238E27FC236}">
                <a16:creationId xmlns:a16="http://schemas.microsoft.com/office/drawing/2014/main" id="{732CA371-6D12-4172-B4C7-F2E1BBCA27AA}"/>
              </a:ext>
            </a:extLst>
          </p:cNvPr>
          <p:cNvCxnSpPr>
            <a:cxnSpLocks/>
          </p:cNvCxnSpPr>
          <p:nvPr/>
        </p:nvCxnSpPr>
        <p:spPr>
          <a:xfrm>
            <a:off x="4670533" y="3206565"/>
            <a:ext cx="1"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4FDF75C2-BDA1-4603-B9C7-C5CFB6B3A76F}"/>
              </a:ext>
            </a:extLst>
          </p:cNvPr>
          <p:cNvSpPr txBox="1"/>
          <p:nvPr/>
        </p:nvSpPr>
        <p:spPr>
          <a:xfrm>
            <a:off x="6038224" y="2381279"/>
            <a:ext cx="4149965" cy="369332"/>
          </a:xfrm>
          <a:prstGeom prst="rect">
            <a:avLst/>
          </a:prstGeom>
          <a:noFill/>
        </p:spPr>
        <p:txBody>
          <a:bodyPr wrap="square">
            <a:spAutoFit/>
          </a:bodyPr>
          <a:lstStyle/>
          <a:p>
            <a:r>
              <a:rPr lang="fr-FR" sz="1800" dirty="0" err="1">
                <a:solidFill>
                  <a:srgbClr val="008000"/>
                </a:solidFill>
                <a:latin typeface="Consolas" panose="020B0609020204030204" pitchFamily="49" charset="0"/>
              </a:rPr>
              <a:t>PeopleViewer.Presentation.Tests</a:t>
            </a:r>
            <a:endParaRPr lang="fr-FR" dirty="0"/>
          </a:p>
        </p:txBody>
      </p:sp>
      <p:cxnSp>
        <p:nvCxnSpPr>
          <p:cNvPr id="17" name="Connecteur droit avec flèche 16">
            <a:extLst>
              <a:ext uri="{FF2B5EF4-FFF2-40B4-BE49-F238E27FC236}">
                <a16:creationId xmlns:a16="http://schemas.microsoft.com/office/drawing/2014/main" id="{75E3871A-80C7-4BC0-B17E-EDED5B44C376}"/>
              </a:ext>
            </a:extLst>
          </p:cNvPr>
          <p:cNvCxnSpPr>
            <a:stCxn id="33" idx="1"/>
            <a:endCxn id="5" idx="3"/>
          </p:cNvCxnSpPr>
          <p:nvPr/>
        </p:nvCxnSpPr>
        <p:spPr>
          <a:xfrm flipH="1">
            <a:off x="5349798" y="2565945"/>
            <a:ext cx="68842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6720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378170-2AB9-4B6A-BDA0-82E8DF835269}"/>
              </a:ext>
            </a:extLst>
          </p:cNvPr>
          <p:cNvSpPr>
            <a:spLocks noGrp="1"/>
          </p:cNvSpPr>
          <p:nvPr>
            <p:ph type="title"/>
          </p:nvPr>
        </p:nvSpPr>
        <p:spPr/>
        <p:txBody>
          <a:bodyPr/>
          <a:lstStyle/>
          <a:p>
            <a:r>
              <a:rPr lang="fr-FR" dirty="0"/>
              <a:t>TODO 7</a:t>
            </a:r>
          </a:p>
        </p:txBody>
      </p:sp>
      <p:sp>
        <p:nvSpPr>
          <p:cNvPr id="3" name="Espace réservé du contenu 2">
            <a:extLst>
              <a:ext uri="{FF2B5EF4-FFF2-40B4-BE49-F238E27FC236}">
                <a16:creationId xmlns:a16="http://schemas.microsoft.com/office/drawing/2014/main" id="{C79EF0C4-7AA7-4469-B847-1CC0896B652F}"/>
              </a:ext>
            </a:extLst>
          </p:cNvPr>
          <p:cNvSpPr>
            <a:spLocks noGrp="1"/>
          </p:cNvSpPr>
          <p:nvPr>
            <p:ph idx="1"/>
          </p:nvPr>
        </p:nvSpPr>
        <p:spPr/>
        <p:txBody>
          <a:bodyPr/>
          <a:lstStyle/>
          <a:p>
            <a:pPr lvl="1"/>
            <a:endParaRPr lang="fr-FR" dirty="0"/>
          </a:p>
          <a:p>
            <a:pPr lvl="1"/>
            <a:endParaRPr lang="fr-FR" dirty="0"/>
          </a:p>
          <a:p>
            <a:endParaRPr lang="fr-FR" dirty="0"/>
          </a:p>
        </p:txBody>
      </p:sp>
      <p:sp>
        <p:nvSpPr>
          <p:cNvPr id="4" name="ZoneTexte 3">
            <a:extLst>
              <a:ext uri="{FF2B5EF4-FFF2-40B4-BE49-F238E27FC236}">
                <a16:creationId xmlns:a16="http://schemas.microsoft.com/office/drawing/2014/main" id="{B71CFD0C-81BC-4C87-A4A8-FB1D247B076B}"/>
              </a:ext>
            </a:extLst>
          </p:cNvPr>
          <p:cNvSpPr txBox="1"/>
          <p:nvPr/>
        </p:nvSpPr>
        <p:spPr>
          <a:xfrm>
            <a:off x="4387516" y="1715081"/>
            <a:ext cx="648383" cy="369332"/>
          </a:xfrm>
          <a:prstGeom prst="rect">
            <a:avLst/>
          </a:prstGeom>
          <a:noFill/>
        </p:spPr>
        <p:txBody>
          <a:bodyPr wrap="none" rtlCol="0">
            <a:spAutoFit/>
          </a:bodyPr>
          <a:lstStyle/>
          <a:p>
            <a:r>
              <a:rPr lang="fr-FR" dirty="0" err="1"/>
              <a:t>View</a:t>
            </a:r>
            <a:endParaRPr lang="fr-FR" dirty="0"/>
          </a:p>
        </p:txBody>
      </p:sp>
      <p:sp>
        <p:nvSpPr>
          <p:cNvPr id="5" name="ZoneTexte 4">
            <a:extLst>
              <a:ext uri="{FF2B5EF4-FFF2-40B4-BE49-F238E27FC236}">
                <a16:creationId xmlns:a16="http://schemas.microsoft.com/office/drawing/2014/main" id="{3A4C4936-617E-4B16-BB80-5EE835781568}"/>
              </a:ext>
            </a:extLst>
          </p:cNvPr>
          <p:cNvSpPr txBox="1"/>
          <p:nvPr/>
        </p:nvSpPr>
        <p:spPr>
          <a:xfrm>
            <a:off x="3972946" y="2381279"/>
            <a:ext cx="1376852" cy="369332"/>
          </a:xfrm>
          <a:prstGeom prst="rect">
            <a:avLst/>
          </a:prstGeom>
          <a:noFill/>
        </p:spPr>
        <p:txBody>
          <a:bodyPr wrap="none" rtlCol="0">
            <a:spAutoFit/>
          </a:bodyPr>
          <a:lstStyle/>
          <a:p>
            <a:r>
              <a:rPr lang="fr-FR" dirty="0" err="1"/>
              <a:t>Presentation</a:t>
            </a:r>
            <a:endParaRPr lang="fr-FR" dirty="0"/>
          </a:p>
        </p:txBody>
      </p:sp>
      <p:sp>
        <p:nvSpPr>
          <p:cNvPr id="6" name="ZoneTexte 5">
            <a:extLst>
              <a:ext uri="{FF2B5EF4-FFF2-40B4-BE49-F238E27FC236}">
                <a16:creationId xmlns:a16="http://schemas.microsoft.com/office/drawing/2014/main" id="{C8043AF5-E471-4979-A557-C72215B15C82}"/>
              </a:ext>
            </a:extLst>
          </p:cNvPr>
          <p:cNvSpPr txBox="1"/>
          <p:nvPr/>
        </p:nvSpPr>
        <p:spPr>
          <a:xfrm>
            <a:off x="4150399" y="3945934"/>
            <a:ext cx="1021946" cy="369332"/>
          </a:xfrm>
          <a:prstGeom prst="rect">
            <a:avLst/>
          </a:prstGeom>
          <a:noFill/>
        </p:spPr>
        <p:txBody>
          <a:bodyPr wrap="none" rtlCol="0">
            <a:spAutoFit/>
          </a:bodyPr>
          <a:lstStyle/>
          <a:p>
            <a:r>
              <a:rPr lang="fr-FR" dirty="0"/>
              <a:t>Interface</a:t>
            </a:r>
          </a:p>
        </p:txBody>
      </p:sp>
      <p:sp>
        <p:nvSpPr>
          <p:cNvPr id="7" name="ZoneTexte 6">
            <a:extLst>
              <a:ext uri="{FF2B5EF4-FFF2-40B4-BE49-F238E27FC236}">
                <a16:creationId xmlns:a16="http://schemas.microsoft.com/office/drawing/2014/main" id="{ACFCE17F-7B8A-4B15-BCCE-72B956622D38}"/>
              </a:ext>
            </a:extLst>
          </p:cNvPr>
          <p:cNvSpPr txBox="1"/>
          <p:nvPr/>
        </p:nvSpPr>
        <p:spPr>
          <a:xfrm>
            <a:off x="890337" y="4688123"/>
            <a:ext cx="1916102" cy="369332"/>
          </a:xfrm>
          <a:prstGeom prst="rect">
            <a:avLst/>
          </a:prstGeom>
          <a:noFill/>
        </p:spPr>
        <p:txBody>
          <a:bodyPr wrap="none" rtlCol="0">
            <a:spAutoFit/>
          </a:bodyPr>
          <a:lstStyle/>
          <a:p>
            <a:r>
              <a:rPr lang="fr-FR" dirty="0"/>
              <a:t>Service Repository</a:t>
            </a:r>
          </a:p>
        </p:txBody>
      </p:sp>
      <p:sp>
        <p:nvSpPr>
          <p:cNvPr id="8" name="ZoneTexte 7">
            <a:extLst>
              <a:ext uri="{FF2B5EF4-FFF2-40B4-BE49-F238E27FC236}">
                <a16:creationId xmlns:a16="http://schemas.microsoft.com/office/drawing/2014/main" id="{820C0E42-0F83-426C-B965-3F163F0D3C9A}"/>
              </a:ext>
            </a:extLst>
          </p:cNvPr>
          <p:cNvSpPr txBox="1"/>
          <p:nvPr/>
        </p:nvSpPr>
        <p:spPr>
          <a:xfrm>
            <a:off x="3860673" y="4688123"/>
            <a:ext cx="1601400" cy="369332"/>
          </a:xfrm>
          <a:prstGeom prst="rect">
            <a:avLst/>
          </a:prstGeom>
          <a:noFill/>
        </p:spPr>
        <p:txBody>
          <a:bodyPr wrap="none" rtlCol="0">
            <a:spAutoFit/>
          </a:bodyPr>
          <a:lstStyle/>
          <a:p>
            <a:r>
              <a:rPr lang="fr-FR" dirty="0"/>
              <a:t>CSV Repository</a:t>
            </a:r>
          </a:p>
        </p:txBody>
      </p:sp>
      <p:sp>
        <p:nvSpPr>
          <p:cNvPr id="9" name="ZoneTexte 8">
            <a:extLst>
              <a:ext uri="{FF2B5EF4-FFF2-40B4-BE49-F238E27FC236}">
                <a16:creationId xmlns:a16="http://schemas.microsoft.com/office/drawing/2014/main" id="{9CDF8415-A8BC-449D-9A42-EF4B85597317}"/>
              </a:ext>
            </a:extLst>
          </p:cNvPr>
          <p:cNvSpPr txBox="1"/>
          <p:nvPr/>
        </p:nvSpPr>
        <p:spPr>
          <a:xfrm>
            <a:off x="7127904" y="4688123"/>
            <a:ext cx="1601400" cy="369332"/>
          </a:xfrm>
          <a:prstGeom prst="rect">
            <a:avLst/>
          </a:prstGeom>
          <a:noFill/>
        </p:spPr>
        <p:txBody>
          <a:bodyPr wrap="none" rtlCol="0">
            <a:spAutoFit/>
          </a:bodyPr>
          <a:lstStyle/>
          <a:p>
            <a:r>
              <a:rPr lang="fr-FR" dirty="0"/>
              <a:t>SQL Repository</a:t>
            </a:r>
          </a:p>
        </p:txBody>
      </p:sp>
      <p:cxnSp>
        <p:nvCxnSpPr>
          <p:cNvPr id="11" name="Connecteur droit avec flèche 10">
            <a:extLst>
              <a:ext uri="{FF2B5EF4-FFF2-40B4-BE49-F238E27FC236}">
                <a16:creationId xmlns:a16="http://schemas.microsoft.com/office/drawing/2014/main" id="{4312440C-A66D-4373-ABE9-9008089F3D03}"/>
              </a:ext>
            </a:extLst>
          </p:cNvPr>
          <p:cNvCxnSpPr>
            <a:cxnSpLocks/>
          </p:cNvCxnSpPr>
          <p:nvPr/>
        </p:nvCxnSpPr>
        <p:spPr>
          <a:xfrm flipH="1">
            <a:off x="1800231" y="4367234"/>
            <a:ext cx="2827916" cy="2729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20B22E5A-6884-450B-97DB-921E71C524B2}"/>
              </a:ext>
            </a:extLst>
          </p:cNvPr>
          <p:cNvCxnSpPr>
            <a:cxnSpLocks/>
            <a:endCxn id="8" idx="0"/>
          </p:cNvCxnSpPr>
          <p:nvPr/>
        </p:nvCxnSpPr>
        <p:spPr>
          <a:xfrm>
            <a:off x="4661372" y="4371474"/>
            <a:ext cx="1"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A8237F04-C432-4BA8-8B7D-C9B720CD9E9E}"/>
              </a:ext>
            </a:extLst>
          </p:cNvPr>
          <p:cNvCxnSpPr>
            <a:cxnSpLocks/>
            <a:endCxn id="9" idx="0"/>
          </p:cNvCxnSpPr>
          <p:nvPr/>
        </p:nvCxnSpPr>
        <p:spPr>
          <a:xfrm>
            <a:off x="4661372" y="4371474"/>
            <a:ext cx="3267232"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ylindre 21">
            <a:extLst>
              <a:ext uri="{FF2B5EF4-FFF2-40B4-BE49-F238E27FC236}">
                <a16:creationId xmlns:a16="http://schemas.microsoft.com/office/drawing/2014/main" id="{90FA8AC1-C139-4555-9CD7-C1C2E2121F71}"/>
              </a:ext>
            </a:extLst>
          </p:cNvPr>
          <p:cNvSpPr/>
          <p:nvPr/>
        </p:nvSpPr>
        <p:spPr>
          <a:xfrm>
            <a:off x="7447913" y="5463293"/>
            <a:ext cx="882556" cy="6466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SQL </a:t>
            </a:r>
            <a:r>
              <a:rPr lang="fr-FR" dirty="0" err="1"/>
              <a:t>Db</a:t>
            </a:r>
            <a:endParaRPr lang="fr-FR" dirty="0"/>
          </a:p>
        </p:txBody>
      </p:sp>
      <p:sp>
        <p:nvSpPr>
          <p:cNvPr id="23" name="Organigramme : Document 22">
            <a:extLst>
              <a:ext uri="{FF2B5EF4-FFF2-40B4-BE49-F238E27FC236}">
                <a16:creationId xmlns:a16="http://schemas.microsoft.com/office/drawing/2014/main" id="{B9ECB7FE-91E0-4FAA-93C4-9CE2F6000A4E}"/>
              </a:ext>
            </a:extLst>
          </p:cNvPr>
          <p:cNvSpPr/>
          <p:nvPr/>
        </p:nvSpPr>
        <p:spPr>
          <a:xfrm>
            <a:off x="4204172" y="5441112"/>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CSV</a:t>
            </a:r>
          </a:p>
        </p:txBody>
      </p:sp>
      <p:sp>
        <p:nvSpPr>
          <p:cNvPr id="24" name="Organigramme : Terminateur 23">
            <a:extLst>
              <a:ext uri="{FF2B5EF4-FFF2-40B4-BE49-F238E27FC236}">
                <a16:creationId xmlns:a16="http://schemas.microsoft.com/office/drawing/2014/main" id="{8D66079C-9900-4F48-9341-B3B33DF1319C}"/>
              </a:ext>
            </a:extLst>
          </p:cNvPr>
          <p:cNvSpPr/>
          <p:nvPr/>
        </p:nvSpPr>
        <p:spPr>
          <a:xfrm>
            <a:off x="1279127" y="5496086"/>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JSON</a:t>
            </a:r>
          </a:p>
        </p:txBody>
      </p:sp>
      <p:cxnSp>
        <p:nvCxnSpPr>
          <p:cNvPr id="25" name="Connecteur droit avec flèche 24">
            <a:extLst>
              <a:ext uri="{FF2B5EF4-FFF2-40B4-BE49-F238E27FC236}">
                <a16:creationId xmlns:a16="http://schemas.microsoft.com/office/drawing/2014/main" id="{6F0C7641-81EF-47BF-B97A-CF48C784A68D}"/>
              </a:ext>
            </a:extLst>
          </p:cNvPr>
          <p:cNvCxnSpPr>
            <a:cxnSpLocks/>
          </p:cNvCxnSpPr>
          <p:nvPr/>
        </p:nvCxnSpPr>
        <p:spPr>
          <a:xfrm>
            <a:off x="4661372" y="2659738"/>
            <a:ext cx="0" cy="295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E3D6009-4EEE-4A0E-B6F9-53671F0EDDE4}"/>
              </a:ext>
            </a:extLst>
          </p:cNvPr>
          <p:cNvCxnSpPr>
            <a:cxnSpLocks/>
          </p:cNvCxnSpPr>
          <p:nvPr/>
        </p:nvCxnSpPr>
        <p:spPr>
          <a:xfrm>
            <a:off x="4661372" y="2099502"/>
            <a:ext cx="0" cy="3542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61A87B76-7901-419F-8720-9F16F13B60F2}"/>
              </a:ext>
            </a:extLst>
          </p:cNvPr>
          <p:cNvCxnSpPr>
            <a:cxnSpLocks/>
          </p:cNvCxnSpPr>
          <p:nvPr/>
        </p:nvCxnSpPr>
        <p:spPr>
          <a:xfrm>
            <a:off x="1736326" y="5061286"/>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5F69C445-13EB-4504-8987-F8D0C7F49DD5}"/>
              </a:ext>
            </a:extLst>
          </p:cNvPr>
          <p:cNvCxnSpPr>
            <a:cxnSpLocks/>
          </p:cNvCxnSpPr>
          <p:nvPr/>
        </p:nvCxnSpPr>
        <p:spPr>
          <a:xfrm>
            <a:off x="4661372" y="5004420"/>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15851CA3-125B-4246-977D-B051540E5DBC}"/>
              </a:ext>
            </a:extLst>
          </p:cNvPr>
          <p:cNvCxnSpPr>
            <a:cxnSpLocks/>
          </p:cNvCxnSpPr>
          <p:nvPr/>
        </p:nvCxnSpPr>
        <p:spPr>
          <a:xfrm>
            <a:off x="7889191" y="5009012"/>
            <a:ext cx="0" cy="3635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29533E33-440F-4E5B-AF76-3ED6D87BA1CE}"/>
              </a:ext>
            </a:extLst>
          </p:cNvPr>
          <p:cNvSpPr txBox="1"/>
          <p:nvPr/>
        </p:nvSpPr>
        <p:spPr>
          <a:xfrm>
            <a:off x="4159560" y="2895557"/>
            <a:ext cx="1021946" cy="369332"/>
          </a:xfrm>
          <a:prstGeom prst="rect">
            <a:avLst/>
          </a:prstGeom>
          <a:noFill/>
        </p:spPr>
        <p:txBody>
          <a:bodyPr wrap="none" rtlCol="0">
            <a:spAutoFit/>
          </a:bodyPr>
          <a:lstStyle/>
          <a:p>
            <a:r>
              <a:rPr lang="fr-FR" dirty="0"/>
              <a:t>Interface</a:t>
            </a:r>
          </a:p>
        </p:txBody>
      </p:sp>
      <p:cxnSp>
        <p:nvCxnSpPr>
          <p:cNvPr id="32" name="Connecteur droit avec flèche 31">
            <a:extLst>
              <a:ext uri="{FF2B5EF4-FFF2-40B4-BE49-F238E27FC236}">
                <a16:creationId xmlns:a16="http://schemas.microsoft.com/office/drawing/2014/main" id="{9633C32A-7294-45A4-92B8-A29B8B3A7330}"/>
              </a:ext>
            </a:extLst>
          </p:cNvPr>
          <p:cNvCxnSpPr>
            <a:cxnSpLocks/>
          </p:cNvCxnSpPr>
          <p:nvPr/>
        </p:nvCxnSpPr>
        <p:spPr>
          <a:xfrm>
            <a:off x="4679694" y="3744316"/>
            <a:ext cx="1"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3796B98-BFF9-4AE1-AAB3-42E040E36F85}"/>
              </a:ext>
            </a:extLst>
          </p:cNvPr>
          <p:cNvSpPr txBox="1"/>
          <p:nvPr/>
        </p:nvSpPr>
        <p:spPr>
          <a:xfrm>
            <a:off x="4026073" y="3410588"/>
            <a:ext cx="1639360" cy="369332"/>
          </a:xfrm>
          <a:prstGeom prst="rect">
            <a:avLst/>
          </a:prstGeom>
          <a:noFill/>
        </p:spPr>
        <p:txBody>
          <a:bodyPr wrap="none" rtlCol="0">
            <a:spAutoFit/>
          </a:bodyPr>
          <a:lstStyle/>
          <a:p>
            <a:r>
              <a:rPr lang="fr-FR" dirty="0" err="1"/>
              <a:t>Caching</a:t>
            </a:r>
            <a:r>
              <a:rPr lang="fr-FR" dirty="0"/>
              <a:t> Reader</a:t>
            </a:r>
          </a:p>
        </p:txBody>
      </p:sp>
      <p:cxnSp>
        <p:nvCxnSpPr>
          <p:cNvPr id="35" name="Connecteur droit avec flèche 34">
            <a:extLst>
              <a:ext uri="{FF2B5EF4-FFF2-40B4-BE49-F238E27FC236}">
                <a16:creationId xmlns:a16="http://schemas.microsoft.com/office/drawing/2014/main" id="{732CA371-6D12-4172-B4C7-F2E1BBCA27AA}"/>
              </a:ext>
            </a:extLst>
          </p:cNvPr>
          <p:cNvCxnSpPr>
            <a:cxnSpLocks/>
          </p:cNvCxnSpPr>
          <p:nvPr/>
        </p:nvCxnSpPr>
        <p:spPr>
          <a:xfrm>
            <a:off x="4670533" y="3206565"/>
            <a:ext cx="1" cy="3166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4FDF75C2-BDA1-4603-B9C7-C5CFB6B3A76F}"/>
              </a:ext>
            </a:extLst>
          </p:cNvPr>
          <p:cNvSpPr txBox="1"/>
          <p:nvPr/>
        </p:nvSpPr>
        <p:spPr>
          <a:xfrm>
            <a:off x="6038224" y="2381279"/>
            <a:ext cx="4149965" cy="369332"/>
          </a:xfrm>
          <a:prstGeom prst="rect">
            <a:avLst/>
          </a:prstGeom>
          <a:noFill/>
        </p:spPr>
        <p:txBody>
          <a:bodyPr wrap="square">
            <a:spAutoFit/>
          </a:bodyPr>
          <a:lstStyle/>
          <a:p>
            <a:r>
              <a:rPr lang="fr-FR" sz="1800" dirty="0" err="1">
                <a:solidFill>
                  <a:srgbClr val="008000"/>
                </a:solidFill>
                <a:latin typeface="Consolas" panose="020B0609020204030204" pitchFamily="49" charset="0"/>
              </a:rPr>
              <a:t>PeopleViewer.Presentation.Tests</a:t>
            </a:r>
            <a:endParaRPr lang="fr-FR" dirty="0"/>
          </a:p>
        </p:txBody>
      </p:sp>
      <p:cxnSp>
        <p:nvCxnSpPr>
          <p:cNvPr id="17" name="Connecteur droit avec flèche 16">
            <a:extLst>
              <a:ext uri="{FF2B5EF4-FFF2-40B4-BE49-F238E27FC236}">
                <a16:creationId xmlns:a16="http://schemas.microsoft.com/office/drawing/2014/main" id="{75E3871A-80C7-4BC0-B17E-EDED5B44C376}"/>
              </a:ext>
            </a:extLst>
          </p:cNvPr>
          <p:cNvCxnSpPr>
            <a:stCxn id="33" idx="1"/>
            <a:endCxn id="5" idx="3"/>
          </p:cNvCxnSpPr>
          <p:nvPr/>
        </p:nvCxnSpPr>
        <p:spPr>
          <a:xfrm flipH="1">
            <a:off x="5349798" y="2565945"/>
            <a:ext cx="68842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6" name="ZoneTexte 35">
            <a:extLst>
              <a:ext uri="{FF2B5EF4-FFF2-40B4-BE49-F238E27FC236}">
                <a16:creationId xmlns:a16="http://schemas.microsoft.com/office/drawing/2014/main" id="{06DE5A98-0FB6-4D21-A6F2-7B2F81011438}"/>
              </a:ext>
            </a:extLst>
          </p:cNvPr>
          <p:cNvSpPr txBox="1"/>
          <p:nvPr/>
        </p:nvSpPr>
        <p:spPr>
          <a:xfrm>
            <a:off x="6537312" y="3922724"/>
            <a:ext cx="2977660" cy="369332"/>
          </a:xfrm>
          <a:prstGeom prst="rect">
            <a:avLst/>
          </a:prstGeom>
          <a:noFill/>
        </p:spPr>
        <p:txBody>
          <a:bodyPr wrap="square">
            <a:spAutoFit/>
          </a:bodyPr>
          <a:lstStyle/>
          <a:p>
            <a:r>
              <a:rPr lang="fr-FR" sz="1800" dirty="0" err="1">
                <a:solidFill>
                  <a:srgbClr val="008000"/>
                </a:solidFill>
                <a:latin typeface="Consolas" panose="020B0609020204030204" pitchFamily="49" charset="0"/>
              </a:rPr>
              <a:t>PersonReader.CSV.Tests</a:t>
            </a:r>
            <a:endParaRPr lang="fr-FR" dirty="0"/>
          </a:p>
        </p:txBody>
      </p:sp>
      <p:cxnSp>
        <p:nvCxnSpPr>
          <p:cNvPr id="37" name="Connecteur droit avec flèche 36">
            <a:extLst>
              <a:ext uri="{FF2B5EF4-FFF2-40B4-BE49-F238E27FC236}">
                <a16:creationId xmlns:a16="http://schemas.microsoft.com/office/drawing/2014/main" id="{FA4D95E6-6868-4649-A000-32147EFB5DEC}"/>
              </a:ext>
            </a:extLst>
          </p:cNvPr>
          <p:cNvCxnSpPr>
            <a:cxnSpLocks/>
            <a:endCxn id="8" idx="3"/>
          </p:cNvCxnSpPr>
          <p:nvPr/>
        </p:nvCxnSpPr>
        <p:spPr>
          <a:xfrm flipH="1">
            <a:off x="5462073" y="4158704"/>
            <a:ext cx="1103690" cy="7140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35093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59836-88FA-4F76-B551-94D3516C89D1}"/>
              </a:ext>
            </a:extLst>
          </p:cNvPr>
          <p:cNvSpPr>
            <a:spLocks noGrp="1"/>
          </p:cNvSpPr>
          <p:nvPr>
            <p:ph type="title"/>
          </p:nvPr>
        </p:nvSpPr>
        <p:spPr/>
        <p:txBody>
          <a:bodyPr/>
          <a:lstStyle/>
          <a:p>
            <a:r>
              <a:rPr lang="fr-FR" dirty="0"/>
              <a:t>TODO 8</a:t>
            </a:r>
          </a:p>
        </p:txBody>
      </p:sp>
      <p:sp>
        <p:nvSpPr>
          <p:cNvPr id="3" name="Espace réservé du contenu 2">
            <a:extLst>
              <a:ext uri="{FF2B5EF4-FFF2-40B4-BE49-F238E27FC236}">
                <a16:creationId xmlns:a16="http://schemas.microsoft.com/office/drawing/2014/main" id="{0E046B45-3FE3-48FE-83BC-0C70E2ACB592}"/>
              </a:ext>
            </a:extLst>
          </p:cNvPr>
          <p:cNvSpPr>
            <a:spLocks noGrp="1"/>
          </p:cNvSpPr>
          <p:nvPr>
            <p:ph idx="1"/>
          </p:nvPr>
        </p:nvSpPr>
        <p:spPr/>
        <p:txBody>
          <a:bodyPr/>
          <a:lstStyle/>
          <a:p>
            <a:r>
              <a:rPr lang="fr-FR" dirty="0"/>
              <a:t>Utiliser un IOC (</a:t>
            </a:r>
            <a:r>
              <a:rPr lang="fr-FR" dirty="0" err="1"/>
              <a:t>NInject</a:t>
            </a:r>
            <a:r>
              <a:rPr lang="fr-FR" dirty="0"/>
              <a:t>) pour composer les objets au niveau de l’application</a:t>
            </a:r>
          </a:p>
        </p:txBody>
      </p:sp>
    </p:spTree>
    <p:extLst>
      <p:ext uri="{BB962C8B-B14F-4D97-AF65-F5344CB8AC3E}">
        <p14:creationId xmlns:p14="http://schemas.microsoft.com/office/powerpoint/2010/main" val="2071790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19977C-B5B7-48BE-AD4C-59C82EEA656A}"/>
              </a:ext>
            </a:extLst>
          </p:cNvPr>
          <p:cNvSpPr>
            <a:spLocks noGrp="1"/>
          </p:cNvSpPr>
          <p:nvPr>
            <p:ph type="title"/>
          </p:nvPr>
        </p:nvSpPr>
        <p:spPr/>
        <p:txBody>
          <a:bodyPr/>
          <a:lstStyle/>
          <a:p>
            <a:r>
              <a:rPr lang="fr-FR" dirty="0"/>
              <a:t>TODO 9</a:t>
            </a:r>
          </a:p>
        </p:txBody>
      </p:sp>
      <p:sp>
        <p:nvSpPr>
          <p:cNvPr id="3" name="Espace réservé du contenu 2">
            <a:extLst>
              <a:ext uri="{FF2B5EF4-FFF2-40B4-BE49-F238E27FC236}">
                <a16:creationId xmlns:a16="http://schemas.microsoft.com/office/drawing/2014/main" id="{5CCDB74B-632D-41BA-B225-6A4581894D7D}"/>
              </a:ext>
            </a:extLst>
          </p:cNvPr>
          <p:cNvSpPr>
            <a:spLocks noGrp="1"/>
          </p:cNvSpPr>
          <p:nvPr>
            <p:ph idx="1"/>
          </p:nvPr>
        </p:nvSpPr>
        <p:spPr/>
        <p:txBody>
          <a:bodyPr/>
          <a:lstStyle/>
          <a:p>
            <a:r>
              <a:rPr lang="fr-FR" dirty="0"/>
              <a:t>Dans la </a:t>
            </a:r>
            <a:r>
              <a:rPr lang="fr-FR" dirty="0" err="1"/>
              <a:t>WebAPI</a:t>
            </a:r>
            <a:r>
              <a:rPr lang="fr-FR" dirty="0"/>
              <a:t>, utiliser l’IOC de Asp.net </a:t>
            </a:r>
            <a:r>
              <a:rPr lang="fr-FR" dirty="0" err="1"/>
              <a:t>core</a:t>
            </a:r>
            <a:r>
              <a:rPr lang="fr-FR" dirty="0"/>
              <a:t> fourni de base avec le </a:t>
            </a:r>
            <a:r>
              <a:rPr lang="fr-FR" dirty="0" err="1"/>
              <a:t>framework</a:t>
            </a:r>
            <a:r>
              <a:rPr lang="fr-FR" dirty="0"/>
              <a:t>.</a:t>
            </a:r>
          </a:p>
        </p:txBody>
      </p:sp>
    </p:spTree>
    <p:extLst>
      <p:ext uri="{BB962C8B-B14F-4D97-AF65-F5344CB8AC3E}">
        <p14:creationId xmlns:p14="http://schemas.microsoft.com/office/powerpoint/2010/main" val="33285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72FC0-6382-4EFD-9235-0A952F3ED433}"/>
              </a:ext>
            </a:extLst>
          </p:cNvPr>
          <p:cNvSpPr>
            <a:spLocks noGrp="1"/>
          </p:cNvSpPr>
          <p:nvPr>
            <p:ph type="title"/>
          </p:nvPr>
        </p:nvSpPr>
        <p:spPr/>
        <p:txBody>
          <a:bodyPr/>
          <a:lstStyle/>
          <a:p>
            <a:r>
              <a:rPr lang="fr-FR" dirty="0"/>
              <a:t>But de l’exercice</a:t>
            </a:r>
          </a:p>
        </p:txBody>
      </p:sp>
      <p:sp>
        <p:nvSpPr>
          <p:cNvPr id="3" name="Espace réservé du contenu 2">
            <a:extLst>
              <a:ext uri="{FF2B5EF4-FFF2-40B4-BE49-F238E27FC236}">
                <a16:creationId xmlns:a16="http://schemas.microsoft.com/office/drawing/2014/main" id="{93C8A8F9-1C4D-4621-943D-858E69D8F692}"/>
              </a:ext>
            </a:extLst>
          </p:cNvPr>
          <p:cNvSpPr>
            <a:spLocks noGrp="1"/>
          </p:cNvSpPr>
          <p:nvPr>
            <p:ph idx="1"/>
          </p:nvPr>
        </p:nvSpPr>
        <p:spPr/>
        <p:txBody>
          <a:bodyPr/>
          <a:lstStyle/>
          <a:p>
            <a:r>
              <a:rPr lang="fr-FR" dirty="0"/>
              <a:t>Découvrir :</a:t>
            </a:r>
          </a:p>
          <a:p>
            <a:pPr lvl="1"/>
            <a:r>
              <a:rPr lang="fr-FR" dirty="0"/>
              <a:t>- l</a:t>
            </a:r>
            <a:r>
              <a:rPr lang="fr-FR" b="1" dirty="0"/>
              <a:t>’injection de </a:t>
            </a:r>
            <a:r>
              <a:rPr lang="fr-FR" b="1" dirty="0" err="1"/>
              <a:t>dependence</a:t>
            </a:r>
            <a:r>
              <a:rPr lang="fr-FR" b="1" dirty="0"/>
              <a:t> </a:t>
            </a:r>
            <a:r>
              <a:rPr lang="fr-FR" dirty="0"/>
              <a:t>(DI)</a:t>
            </a:r>
          </a:p>
          <a:p>
            <a:pPr lvl="2"/>
            <a:r>
              <a:rPr lang="fr-FR" dirty="0"/>
              <a:t>Injection par constructeur</a:t>
            </a:r>
          </a:p>
          <a:p>
            <a:pPr lvl="2"/>
            <a:r>
              <a:rPr lang="fr-FR" dirty="0"/>
              <a:t>Injection par propriété</a:t>
            </a:r>
          </a:p>
          <a:p>
            <a:pPr lvl="2"/>
            <a:r>
              <a:rPr lang="fr-FR" dirty="0"/>
              <a:t>(autre injections non vues : méthode, service </a:t>
            </a:r>
            <a:r>
              <a:rPr lang="fr-FR" dirty="0" err="1"/>
              <a:t>locator</a:t>
            </a:r>
            <a:r>
              <a:rPr lang="fr-FR" dirty="0"/>
              <a:t>)</a:t>
            </a:r>
          </a:p>
          <a:p>
            <a:pPr lvl="1"/>
            <a:r>
              <a:rPr lang="fr-FR" dirty="0"/>
              <a:t>- l’</a:t>
            </a:r>
            <a:r>
              <a:rPr lang="fr-FR" b="1" dirty="0"/>
              <a:t>inversion de contrôle</a:t>
            </a:r>
            <a:r>
              <a:rPr lang="fr-FR" dirty="0"/>
              <a:t> (IOC)</a:t>
            </a:r>
          </a:p>
          <a:p>
            <a:r>
              <a:rPr lang="fr-FR" dirty="0"/>
              <a:t>Montrer comment rendre une application </a:t>
            </a:r>
            <a:r>
              <a:rPr lang="fr-FR" b="1" dirty="0"/>
              <a:t>faiblement couplée</a:t>
            </a:r>
          </a:p>
          <a:p>
            <a:r>
              <a:rPr lang="fr-FR" dirty="0"/>
              <a:t>Appréhender les </a:t>
            </a:r>
            <a:r>
              <a:rPr lang="fr-FR" b="1" dirty="0"/>
              <a:t>containers</a:t>
            </a:r>
          </a:p>
        </p:txBody>
      </p:sp>
    </p:spTree>
    <p:extLst>
      <p:ext uri="{BB962C8B-B14F-4D97-AF65-F5344CB8AC3E}">
        <p14:creationId xmlns:p14="http://schemas.microsoft.com/office/powerpoint/2010/main" val="191529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2A036D-A96B-4A54-89B0-23D07BEDA1B3}"/>
              </a:ext>
            </a:extLst>
          </p:cNvPr>
          <p:cNvSpPr>
            <a:spLocks noGrp="1"/>
          </p:cNvSpPr>
          <p:nvPr>
            <p:ph type="title"/>
          </p:nvPr>
        </p:nvSpPr>
        <p:spPr/>
        <p:txBody>
          <a:bodyPr/>
          <a:lstStyle/>
          <a:p>
            <a:r>
              <a:rPr lang="fr-FR" dirty="0" err="1"/>
              <a:t>Conlusion</a:t>
            </a:r>
            <a:endParaRPr lang="fr-FR" dirty="0"/>
          </a:p>
        </p:txBody>
      </p:sp>
      <p:pic>
        <p:nvPicPr>
          <p:cNvPr id="3074" name="Picture 2" descr="SOLID Design Principle using Swift | by Santosh Botre | codeburst">
            <a:extLst>
              <a:ext uri="{FF2B5EF4-FFF2-40B4-BE49-F238E27FC236}">
                <a16:creationId xmlns:a16="http://schemas.microsoft.com/office/drawing/2014/main" id="{584EBF4E-99E6-4EB3-B1C6-2C2BC09C1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232" y="1861649"/>
            <a:ext cx="4855096" cy="3332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ginning SOLID Principles and Design Patterns for ASP.NET Developers:  Joshi, Bipin: 9781484218471: Amazon.com: Books">
            <a:extLst>
              <a:ext uri="{FF2B5EF4-FFF2-40B4-BE49-F238E27FC236}">
                <a16:creationId xmlns:a16="http://schemas.microsoft.com/office/drawing/2014/main" id="{38D10E4B-AE2A-4E5E-BDE1-564BF66031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9663" y="4056185"/>
            <a:ext cx="1304777" cy="186396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he SOLID Principles">
            <a:extLst>
              <a:ext uri="{FF2B5EF4-FFF2-40B4-BE49-F238E27FC236}">
                <a16:creationId xmlns:a16="http://schemas.microsoft.com/office/drawing/2014/main" id="{8C386183-962D-48F4-A0E2-11E6747C9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5867" y="4056184"/>
            <a:ext cx="1397975" cy="186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95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D5E31-E348-439B-892F-6D7CF8F089BF}"/>
              </a:ext>
            </a:extLst>
          </p:cNvPr>
          <p:cNvSpPr>
            <a:spLocks noGrp="1"/>
          </p:cNvSpPr>
          <p:nvPr>
            <p:ph type="title"/>
          </p:nvPr>
        </p:nvSpPr>
        <p:spPr>
          <a:xfrm>
            <a:off x="1097280" y="286603"/>
            <a:ext cx="10058400" cy="810677"/>
          </a:xfrm>
        </p:spPr>
        <p:txBody>
          <a:bodyPr>
            <a:normAutofit fontScale="90000"/>
          </a:bodyPr>
          <a:lstStyle/>
          <a:p>
            <a:r>
              <a:rPr lang="fr-FR" dirty="0" err="1"/>
              <a:t>Dependency</a:t>
            </a:r>
            <a:r>
              <a:rPr lang="fr-FR" dirty="0"/>
              <a:t> injection – Recommandations</a:t>
            </a:r>
          </a:p>
        </p:txBody>
      </p:sp>
      <p:pic>
        <p:nvPicPr>
          <p:cNvPr id="5" name="Espace réservé du contenu 4">
            <a:extLst>
              <a:ext uri="{FF2B5EF4-FFF2-40B4-BE49-F238E27FC236}">
                <a16:creationId xmlns:a16="http://schemas.microsoft.com/office/drawing/2014/main" id="{80EF8EB9-ED2A-4A81-885E-B7C16D853E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575" y="1097280"/>
            <a:ext cx="7068833" cy="4841050"/>
          </a:xfrm>
        </p:spPr>
      </p:pic>
      <p:pic>
        <p:nvPicPr>
          <p:cNvPr id="1028" name="Picture 4" descr="Dependency Injection in .NET Core by Mark Seemann and Steven van Deursen">
            <a:extLst>
              <a:ext uri="{FF2B5EF4-FFF2-40B4-BE49-F238E27FC236}">
                <a16:creationId xmlns:a16="http://schemas.microsoft.com/office/drawing/2014/main" id="{37096F13-731B-4243-BA6D-0A5F365B00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5531" y="1556004"/>
            <a:ext cx="30384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28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D5E01B-2E5F-4E70-88B9-6529C80B0E84}"/>
              </a:ext>
            </a:extLst>
          </p:cNvPr>
          <p:cNvSpPr>
            <a:spLocks noGrp="1"/>
          </p:cNvSpPr>
          <p:nvPr>
            <p:ph type="title"/>
          </p:nvPr>
        </p:nvSpPr>
        <p:spPr/>
        <p:txBody>
          <a:bodyPr/>
          <a:lstStyle/>
          <a:p>
            <a:r>
              <a:rPr lang="fr-FR" dirty="0"/>
              <a:t>Injection de dépendance</a:t>
            </a:r>
          </a:p>
        </p:txBody>
      </p:sp>
      <p:pic>
        <p:nvPicPr>
          <p:cNvPr id="4" name="Image 3">
            <a:extLst>
              <a:ext uri="{FF2B5EF4-FFF2-40B4-BE49-F238E27FC236}">
                <a16:creationId xmlns:a16="http://schemas.microsoft.com/office/drawing/2014/main" id="{2F36FADF-A0B4-4C06-8872-C501E4223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61" y="3549827"/>
            <a:ext cx="2763012" cy="2014003"/>
          </a:xfrm>
          <a:prstGeom prst="rect">
            <a:avLst/>
          </a:prstGeom>
        </p:spPr>
      </p:pic>
      <p:sp>
        <p:nvSpPr>
          <p:cNvPr id="5" name="ZoneTexte 4">
            <a:extLst>
              <a:ext uri="{FF2B5EF4-FFF2-40B4-BE49-F238E27FC236}">
                <a16:creationId xmlns:a16="http://schemas.microsoft.com/office/drawing/2014/main" id="{AF10A663-B1B7-4EEC-8366-F9081672F65C}"/>
              </a:ext>
            </a:extLst>
          </p:cNvPr>
          <p:cNvSpPr txBox="1"/>
          <p:nvPr/>
        </p:nvSpPr>
        <p:spPr>
          <a:xfrm>
            <a:off x="1601275" y="2054703"/>
            <a:ext cx="8989449" cy="646331"/>
          </a:xfrm>
          <a:prstGeom prst="rect">
            <a:avLst/>
          </a:prstGeom>
          <a:noFill/>
        </p:spPr>
        <p:txBody>
          <a:bodyPr wrap="none" rtlCol="0">
            <a:spAutoFit/>
          </a:bodyPr>
          <a:lstStyle/>
          <a:p>
            <a:r>
              <a:rPr lang="fr-FR" dirty="0"/>
              <a:t>L'injection de dépendance est un ensemble de design patterns qui permettent de développer </a:t>
            </a:r>
          </a:p>
          <a:p>
            <a:r>
              <a:rPr lang="fr-FR" dirty="0"/>
              <a:t>du code faiblement couplé.</a:t>
            </a:r>
          </a:p>
        </p:txBody>
      </p:sp>
      <p:pic>
        <p:nvPicPr>
          <p:cNvPr id="7" name="Image 6">
            <a:extLst>
              <a:ext uri="{FF2B5EF4-FFF2-40B4-BE49-F238E27FC236}">
                <a16:creationId xmlns:a16="http://schemas.microsoft.com/office/drawing/2014/main" id="{EF4B1134-D869-4D4C-A65E-F1F0AEF40BF1}"/>
              </a:ext>
            </a:extLst>
          </p:cNvPr>
          <p:cNvPicPr>
            <a:picLocks noChangeAspect="1"/>
          </p:cNvPicPr>
          <p:nvPr/>
        </p:nvPicPr>
        <p:blipFill>
          <a:blip r:embed="rId4"/>
          <a:stretch>
            <a:fillRect/>
          </a:stretch>
        </p:blipFill>
        <p:spPr>
          <a:xfrm>
            <a:off x="7968019" y="3546862"/>
            <a:ext cx="3012673" cy="2005310"/>
          </a:xfrm>
          <a:prstGeom prst="rect">
            <a:avLst/>
          </a:prstGeom>
        </p:spPr>
      </p:pic>
      <p:pic>
        <p:nvPicPr>
          <p:cNvPr id="2050" name="Picture 2">
            <a:extLst>
              <a:ext uri="{FF2B5EF4-FFF2-40B4-BE49-F238E27FC236}">
                <a16:creationId xmlns:a16="http://schemas.microsoft.com/office/drawing/2014/main" id="{E482BBFC-25EB-42FC-AAF6-C2CDE9ACCE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400" y="3599052"/>
            <a:ext cx="1915551" cy="19155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ema Keur/vde Standard Européen 220v Schuko Étanche Ip44 Prise Électrique -  Buy Prise Kema Keur,Prise Européenne 220 V,Prise Électrique Étanche Product  on Alibaba.com">
            <a:extLst>
              <a:ext uri="{FF2B5EF4-FFF2-40B4-BE49-F238E27FC236}">
                <a16:creationId xmlns:a16="http://schemas.microsoft.com/office/drawing/2014/main" id="{93616323-63A1-4CBF-8EFB-A98252E01F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250" y="3546862"/>
            <a:ext cx="1829905" cy="182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EA572D-1032-4EEB-BE64-C37A3CEA699F}"/>
              </a:ext>
            </a:extLst>
          </p:cNvPr>
          <p:cNvSpPr>
            <a:spLocks noGrp="1"/>
          </p:cNvSpPr>
          <p:nvPr>
            <p:ph type="title"/>
          </p:nvPr>
        </p:nvSpPr>
        <p:spPr/>
        <p:txBody>
          <a:bodyPr/>
          <a:lstStyle/>
          <a:p>
            <a:r>
              <a:rPr lang="fr-FR" dirty="0" err="1"/>
              <a:t>Dependency</a:t>
            </a:r>
            <a:r>
              <a:rPr lang="fr-FR" dirty="0"/>
              <a:t> Injection Containers</a:t>
            </a:r>
          </a:p>
        </p:txBody>
      </p:sp>
      <p:sp>
        <p:nvSpPr>
          <p:cNvPr id="3" name="Espace réservé du contenu 2">
            <a:extLst>
              <a:ext uri="{FF2B5EF4-FFF2-40B4-BE49-F238E27FC236}">
                <a16:creationId xmlns:a16="http://schemas.microsoft.com/office/drawing/2014/main" id="{4F74441C-2CCA-4ADB-B487-C2E8CC745DD8}"/>
              </a:ext>
            </a:extLst>
          </p:cNvPr>
          <p:cNvSpPr>
            <a:spLocks noGrp="1"/>
          </p:cNvSpPr>
          <p:nvPr>
            <p:ph idx="1"/>
          </p:nvPr>
        </p:nvSpPr>
        <p:spPr/>
        <p:txBody>
          <a:bodyPr/>
          <a:lstStyle/>
          <a:p>
            <a:r>
              <a:rPr lang="fr-FR" dirty="0" err="1"/>
              <a:t>Ninject</a:t>
            </a:r>
            <a:endParaRPr lang="fr-FR" dirty="0"/>
          </a:p>
          <a:p>
            <a:r>
              <a:rPr lang="fr-FR" dirty="0"/>
              <a:t>Castle Windsor</a:t>
            </a:r>
          </a:p>
          <a:p>
            <a:r>
              <a:rPr lang="fr-FR" dirty="0" err="1"/>
              <a:t>Autofac</a:t>
            </a:r>
            <a:endParaRPr lang="fr-FR" dirty="0"/>
          </a:p>
          <a:p>
            <a:r>
              <a:rPr lang="fr-FR" dirty="0" err="1"/>
              <a:t>Unity</a:t>
            </a:r>
            <a:endParaRPr lang="fr-FR" dirty="0"/>
          </a:p>
          <a:p>
            <a:r>
              <a:rPr lang="fr-FR" dirty="0"/>
              <a:t>Spring .NET</a:t>
            </a:r>
          </a:p>
        </p:txBody>
      </p:sp>
      <p:sp>
        <p:nvSpPr>
          <p:cNvPr id="4" name="ZoneTexte 3">
            <a:extLst>
              <a:ext uri="{FF2B5EF4-FFF2-40B4-BE49-F238E27FC236}">
                <a16:creationId xmlns:a16="http://schemas.microsoft.com/office/drawing/2014/main" id="{5382079F-C3F3-4DF8-A78C-05067B39E619}"/>
              </a:ext>
            </a:extLst>
          </p:cNvPr>
          <p:cNvSpPr txBox="1"/>
          <p:nvPr/>
        </p:nvSpPr>
        <p:spPr>
          <a:xfrm>
            <a:off x="2072640" y="4572000"/>
            <a:ext cx="2643929" cy="369332"/>
          </a:xfrm>
          <a:prstGeom prst="rect">
            <a:avLst/>
          </a:prstGeom>
          <a:noFill/>
        </p:spPr>
        <p:txBody>
          <a:bodyPr wrap="none" rtlCol="0">
            <a:spAutoFit/>
          </a:bodyPr>
          <a:lstStyle/>
          <a:p>
            <a:r>
              <a:rPr lang="fr-FR" dirty="0"/>
              <a:t>+ Framework Asp.net </a:t>
            </a:r>
            <a:r>
              <a:rPr lang="fr-FR" dirty="0" err="1"/>
              <a:t>core</a:t>
            </a:r>
            <a:endParaRPr lang="fr-FR" dirty="0"/>
          </a:p>
        </p:txBody>
      </p:sp>
    </p:spTree>
    <p:extLst>
      <p:ext uri="{BB962C8B-B14F-4D97-AF65-F5344CB8AC3E}">
        <p14:creationId xmlns:p14="http://schemas.microsoft.com/office/powerpoint/2010/main" val="329725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DAE8AE-6427-41D2-B0C0-D738220294E7}"/>
              </a:ext>
            </a:extLst>
          </p:cNvPr>
          <p:cNvSpPr>
            <a:spLocks noGrp="1"/>
          </p:cNvSpPr>
          <p:nvPr>
            <p:ph type="title"/>
          </p:nvPr>
        </p:nvSpPr>
        <p:spPr/>
        <p:txBody>
          <a:bodyPr/>
          <a:lstStyle/>
          <a:p>
            <a:r>
              <a:rPr lang="fr-FR" dirty="0"/>
              <a:t>Présentation de l’application</a:t>
            </a:r>
          </a:p>
        </p:txBody>
      </p:sp>
      <p:sp>
        <p:nvSpPr>
          <p:cNvPr id="3" name="Espace réservé du contenu 2">
            <a:extLst>
              <a:ext uri="{FF2B5EF4-FFF2-40B4-BE49-F238E27FC236}">
                <a16:creationId xmlns:a16="http://schemas.microsoft.com/office/drawing/2014/main" id="{BD574598-3DA4-437D-9CB5-A5DA5EFE9345}"/>
              </a:ext>
            </a:extLst>
          </p:cNvPr>
          <p:cNvSpPr>
            <a:spLocks noGrp="1"/>
          </p:cNvSpPr>
          <p:nvPr>
            <p:ph idx="1"/>
          </p:nvPr>
        </p:nvSpPr>
        <p:spPr/>
        <p:txBody>
          <a:bodyPr/>
          <a:lstStyle/>
          <a:p>
            <a:r>
              <a:rPr lang="fr-FR" dirty="0"/>
              <a:t>L’</a:t>
            </a:r>
            <a:r>
              <a:rPr lang="fr-FR" b="1" dirty="0"/>
              <a:t>application</a:t>
            </a:r>
            <a:r>
              <a:rPr lang="fr-FR" dirty="0"/>
              <a:t> fournie dans le dossier « </a:t>
            </a:r>
            <a:r>
              <a:rPr lang="fr-FR" b="1" dirty="0"/>
              <a:t>starter</a:t>
            </a:r>
            <a:r>
              <a:rPr lang="fr-FR" dirty="0"/>
              <a:t> » est pleinement </a:t>
            </a:r>
            <a:r>
              <a:rPr lang="fr-FR" b="1" dirty="0"/>
              <a:t>fonctionnelle</a:t>
            </a:r>
            <a:r>
              <a:rPr lang="fr-FR" dirty="0"/>
              <a:t>.</a:t>
            </a:r>
          </a:p>
          <a:p>
            <a:r>
              <a:rPr lang="fr-FR" dirty="0"/>
              <a:t>2 parties :</a:t>
            </a:r>
          </a:p>
          <a:p>
            <a:endParaRPr lang="fr-FR" dirty="0"/>
          </a:p>
          <a:p>
            <a:endParaRPr lang="fr-FR" dirty="0"/>
          </a:p>
          <a:p>
            <a:endParaRPr lang="fr-FR" dirty="0"/>
          </a:p>
          <a:p>
            <a:r>
              <a:rPr lang="fr-FR" dirty="0"/>
              <a:t>1 seul écran</a:t>
            </a:r>
          </a:p>
          <a:p>
            <a:r>
              <a:rPr lang="fr-FR" dirty="0"/>
              <a:t>Architecturée en couche</a:t>
            </a:r>
          </a:p>
        </p:txBody>
      </p:sp>
      <p:pic>
        <p:nvPicPr>
          <p:cNvPr id="4" name="Image 3">
            <a:extLst>
              <a:ext uri="{FF2B5EF4-FFF2-40B4-BE49-F238E27FC236}">
                <a16:creationId xmlns:a16="http://schemas.microsoft.com/office/drawing/2014/main" id="{A4BDC0E4-32C3-4C8F-A96F-A78C6B1E7F25}"/>
              </a:ext>
            </a:extLst>
          </p:cNvPr>
          <p:cNvPicPr>
            <a:picLocks noChangeAspect="1"/>
          </p:cNvPicPr>
          <p:nvPr/>
        </p:nvPicPr>
        <p:blipFill>
          <a:blip r:embed="rId2"/>
          <a:stretch>
            <a:fillRect/>
          </a:stretch>
        </p:blipFill>
        <p:spPr>
          <a:xfrm>
            <a:off x="6131560" y="2749670"/>
            <a:ext cx="6060440" cy="4108330"/>
          </a:xfrm>
          <a:prstGeom prst="rect">
            <a:avLst/>
          </a:prstGeom>
        </p:spPr>
      </p:pic>
      <p:graphicFrame>
        <p:nvGraphicFramePr>
          <p:cNvPr id="5" name="Tableau 5">
            <a:extLst>
              <a:ext uri="{FF2B5EF4-FFF2-40B4-BE49-F238E27FC236}">
                <a16:creationId xmlns:a16="http://schemas.microsoft.com/office/drawing/2014/main" id="{8F765341-FCDF-4B14-884F-123794231690}"/>
              </a:ext>
            </a:extLst>
          </p:cNvPr>
          <p:cNvGraphicFramePr>
            <a:graphicFrameLocks noGrp="1"/>
          </p:cNvGraphicFramePr>
          <p:nvPr>
            <p:extLst>
              <p:ext uri="{D42A27DB-BD31-4B8C-83A1-F6EECF244321}">
                <p14:modId xmlns:p14="http://schemas.microsoft.com/office/powerpoint/2010/main" val="3654669976"/>
              </p:ext>
            </p:extLst>
          </p:nvPr>
        </p:nvGraphicFramePr>
        <p:xfrm>
          <a:off x="515620" y="2749670"/>
          <a:ext cx="4874260" cy="1107162"/>
        </p:xfrm>
        <a:graphic>
          <a:graphicData uri="http://schemas.openxmlformats.org/drawingml/2006/table">
            <a:tbl>
              <a:tblPr firstRow="1" bandRow="1">
                <a:tableStyleId>{5C22544A-7EE6-4342-B048-85BDC9FD1C3A}</a:tableStyleId>
              </a:tblPr>
              <a:tblGrid>
                <a:gridCol w="1281892">
                  <a:extLst>
                    <a:ext uri="{9D8B030D-6E8A-4147-A177-3AD203B41FA5}">
                      <a16:colId xmlns:a16="http://schemas.microsoft.com/office/drawing/2014/main" val="2592185409"/>
                    </a:ext>
                  </a:extLst>
                </a:gridCol>
                <a:gridCol w="1869590">
                  <a:extLst>
                    <a:ext uri="{9D8B030D-6E8A-4147-A177-3AD203B41FA5}">
                      <a16:colId xmlns:a16="http://schemas.microsoft.com/office/drawing/2014/main" val="1330161231"/>
                    </a:ext>
                  </a:extLst>
                </a:gridCol>
                <a:gridCol w="1722778">
                  <a:extLst>
                    <a:ext uri="{9D8B030D-6E8A-4147-A177-3AD203B41FA5}">
                      <a16:colId xmlns:a16="http://schemas.microsoft.com/office/drawing/2014/main" val="561276109"/>
                    </a:ext>
                  </a:extLst>
                </a:gridCol>
              </a:tblGrid>
              <a:tr h="369054">
                <a:tc>
                  <a:txBody>
                    <a:bodyPr/>
                    <a:lstStyle/>
                    <a:p>
                      <a:r>
                        <a:rPr lang="fr-FR" dirty="0"/>
                        <a:t>Application</a:t>
                      </a:r>
                    </a:p>
                  </a:txBody>
                  <a:tcPr/>
                </a:tc>
                <a:tc>
                  <a:txBody>
                    <a:bodyPr/>
                    <a:lstStyle/>
                    <a:p>
                      <a:r>
                        <a:rPr lang="fr-FR" dirty="0"/>
                        <a:t>Projet</a:t>
                      </a:r>
                    </a:p>
                  </a:txBody>
                  <a:tcPr/>
                </a:tc>
                <a:tc>
                  <a:txBody>
                    <a:bodyPr/>
                    <a:lstStyle/>
                    <a:p>
                      <a:r>
                        <a:rPr lang="fr-FR" dirty="0"/>
                        <a:t>Techno</a:t>
                      </a:r>
                    </a:p>
                  </a:txBody>
                  <a:tcPr/>
                </a:tc>
                <a:extLst>
                  <a:ext uri="{0D108BD9-81ED-4DB2-BD59-A6C34878D82A}">
                    <a16:rowId xmlns:a16="http://schemas.microsoft.com/office/drawing/2014/main" val="3099580874"/>
                  </a:ext>
                </a:extLst>
              </a:tr>
              <a:tr h="369054">
                <a:tc>
                  <a:txBody>
                    <a:bodyPr/>
                    <a:lstStyle/>
                    <a:p>
                      <a:r>
                        <a:rPr lang="fr-FR" dirty="0"/>
                        <a:t>Cliente</a:t>
                      </a:r>
                    </a:p>
                  </a:txBody>
                  <a:tcPr/>
                </a:tc>
                <a:tc>
                  <a:txBody>
                    <a:bodyPr/>
                    <a:lstStyle/>
                    <a:p>
                      <a:r>
                        <a:rPr lang="fr-FR" dirty="0" err="1"/>
                        <a:t>PeopleViewer.Exe</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Application WPF</a:t>
                      </a:r>
                    </a:p>
                  </a:txBody>
                  <a:tcPr/>
                </a:tc>
                <a:extLst>
                  <a:ext uri="{0D108BD9-81ED-4DB2-BD59-A6C34878D82A}">
                    <a16:rowId xmlns:a16="http://schemas.microsoft.com/office/drawing/2014/main" val="3720696253"/>
                  </a:ext>
                </a:extLst>
              </a:tr>
              <a:tr h="369054">
                <a:tc>
                  <a:txBody>
                    <a:bodyPr/>
                    <a:lstStyle/>
                    <a:p>
                      <a:r>
                        <a:rPr lang="fr-FR" dirty="0"/>
                        <a:t>Server</a:t>
                      </a:r>
                    </a:p>
                  </a:txBody>
                  <a:tcPr/>
                </a:tc>
                <a:tc>
                  <a:txBody>
                    <a:bodyPr/>
                    <a:lstStyle/>
                    <a:p>
                      <a:r>
                        <a:rPr lang="fr-FR" dirty="0" err="1"/>
                        <a:t>People.Service</a:t>
                      </a:r>
                      <a:endParaRPr lang="fr-FR" dirty="0"/>
                    </a:p>
                  </a:txBody>
                  <a:tcPr/>
                </a:tc>
                <a:tc>
                  <a:txBody>
                    <a:bodyPr/>
                    <a:lstStyle/>
                    <a:p>
                      <a:r>
                        <a:rPr lang="fr-FR" dirty="0" err="1"/>
                        <a:t>WebAPI</a:t>
                      </a:r>
                      <a:endParaRPr lang="fr-FR" dirty="0"/>
                    </a:p>
                  </a:txBody>
                  <a:tcPr/>
                </a:tc>
                <a:extLst>
                  <a:ext uri="{0D108BD9-81ED-4DB2-BD59-A6C34878D82A}">
                    <a16:rowId xmlns:a16="http://schemas.microsoft.com/office/drawing/2014/main" val="2841999028"/>
                  </a:ext>
                </a:extLst>
              </a:tr>
            </a:tbl>
          </a:graphicData>
        </a:graphic>
      </p:graphicFrame>
    </p:spTree>
    <p:extLst>
      <p:ext uri="{BB962C8B-B14F-4D97-AF65-F5344CB8AC3E}">
        <p14:creationId xmlns:p14="http://schemas.microsoft.com/office/powerpoint/2010/main" val="351704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Image associée">
            <a:extLst>
              <a:ext uri="{FF2B5EF4-FFF2-40B4-BE49-F238E27FC236}">
                <a16:creationId xmlns:a16="http://schemas.microsoft.com/office/drawing/2014/main" id="{F1DE70D1-FE1C-45B6-8B5C-F05398D7C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461" y="4863760"/>
            <a:ext cx="700146" cy="7001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associée">
            <a:extLst>
              <a:ext uri="{FF2B5EF4-FFF2-40B4-BE49-F238E27FC236}">
                <a16:creationId xmlns:a16="http://schemas.microsoft.com/office/drawing/2014/main" id="{46D2FFF0-AFDF-4390-AD54-997E8E462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461" y="3908320"/>
            <a:ext cx="700146" cy="70014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53153A69-F029-4E45-A75C-EA70BFBA09ED}"/>
              </a:ext>
            </a:extLst>
          </p:cNvPr>
          <p:cNvSpPr>
            <a:spLocks noGrp="1"/>
          </p:cNvSpPr>
          <p:nvPr>
            <p:ph type="title"/>
          </p:nvPr>
        </p:nvSpPr>
        <p:spPr/>
        <p:txBody>
          <a:bodyPr/>
          <a:lstStyle/>
          <a:p>
            <a:r>
              <a:rPr lang="fr-FR" dirty="0"/>
              <a:t>Les couches</a:t>
            </a:r>
          </a:p>
        </p:txBody>
      </p:sp>
      <p:sp>
        <p:nvSpPr>
          <p:cNvPr id="3" name="Espace réservé du contenu 2">
            <a:extLst>
              <a:ext uri="{FF2B5EF4-FFF2-40B4-BE49-F238E27FC236}">
                <a16:creationId xmlns:a16="http://schemas.microsoft.com/office/drawing/2014/main" id="{A44ACDB6-DE39-4A91-B071-0EFC2AB56B49}"/>
              </a:ext>
            </a:extLst>
          </p:cNvPr>
          <p:cNvSpPr>
            <a:spLocks noGrp="1"/>
          </p:cNvSpPr>
          <p:nvPr>
            <p:ph idx="1"/>
          </p:nvPr>
        </p:nvSpPr>
        <p:spPr>
          <a:xfrm>
            <a:off x="1097280" y="1845734"/>
            <a:ext cx="5481828" cy="2425308"/>
          </a:xfrm>
        </p:spPr>
        <p:txBody>
          <a:bodyPr/>
          <a:lstStyle/>
          <a:p>
            <a:r>
              <a:rPr lang="fr-FR" dirty="0"/>
              <a:t>0 – Application</a:t>
            </a:r>
          </a:p>
          <a:p>
            <a:r>
              <a:rPr lang="fr-FR" dirty="0"/>
              <a:t>1 – Vue (Eléments graphiques - UI)</a:t>
            </a:r>
          </a:p>
          <a:p>
            <a:r>
              <a:rPr lang="fr-FR" dirty="0"/>
              <a:t>2 – Présentation (Logique graphique – UI </a:t>
            </a:r>
            <a:r>
              <a:rPr lang="fr-FR" dirty="0" err="1"/>
              <a:t>logic</a:t>
            </a:r>
            <a:r>
              <a:rPr lang="fr-FR" dirty="0"/>
              <a:t>)</a:t>
            </a:r>
          </a:p>
          <a:p>
            <a:r>
              <a:rPr lang="fr-FR" dirty="0"/>
              <a:t>3 – Couche d’accès aux données (Data </a:t>
            </a:r>
            <a:r>
              <a:rPr lang="fr-FR" dirty="0" err="1"/>
              <a:t>access</a:t>
            </a:r>
            <a:r>
              <a:rPr lang="fr-FR" dirty="0"/>
              <a:t>)</a:t>
            </a:r>
          </a:p>
          <a:p>
            <a:r>
              <a:rPr lang="fr-FR" dirty="0"/>
              <a:t>4 – Les données (Data </a:t>
            </a:r>
            <a:r>
              <a:rPr lang="fr-FR" dirty="0" err="1"/>
              <a:t>storage</a:t>
            </a:r>
            <a:r>
              <a:rPr lang="fr-FR" dirty="0"/>
              <a:t>)</a:t>
            </a:r>
          </a:p>
          <a:p>
            <a:endParaRPr lang="fr-FR" dirty="0"/>
          </a:p>
        </p:txBody>
      </p:sp>
      <p:pic>
        <p:nvPicPr>
          <p:cNvPr id="4" name="Picture 2" descr="Image associée">
            <a:extLst>
              <a:ext uri="{FF2B5EF4-FFF2-40B4-BE49-F238E27FC236}">
                <a16:creationId xmlns:a16="http://schemas.microsoft.com/office/drawing/2014/main" id="{3F6E92D7-8606-4BB1-BDB4-82A2BD32D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070" y="2931972"/>
            <a:ext cx="700146" cy="700146"/>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E2563D75-543E-4A10-9499-18F9D6A9D168}"/>
              </a:ext>
            </a:extLst>
          </p:cNvPr>
          <p:cNvSpPr txBox="1"/>
          <p:nvPr/>
        </p:nvSpPr>
        <p:spPr>
          <a:xfrm>
            <a:off x="7135288" y="2660166"/>
            <a:ext cx="648383" cy="369332"/>
          </a:xfrm>
          <a:prstGeom prst="rect">
            <a:avLst/>
          </a:prstGeom>
          <a:noFill/>
        </p:spPr>
        <p:txBody>
          <a:bodyPr wrap="none" rtlCol="0">
            <a:spAutoFit/>
          </a:bodyPr>
          <a:lstStyle/>
          <a:p>
            <a:r>
              <a:rPr lang="fr-FR" dirty="0" err="1"/>
              <a:t>View</a:t>
            </a:r>
            <a:endParaRPr lang="fr-FR" dirty="0"/>
          </a:p>
        </p:txBody>
      </p:sp>
      <p:sp>
        <p:nvSpPr>
          <p:cNvPr id="6" name="ZoneTexte 5">
            <a:extLst>
              <a:ext uri="{FF2B5EF4-FFF2-40B4-BE49-F238E27FC236}">
                <a16:creationId xmlns:a16="http://schemas.microsoft.com/office/drawing/2014/main" id="{BE86BD22-997E-4218-BCE0-7851FB87FC91}"/>
              </a:ext>
            </a:extLst>
          </p:cNvPr>
          <p:cNvSpPr txBox="1"/>
          <p:nvPr/>
        </p:nvSpPr>
        <p:spPr>
          <a:xfrm>
            <a:off x="6766318" y="3567714"/>
            <a:ext cx="1376852" cy="369332"/>
          </a:xfrm>
          <a:prstGeom prst="rect">
            <a:avLst/>
          </a:prstGeom>
          <a:noFill/>
        </p:spPr>
        <p:txBody>
          <a:bodyPr wrap="none" rtlCol="0">
            <a:spAutoFit/>
          </a:bodyPr>
          <a:lstStyle/>
          <a:p>
            <a:r>
              <a:rPr lang="fr-FR" dirty="0" err="1"/>
              <a:t>Presentation</a:t>
            </a:r>
            <a:endParaRPr lang="fr-FR" dirty="0"/>
          </a:p>
        </p:txBody>
      </p:sp>
      <p:sp>
        <p:nvSpPr>
          <p:cNvPr id="7" name="ZoneTexte 6">
            <a:extLst>
              <a:ext uri="{FF2B5EF4-FFF2-40B4-BE49-F238E27FC236}">
                <a16:creationId xmlns:a16="http://schemas.microsoft.com/office/drawing/2014/main" id="{6F64E5A2-84BF-49D1-9F36-CFEB4E550CC5}"/>
              </a:ext>
            </a:extLst>
          </p:cNvPr>
          <p:cNvSpPr txBox="1"/>
          <p:nvPr/>
        </p:nvSpPr>
        <p:spPr>
          <a:xfrm>
            <a:off x="6771853" y="4492648"/>
            <a:ext cx="1274580" cy="369332"/>
          </a:xfrm>
          <a:prstGeom prst="rect">
            <a:avLst/>
          </a:prstGeom>
          <a:noFill/>
        </p:spPr>
        <p:txBody>
          <a:bodyPr wrap="none" rtlCol="0">
            <a:spAutoFit/>
          </a:bodyPr>
          <a:lstStyle/>
          <a:p>
            <a:r>
              <a:rPr lang="fr-FR" dirty="0"/>
              <a:t>Data </a:t>
            </a:r>
            <a:r>
              <a:rPr lang="fr-FR" dirty="0" err="1"/>
              <a:t>access</a:t>
            </a:r>
            <a:endParaRPr lang="fr-FR" dirty="0"/>
          </a:p>
        </p:txBody>
      </p:sp>
      <p:sp>
        <p:nvSpPr>
          <p:cNvPr id="8" name="ZoneTexte 7">
            <a:extLst>
              <a:ext uri="{FF2B5EF4-FFF2-40B4-BE49-F238E27FC236}">
                <a16:creationId xmlns:a16="http://schemas.microsoft.com/office/drawing/2014/main" id="{589774D9-B70A-4669-8D71-6FB4E8654CC8}"/>
              </a:ext>
            </a:extLst>
          </p:cNvPr>
          <p:cNvSpPr txBox="1"/>
          <p:nvPr/>
        </p:nvSpPr>
        <p:spPr>
          <a:xfrm>
            <a:off x="6777475" y="5536256"/>
            <a:ext cx="1365695" cy="369332"/>
          </a:xfrm>
          <a:prstGeom prst="rect">
            <a:avLst/>
          </a:prstGeom>
          <a:noFill/>
        </p:spPr>
        <p:txBody>
          <a:bodyPr wrap="none" rtlCol="0">
            <a:spAutoFit/>
          </a:bodyPr>
          <a:lstStyle/>
          <a:p>
            <a:r>
              <a:rPr lang="fr-FR" dirty="0"/>
              <a:t>Data </a:t>
            </a:r>
            <a:r>
              <a:rPr lang="fr-FR" dirty="0" err="1"/>
              <a:t>storage</a:t>
            </a:r>
            <a:endParaRPr lang="fr-FR" dirty="0"/>
          </a:p>
        </p:txBody>
      </p:sp>
      <p:cxnSp>
        <p:nvCxnSpPr>
          <p:cNvPr id="10" name="Connecteur droit avec flèche 9">
            <a:extLst>
              <a:ext uri="{FF2B5EF4-FFF2-40B4-BE49-F238E27FC236}">
                <a16:creationId xmlns:a16="http://schemas.microsoft.com/office/drawing/2014/main" id="{3C9FEC2C-7BD9-42A0-9E5F-2B1A20334EEA}"/>
              </a:ext>
            </a:extLst>
          </p:cNvPr>
          <p:cNvCxnSpPr>
            <a:cxnSpLocks/>
          </p:cNvCxnSpPr>
          <p:nvPr/>
        </p:nvCxnSpPr>
        <p:spPr>
          <a:xfrm>
            <a:off x="7409144" y="3044587"/>
            <a:ext cx="1" cy="523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7779EB92-D359-41F0-9B07-08DE2E1E8B00}"/>
              </a:ext>
            </a:extLst>
          </p:cNvPr>
          <p:cNvCxnSpPr>
            <a:cxnSpLocks/>
          </p:cNvCxnSpPr>
          <p:nvPr/>
        </p:nvCxnSpPr>
        <p:spPr>
          <a:xfrm>
            <a:off x="7409143" y="4952270"/>
            <a:ext cx="1" cy="523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7B2833FF-71BE-4E54-97A9-9882DC58E9F0}"/>
              </a:ext>
            </a:extLst>
          </p:cNvPr>
          <p:cNvCxnSpPr>
            <a:cxnSpLocks/>
          </p:cNvCxnSpPr>
          <p:nvPr/>
        </p:nvCxnSpPr>
        <p:spPr>
          <a:xfrm>
            <a:off x="7409143" y="3969521"/>
            <a:ext cx="1" cy="5231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1D519B2E-EF86-42F7-A249-0F11F5673F1F}"/>
              </a:ext>
            </a:extLst>
          </p:cNvPr>
          <p:cNvSpPr txBox="1"/>
          <p:nvPr/>
        </p:nvSpPr>
        <p:spPr>
          <a:xfrm>
            <a:off x="3199758" y="4349237"/>
            <a:ext cx="2896242" cy="646331"/>
          </a:xfrm>
          <a:prstGeom prst="rect">
            <a:avLst/>
          </a:prstGeom>
          <a:noFill/>
        </p:spPr>
        <p:txBody>
          <a:bodyPr wrap="none" rtlCol="0">
            <a:spAutoFit/>
          </a:bodyPr>
          <a:lstStyle/>
          <a:p>
            <a:r>
              <a:rPr lang="fr-FR" dirty="0"/>
              <a:t>Le problème est que ces </a:t>
            </a:r>
          </a:p>
          <a:p>
            <a:r>
              <a:rPr lang="fr-FR" dirty="0"/>
              <a:t>couches sont fortement liées</a:t>
            </a:r>
          </a:p>
        </p:txBody>
      </p:sp>
      <p:pic>
        <p:nvPicPr>
          <p:cNvPr id="16" name="Image 15">
            <a:extLst>
              <a:ext uri="{FF2B5EF4-FFF2-40B4-BE49-F238E27FC236}">
                <a16:creationId xmlns:a16="http://schemas.microsoft.com/office/drawing/2014/main" id="{906243B1-0D6A-4FDF-8090-8A0FA0674731}"/>
              </a:ext>
            </a:extLst>
          </p:cNvPr>
          <p:cNvPicPr>
            <a:picLocks noChangeAspect="1"/>
          </p:cNvPicPr>
          <p:nvPr/>
        </p:nvPicPr>
        <p:blipFill>
          <a:blip r:embed="rId3"/>
          <a:stretch>
            <a:fillRect/>
          </a:stretch>
        </p:blipFill>
        <p:spPr>
          <a:xfrm>
            <a:off x="8586033" y="2109589"/>
            <a:ext cx="3357949" cy="2507867"/>
          </a:xfrm>
          <a:prstGeom prst="rect">
            <a:avLst/>
          </a:prstGeom>
        </p:spPr>
      </p:pic>
      <p:cxnSp>
        <p:nvCxnSpPr>
          <p:cNvPr id="17" name="Connecteur droit avec flèche 16">
            <a:extLst>
              <a:ext uri="{FF2B5EF4-FFF2-40B4-BE49-F238E27FC236}">
                <a16:creationId xmlns:a16="http://schemas.microsoft.com/office/drawing/2014/main" id="{DE46A48B-CF5D-4D50-84F7-C6D38811FE0B}"/>
              </a:ext>
            </a:extLst>
          </p:cNvPr>
          <p:cNvCxnSpPr>
            <a:cxnSpLocks/>
          </p:cNvCxnSpPr>
          <p:nvPr/>
        </p:nvCxnSpPr>
        <p:spPr>
          <a:xfrm>
            <a:off x="7407534" y="2352538"/>
            <a:ext cx="0" cy="3322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F6B423B9-B591-4142-842E-05B81637BF64}"/>
              </a:ext>
            </a:extLst>
          </p:cNvPr>
          <p:cNvSpPr txBox="1"/>
          <p:nvPr/>
        </p:nvSpPr>
        <p:spPr>
          <a:xfrm>
            <a:off x="6801412" y="1956676"/>
            <a:ext cx="1245021" cy="369332"/>
          </a:xfrm>
          <a:prstGeom prst="rect">
            <a:avLst/>
          </a:prstGeom>
          <a:noFill/>
        </p:spPr>
        <p:txBody>
          <a:bodyPr wrap="none" rtlCol="0">
            <a:spAutoFit/>
          </a:bodyPr>
          <a:lstStyle/>
          <a:p>
            <a:r>
              <a:rPr lang="fr-FR" dirty="0"/>
              <a:t>Application</a:t>
            </a:r>
          </a:p>
        </p:txBody>
      </p:sp>
    </p:spTree>
    <p:extLst>
      <p:ext uri="{BB962C8B-B14F-4D97-AF65-F5344CB8AC3E}">
        <p14:creationId xmlns:p14="http://schemas.microsoft.com/office/powerpoint/2010/main" val="263934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B69423-9608-47E5-A5F6-EB39978B3301}"/>
              </a:ext>
            </a:extLst>
          </p:cNvPr>
          <p:cNvSpPr>
            <a:spLocks noGrp="1"/>
          </p:cNvSpPr>
          <p:nvPr>
            <p:ph type="title"/>
          </p:nvPr>
        </p:nvSpPr>
        <p:spPr/>
        <p:txBody>
          <a:bodyPr/>
          <a:lstStyle/>
          <a:p>
            <a:r>
              <a:rPr lang="fr-FR" dirty="0"/>
              <a:t>3 demandes du boss :</a:t>
            </a:r>
          </a:p>
        </p:txBody>
      </p:sp>
      <p:sp>
        <p:nvSpPr>
          <p:cNvPr id="3" name="Espace réservé du contenu 2">
            <a:extLst>
              <a:ext uri="{FF2B5EF4-FFF2-40B4-BE49-F238E27FC236}">
                <a16:creationId xmlns:a16="http://schemas.microsoft.com/office/drawing/2014/main" id="{9D0FED72-2E99-4723-BD0E-A8D4B42826EF}"/>
              </a:ext>
            </a:extLst>
          </p:cNvPr>
          <p:cNvSpPr>
            <a:spLocks noGrp="1"/>
          </p:cNvSpPr>
          <p:nvPr>
            <p:ph idx="1"/>
          </p:nvPr>
        </p:nvSpPr>
        <p:spPr/>
        <p:txBody>
          <a:bodyPr>
            <a:normAutofit/>
          </a:bodyPr>
          <a:lstStyle/>
          <a:p>
            <a:r>
              <a:rPr lang="fr-FR" dirty="0"/>
              <a:t>1 – Avoir plusieurs data sources </a:t>
            </a:r>
          </a:p>
          <a:p>
            <a:endParaRPr lang="fr-FR" dirty="0"/>
          </a:p>
          <a:p>
            <a:endParaRPr lang="fr-FR" dirty="0"/>
          </a:p>
          <a:p>
            <a:endParaRPr lang="fr-FR" dirty="0"/>
          </a:p>
          <a:p>
            <a:endParaRPr lang="fr-FR" dirty="0"/>
          </a:p>
          <a:p>
            <a:r>
              <a:rPr lang="fr-FR" dirty="0"/>
              <a:t>2 – Cache coté client</a:t>
            </a:r>
          </a:p>
          <a:p>
            <a:r>
              <a:rPr lang="fr-FR" dirty="0"/>
              <a:t>3 – Test unitaires</a:t>
            </a:r>
          </a:p>
          <a:p>
            <a:endParaRPr lang="fr-FR" dirty="0"/>
          </a:p>
        </p:txBody>
      </p:sp>
      <p:graphicFrame>
        <p:nvGraphicFramePr>
          <p:cNvPr id="4" name="Tableau 4">
            <a:extLst>
              <a:ext uri="{FF2B5EF4-FFF2-40B4-BE49-F238E27FC236}">
                <a16:creationId xmlns:a16="http://schemas.microsoft.com/office/drawing/2014/main" id="{205477B7-F762-4C1A-BAFA-112A787B6A63}"/>
              </a:ext>
            </a:extLst>
          </p:cNvPr>
          <p:cNvGraphicFramePr>
            <a:graphicFrameLocks noGrp="1"/>
          </p:cNvGraphicFramePr>
          <p:nvPr>
            <p:extLst>
              <p:ext uri="{D42A27DB-BD31-4B8C-83A1-F6EECF244321}">
                <p14:modId xmlns:p14="http://schemas.microsoft.com/office/powerpoint/2010/main" val="3397096132"/>
              </p:ext>
            </p:extLst>
          </p:nvPr>
        </p:nvGraphicFramePr>
        <p:xfrm>
          <a:off x="1602232" y="2301578"/>
          <a:ext cx="7230872" cy="1497756"/>
        </p:xfrm>
        <a:graphic>
          <a:graphicData uri="http://schemas.openxmlformats.org/drawingml/2006/table">
            <a:tbl>
              <a:tblPr firstRow="1" bandRow="1">
                <a:tableStyleId>{5C22544A-7EE6-4342-B048-85BDC9FD1C3A}</a:tableStyleId>
              </a:tblPr>
              <a:tblGrid>
                <a:gridCol w="3615436">
                  <a:extLst>
                    <a:ext uri="{9D8B030D-6E8A-4147-A177-3AD203B41FA5}">
                      <a16:colId xmlns:a16="http://schemas.microsoft.com/office/drawing/2014/main" val="1179481247"/>
                    </a:ext>
                  </a:extLst>
                </a:gridCol>
                <a:gridCol w="3615436">
                  <a:extLst>
                    <a:ext uri="{9D8B030D-6E8A-4147-A177-3AD203B41FA5}">
                      <a16:colId xmlns:a16="http://schemas.microsoft.com/office/drawing/2014/main" val="540108720"/>
                    </a:ext>
                  </a:extLst>
                </a:gridCol>
              </a:tblGrid>
              <a:tr h="374439">
                <a:tc>
                  <a:txBody>
                    <a:bodyPr/>
                    <a:lstStyle/>
                    <a:p>
                      <a:r>
                        <a:rPr lang="fr-FR" sz="1600" dirty="0" err="1"/>
                        <a:t>Datasource</a:t>
                      </a:r>
                      <a:endParaRPr lang="fr-FR" sz="1600" dirty="0"/>
                    </a:p>
                  </a:txBody>
                  <a:tcPr/>
                </a:tc>
                <a:tc>
                  <a:txBody>
                    <a:bodyPr/>
                    <a:lstStyle/>
                    <a:p>
                      <a:r>
                        <a:rPr lang="fr-FR" sz="1600" dirty="0"/>
                        <a:t>Exercice</a:t>
                      </a:r>
                    </a:p>
                  </a:txBody>
                  <a:tcPr/>
                </a:tc>
                <a:extLst>
                  <a:ext uri="{0D108BD9-81ED-4DB2-BD59-A6C34878D82A}">
                    <a16:rowId xmlns:a16="http://schemas.microsoft.com/office/drawing/2014/main" val="1170895169"/>
                  </a:ext>
                </a:extLst>
              </a:tr>
              <a:tr h="374439">
                <a:tc>
                  <a:txBody>
                    <a:bodyPr/>
                    <a:lstStyle/>
                    <a:p>
                      <a:r>
                        <a:rPr lang="fr-FR" sz="1600" dirty="0" err="1"/>
                        <a:t>Json</a:t>
                      </a:r>
                      <a:r>
                        <a:rPr lang="fr-FR" sz="1600" dirty="0"/>
                        <a:t> via </a:t>
                      </a:r>
                      <a:r>
                        <a:rPr lang="fr-FR" sz="1600" dirty="0" err="1"/>
                        <a:t>WebAPI</a:t>
                      </a:r>
                      <a:endParaRPr lang="fr-FR" sz="1600" dirty="0"/>
                    </a:p>
                  </a:txBody>
                  <a:tcPr/>
                </a:tc>
                <a:tc>
                  <a:txBody>
                    <a:bodyPr/>
                    <a:lstStyle/>
                    <a:p>
                      <a:r>
                        <a:rPr lang="fr-FR" sz="1600" dirty="0"/>
                        <a:t>Data source par défaut de l’exercice</a:t>
                      </a:r>
                    </a:p>
                  </a:txBody>
                  <a:tcPr/>
                </a:tc>
                <a:extLst>
                  <a:ext uri="{0D108BD9-81ED-4DB2-BD59-A6C34878D82A}">
                    <a16:rowId xmlns:a16="http://schemas.microsoft.com/office/drawing/2014/main" val="3549432400"/>
                  </a:ext>
                </a:extLst>
              </a:tr>
              <a:tr h="374439">
                <a:tc>
                  <a:txBody>
                    <a:bodyPr/>
                    <a:lstStyle/>
                    <a:p>
                      <a:r>
                        <a:rPr lang="fr-FR" sz="1600" dirty="0"/>
                        <a:t>Fichier csv </a:t>
                      </a:r>
                    </a:p>
                  </a:txBody>
                  <a:tcPr/>
                </a:tc>
                <a:tc>
                  <a:txBody>
                    <a:bodyPr/>
                    <a:lstStyle/>
                    <a:p>
                      <a:r>
                        <a:rPr lang="fr-FR" sz="1600" dirty="0"/>
                        <a:t>A rajouter dans cet exercice</a:t>
                      </a:r>
                    </a:p>
                  </a:txBody>
                  <a:tcPr/>
                </a:tc>
                <a:extLst>
                  <a:ext uri="{0D108BD9-81ED-4DB2-BD59-A6C34878D82A}">
                    <a16:rowId xmlns:a16="http://schemas.microsoft.com/office/drawing/2014/main" val="1747655436"/>
                  </a:ext>
                </a:extLst>
              </a:tr>
              <a:tr h="374439">
                <a:tc>
                  <a:txBody>
                    <a:bodyPr/>
                    <a:lstStyle/>
                    <a:p>
                      <a:r>
                        <a:rPr lang="fr-FR" sz="1600" dirty="0" err="1"/>
                        <a:t>Sql</a:t>
                      </a:r>
                      <a:r>
                        <a:rPr lang="fr-FR" sz="1600" dirty="0"/>
                        <a:t> </a:t>
                      </a:r>
                      <a:r>
                        <a:rPr lang="fr-FR" sz="1600" dirty="0" err="1"/>
                        <a:t>database</a:t>
                      </a:r>
                      <a:r>
                        <a:rPr lang="fr-FR" sz="1600" dirty="0"/>
                        <a:t> </a:t>
                      </a:r>
                    </a:p>
                  </a:txBody>
                  <a:tcPr/>
                </a:tc>
                <a:tc>
                  <a:txBody>
                    <a:bodyPr/>
                    <a:lstStyle/>
                    <a:p>
                      <a:r>
                        <a:rPr lang="fr-FR" sz="1600" dirty="0"/>
                        <a:t>Non vu dans cet exercice. (Pas à faire).</a:t>
                      </a:r>
                    </a:p>
                  </a:txBody>
                  <a:tcPr/>
                </a:tc>
                <a:extLst>
                  <a:ext uri="{0D108BD9-81ED-4DB2-BD59-A6C34878D82A}">
                    <a16:rowId xmlns:a16="http://schemas.microsoft.com/office/drawing/2014/main" val="269283996"/>
                  </a:ext>
                </a:extLst>
              </a:tr>
            </a:tbl>
          </a:graphicData>
        </a:graphic>
      </p:graphicFrame>
      <p:pic>
        <p:nvPicPr>
          <p:cNvPr id="1026" name="Picture 2" descr="Icones New, images New png et ico">
            <a:extLst>
              <a:ext uri="{FF2B5EF4-FFF2-40B4-BE49-F238E27FC236}">
                <a16:creationId xmlns:a16="http://schemas.microsoft.com/office/drawing/2014/main" id="{A92F6E96-A440-416F-9BB2-EB20AC3F9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5108" y="3026664"/>
            <a:ext cx="402336" cy="4023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s 4 conseils ultimes pour réussir chaque jour vos projets comme superman">
            <a:extLst>
              <a:ext uri="{FF2B5EF4-FFF2-40B4-BE49-F238E27FC236}">
                <a16:creationId xmlns:a16="http://schemas.microsoft.com/office/drawing/2014/main" id="{383D2D0D-2843-4850-A35C-E0682F739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9019" y="3449172"/>
            <a:ext cx="294513" cy="2945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ne photos, royalty-free images, graphics, vectors &amp; videos | Adobe Stock">
            <a:extLst>
              <a:ext uri="{FF2B5EF4-FFF2-40B4-BE49-F238E27FC236}">
                <a16:creationId xmlns:a16="http://schemas.microsoft.com/office/drawing/2014/main" id="{46178FE8-5220-4E7F-841A-AAE5B927FB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2258" y="2692908"/>
            <a:ext cx="521208" cy="260604"/>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CAC5DA78-2BB7-48AD-8003-19D2F53AEF90}"/>
              </a:ext>
            </a:extLst>
          </p:cNvPr>
          <p:cNvSpPr txBox="1"/>
          <p:nvPr/>
        </p:nvSpPr>
        <p:spPr>
          <a:xfrm>
            <a:off x="9213532" y="3025874"/>
            <a:ext cx="677365" cy="338554"/>
          </a:xfrm>
          <a:prstGeom prst="rect">
            <a:avLst/>
          </a:prstGeom>
          <a:noFill/>
        </p:spPr>
        <p:txBody>
          <a:bodyPr wrap="none" rtlCol="0">
            <a:spAutoFit/>
          </a:bodyPr>
          <a:lstStyle/>
          <a:p>
            <a:r>
              <a:rPr lang="fr-FR" sz="1600" dirty="0"/>
              <a:t>TODO</a:t>
            </a:r>
          </a:p>
        </p:txBody>
      </p:sp>
    </p:spTree>
    <p:extLst>
      <p:ext uri="{BB962C8B-B14F-4D97-AF65-F5344CB8AC3E}">
        <p14:creationId xmlns:p14="http://schemas.microsoft.com/office/powerpoint/2010/main" val="9509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DDA283-D5AA-45DC-999E-83F1D696444F}"/>
              </a:ext>
            </a:extLst>
          </p:cNvPr>
          <p:cNvSpPr>
            <a:spLocks noGrp="1"/>
          </p:cNvSpPr>
          <p:nvPr>
            <p:ph type="title"/>
          </p:nvPr>
        </p:nvSpPr>
        <p:spPr/>
        <p:txBody>
          <a:bodyPr/>
          <a:lstStyle/>
          <a:p>
            <a:r>
              <a:rPr lang="fr-FR" dirty="0"/>
              <a:t>Exercice</a:t>
            </a:r>
          </a:p>
        </p:txBody>
      </p:sp>
      <p:sp>
        <p:nvSpPr>
          <p:cNvPr id="3" name="Espace réservé du contenu 2">
            <a:extLst>
              <a:ext uri="{FF2B5EF4-FFF2-40B4-BE49-F238E27FC236}">
                <a16:creationId xmlns:a16="http://schemas.microsoft.com/office/drawing/2014/main" id="{B4DB4F5B-C635-4C83-BA44-BEC4C643D715}"/>
              </a:ext>
            </a:extLst>
          </p:cNvPr>
          <p:cNvSpPr>
            <a:spLocks noGrp="1"/>
          </p:cNvSpPr>
          <p:nvPr>
            <p:ph idx="1"/>
          </p:nvPr>
        </p:nvSpPr>
        <p:spPr/>
        <p:txBody>
          <a:bodyPr/>
          <a:lstStyle/>
          <a:p>
            <a:r>
              <a:rPr lang="fr-FR" dirty="0"/>
              <a:t>Attaquez l’exercice. </a:t>
            </a:r>
          </a:p>
          <a:p>
            <a:r>
              <a:rPr lang="fr-FR" dirty="0"/>
              <a:t>Dans les slides suivants vous trouverez plus d’explication en fonction des TODO…</a:t>
            </a:r>
          </a:p>
        </p:txBody>
      </p:sp>
    </p:spTree>
    <p:extLst>
      <p:ext uri="{BB962C8B-B14F-4D97-AF65-F5344CB8AC3E}">
        <p14:creationId xmlns:p14="http://schemas.microsoft.com/office/powerpoint/2010/main" val="17959676"/>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TM02900769[[fn=Rétrospective]]</Template>
  <TotalTime>1010</TotalTime>
  <Words>1511</Words>
  <Application>Microsoft Office PowerPoint</Application>
  <PresentationFormat>Grand écran</PresentationFormat>
  <Paragraphs>253</Paragraphs>
  <Slides>20</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Calibri</vt:lpstr>
      <vt:lpstr>Calibri Light</vt:lpstr>
      <vt:lpstr>Consolas</vt:lpstr>
      <vt:lpstr>Rétrospective</vt:lpstr>
      <vt:lpstr>Exercice DependencyInjection</vt:lpstr>
      <vt:lpstr>But de l’exercice</vt:lpstr>
      <vt:lpstr>Dependency injection – Recommandations</vt:lpstr>
      <vt:lpstr>Injection de dépendance</vt:lpstr>
      <vt:lpstr>Dependency Injection Containers</vt:lpstr>
      <vt:lpstr>Présentation de l’application</vt:lpstr>
      <vt:lpstr>Les couches</vt:lpstr>
      <vt:lpstr>3 demandes du boss :</vt:lpstr>
      <vt:lpstr>Exercice</vt:lpstr>
      <vt:lpstr>TODO 1</vt:lpstr>
      <vt:lpstr>TODO 1</vt:lpstr>
      <vt:lpstr>TODO 2</vt:lpstr>
      <vt:lpstr>TODO 3</vt:lpstr>
      <vt:lpstr>TODO 4</vt:lpstr>
      <vt:lpstr>TODO 5</vt:lpstr>
      <vt:lpstr>TODO 6</vt:lpstr>
      <vt:lpstr>TODO 7</vt:lpstr>
      <vt:lpstr>TODO 8</vt:lpstr>
      <vt:lpstr>TODO 9</vt:lpstr>
      <vt:lpstr>Conlusion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jpp</dc:creator>
  <cp:lastModifiedBy>Jean Pierre Planas</cp:lastModifiedBy>
  <cp:revision>40</cp:revision>
  <dcterms:created xsi:type="dcterms:W3CDTF">2019-03-09T18:10:27Z</dcterms:created>
  <dcterms:modified xsi:type="dcterms:W3CDTF">2020-11-24T22:18:30Z</dcterms:modified>
</cp:coreProperties>
</file>