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75" r:id="rId2"/>
    <p:sldId id="476" r:id="rId3"/>
    <p:sldId id="467" r:id="rId4"/>
    <p:sldId id="468" r:id="rId5"/>
    <p:sldId id="472" r:id="rId6"/>
  </p:sldIdLst>
  <p:sldSz cx="9144000" cy="6858000" type="screen4x3"/>
  <p:notesSz cx="7023100" cy="9118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orient="horz" pos="288">
          <p15:clr>
            <a:srgbClr val="A4A3A4"/>
          </p15:clr>
        </p15:guide>
        <p15:guide id="3" orient="horz" pos="1008">
          <p15:clr>
            <a:srgbClr val="A4A3A4"/>
          </p15:clr>
        </p15:guide>
        <p15:guide id="4" orient="horz" pos="3648">
          <p15:clr>
            <a:srgbClr val="A4A3A4"/>
          </p15:clr>
        </p15:guide>
        <p15:guide id="5" orient="horz" pos="2160">
          <p15:clr>
            <a:srgbClr val="A4A3A4"/>
          </p15:clr>
        </p15:guide>
        <p15:guide id="6" pos="2880">
          <p15:clr>
            <a:srgbClr val="A4A3A4"/>
          </p15:clr>
        </p15:guide>
        <p15:guide id="7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-Pierre Planas" initials="J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66"/>
    <a:srgbClr val="FFCC00"/>
    <a:srgbClr val="FF3300"/>
    <a:srgbClr val="FF0000"/>
    <a:srgbClr val="FCA304"/>
    <a:srgbClr val="006699"/>
    <a:srgbClr val="0A9237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67" autoAdjust="0"/>
  </p:normalViewPr>
  <p:slideViewPr>
    <p:cSldViewPr showGuides="1">
      <p:cViewPr varScale="1">
        <p:scale>
          <a:sx n="150" d="100"/>
          <a:sy n="150" d="100"/>
        </p:scale>
        <p:origin x="1864" y="96"/>
      </p:cViewPr>
      <p:guideLst>
        <p:guide orient="horz" pos="3024"/>
        <p:guide orient="horz" pos="288"/>
        <p:guide orient="horz" pos="1008"/>
        <p:guide orient="horz" pos="3648"/>
        <p:guide orient="horz" pos="2160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3760"/>
    </p:cViewPr>
  </p:notesTextViewPr>
  <p:sorterViewPr>
    <p:cViewPr>
      <p:scale>
        <a:sx n="91" d="100"/>
        <a:sy n="91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1944" y="84"/>
      </p:cViewPr>
      <p:guideLst>
        <p:guide orient="horz" pos="2872"/>
        <p:guide pos="22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13T00:14:52.069" idx="1">
    <p:pos x="10" y="10"/>
    <p:text/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6">
            <a:extLst>
              <a:ext uri="{FF2B5EF4-FFF2-40B4-BE49-F238E27FC236}">
                <a16:creationId xmlns:a16="http://schemas.microsoft.com/office/drawing/2014/main" id="{A04E9742-E7AC-4750-9125-5D78F0187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513" y="8532813"/>
            <a:ext cx="1525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77" tIns="45689" rIns="91377" bIns="45689" anchor="ctr">
            <a:spAutoFit/>
          </a:bodyPr>
          <a:lstStyle>
            <a:lvl1pPr>
              <a:spcAft>
                <a:spcPct val="1000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Aft>
                <a:spcPct val="1000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Aft>
                <a:spcPct val="1000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Aft>
                <a:spcPct val="1000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Aft>
                <a:spcPct val="1000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1000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1000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1000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1000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fr-FR" sz="2000" b="0">
                <a:solidFill>
                  <a:schemeClr val="tx2"/>
                </a:solidFill>
                <a:latin typeface="Microsoft Sans Serif" panose="020B0604020202020204" pitchFamily="34" charset="0"/>
              </a:rPr>
              <a:t>M</a:t>
            </a:r>
            <a:endParaRPr lang="en-US" altLang="fr-FR" sz="4400">
              <a:latin typeface="Arial" panose="020B0604020202020204" pitchFamily="34" charset="0"/>
            </a:endParaRPr>
          </a:p>
        </p:txBody>
      </p:sp>
      <p:sp>
        <p:nvSpPr>
          <p:cNvPr id="14339" name="Rectangle 7">
            <a:extLst>
              <a:ext uri="{FF2B5EF4-FFF2-40B4-BE49-F238E27FC236}">
                <a16:creationId xmlns:a16="http://schemas.microsoft.com/office/drawing/2014/main" id="{5EBDB71F-370B-4EA1-9CE5-B5D46F9BC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0"/>
            <a:ext cx="1065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77" tIns="45689" rIns="91377" bIns="45689" anchor="b"/>
          <a:lstStyle>
            <a:lvl1pPr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9DA05924-C0D6-4AE9-BC22-E6F8937FD616}" type="slidenum">
              <a:rPr lang="en-US" altLang="fr-FR" sz="1200">
                <a:latin typeface="Arial" panose="020B0604020202020204" pitchFamily="34" charset="0"/>
              </a:rPr>
              <a:pPr algn="r"/>
              <a:t>‹N°›</a:t>
            </a:fld>
            <a:endParaRPr lang="en-US" altLang="fr-FR" sz="1200">
              <a:latin typeface="Arial" panose="020B0604020202020204" pitchFamily="34" charset="0"/>
            </a:endParaRPr>
          </a:p>
        </p:txBody>
      </p:sp>
      <p:sp>
        <p:nvSpPr>
          <p:cNvPr id="28680" name="Text Box 8">
            <a:extLst>
              <a:ext uri="{FF2B5EF4-FFF2-40B4-BE49-F238E27FC236}">
                <a16:creationId xmlns:a16="http://schemas.microsoft.com/office/drawing/2014/main" id="{F01B85C6-712A-444F-929B-DF3D9DF61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4313"/>
            <a:ext cx="6858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77" tIns="45689" rIns="91377" bIns="45689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fr-FR" sz="1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Cross-Systems &amp; Microsoft</a:t>
            </a:r>
            <a:endParaRPr lang="en-US" altLang="fr-FR" sz="4400">
              <a:latin typeface="Arial" panose="020B0604020202020204" pitchFamily="34" charset="0"/>
            </a:endParaRPr>
          </a:p>
        </p:txBody>
      </p:sp>
      <p:pic>
        <p:nvPicPr>
          <p:cNvPr id="14341" name="Picture 9" descr="C:\My Documents\MSDNlogo_med.gif">
            <a:extLst>
              <a:ext uri="{FF2B5EF4-FFF2-40B4-BE49-F238E27FC236}">
                <a16:creationId xmlns:a16="http://schemas.microsoft.com/office/drawing/2014/main" id="{A7E7B56D-284D-467F-846F-3672B6908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225425"/>
            <a:ext cx="93503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23E64F9-47AD-4B26-8769-5E94093D69D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58A9B70-E5D7-4B06-AC92-2E83CE1BF4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9863" y="0"/>
            <a:ext cx="304323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BE4FA417-2D15-4E3A-A6CB-BA62DBE08E1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1900" y="684213"/>
            <a:ext cx="4559300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73F285C8-9ECD-4832-9EDF-F6685E266C0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8600" y="4330700"/>
            <a:ext cx="6553200" cy="410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noProof="0"/>
              <a:t>Click to edit Master text styles</a:t>
            </a:r>
          </a:p>
          <a:p>
            <a:pPr lvl="1"/>
            <a:r>
              <a:rPr lang="en-US" altLang="fr-FR" noProof="0"/>
              <a:t>Second level</a:t>
            </a:r>
          </a:p>
          <a:p>
            <a:pPr lvl="2"/>
            <a:r>
              <a:rPr lang="en-US" altLang="fr-FR" noProof="0"/>
              <a:t>Third level</a:t>
            </a:r>
          </a:p>
          <a:p>
            <a:pPr lvl="3"/>
            <a:r>
              <a:rPr lang="en-US" altLang="fr-FR" noProof="0"/>
              <a:t>Fourth level</a:t>
            </a:r>
          </a:p>
          <a:p>
            <a:pPr lvl="4"/>
            <a:r>
              <a:rPr lang="en-US" altLang="fr-FR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BAE786E3-4C98-41C1-9792-872752196AF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2988"/>
            <a:ext cx="304323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36203F64-38B5-453B-9B7C-50E666F8A4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9863" y="8662988"/>
            <a:ext cx="304323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9F7A9348-820D-47CC-9D56-5DCCBE925326}" type="slidenum">
              <a:rPr lang="en-US" altLang="fr-FR"/>
              <a:pPr/>
              <a:t>‹N°›</a:t>
            </a:fld>
            <a:endParaRPr lang="en-US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e l'image des diapositives 1">
            <a:extLst>
              <a:ext uri="{FF2B5EF4-FFF2-40B4-BE49-F238E27FC236}">
                <a16:creationId xmlns:a16="http://schemas.microsoft.com/office/drawing/2014/main" id="{E1D147A2-6208-4901-BB17-01C579E88F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Espace réservé des notes 2">
            <a:extLst>
              <a:ext uri="{FF2B5EF4-FFF2-40B4-BE49-F238E27FC236}">
                <a16:creationId xmlns:a16="http://schemas.microsoft.com/office/drawing/2014/main" id="{70527FEA-AA67-486A-B0CF-D8FC4213A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/>
              <a:t>Autre mots : Accesseurs/Mutateurs/Getter/Setter</a:t>
            </a:r>
          </a:p>
          <a:p>
            <a:r>
              <a:rPr lang="fr-FR" altLang="fr-FR"/>
              <a:t>Classe abstraite/Classe contrète</a:t>
            </a:r>
          </a:p>
        </p:txBody>
      </p:sp>
      <p:sp>
        <p:nvSpPr>
          <p:cNvPr id="17412" name="Espace réservé du numéro de diapositive 3">
            <a:extLst>
              <a:ext uri="{FF2B5EF4-FFF2-40B4-BE49-F238E27FC236}">
                <a16:creationId xmlns:a16="http://schemas.microsoft.com/office/drawing/2014/main" id="{14F17A06-5128-4FE6-8CB4-D8CFA08F4E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4C19A6ED-4528-4B18-AAE8-42A071DA1FEF}" type="slidenum">
              <a:rPr lang="en-US" altLang="fr-FR" sz="1200" b="0">
                <a:latin typeface="Times New Roman" panose="02020603050405020304" pitchFamily="18" charset="0"/>
              </a:rPr>
              <a:pPr/>
              <a:t>2</a:t>
            </a:fld>
            <a:endParaRPr lang="en-US" altLang="fr-FR" sz="12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8D7AE37-7BC8-4712-A3D1-6521B77598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DDF6185A-9258-4320-AB0F-6D10C96F1BCD}" type="slidenum">
              <a:rPr lang="en-US" altLang="fr-FR" sz="1200" b="0">
                <a:latin typeface="Times New Roman" panose="02020603050405020304" pitchFamily="18" charset="0"/>
              </a:rPr>
              <a:pPr/>
              <a:t>3</a:t>
            </a:fld>
            <a:endParaRPr lang="en-US" altLang="fr-FR" sz="1200" b="0">
              <a:latin typeface="Times New Roman" panose="02020603050405020304" pitchFamily="18" charset="0"/>
            </a:endParaRPr>
          </a:p>
        </p:txBody>
      </p:sp>
      <p:sp>
        <p:nvSpPr>
          <p:cNvPr id="19459" name="Rectangle 2050">
            <a:extLst>
              <a:ext uri="{FF2B5EF4-FFF2-40B4-BE49-F238E27FC236}">
                <a16:creationId xmlns:a16="http://schemas.microsoft.com/office/drawing/2014/main" id="{57C166DF-0627-4130-A9FD-BA92EC52CD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2051">
            <a:extLst>
              <a:ext uri="{FF2B5EF4-FFF2-40B4-BE49-F238E27FC236}">
                <a16:creationId xmlns:a16="http://schemas.microsoft.com/office/drawing/2014/main" id="{CD17AE57-4F6C-469B-AD26-4BDE354A1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4267200"/>
            <a:ext cx="6553200" cy="4103688"/>
          </a:xfrm>
          <a:noFill/>
        </p:spPr>
        <p:txBody>
          <a:bodyPr/>
          <a:lstStyle/>
          <a:p>
            <a:endParaRPr lang="fr-FR" altLang="fr-FR"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Et bonjour,</a:t>
            </a:r>
          </a:p>
          <a:p>
            <a:endParaRPr lang="fr-FR" dirty="0"/>
          </a:p>
          <a:p>
            <a:r>
              <a:rPr lang="fr-FR" dirty="0"/>
              <a:t>Bienvenue dans cet exercice POO consacré à la programmation orientée objet.</a:t>
            </a:r>
          </a:p>
          <a:p>
            <a:r>
              <a:rPr lang="fr-FR" dirty="0"/>
              <a:t>L'idée de cet exercice est d'implémenter quelques classes et de se familiariser avec la syntaxe objet du langage C#.</a:t>
            </a:r>
          </a:p>
          <a:p>
            <a:endParaRPr lang="fr-FR" dirty="0"/>
          </a:p>
          <a:p>
            <a:r>
              <a:rPr lang="fr-FR" dirty="0"/>
              <a:t>Je vous présente une </a:t>
            </a:r>
            <a:r>
              <a:rPr lang="fr-FR" dirty="0" err="1"/>
              <a:t>hiéarchie</a:t>
            </a:r>
            <a:r>
              <a:rPr lang="fr-FR" dirty="0"/>
              <a:t> de classe à 3 niveaux concernant les véhicules.</a:t>
            </a:r>
          </a:p>
          <a:p>
            <a:r>
              <a:rPr lang="fr-FR" dirty="0"/>
              <a:t>Avec comme classe de base </a:t>
            </a:r>
            <a:r>
              <a:rPr lang="fr-FR" dirty="0" err="1"/>
              <a:t>VehiculeAMoteur</a:t>
            </a:r>
            <a:r>
              <a:rPr lang="fr-FR" dirty="0"/>
              <a:t>...</a:t>
            </a:r>
          </a:p>
          <a:p>
            <a:endParaRPr lang="fr-FR" dirty="0"/>
          </a:p>
          <a:p>
            <a:r>
              <a:rPr lang="fr-FR" dirty="0"/>
              <a:t>Nous nous limiterons cependant dans cet exercice à implémenter les 5 classes suivantes.</a:t>
            </a:r>
          </a:p>
          <a:p>
            <a:r>
              <a:rPr lang="fr-FR" dirty="0"/>
              <a:t>La classe </a:t>
            </a:r>
            <a:r>
              <a:rPr lang="fr-FR" dirty="0" err="1"/>
              <a:t>VehiculeRoulant</a:t>
            </a:r>
            <a:r>
              <a:rPr lang="fr-FR" dirty="0"/>
              <a:t> sera une classe abstraite et contiendra une méthode abstraite.</a:t>
            </a:r>
          </a:p>
          <a:p>
            <a:r>
              <a:rPr lang="fr-FR" dirty="0"/>
              <a:t>Voici les propriétés (avec les valeurs par défaut) que vous devrez </a:t>
            </a:r>
            <a:r>
              <a:rPr lang="fr-FR" dirty="0" err="1"/>
              <a:t>implémnter</a:t>
            </a:r>
            <a:r>
              <a:rPr lang="fr-FR" dirty="0"/>
              <a:t> dans chaque classe.</a:t>
            </a:r>
          </a:p>
          <a:p>
            <a:r>
              <a:rPr lang="fr-FR" dirty="0"/>
              <a:t>Petit cas particulier, la classe Camion </a:t>
            </a:r>
            <a:r>
              <a:rPr lang="fr-FR" dirty="0" err="1"/>
              <a:t>definira</a:t>
            </a:r>
            <a:r>
              <a:rPr lang="fr-FR" dirty="0"/>
              <a:t> comme valeur par défaut </a:t>
            </a:r>
            <a:r>
              <a:rPr lang="fr-FR" dirty="0" err="1"/>
              <a:t>VitesseMaxi</a:t>
            </a:r>
            <a:r>
              <a:rPr lang="fr-FR" dirty="0"/>
              <a:t> à 110.</a:t>
            </a:r>
          </a:p>
          <a:p>
            <a:endParaRPr lang="fr-FR" dirty="0"/>
          </a:p>
          <a:p>
            <a:r>
              <a:rPr lang="fr-FR" dirty="0"/>
              <a:t>Coté constructeur...</a:t>
            </a:r>
          </a:p>
          <a:p>
            <a:endParaRPr lang="fr-FR" dirty="0"/>
          </a:p>
          <a:p>
            <a:r>
              <a:rPr lang="fr-FR" dirty="0"/>
              <a:t>Et enfin pour illustrer le polymorphisme la méthode abstraite de la classe </a:t>
            </a:r>
            <a:r>
              <a:rPr lang="fr-FR" dirty="0" err="1"/>
              <a:t>VehiculeRoulant</a:t>
            </a:r>
            <a:r>
              <a:rPr lang="fr-FR" dirty="0"/>
              <a:t> sera la méthode Consommation qui aura des formules de calcul différentes suivant si c'est un Camion, une Voiture et une Moto.</a:t>
            </a:r>
          </a:p>
          <a:p>
            <a:r>
              <a:rPr lang="fr-FR" dirty="0"/>
              <a:t>En effet, le calcul de la consommation pour une moto sera fonction de la distance, alors que pour le camion et la voiture, d'autres </a:t>
            </a:r>
            <a:r>
              <a:rPr lang="fr-FR" dirty="0" err="1"/>
              <a:t>parametres</a:t>
            </a:r>
            <a:r>
              <a:rPr lang="fr-FR" dirty="0"/>
              <a:t> rentrent en ligne de compte, comme la charge pour le Camion, et le nb de passagers pour la voiture.</a:t>
            </a:r>
          </a:p>
          <a:p>
            <a:endParaRPr lang="fr-FR" dirty="0"/>
          </a:p>
          <a:p>
            <a:r>
              <a:rPr lang="fr-FR" dirty="0"/>
              <a:t>A noter aussi que nous ferons un exemple avec la propriété Distance qui devra toujours être comprise entre 0 et 2000.</a:t>
            </a:r>
          </a:p>
          <a:p>
            <a:endParaRPr lang="fr-FR" dirty="0"/>
          </a:p>
          <a:p>
            <a:r>
              <a:rPr lang="fr-FR" dirty="0"/>
              <a:t>L'implémentation de ces différentes classes va vous permettre de faire fonctionner cette petite application qui simule une petite calculatrice de consommation.</a:t>
            </a:r>
          </a:p>
          <a:p>
            <a:r>
              <a:rPr lang="fr-FR" dirty="0"/>
              <a:t>Pour vous aider dans cet exercices, vous trouverez des TODO qui seront autant d'étapes à franchir, et des tests unitaires qui vous permettrons de vérifier la correcte implémentation que vous ferez de cet exercice.</a:t>
            </a:r>
          </a:p>
          <a:p>
            <a:endParaRPr lang="fr-FR" dirty="0"/>
          </a:p>
          <a:p>
            <a:r>
              <a:rPr lang="fr-FR" dirty="0"/>
              <a:t>Alors je vous souhaite une bonne route et de consommer avec modération cet exercice</a:t>
            </a:r>
          </a:p>
          <a:p>
            <a:endParaRPr lang="fr-FR" dirty="0"/>
          </a:p>
          <a:p>
            <a:r>
              <a:rPr lang="fr-FR" dirty="0"/>
              <a:t>A bientôt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A9348-820D-47CC-9D56-5DCCBE925326}" type="slidenum">
              <a:rPr lang="en-US" altLang="fr-FR" smtClean="0"/>
              <a:pPr/>
              <a:t>4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864581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3" name="Rectangle 37">
            <a:extLst>
              <a:ext uri="{FF2B5EF4-FFF2-40B4-BE49-F238E27FC236}">
                <a16:creationId xmlns:a16="http://schemas.microsoft.com/office/drawing/2014/main" id="{E169510A-65A7-469B-B8AA-5ABE795B9930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387350" y="742950"/>
            <a:ext cx="7772400" cy="695325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/>
          <a:lstStyle>
            <a:lvl1pPr>
              <a:defRPr/>
            </a:lvl1pPr>
          </a:lstStyle>
          <a:p>
            <a:pPr lvl="0"/>
            <a:r>
              <a:rPr lang="en-US" altLang="fr-FR" noProof="0"/>
              <a:t>Title of Presentation</a:t>
            </a:r>
          </a:p>
        </p:txBody>
      </p:sp>
      <p:sp>
        <p:nvSpPr>
          <p:cNvPr id="24614" name="Rectangle 38">
            <a:extLst>
              <a:ext uri="{FF2B5EF4-FFF2-40B4-BE49-F238E27FC236}">
                <a16:creationId xmlns:a16="http://schemas.microsoft.com/office/drawing/2014/main" id="{70A85B43-72C8-488B-A7A6-50D34BCFA183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87350" y="2362200"/>
            <a:ext cx="6400800" cy="2527300"/>
          </a:xfrm>
        </p:spPr>
        <p:txBody>
          <a:bodyPr wrap="square"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fr-FR" noProof="0"/>
              <a:t>Presenter Name</a:t>
            </a:r>
          </a:p>
          <a:p>
            <a:pPr lvl="0"/>
            <a:r>
              <a:rPr lang="en-US" altLang="fr-FR" noProof="0"/>
              <a:t>Presenter Title</a:t>
            </a:r>
          </a:p>
          <a:p>
            <a:pPr lvl="0"/>
            <a:r>
              <a:rPr lang="en-US" altLang="fr-FR" noProof="0"/>
              <a:t>Presenter Department</a:t>
            </a:r>
          </a:p>
          <a:p>
            <a:pPr lvl="0"/>
            <a:r>
              <a:rPr lang="en-US" altLang="fr-FR" noProof="0"/>
              <a:t>Presenter Company</a:t>
            </a:r>
          </a:p>
          <a:p>
            <a:pPr lvl="0"/>
            <a:endParaRPr lang="en-US" altLang="fr-FR" noProof="0"/>
          </a:p>
        </p:txBody>
      </p:sp>
    </p:spTree>
    <p:extLst>
      <p:ext uri="{BB962C8B-B14F-4D97-AF65-F5344CB8AC3E}">
        <p14:creationId xmlns:p14="http://schemas.microsoft.com/office/powerpoint/2010/main" val="2017862629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 spd="med"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4B7A0-8092-4F47-A1C9-D650DACD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DEECA6-7400-4964-AC0B-45AF5B31A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095206750"/>
      </p:ext>
    </p:extLst>
  </p:cSld>
  <p:clrMapOvr>
    <a:masterClrMapping/>
  </p:clrMapOvr>
  <p:transition spd="med"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EFB1E01-8ACA-4D5F-8C16-B1802E084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10138" y="373063"/>
            <a:ext cx="1490662" cy="412273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394D6B-403F-47BD-A807-3F82C269E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150" y="373063"/>
            <a:ext cx="4319588" cy="41227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410596568"/>
      </p:ext>
    </p:extLst>
  </p:cSld>
  <p:clrMapOvr>
    <a:masterClrMapping/>
  </p:clrMapOvr>
  <p:transition spd="med"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70ACE2-5D73-4ADE-86A4-F4849C6D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A87D6-8EE7-4FF8-AD24-D2A62F468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440055144"/>
      </p:ext>
    </p:extLst>
  </p:cSld>
  <p:clrMapOvr>
    <a:masterClrMapping/>
  </p:clrMapOvr>
  <p:transition spd="med"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4BD979-7588-41CE-B82B-CB9CE6AE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EB3330-6428-44D8-AA02-AB964BE99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78586210"/>
      </p:ext>
    </p:extLst>
  </p:cSld>
  <p:clrMapOvr>
    <a:masterClrMapping/>
  </p:clrMapOvr>
  <p:transition spd="med"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FB7B3-123D-451A-99B6-CBD42B4B2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68DADE-1C50-4A00-AFA7-561CFDE4B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150" y="1820863"/>
            <a:ext cx="2905125" cy="26749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DB0338-0EBB-4397-97AE-333200EC5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95675" y="1820863"/>
            <a:ext cx="2905125" cy="26749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25618634"/>
      </p:ext>
    </p:extLst>
  </p:cSld>
  <p:clrMapOvr>
    <a:masterClrMapping/>
  </p:clrMapOvr>
  <p:transition spd="med"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C978A0-6E37-4762-9420-86D9BC363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B467BC-A12B-4735-AD26-A40B5A8D6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DB892A-53F8-4D54-A445-C882603F0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F8495E-D1A4-4EA2-B2DA-0B9BB75BE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77CEBA-79B9-4E63-A55C-2CDC4A4DD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08789118"/>
      </p:ext>
    </p:extLst>
  </p:cSld>
  <p:clrMapOvr>
    <a:masterClrMapping/>
  </p:clrMapOvr>
  <p:transition spd="med"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621A0-2452-417E-B47C-F31B3BE7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765561004"/>
      </p:ext>
    </p:extLst>
  </p:cSld>
  <p:clrMapOvr>
    <a:masterClrMapping/>
  </p:clrMapOvr>
  <p:transition spd="med"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806554"/>
      </p:ext>
    </p:extLst>
  </p:cSld>
  <p:clrMapOvr>
    <a:masterClrMapping/>
  </p:clrMapOvr>
  <p:transition spd="med"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CDE27D-BB3F-4F8E-AB15-688E870B1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89DACB-06D2-4C72-A3BF-0C90D0013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A02707-AA1B-406A-9DC4-D6D60EC66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14588597"/>
      </p:ext>
    </p:extLst>
  </p:cSld>
  <p:clrMapOvr>
    <a:masterClrMapping/>
  </p:clrMapOvr>
  <p:transition spd="med"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460D4-B6EE-4327-9F95-615C1F9EC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4A43146-9776-4228-A724-C738DF6D9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2284B0-6B0C-450D-B48F-50F505EAA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84799497"/>
      </p:ext>
    </p:extLst>
  </p:cSld>
  <p:clrMapOvr>
    <a:masterClrMapping/>
  </p:clrMapOvr>
  <p:transition spd="med"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Rectangle 21">
            <a:extLst>
              <a:ext uri="{FF2B5EF4-FFF2-40B4-BE49-F238E27FC236}">
                <a16:creationId xmlns:a16="http://schemas.microsoft.com/office/drawing/2014/main" id="{AE1E9A97-EA15-4199-9902-662D776AAB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38150" y="373063"/>
            <a:ext cx="4783138" cy="6953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fr-FR"/>
              <a:t>Slide Title - 4</a:t>
            </a:r>
            <a:r>
              <a:rPr lang="fr-FR" altLang="fr-FR"/>
              <a:t>4</a:t>
            </a:r>
            <a:r>
              <a:rPr lang="en-US" altLang="fr-FR"/>
              <a:t> pt.</a:t>
            </a:r>
          </a:p>
        </p:txBody>
      </p:sp>
      <p:sp>
        <p:nvSpPr>
          <p:cNvPr id="1046" name="Rectangle 22">
            <a:extLst>
              <a:ext uri="{FF2B5EF4-FFF2-40B4-BE49-F238E27FC236}">
                <a16:creationId xmlns:a16="http://schemas.microsoft.com/office/drawing/2014/main" id="{057EB025-8E63-469E-A213-0ECBE3B080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820863"/>
            <a:ext cx="5962650" cy="267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fr-FR"/>
              <a:t>First level bullet - </a:t>
            </a:r>
            <a:r>
              <a:rPr lang="fr-FR" altLang="fr-FR"/>
              <a:t>28</a:t>
            </a:r>
            <a:r>
              <a:rPr lang="en-US" altLang="fr-FR"/>
              <a:t> pt.</a:t>
            </a:r>
          </a:p>
          <a:p>
            <a:pPr lvl="1"/>
            <a:r>
              <a:rPr lang="en-US" altLang="fr-FR"/>
              <a:t>Second level - 2</a:t>
            </a:r>
            <a:r>
              <a:rPr lang="fr-FR" altLang="fr-FR"/>
              <a:t>4</a:t>
            </a:r>
            <a:r>
              <a:rPr lang="en-US" altLang="fr-FR"/>
              <a:t> pt.</a:t>
            </a:r>
          </a:p>
          <a:p>
            <a:pPr lvl="2"/>
            <a:r>
              <a:rPr lang="en-US" altLang="fr-FR"/>
              <a:t>Third and subsequent levels - 2</a:t>
            </a:r>
            <a:r>
              <a:rPr lang="fr-FR" altLang="fr-FR"/>
              <a:t>0</a:t>
            </a:r>
            <a:r>
              <a:rPr lang="en-US" altLang="fr-FR"/>
              <a:t> pt.</a:t>
            </a:r>
          </a:p>
          <a:p>
            <a:pPr lvl="3"/>
            <a:r>
              <a:rPr lang="en-US" altLang="fr-FR"/>
              <a:t>Line spacing:</a:t>
            </a:r>
          </a:p>
          <a:p>
            <a:pPr lvl="4"/>
            <a:r>
              <a:rPr lang="en-US" altLang="fr-FR"/>
              <a:t>.9 lines</a:t>
            </a:r>
          </a:p>
          <a:p>
            <a:pPr lvl="4"/>
            <a:r>
              <a:rPr lang="en-US" altLang="fr-FR"/>
              <a:t>.3 before paragraph</a:t>
            </a:r>
          </a:p>
          <a:p>
            <a:pPr lvl="3"/>
            <a:endParaRPr lang="en-US" altLang="fr-FR"/>
          </a:p>
        </p:txBody>
      </p:sp>
      <p:graphicFrame>
        <p:nvGraphicFramePr>
          <p:cNvPr id="1028" name="Object 30">
            <a:extLst>
              <a:ext uri="{FF2B5EF4-FFF2-40B4-BE49-F238E27FC236}">
                <a16:creationId xmlns:a16="http://schemas.microsoft.com/office/drawing/2014/main" id="{AC85CC67-A352-409C-AC33-64ADA6D6D9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0" y="6378575"/>
          <a:ext cx="1371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Image Bitmap" r:id="rId15" imgW="2828571" imgH="990738" progId="Paint.Picture">
                  <p:embed/>
                </p:oleObj>
              </mc:Choice>
              <mc:Fallback>
                <p:oleObj name="Image Bitmap" r:id="rId15" imgW="2828571" imgH="990738" progId="Paint.Picture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6378575"/>
                        <a:ext cx="13716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32D2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31" descr="R:\Textes\Markting\LOGOS\logos MKI\MKIbig.jpg">
            <a:extLst>
              <a:ext uri="{FF2B5EF4-FFF2-40B4-BE49-F238E27FC236}">
                <a16:creationId xmlns:a16="http://schemas.microsoft.com/office/drawing/2014/main" id="{8BE6B26A-F422-42AB-8FF2-9C1DE2157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7969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ransition spd="med">
    <p:strips dir="rd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582613" indent="-5826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1041400" indent="-4572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463675" indent="-4206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887538" indent="-422275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381250" indent="-492125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82C45-85F6-45D0-B30B-24D26F78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373063"/>
            <a:ext cx="3343275" cy="701675"/>
          </a:xfrm>
        </p:spPr>
        <p:txBody>
          <a:bodyPr/>
          <a:lstStyle/>
          <a:p>
            <a:pPr>
              <a:defRPr/>
            </a:pPr>
            <a:r>
              <a:rPr lang="fr-FR" dirty="0"/>
              <a:t>Vocabulaire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2C0309-DFD9-4CC3-911C-0B1AFA72D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196975"/>
            <a:ext cx="773113" cy="1476375"/>
          </a:xfrm>
        </p:spPr>
        <p:txBody>
          <a:bodyPr/>
          <a:lstStyle/>
          <a:p>
            <a:pPr>
              <a:defRPr/>
            </a:pPr>
            <a:endParaRPr lang="fr-FR" sz="2000" dirty="0"/>
          </a:p>
          <a:p>
            <a:pPr>
              <a:defRPr/>
            </a:pPr>
            <a:endParaRPr lang="fr-FR" sz="2000" dirty="0"/>
          </a:p>
          <a:p>
            <a:pPr>
              <a:defRPr/>
            </a:pPr>
            <a:endParaRPr lang="fr-FR" sz="2000" dirty="0"/>
          </a:p>
          <a:p>
            <a:pPr>
              <a:defRPr/>
            </a:pPr>
            <a:endParaRPr lang="fr-FR" sz="20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3B64BE0-FD5A-429F-9DBF-2852A2ADBF70}"/>
              </a:ext>
            </a:extLst>
          </p:cNvPr>
          <p:cNvSpPr txBox="1">
            <a:spLocks/>
          </p:cNvSpPr>
          <p:nvPr/>
        </p:nvSpPr>
        <p:spPr bwMode="auto">
          <a:xfrm>
            <a:off x="4302125" y="1196975"/>
            <a:ext cx="475297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82613" indent="-582613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1041400" indent="-4572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63675" indent="-4206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887538" indent="-422275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381250" indent="-492125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fr-FR" sz="2000" dirty="0"/>
          </a:p>
          <a:p>
            <a:pPr>
              <a:defRPr/>
            </a:pPr>
            <a:endParaRPr lang="fr-FR" sz="2000" dirty="0"/>
          </a:p>
          <a:p>
            <a:pPr>
              <a:defRPr/>
            </a:pPr>
            <a:endParaRPr lang="fr-FR" sz="20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178D5D2-A9D8-4B00-9B86-F8FACFFB0730}"/>
              </a:ext>
            </a:extLst>
          </p:cNvPr>
          <p:cNvSpPr txBox="1">
            <a:spLocks/>
          </p:cNvSpPr>
          <p:nvPr/>
        </p:nvSpPr>
        <p:spPr bwMode="auto">
          <a:xfrm>
            <a:off x="438150" y="1196975"/>
            <a:ext cx="28527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582613" indent="-582613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1041400" indent="-4572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63675" indent="-4206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887538" indent="-422275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381250" indent="-492125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2000" dirty="0"/>
              <a:t>Poser les mots…</a:t>
            </a:r>
          </a:p>
        </p:txBody>
      </p:sp>
    </p:spTree>
  </p:cSld>
  <p:clrMapOvr>
    <a:masterClrMapping/>
  </p:clrMapOvr>
  <p:transition spd="med"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82C45-85F6-45D0-B30B-24D26F78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373063"/>
            <a:ext cx="3343275" cy="701675"/>
          </a:xfrm>
        </p:spPr>
        <p:txBody>
          <a:bodyPr/>
          <a:lstStyle/>
          <a:p>
            <a:pPr>
              <a:defRPr/>
            </a:pPr>
            <a:r>
              <a:rPr lang="fr-FR" dirty="0"/>
              <a:t>Vocabulaire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2C0309-DFD9-4CC3-911C-0B1AFA72D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196975"/>
            <a:ext cx="3581400" cy="6176963"/>
          </a:xfrm>
        </p:spPr>
        <p:txBody>
          <a:bodyPr/>
          <a:lstStyle/>
          <a:p>
            <a:pPr>
              <a:defRPr/>
            </a:pPr>
            <a:r>
              <a:rPr lang="fr-FR" sz="1800" dirty="0"/>
              <a:t>Type</a:t>
            </a:r>
          </a:p>
          <a:p>
            <a:pPr>
              <a:defRPr/>
            </a:pPr>
            <a:r>
              <a:rPr lang="fr-FR" sz="1800" dirty="0"/>
              <a:t>Variable</a:t>
            </a:r>
          </a:p>
          <a:p>
            <a:pPr>
              <a:defRPr/>
            </a:pPr>
            <a:r>
              <a:rPr lang="fr-FR" sz="1800" dirty="0"/>
              <a:t>Classe</a:t>
            </a:r>
          </a:p>
          <a:p>
            <a:pPr>
              <a:defRPr/>
            </a:pPr>
            <a:r>
              <a:rPr lang="fr-FR" sz="1800" dirty="0"/>
              <a:t>Objet</a:t>
            </a:r>
          </a:p>
          <a:p>
            <a:pPr>
              <a:defRPr/>
            </a:pPr>
            <a:r>
              <a:rPr lang="fr-FR" sz="1800" dirty="0"/>
              <a:t>Instance</a:t>
            </a:r>
          </a:p>
          <a:p>
            <a:pPr>
              <a:defRPr/>
            </a:pPr>
            <a:r>
              <a:rPr lang="fr-FR" sz="1800" dirty="0" err="1"/>
              <a:t>Override</a:t>
            </a:r>
            <a:r>
              <a:rPr lang="fr-FR" sz="1800" dirty="0"/>
              <a:t> vs </a:t>
            </a:r>
            <a:r>
              <a:rPr lang="fr-FR" sz="1800" dirty="0" err="1"/>
              <a:t>Overload</a:t>
            </a:r>
            <a:endParaRPr lang="fr-FR" sz="1800" dirty="0"/>
          </a:p>
          <a:p>
            <a:pPr>
              <a:defRPr/>
            </a:pPr>
            <a:r>
              <a:rPr lang="fr-FR" sz="1800" dirty="0"/>
              <a:t>Constructeur/Destructeur</a:t>
            </a:r>
          </a:p>
          <a:p>
            <a:pPr>
              <a:defRPr/>
            </a:pPr>
            <a:r>
              <a:rPr lang="fr-FR" sz="1800" dirty="0"/>
              <a:t>Statique</a:t>
            </a:r>
          </a:p>
          <a:p>
            <a:pPr>
              <a:defRPr/>
            </a:pPr>
            <a:r>
              <a:rPr lang="fr-FR" sz="1800" dirty="0"/>
              <a:t>Héritage</a:t>
            </a:r>
          </a:p>
          <a:p>
            <a:pPr lvl="1">
              <a:defRPr/>
            </a:pPr>
            <a:r>
              <a:rPr lang="fr-FR" sz="1600" dirty="0"/>
              <a:t>Dérivation</a:t>
            </a:r>
          </a:p>
          <a:p>
            <a:pPr lvl="1">
              <a:defRPr/>
            </a:pPr>
            <a:r>
              <a:rPr lang="fr-FR" sz="1600" dirty="0"/>
              <a:t>Parent</a:t>
            </a:r>
          </a:p>
          <a:p>
            <a:pPr lvl="1">
              <a:defRPr/>
            </a:pPr>
            <a:r>
              <a:rPr lang="fr-FR" sz="1600" dirty="0"/>
              <a:t>Enfant</a:t>
            </a:r>
          </a:p>
          <a:p>
            <a:pPr lvl="1">
              <a:defRPr/>
            </a:pPr>
            <a:r>
              <a:rPr lang="fr-FR" sz="1600" dirty="0"/>
              <a:t>Classe de base</a:t>
            </a:r>
          </a:p>
          <a:p>
            <a:pPr>
              <a:defRPr/>
            </a:pPr>
            <a:r>
              <a:rPr lang="fr-FR" sz="1800" dirty="0"/>
              <a:t>Abstraction</a:t>
            </a:r>
          </a:p>
          <a:p>
            <a:pPr>
              <a:defRPr/>
            </a:pPr>
            <a:r>
              <a:rPr lang="fr-FR" sz="1800" dirty="0"/>
              <a:t>Interfaces</a:t>
            </a:r>
          </a:p>
          <a:p>
            <a:pPr>
              <a:defRPr/>
            </a:pPr>
            <a:r>
              <a:rPr lang="fr-FR" sz="1800" dirty="0"/>
              <a:t>UML</a:t>
            </a:r>
          </a:p>
          <a:p>
            <a:pPr>
              <a:defRPr/>
            </a:pPr>
            <a:endParaRPr lang="fr-FR" sz="1800" dirty="0"/>
          </a:p>
          <a:p>
            <a:pPr>
              <a:defRPr/>
            </a:pPr>
            <a:endParaRPr lang="fr-FR" sz="1800" dirty="0"/>
          </a:p>
          <a:p>
            <a:pPr>
              <a:defRPr/>
            </a:pPr>
            <a:endParaRPr lang="fr-FR" sz="18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3B64BE0-FD5A-429F-9DBF-2852A2ADBF70}"/>
              </a:ext>
            </a:extLst>
          </p:cNvPr>
          <p:cNvSpPr txBox="1">
            <a:spLocks/>
          </p:cNvSpPr>
          <p:nvPr/>
        </p:nvSpPr>
        <p:spPr bwMode="auto">
          <a:xfrm>
            <a:off x="4302125" y="1196975"/>
            <a:ext cx="4752975" cy="540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82613" indent="-582613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1041400" indent="-4572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63675" indent="-4206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887538" indent="-422275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381250" indent="-492125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800" dirty="0"/>
              <a:t>Membres</a:t>
            </a:r>
          </a:p>
          <a:p>
            <a:pPr lvl="1">
              <a:defRPr/>
            </a:pPr>
            <a:r>
              <a:rPr lang="fr-FR" sz="1600" dirty="0"/>
              <a:t>Champs / Attributs</a:t>
            </a:r>
          </a:p>
          <a:p>
            <a:pPr lvl="1">
              <a:defRPr/>
            </a:pPr>
            <a:r>
              <a:rPr lang="fr-FR" sz="1600" dirty="0"/>
              <a:t>Méthodes</a:t>
            </a:r>
          </a:p>
          <a:p>
            <a:pPr lvl="1">
              <a:defRPr/>
            </a:pPr>
            <a:r>
              <a:rPr lang="fr-FR" sz="1600" dirty="0"/>
              <a:t>Propriétés</a:t>
            </a:r>
          </a:p>
          <a:p>
            <a:pPr lvl="1">
              <a:defRPr/>
            </a:pPr>
            <a:r>
              <a:rPr lang="fr-FR" sz="1600" dirty="0"/>
              <a:t>Indexeurs</a:t>
            </a:r>
          </a:p>
          <a:p>
            <a:pPr lvl="1">
              <a:defRPr/>
            </a:pPr>
            <a:r>
              <a:rPr lang="fr-FR" sz="1600" dirty="0"/>
              <a:t>Événements</a:t>
            </a:r>
          </a:p>
          <a:p>
            <a:pPr lvl="1">
              <a:defRPr/>
            </a:pPr>
            <a:r>
              <a:rPr lang="fr-FR" sz="1600" dirty="0"/>
              <a:t>Type encapsulés (</a:t>
            </a:r>
            <a:r>
              <a:rPr lang="fr-FR" sz="1600" dirty="0" err="1"/>
              <a:t>nested</a:t>
            </a:r>
            <a:r>
              <a:rPr lang="fr-FR" sz="1600" dirty="0"/>
              <a:t> classes)</a:t>
            </a:r>
          </a:p>
          <a:p>
            <a:pPr>
              <a:defRPr/>
            </a:pPr>
            <a:r>
              <a:rPr lang="fr-FR" sz="1800" dirty="0"/>
              <a:t>Niveaux de visibilité / Encapsulation </a:t>
            </a:r>
          </a:p>
          <a:p>
            <a:pPr lvl="1">
              <a:defRPr/>
            </a:pPr>
            <a:r>
              <a:rPr lang="fr-FR" sz="1600" dirty="0" err="1"/>
              <a:t>Private</a:t>
            </a:r>
            <a:endParaRPr lang="fr-FR" sz="1600" dirty="0"/>
          </a:p>
          <a:p>
            <a:pPr lvl="1">
              <a:defRPr/>
            </a:pPr>
            <a:r>
              <a:rPr lang="fr-FR" sz="1800" dirty="0"/>
              <a:t>Public</a:t>
            </a:r>
          </a:p>
          <a:p>
            <a:pPr lvl="1">
              <a:defRPr/>
            </a:pPr>
            <a:r>
              <a:rPr lang="fr-FR" sz="1800" dirty="0" err="1"/>
              <a:t>Protected</a:t>
            </a:r>
            <a:endParaRPr lang="fr-FR" sz="1800" dirty="0"/>
          </a:p>
          <a:p>
            <a:pPr lvl="1">
              <a:defRPr/>
            </a:pPr>
            <a:r>
              <a:rPr lang="fr-FR" sz="1800" dirty="0" err="1"/>
              <a:t>Internal</a:t>
            </a:r>
            <a:endParaRPr lang="fr-FR" sz="1800" dirty="0"/>
          </a:p>
          <a:p>
            <a:pPr>
              <a:defRPr/>
            </a:pPr>
            <a:r>
              <a:rPr lang="fr-FR" sz="1800" dirty="0" err="1"/>
              <a:t>Sealed</a:t>
            </a:r>
            <a:endParaRPr lang="fr-FR" sz="1800" dirty="0"/>
          </a:p>
          <a:p>
            <a:pPr>
              <a:defRPr/>
            </a:pPr>
            <a:r>
              <a:rPr lang="fr-FR" sz="1800" dirty="0"/>
              <a:t>Polymorphisme</a:t>
            </a:r>
          </a:p>
          <a:p>
            <a:pPr>
              <a:defRPr/>
            </a:pPr>
            <a:r>
              <a:rPr lang="fr-FR" sz="1800" dirty="0"/>
              <a:t>Constructeur/Destructeur</a:t>
            </a:r>
          </a:p>
          <a:p>
            <a:pPr>
              <a:defRPr/>
            </a:pPr>
            <a:endParaRPr lang="fr-FR" sz="1800" dirty="0"/>
          </a:p>
          <a:p>
            <a:pPr>
              <a:defRPr/>
            </a:pPr>
            <a:endParaRPr lang="fr-FR" sz="1800" dirty="0"/>
          </a:p>
        </p:txBody>
      </p:sp>
    </p:spTree>
  </p:cSld>
  <p:clrMapOvr>
    <a:masterClrMapping/>
  </p:clrMapOvr>
  <p:transition spd="med"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>
            <a:extLst>
              <a:ext uri="{FF2B5EF4-FFF2-40B4-BE49-F238E27FC236}">
                <a16:creationId xmlns:a16="http://schemas.microsoft.com/office/drawing/2014/main" id="{ABCD90DE-55C2-4641-BBC1-7C6474257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73063"/>
            <a:ext cx="7581900" cy="1190625"/>
          </a:xfrm>
        </p:spPr>
        <p:txBody>
          <a:bodyPr/>
          <a:lstStyle/>
          <a:p>
            <a:pPr>
              <a:defRPr/>
            </a:pPr>
            <a:r>
              <a:rPr lang="fr-FR" altLang="fr-FR" sz="4000" dirty="0"/>
              <a:t>Programmation Orientée Objet</a:t>
            </a:r>
            <a:br>
              <a:rPr lang="fr-FR" altLang="fr-FR" sz="4000" dirty="0"/>
            </a:br>
            <a:r>
              <a:rPr lang="fr-FR" altLang="fr-FR" sz="4000" dirty="0"/>
              <a:t>			POO</a:t>
            </a:r>
            <a:endParaRPr lang="fr-FR" altLang="fr-FR" dirty="0"/>
          </a:p>
        </p:txBody>
      </p:sp>
      <p:sp>
        <p:nvSpPr>
          <p:cNvPr id="799747" name="Rectangle 3">
            <a:extLst>
              <a:ext uri="{FF2B5EF4-FFF2-40B4-BE49-F238E27FC236}">
                <a16:creationId xmlns:a16="http://schemas.microsoft.com/office/drawing/2014/main" id="{529620FF-01C5-47C9-8898-70853EC812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458200" cy="2795588"/>
          </a:xfrm>
        </p:spPr>
        <p:txBody>
          <a:bodyPr wrap="square"/>
          <a:lstStyle/>
          <a:p>
            <a:pPr>
              <a:defRPr/>
            </a:pPr>
            <a:r>
              <a:rPr lang="fr-FR" altLang="fr-FR" sz="3200" dirty="0"/>
              <a:t>Abstraction</a:t>
            </a:r>
            <a:endParaRPr lang="fr-FR" altLang="fr-FR" dirty="0"/>
          </a:p>
          <a:p>
            <a:pPr>
              <a:defRPr/>
            </a:pPr>
            <a:r>
              <a:rPr lang="fr-FR" altLang="fr-FR" sz="3200" dirty="0"/>
              <a:t>Héritage</a:t>
            </a:r>
          </a:p>
          <a:p>
            <a:pPr>
              <a:defRPr/>
            </a:pPr>
            <a:r>
              <a:rPr lang="fr-FR" altLang="fr-FR" sz="3200" dirty="0"/>
              <a:t>Polymorphisme</a:t>
            </a:r>
          </a:p>
          <a:p>
            <a:pPr>
              <a:defRPr/>
            </a:pPr>
            <a:r>
              <a:rPr lang="fr-FR" altLang="fr-FR" sz="3200" dirty="0"/>
              <a:t>Encapsulation</a:t>
            </a:r>
            <a:endParaRPr lang="fr-FR" altLang="fr-FR" dirty="0"/>
          </a:p>
          <a:p>
            <a:pPr>
              <a:defRPr/>
            </a:pPr>
            <a:endParaRPr lang="fr-FR" altLang="fr-FR" dirty="0"/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79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300"/>
                                        <p:tgtEl>
                                          <p:spTgt spid="79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300"/>
                                        <p:tgtEl>
                                          <p:spTgt spid="79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300"/>
                                        <p:tgtEl>
                                          <p:spTgt spid="79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74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C2F3646-AB3A-4936-8557-02D91BBB0ADA}"/>
              </a:ext>
            </a:extLst>
          </p:cNvPr>
          <p:cNvSpPr/>
          <p:nvPr/>
        </p:nvSpPr>
        <p:spPr bwMode="auto">
          <a:xfrm>
            <a:off x="2317750" y="2757488"/>
            <a:ext cx="2392363" cy="869950"/>
          </a:xfrm>
          <a:prstGeom prst="rect">
            <a:avLst/>
          </a:prstGeom>
          <a:noFill/>
          <a:ln w="31750" cap="flat" cmpd="sng" algn="ctr">
            <a:solidFill>
              <a:srgbClr val="002060"/>
            </a:solidFill>
            <a:prstDash val="solid"/>
            <a:round/>
            <a:headEnd type="stealth" w="med" len="lg"/>
            <a:tailEnd type="stealth" w="med" len="lg"/>
          </a:ln>
          <a:effectLst/>
        </p:spPr>
        <p:txBody>
          <a:bodyPr wrap="none" lIns="86400" tIns="43200" rIns="86400" bIns="43200" anchor="ctr"/>
          <a:lstStyle/>
          <a:p>
            <a:pPr algn="ctr">
              <a:spcAft>
                <a:spcPct val="10000"/>
              </a:spcAft>
              <a:defRPr/>
            </a:pPr>
            <a:r>
              <a:rPr lang="fr-FR" altLang="fr-FR" sz="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VehiculeRoulant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580D774-D193-4DCB-8B40-899D92ACD03B}"/>
              </a:ext>
            </a:extLst>
          </p:cNvPr>
          <p:cNvSpPr/>
          <p:nvPr/>
        </p:nvSpPr>
        <p:spPr bwMode="auto">
          <a:xfrm>
            <a:off x="4567238" y="4159250"/>
            <a:ext cx="1909762" cy="868363"/>
          </a:xfrm>
          <a:prstGeom prst="rect">
            <a:avLst/>
          </a:prstGeom>
          <a:noFill/>
          <a:ln w="31750" cap="flat" cmpd="sng" algn="ctr">
            <a:solidFill>
              <a:srgbClr val="002060"/>
            </a:solidFill>
            <a:prstDash val="solid"/>
            <a:round/>
            <a:headEnd type="stealth" w="med" len="lg"/>
            <a:tailEnd type="stealth" w="med" len="lg"/>
          </a:ln>
          <a:effectLst/>
        </p:spPr>
        <p:txBody>
          <a:bodyPr wrap="none" lIns="86400" tIns="43200" rIns="86400" bIns="43200" anchor="ctr"/>
          <a:lstStyle/>
          <a:p>
            <a:pPr algn="ctr">
              <a:spcAft>
                <a:spcPct val="10000"/>
              </a:spcAft>
              <a:defRPr/>
            </a:pPr>
            <a:r>
              <a:rPr lang="fr-FR" altLang="fr-FR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Moto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067C547-4B51-40CA-A83B-481DC8EA2D7B}"/>
              </a:ext>
            </a:extLst>
          </p:cNvPr>
          <p:cNvSpPr/>
          <p:nvPr/>
        </p:nvSpPr>
        <p:spPr bwMode="auto">
          <a:xfrm>
            <a:off x="2493963" y="4148138"/>
            <a:ext cx="1865312" cy="868362"/>
          </a:xfrm>
          <a:prstGeom prst="rect">
            <a:avLst/>
          </a:prstGeom>
          <a:noFill/>
          <a:ln w="31750" cap="flat" cmpd="sng" algn="ctr">
            <a:solidFill>
              <a:srgbClr val="002060"/>
            </a:solidFill>
            <a:prstDash val="solid"/>
            <a:round/>
            <a:headEnd type="stealth" w="med" len="lg"/>
            <a:tailEnd type="stealth" w="med" len="lg"/>
          </a:ln>
          <a:effectLst/>
        </p:spPr>
        <p:txBody>
          <a:bodyPr wrap="none" lIns="86400" tIns="43200" rIns="86400" bIns="43200" anchor="ctr"/>
          <a:lstStyle/>
          <a:p>
            <a:pPr algn="ctr">
              <a:spcAft>
                <a:spcPct val="10000"/>
              </a:spcAft>
              <a:defRPr/>
            </a:pPr>
            <a:r>
              <a:rPr lang="fr-FR" altLang="fr-FR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Voiture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505E8AC-53DE-47F1-8F58-BD76AD2F3120}"/>
              </a:ext>
            </a:extLst>
          </p:cNvPr>
          <p:cNvSpPr/>
          <p:nvPr/>
        </p:nvSpPr>
        <p:spPr bwMode="auto">
          <a:xfrm>
            <a:off x="381000" y="4165600"/>
            <a:ext cx="1905000" cy="869950"/>
          </a:xfrm>
          <a:prstGeom prst="rect">
            <a:avLst/>
          </a:prstGeom>
          <a:noFill/>
          <a:ln w="31750" cap="flat" cmpd="sng" algn="ctr">
            <a:solidFill>
              <a:srgbClr val="002060"/>
            </a:solidFill>
            <a:prstDash val="solid"/>
            <a:round/>
            <a:headEnd type="stealth" w="med" len="lg"/>
            <a:tailEnd type="stealth" w="med" len="lg"/>
          </a:ln>
          <a:effectLst/>
        </p:spPr>
        <p:txBody>
          <a:bodyPr wrap="none" lIns="86400" tIns="43200" rIns="86400" bIns="43200" anchor="ctr"/>
          <a:lstStyle/>
          <a:p>
            <a:pPr algn="ctr">
              <a:spcAft>
                <a:spcPct val="10000"/>
              </a:spcAft>
              <a:defRPr/>
            </a:pPr>
            <a:r>
              <a:rPr lang="fr-FR" altLang="fr-FR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Camion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8178" name="Rectangle 2">
            <a:extLst>
              <a:ext uri="{FF2B5EF4-FFF2-40B4-BE49-F238E27FC236}">
                <a16:creationId xmlns:a16="http://schemas.microsoft.com/office/drawing/2014/main" id="{7BCA6B75-2241-4BED-9B5E-F8B4758F4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8150" y="373063"/>
            <a:ext cx="3921125" cy="701675"/>
          </a:xfrm>
        </p:spPr>
        <p:txBody>
          <a:bodyPr/>
          <a:lstStyle/>
          <a:p>
            <a:pPr>
              <a:defRPr/>
            </a:pPr>
            <a:r>
              <a:rPr lang="fr-FR" altLang="fr-FR" dirty="0"/>
              <a:t>Exercice POO</a:t>
            </a:r>
          </a:p>
        </p:txBody>
      </p:sp>
      <p:sp>
        <p:nvSpPr>
          <p:cNvPr id="818204" name="Text Box 28">
            <a:extLst>
              <a:ext uri="{FF2B5EF4-FFF2-40B4-BE49-F238E27FC236}">
                <a16:creationId xmlns:a16="http://schemas.microsoft.com/office/drawing/2014/main" id="{331EA295-C732-4A2B-A71A-981ACECAAE9B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085975" y="1159448"/>
            <a:ext cx="2187795" cy="77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/>
          <a:p>
            <a:pPr algn="r">
              <a:spcAft>
                <a:spcPct val="10000"/>
              </a:spcAft>
              <a:defRPr/>
            </a:pPr>
            <a:r>
              <a:rPr lang="fr-FR" altLang="fr-FR" sz="1400" dirty="0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Distance  (</a:t>
            </a:r>
            <a:r>
              <a:rPr lang="fr-FR" altLang="fr-FR" sz="1400" dirty="0" err="1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int</a:t>
            </a:r>
            <a:r>
              <a:rPr lang="fr-FR" altLang="fr-FR" sz="1400" dirty="0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) / 1000</a:t>
            </a:r>
          </a:p>
          <a:p>
            <a:pPr algn="r">
              <a:spcAft>
                <a:spcPct val="10000"/>
              </a:spcAft>
              <a:defRPr/>
            </a:pPr>
            <a:r>
              <a:rPr lang="fr-FR" altLang="fr-FR" sz="1400" dirty="0" err="1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VitesseMaxi</a:t>
            </a:r>
            <a:r>
              <a:rPr lang="fr-FR" altLang="fr-FR" sz="1400" dirty="0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(</a:t>
            </a:r>
            <a:r>
              <a:rPr lang="fr-FR" altLang="fr-FR" sz="1400" dirty="0" err="1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float</a:t>
            </a:r>
            <a:r>
              <a:rPr lang="fr-FR" altLang="fr-FR" sz="1400" dirty="0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) / 180</a:t>
            </a:r>
          </a:p>
          <a:p>
            <a:pPr algn="r">
              <a:spcAft>
                <a:spcPct val="10000"/>
              </a:spcAft>
              <a:defRPr/>
            </a:pPr>
            <a:r>
              <a:rPr lang="fr-FR" altLang="fr-FR" sz="1400" dirty="0" err="1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VitesseMini</a:t>
            </a:r>
            <a:r>
              <a:rPr lang="fr-FR" altLang="fr-FR" sz="1400" dirty="0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(</a:t>
            </a:r>
            <a:r>
              <a:rPr lang="fr-FR" altLang="fr-FR" sz="1400" dirty="0" err="1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float</a:t>
            </a:r>
            <a:r>
              <a:rPr lang="fr-FR" altLang="fr-FR" sz="1400" dirty="0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) / 90</a:t>
            </a:r>
          </a:p>
        </p:txBody>
      </p:sp>
      <p:sp>
        <p:nvSpPr>
          <p:cNvPr id="818209" name="Text Box 33">
            <a:extLst>
              <a:ext uri="{FF2B5EF4-FFF2-40B4-BE49-F238E27FC236}">
                <a16:creationId xmlns:a16="http://schemas.microsoft.com/office/drawing/2014/main" id="{2C088EF8-82C0-492E-BB2E-943D2B3F9D4F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319793" y="2766294"/>
            <a:ext cx="1976006" cy="53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/>
          <a:p>
            <a:pPr algn="r">
              <a:spcAft>
                <a:spcPct val="10000"/>
              </a:spcAft>
              <a:defRPr/>
            </a:pPr>
            <a:r>
              <a:rPr lang="fr-FR" altLang="fr-FR" sz="1400" dirty="0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Passagers (</a:t>
            </a:r>
            <a:r>
              <a:rPr lang="fr-FR" altLang="fr-FR" sz="1400" dirty="0" err="1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int</a:t>
            </a:r>
            <a:r>
              <a:rPr lang="fr-FR" altLang="fr-FR" sz="1400" dirty="0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) / 4</a:t>
            </a:r>
          </a:p>
          <a:p>
            <a:pPr algn="r">
              <a:spcAft>
                <a:spcPct val="10000"/>
              </a:spcAft>
              <a:defRPr/>
            </a:pPr>
            <a:r>
              <a:rPr lang="fr-FR" altLang="fr-FR" sz="1400" dirty="0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Charge (</a:t>
            </a:r>
            <a:r>
              <a:rPr lang="fr-FR" altLang="fr-FR" sz="1400" dirty="0" err="1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int</a:t>
            </a:r>
            <a:r>
              <a:rPr lang="fr-FR" altLang="fr-FR" sz="1400" dirty="0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) / Aucune</a:t>
            </a:r>
          </a:p>
        </p:txBody>
      </p:sp>
      <p:sp>
        <p:nvSpPr>
          <p:cNvPr id="818213" name="Text Box 37">
            <a:extLst>
              <a:ext uri="{FF2B5EF4-FFF2-40B4-BE49-F238E27FC236}">
                <a16:creationId xmlns:a16="http://schemas.microsoft.com/office/drawing/2014/main" id="{6064C1ED-9023-42D9-A85A-89C8C03FFE35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38150" y="4682861"/>
            <a:ext cx="1806575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/>
          <a:p>
            <a:pPr>
              <a:spcAft>
                <a:spcPct val="10000"/>
              </a:spcAft>
              <a:defRPr/>
            </a:pPr>
            <a:r>
              <a:rPr lang="fr-FR" altLang="fr-FR" sz="1400" dirty="0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TIR (</a:t>
            </a:r>
            <a:r>
              <a:rPr lang="fr-FR" altLang="fr-FR" sz="1400" dirty="0" err="1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bool</a:t>
            </a:r>
            <a:r>
              <a:rPr lang="fr-FR" altLang="fr-FR" sz="1400" dirty="0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) / Aucune</a:t>
            </a:r>
          </a:p>
        </p:txBody>
      </p:sp>
      <p:sp>
        <p:nvSpPr>
          <p:cNvPr id="818214" name="Text Box 38">
            <a:extLst>
              <a:ext uri="{FF2B5EF4-FFF2-40B4-BE49-F238E27FC236}">
                <a16:creationId xmlns:a16="http://schemas.microsoft.com/office/drawing/2014/main" id="{7B5A9679-C93F-471A-8B2C-FCC1EA140DAF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589214" y="4662488"/>
            <a:ext cx="1814512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/>
          <a:p>
            <a:pPr>
              <a:spcAft>
                <a:spcPct val="10000"/>
              </a:spcAft>
              <a:defRPr/>
            </a:pPr>
            <a:r>
              <a:rPr lang="fr-FR" altLang="fr-FR" sz="1400" dirty="0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Airbag (</a:t>
            </a:r>
            <a:r>
              <a:rPr lang="fr-FR" altLang="fr-FR" sz="1400" dirty="0" err="1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bool</a:t>
            </a:r>
            <a:r>
              <a:rPr lang="fr-FR" altLang="fr-FR" sz="1400" dirty="0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) / </a:t>
            </a:r>
            <a:r>
              <a:rPr lang="fr-FR" altLang="fr-FR" sz="1400" dirty="0" err="1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True</a:t>
            </a:r>
            <a:endParaRPr lang="fr-FR" altLang="fr-FR" sz="1400" dirty="0">
              <a:solidFill>
                <a:srgbClr val="FCA30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18215" name="Text Box 39">
            <a:extLst>
              <a:ext uri="{FF2B5EF4-FFF2-40B4-BE49-F238E27FC236}">
                <a16:creationId xmlns:a16="http://schemas.microsoft.com/office/drawing/2014/main" id="{420A166F-D69C-45D4-AA6F-94E55A14C6F2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09806" y="4674414"/>
            <a:ext cx="202565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/>
          <a:p>
            <a:pPr>
              <a:spcAft>
                <a:spcPct val="10000"/>
              </a:spcAft>
              <a:defRPr/>
            </a:pPr>
            <a:r>
              <a:rPr lang="fr-FR" altLang="fr-FR" sz="1400" dirty="0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Cross (</a:t>
            </a:r>
            <a:r>
              <a:rPr lang="fr-FR" altLang="fr-FR" sz="1400" dirty="0" err="1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bool</a:t>
            </a:r>
            <a:r>
              <a:rPr lang="fr-FR" altLang="fr-FR" sz="1400" dirty="0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) / Aucune</a:t>
            </a:r>
          </a:p>
        </p:txBody>
      </p:sp>
      <p:sp>
        <p:nvSpPr>
          <p:cNvPr id="45" name="Rectangle 50">
            <a:extLst>
              <a:ext uri="{FF2B5EF4-FFF2-40B4-BE49-F238E27FC236}">
                <a16:creationId xmlns:a16="http://schemas.microsoft.com/office/drawing/2014/main" id="{3A9F31B6-E734-4E04-B583-3B1C812FA82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998812" y="3248952"/>
            <a:ext cx="1296987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/>
          <a:p>
            <a:pPr algn="ctr">
              <a:spcAft>
                <a:spcPct val="10000"/>
              </a:spcAft>
              <a:defRPr/>
            </a:pPr>
            <a:r>
              <a:rPr lang="fr-FR" altLang="fr-FR" sz="1400" dirty="0">
                <a:solidFill>
                  <a:srgbClr val="0A92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Constructeur</a:t>
            </a:r>
          </a:p>
        </p:txBody>
      </p:sp>
      <p:sp>
        <p:nvSpPr>
          <p:cNvPr id="46" name="Rectangle 50">
            <a:extLst>
              <a:ext uri="{FF2B5EF4-FFF2-40B4-BE49-F238E27FC236}">
                <a16:creationId xmlns:a16="http://schemas.microsoft.com/office/drawing/2014/main" id="{976BC8DB-C155-47E6-957E-620DFDF8F57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739900" y="1860550"/>
            <a:ext cx="23685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/>
          <a:p>
            <a:pPr algn="ctr">
              <a:spcAft>
                <a:spcPct val="10000"/>
              </a:spcAft>
              <a:defRPr/>
            </a:pPr>
            <a:r>
              <a:rPr lang="fr-FR" altLang="fr-FR" sz="1400" dirty="0">
                <a:solidFill>
                  <a:srgbClr val="0A92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Constructeur</a:t>
            </a:r>
          </a:p>
          <a:p>
            <a:pPr algn="ctr">
              <a:spcAft>
                <a:spcPct val="10000"/>
              </a:spcAft>
              <a:defRPr/>
            </a:pPr>
            <a:r>
              <a:rPr lang="fr-FR" altLang="fr-FR" sz="1400" dirty="0">
                <a:solidFill>
                  <a:srgbClr val="0A92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+ Constructeur paramétré</a:t>
            </a:r>
          </a:p>
        </p:txBody>
      </p:sp>
      <p:sp>
        <p:nvSpPr>
          <p:cNvPr id="47" name="Text Box 45">
            <a:extLst>
              <a:ext uri="{FF2B5EF4-FFF2-40B4-BE49-F238E27FC236}">
                <a16:creationId xmlns:a16="http://schemas.microsoft.com/office/drawing/2014/main" id="{22BB140C-1DB3-4B49-B749-F64A86BA4061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843213" y="3284538"/>
            <a:ext cx="16637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/>
          <a:p>
            <a:pPr>
              <a:spcAft>
                <a:spcPct val="10000"/>
              </a:spcAft>
              <a:defRPr/>
            </a:pPr>
            <a:r>
              <a:rPr lang="fr-FR" altLang="fr-FR" sz="18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Consommation</a:t>
            </a:r>
          </a:p>
        </p:txBody>
      </p:sp>
      <p:sp>
        <p:nvSpPr>
          <p:cNvPr id="51" name="Text Box 45">
            <a:extLst>
              <a:ext uri="{FF2B5EF4-FFF2-40B4-BE49-F238E27FC236}">
                <a16:creationId xmlns:a16="http://schemas.microsoft.com/office/drawing/2014/main" id="{D69F3E46-A182-4132-B43F-FD874EAA5C1F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98425" y="6269038"/>
            <a:ext cx="73533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/>
          <a:p>
            <a:pPr>
              <a:spcAft>
                <a:spcPct val="10000"/>
              </a:spcAft>
              <a:defRPr/>
            </a:pPr>
            <a:r>
              <a:rPr lang="fr-FR" altLang="fr-FR" sz="18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Calcul de la Consommation : méthode &amp; utilisation du polymorphisme</a:t>
            </a:r>
          </a:p>
        </p:txBody>
      </p:sp>
      <p:sp>
        <p:nvSpPr>
          <p:cNvPr id="52" name="Text Box 28">
            <a:extLst>
              <a:ext uri="{FF2B5EF4-FFF2-40B4-BE49-F238E27FC236}">
                <a16:creationId xmlns:a16="http://schemas.microsoft.com/office/drawing/2014/main" id="{F6E794D8-B7B8-4609-A54F-C0F456BB2634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1331913" y="5999163"/>
            <a:ext cx="3148012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/>
          <a:p>
            <a:pPr algn="ctr">
              <a:spcAft>
                <a:spcPct val="10000"/>
              </a:spcAft>
              <a:defRPr/>
            </a:pPr>
            <a:r>
              <a:rPr lang="fr-FR" altLang="fr-FR" sz="1400" dirty="0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Propriété  (type) / Valeur par défaut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31926CD3-E09C-495D-B1BD-6DABBCD0696F}"/>
              </a:ext>
            </a:extLst>
          </p:cNvPr>
          <p:cNvSpPr/>
          <p:nvPr/>
        </p:nvSpPr>
        <p:spPr bwMode="auto">
          <a:xfrm>
            <a:off x="98425" y="5645150"/>
            <a:ext cx="8434388" cy="1106488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</p:spPr>
        <p:txBody>
          <a:bodyPr wrap="none" lIns="86400" tIns="43200" rIns="86400" bIns="43200" anchor="ctr"/>
          <a:lstStyle/>
          <a:p>
            <a:pPr>
              <a:spcAft>
                <a:spcPct val="10000"/>
              </a:spcAft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08" name="ZoneTexte 2">
            <a:extLst>
              <a:ext uri="{FF2B5EF4-FFF2-40B4-BE49-F238E27FC236}">
                <a16:creationId xmlns:a16="http://schemas.microsoft.com/office/drawing/2014/main" id="{FC2EAB8F-B210-41AC-9FCE-1C5F93DF1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8" y="5678488"/>
            <a:ext cx="11604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fr-FR" altLang="fr-FR"/>
              <a:t>Légende :</a:t>
            </a:r>
          </a:p>
        </p:txBody>
      </p:sp>
      <p:sp>
        <p:nvSpPr>
          <p:cNvPr id="53" name="Text Box 5">
            <a:extLst>
              <a:ext uri="{FF2B5EF4-FFF2-40B4-BE49-F238E27FC236}">
                <a16:creationId xmlns:a16="http://schemas.microsoft.com/office/drawing/2014/main" id="{EFF7BBD8-3373-44D1-97A6-4BB76D0DA6F5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98425" y="5915025"/>
            <a:ext cx="1084263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/>
          <a:p>
            <a:pPr algn="ctr">
              <a:spcAft>
                <a:spcPct val="10000"/>
              </a:spcAft>
              <a:defRPr/>
            </a:pPr>
            <a:r>
              <a:rPr lang="fr-FR" altLang="fr-FR" sz="2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Classe</a:t>
            </a:r>
          </a:p>
        </p:txBody>
      </p:sp>
      <p:sp>
        <p:nvSpPr>
          <p:cNvPr id="4" name="Explosion : 14 points 3">
            <a:extLst>
              <a:ext uri="{FF2B5EF4-FFF2-40B4-BE49-F238E27FC236}">
                <a16:creationId xmlns:a16="http://schemas.microsoft.com/office/drawing/2014/main" id="{82DBB24E-0682-48DB-8ED2-A962B78DB682}"/>
              </a:ext>
            </a:extLst>
          </p:cNvPr>
          <p:cNvSpPr/>
          <p:nvPr/>
        </p:nvSpPr>
        <p:spPr bwMode="auto">
          <a:xfrm>
            <a:off x="3627438" y="2465388"/>
            <a:ext cx="2514600" cy="636587"/>
          </a:xfrm>
          <a:prstGeom prst="irregularSeal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</p:spPr>
        <p:txBody>
          <a:bodyPr wrap="none" lIns="86400" tIns="43200" rIns="86400" bIns="43200" anchor="ctr"/>
          <a:lstStyle/>
          <a:p>
            <a:pPr>
              <a:spcAft>
                <a:spcPct val="10000"/>
              </a:spcAft>
              <a:defRPr/>
            </a:pPr>
            <a:r>
              <a:rPr lang="fr-F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 + méthode</a:t>
            </a:r>
          </a:p>
          <a:p>
            <a:pPr>
              <a:spcAft>
                <a:spcPct val="10000"/>
              </a:spcAft>
              <a:defRPr/>
            </a:pPr>
            <a:r>
              <a:rPr lang="fr-F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abstraite</a:t>
            </a:r>
          </a:p>
        </p:txBody>
      </p:sp>
      <p:pic>
        <p:nvPicPr>
          <p:cNvPr id="20511" name="Picture 43" descr="RÃ©sultat de recherche d'images pour &quot;vitesse maxi 110&quot;">
            <a:extLst>
              <a:ext uri="{FF2B5EF4-FFF2-40B4-BE49-F238E27FC236}">
                <a16:creationId xmlns:a16="http://schemas.microsoft.com/office/drawing/2014/main" id="{FC8A0D33-881F-45D9-B704-139E51C5A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005263"/>
            <a:ext cx="52863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56FA566-5B2A-4D12-94C4-37797FD33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1082675"/>
            <a:ext cx="18710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fr-FR" altLang="fr-FR" sz="1100" i="1" dirty="0"/>
              <a:t>Note : Toujours le cas :</a:t>
            </a:r>
          </a:p>
          <a:p>
            <a:r>
              <a:rPr lang="fr-FR" altLang="fr-FR" sz="1100" i="1" dirty="0"/>
              <a:t>Distance &gt;=0 et &lt;=2000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79E205-692D-4FCE-A264-C28B98C2E66F}"/>
              </a:ext>
            </a:extLst>
          </p:cNvPr>
          <p:cNvSpPr/>
          <p:nvPr/>
        </p:nvSpPr>
        <p:spPr bwMode="auto">
          <a:xfrm>
            <a:off x="4316413" y="1371600"/>
            <a:ext cx="2262187" cy="869950"/>
          </a:xfrm>
          <a:prstGeom prst="rect">
            <a:avLst/>
          </a:prstGeom>
          <a:noFill/>
          <a:ln w="31750" cap="flat" cmpd="sng" algn="ctr">
            <a:solidFill>
              <a:srgbClr val="002060"/>
            </a:solidFill>
            <a:prstDash val="solid"/>
            <a:round/>
            <a:headEnd type="stealth" w="med" len="lg"/>
            <a:tailEnd type="stealth" w="med" len="lg"/>
          </a:ln>
          <a:effectLst/>
        </p:spPr>
        <p:txBody>
          <a:bodyPr wrap="none" lIns="86400" tIns="43200" rIns="86400" bIns="43200" anchor="ctr"/>
          <a:lstStyle/>
          <a:p>
            <a:pPr algn="ctr">
              <a:spcAft>
                <a:spcPct val="10000"/>
              </a:spcAft>
              <a:defRPr/>
            </a:pPr>
            <a:r>
              <a:rPr lang="fr-FR" altLang="fr-FR" sz="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VehiculeAMoteur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515" name="Connecteur droit avec flèche 7">
            <a:extLst>
              <a:ext uri="{FF2B5EF4-FFF2-40B4-BE49-F238E27FC236}">
                <a16:creationId xmlns:a16="http://schemas.microsoft.com/office/drawing/2014/main" id="{2BFA4813-5178-4533-86BE-EF37D73307EF}"/>
              </a:ext>
            </a:extLst>
          </p:cNvPr>
          <p:cNvCxnSpPr>
            <a:cxnSpLocks noChangeShapeType="1"/>
            <a:stCxn id="56" idx="0"/>
          </p:cNvCxnSpPr>
          <p:nvPr/>
        </p:nvCxnSpPr>
        <p:spPr bwMode="auto">
          <a:xfrm flipV="1">
            <a:off x="3513138" y="2241550"/>
            <a:ext cx="1058862" cy="515938"/>
          </a:xfrm>
          <a:prstGeom prst="straightConnector1">
            <a:avLst/>
          </a:prstGeom>
          <a:noFill/>
          <a:ln w="31750" algn="ctr">
            <a:solidFill>
              <a:srgbClr val="002060"/>
            </a:solidFill>
            <a:round/>
            <a:headEnd type="none" w="med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6" name="Connecteur droit avec flèche 61">
            <a:extLst>
              <a:ext uri="{FF2B5EF4-FFF2-40B4-BE49-F238E27FC236}">
                <a16:creationId xmlns:a16="http://schemas.microsoft.com/office/drawing/2014/main" id="{A19A6B3A-AB1E-48C8-ABDD-BFACAB9624AA}"/>
              </a:ext>
            </a:extLst>
          </p:cNvPr>
          <p:cNvCxnSpPr>
            <a:cxnSpLocks/>
            <a:stCxn id="61" idx="0"/>
            <a:endCxn id="56" idx="2"/>
          </p:cNvCxnSpPr>
          <p:nvPr/>
        </p:nvCxnSpPr>
        <p:spPr bwMode="auto">
          <a:xfrm flipV="1">
            <a:off x="1333500" y="3627438"/>
            <a:ext cx="2179638" cy="538162"/>
          </a:xfrm>
          <a:prstGeom prst="straightConnector1">
            <a:avLst/>
          </a:prstGeom>
          <a:noFill/>
          <a:ln w="31750" algn="ctr">
            <a:solidFill>
              <a:srgbClr val="002060"/>
            </a:solidFill>
            <a:round/>
            <a:headEnd type="none" w="med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7" name="Connecteur droit avec flèche 64">
            <a:extLst>
              <a:ext uri="{FF2B5EF4-FFF2-40B4-BE49-F238E27FC236}">
                <a16:creationId xmlns:a16="http://schemas.microsoft.com/office/drawing/2014/main" id="{15B8499B-7943-488E-97A2-4E1A6B6CE026}"/>
              </a:ext>
            </a:extLst>
          </p:cNvPr>
          <p:cNvCxnSpPr>
            <a:cxnSpLocks/>
            <a:stCxn id="60" idx="0"/>
            <a:endCxn id="56" idx="2"/>
          </p:cNvCxnSpPr>
          <p:nvPr/>
        </p:nvCxnSpPr>
        <p:spPr bwMode="auto">
          <a:xfrm flipV="1">
            <a:off x="3427413" y="3627438"/>
            <a:ext cx="85725" cy="520700"/>
          </a:xfrm>
          <a:prstGeom prst="straightConnector1">
            <a:avLst/>
          </a:prstGeom>
          <a:noFill/>
          <a:ln w="31750" algn="ctr">
            <a:solidFill>
              <a:srgbClr val="002060"/>
            </a:solidFill>
            <a:round/>
            <a:headEnd type="none" w="med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8" name="Connecteur droit avec flèche 67">
            <a:extLst>
              <a:ext uri="{FF2B5EF4-FFF2-40B4-BE49-F238E27FC236}">
                <a16:creationId xmlns:a16="http://schemas.microsoft.com/office/drawing/2014/main" id="{3DBDF7F0-5FBF-46F3-AE2A-03694C12AA50}"/>
              </a:ext>
            </a:extLst>
          </p:cNvPr>
          <p:cNvCxnSpPr>
            <a:cxnSpLocks/>
            <a:stCxn id="59" idx="0"/>
            <a:endCxn id="56" idx="2"/>
          </p:cNvCxnSpPr>
          <p:nvPr/>
        </p:nvCxnSpPr>
        <p:spPr bwMode="auto">
          <a:xfrm flipH="1" flipV="1">
            <a:off x="3513138" y="3627438"/>
            <a:ext cx="2009775" cy="531812"/>
          </a:xfrm>
          <a:prstGeom prst="straightConnector1">
            <a:avLst/>
          </a:prstGeom>
          <a:noFill/>
          <a:ln w="31750" algn="ctr">
            <a:solidFill>
              <a:srgbClr val="002060"/>
            </a:solidFill>
            <a:round/>
            <a:headEnd type="none" w="med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AFAB54D-EC75-4E99-B501-05DE5BE2907A}"/>
              </a:ext>
            </a:extLst>
          </p:cNvPr>
          <p:cNvSpPr/>
          <p:nvPr/>
        </p:nvSpPr>
        <p:spPr bwMode="auto">
          <a:xfrm>
            <a:off x="6399213" y="2741613"/>
            <a:ext cx="2263775" cy="869950"/>
          </a:xfrm>
          <a:prstGeom prst="rect">
            <a:avLst/>
          </a:prstGeom>
          <a:noFill/>
          <a:ln w="31750" cap="flat" cmpd="sng" algn="ctr">
            <a:solidFill>
              <a:srgbClr val="002060"/>
            </a:solidFill>
            <a:prstDash val="solid"/>
            <a:round/>
            <a:headEnd type="stealth" w="med" len="lg"/>
            <a:tailEnd type="stealth" w="med" len="lg"/>
          </a:ln>
          <a:effectLst/>
        </p:spPr>
        <p:txBody>
          <a:bodyPr wrap="none" lIns="86400" tIns="43200" rIns="86400" bIns="43200" anchor="ctr"/>
          <a:lstStyle/>
          <a:p>
            <a:pPr algn="ctr">
              <a:spcAft>
                <a:spcPct val="10000"/>
              </a:spcAft>
              <a:defRPr/>
            </a:pPr>
            <a:r>
              <a:rPr lang="fr-FR" altLang="fr-FR" sz="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VehiculeVolant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50307809-AB2B-4D07-A653-EF679CF39836}"/>
              </a:ext>
            </a:extLst>
          </p:cNvPr>
          <p:cNvCxnSpPr>
            <a:cxnSpLocks/>
            <a:stCxn id="71" idx="0"/>
          </p:cNvCxnSpPr>
          <p:nvPr/>
        </p:nvCxnSpPr>
        <p:spPr bwMode="auto">
          <a:xfrm flipH="1" flipV="1">
            <a:off x="6172200" y="2247900"/>
            <a:ext cx="1358900" cy="493713"/>
          </a:xfrm>
          <a:prstGeom prst="straightConnector1">
            <a:avLst/>
          </a:prstGeom>
          <a:noFill/>
          <a:ln w="31750" algn="ctr">
            <a:solidFill>
              <a:srgbClr val="002060"/>
            </a:solidFill>
            <a:round/>
            <a:headEnd type="none" w="med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C0624DDE-40C6-4289-A508-12BEA265594A}"/>
              </a:ext>
            </a:extLst>
          </p:cNvPr>
          <p:cNvGrpSpPr/>
          <p:nvPr/>
        </p:nvGrpSpPr>
        <p:grpSpPr>
          <a:xfrm>
            <a:off x="251520" y="5068374"/>
            <a:ext cx="8208912" cy="476499"/>
            <a:chOff x="251520" y="5068374"/>
            <a:chExt cx="8208912" cy="476499"/>
          </a:xfrm>
        </p:grpSpPr>
        <p:sp>
          <p:nvSpPr>
            <p:cNvPr id="48" name="Text Box 45">
              <a:extLst>
                <a:ext uri="{FF2B5EF4-FFF2-40B4-BE49-F238E27FC236}">
                  <a16:creationId xmlns:a16="http://schemas.microsoft.com/office/drawing/2014/main" id="{DBEA334C-38DF-4DD2-8A46-DC3B0339AAB0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6596195" y="5131352"/>
              <a:ext cx="1665288" cy="360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>
              <a:spAutoFit/>
            </a:bodyPr>
            <a:lstStyle/>
            <a:p>
              <a:pPr>
                <a:spcAft>
                  <a:spcPct val="10000"/>
                </a:spcAft>
                <a:defRPr/>
              </a:pPr>
              <a:r>
                <a:rPr lang="fr-FR" altLang="fr-FR" sz="1800" b="0" i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Consommation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4C545675-F0C8-4615-8284-F6FC96F534CB}"/>
                </a:ext>
              </a:extLst>
            </p:cNvPr>
            <p:cNvSpPr txBox="1"/>
            <p:nvPr/>
          </p:nvSpPr>
          <p:spPr>
            <a:xfrm>
              <a:off x="2529953" y="5069113"/>
              <a:ext cx="18806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fr-FR" sz="1200" dirty="0"/>
                <a:t>(5 + 0.1 * Passagers) </a:t>
              </a:r>
            </a:p>
            <a:p>
              <a:pPr>
                <a:defRPr/>
              </a:pPr>
              <a:r>
                <a:rPr lang="fr-FR" sz="1200" dirty="0"/>
                <a:t>* Distance / 100</a:t>
              </a:r>
              <a:endParaRPr lang="fr-FR" dirty="0"/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7C32DEBE-4ABC-4EB7-B20E-9D90BD5C2334}"/>
                </a:ext>
              </a:extLst>
            </p:cNvPr>
            <p:cNvSpPr txBox="1"/>
            <p:nvPr/>
          </p:nvSpPr>
          <p:spPr>
            <a:xfrm>
              <a:off x="451230" y="5068374"/>
              <a:ext cx="181652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fr-FR" sz="1200" dirty="0"/>
                <a:t>(12 + Charge /1000) </a:t>
              </a:r>
            </a:p>
            <a:p>
              <a:pPr>
                <a:defRPr/>
              </a:pPr>
              <a:r>
                <a:rPr lang="fr-FR" sz="1200" dirty="0"/>
                <a:t>* Distance / 100</a:t>
              </a:r>
              <a:endParaRPr lang="fr-FR" dirty="0"/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B20F4C6B-DC70-4353-BA8C-8760D0FB77C1}"/>
                </a:ext>
              </a:extLst>
            </p:cNvPr>
            <p:cNvSpPr txBox="1"/>
            <p:nvPr/>
          </p:nvSpPr>
          <p:spPr>
            <a:xfrm>
              <a:off x="4672796" y="5131063"/>
              <a:ext cx="1624163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fr-FR" sz="1200" dirty="0"/>
                <a:t>3 * Distance / 100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27C2F70D-3507-430C-BB22-0CC44FC41AA0}"/>
                </a:ext>
              </a:extLst>
            </p:cNvPr>
            <p:cNvSpPr/>
            <p:nvPr/>
          </p:nvSpPr>
          <p:spPr bwMode="auto">
            <a:xfrm>
              <a:off x="251520" y="5083208"/>
              <a:ext cx="8208912" cy="461665"/>
            </a:xfrm>
            <a:prstGeom prst="roundRect">
              <a:avLst/>
            </a:prstGeom>
            <a:noFill/>
            <a:ln w="31750" cap="flat" cmpd="sng" algn="ctr">
              <a:solidFill>
                <a:srgbClr val="FFFF00"/>
              </a:solidFill>
              <a:prstDash val="solid"/>
              <a:round/>
              <a:headEnd type="stealth" w="med" len="lg"/>
              <a:tailEnd type="stealth" w="med" len="lg"/>
            </a:ln>
            <a:effec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10000"/>
                </a:spcAft>
                <a:buClrTx/>
                <a:buSzTx/>
                <a:buFontTx/>
                <a:buNone/>
                <a:tabLst/>
              </a:pPr>
              <a:endParaRPr kumimoji="0" lang="fr-FR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941D6A00-2AB3-4FB5-B5A1-296BCF835032}"/>
                </a:ext>
              </a:extLst>
            </p:cNvPr>
            <p:cNvCxnSpPr/>
            <p:nvPr/>
          </p:nvCxnSpPr>
          <p:spPr bwMode="auto">
            <a:xfrm>
              <a:off x="6485467" y="5068374"/>
              <a:ext cx="0" cy="46166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FFFF00"/>
              </a:solidFill>
              <a:prstDash val="solid"/>
              <a:round/>
              <a:headEnd type="none" w="med" len="lg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5C8F89FC-64B2-44C7-8CBE-59EA00781F59}"/>
                </a:ext>
              </a:extLst>
            </p:cNvPr>
            <p:cNvCxnSpPr/>
            <p:nvPr/>
          </p:nvCxnSpPr>
          <p:spPr bwMode="auto">
            <a:xfrm>
              <a:off x="4479925" y="5068374"/>
              <a:ext cx="0" cy="46166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FFFF00"/>
              </a:solidFill>
              <a:prstDash val="solid"/>
              <a:round/>
              <a:headEnd type="none" w="med" len="lg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18695433-2E64-4C8B-937D-42B4DD6E3B09}"/>
                </a:ext>
              </a:extLst>
            </p:cNvPr>
            <p:cNvCxnSpPr/>
            <p:nvPr/>
          </p:nvCxnSpPr>
          <p:spPr bwMode="auto">
            <a:xfrm>
              <a:off x="2339752" y="5068374"/>
              <a:ext cx="0" cy="46166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FFFF00"/>
              </a:solidFill>
              <a:prstDash val="solid"/>
              <a:round/>
              <a:headEnd type="none" w="med" len="lg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Rectangle 50">
            <a:extLst>
              <a:ext uri="{FF2B5EF4-FFF2-40B4-BE49-F238E27FC236}">
                <a16:creationId xmlns:a16="http://schemas.microsoft.com/office/drawing/2014/main" id="{08A0D5A3-30AE-4399-966F-D5B6731413E0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760663" y="4162233"/>
            <a:ext cx="1296987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/>
          <a:p>
            <a:pPr algn="ctr">
              <a:spcAft>
                <a:spcPct val="10000"/>
              </a:spcAft>
              <a:defRPr/>
            </a:pPr>
            <a:r>
              <a:rPr lang="fr-FR" altLang="fr-FR" sz="1400" strike="dblStrike" dirty="0">
                <a:solidFill>
                  <a:srgbClr val="0A92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Constructeur</a:t>
            </a:r>
          </a:p>
        </p:txBody>
      </p:sp>
      <p:sp>
        <p:nvSpPr>
          <p:cNvPr id="17" name="Rectangle 50">
            <a:extLst>
              <a:ext uri="{FF2B5EF4-FFF2-40B4-BE49-F238E27FC236}">
                <a16:creationId xmlns:a16="http://schemas.microsoft.com/office/drawing/2014/main" id="{BA5A4444-876C-4A5F-90E0-1007855D78E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17563" y="4152769"/>
            <a:ext cx="1296987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/>
          <a:p>
            <a:pPr algn="ctr">
              <a:spcAft>
                <a:spcPct val="10000"/>
              </a:spcAft>
              <a:defRPr/>
            </a:pPr>
            <a:r>
              <a:rPr lang="fr-FR" altLang="fr-FR" sz="1400" dirty="0">
                <a:solidFill>
                  <a:srgbClr val="0A92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Constructeur</a:t>
            </a:r>
          </a:p>
        </p:txBody>
      </p:sp>
      <p:sp>
        <p:nvSpPr>
          <p:cNvPr id="18" name="Rectangle 50">
            <a:extLst>
              <a:ext uri="{FF2B5EF4-FFF2-40B4-BE49-F238E27FC236}">
                <a16:creationId xmlns:a16="http://schemas.microsoft.com/office/drawing/2014/main" id="{FF8DC1DF-AB9A-45DA-ABFC-6C2A046CA90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900349" y="4148138"/>
            <a:ext cx="1296987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/>
          <a:p>
            <a:pPr algn="ctr">
              <a:spcAft>
                <a:spcPct val="10000"/>
              </a:spcAft>
              <a:defRPr/>
            </a:pPr>
            <a:r>
              <a:rPr lang="fr-FR" altLang="fr-FR" sz="1400" strike="dblStrike" dirty="0">
                <a:solidFill>
                  <a:srgbClr val="0A92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Constructeur</a:t>
            </a:r>
          </a:p>
        </p:txBody>
      </p:sp>
      <p:sp>
        <p:nvSpPr>
          <p:cNvPr id="66" name="Text Box 28">
            <a:extLst>
              <a:ext uri="{FF2B5EF4-FFF2-40B4-BE49-F238E27FC236}">
                <a16:creationId xmlns:a16="http://schemas.microsoft.com/office/drawing/2014/main" id="{65F300F9-CAC0-4893-8EE7-AB0B20CBB223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-97681" y="3646702"/>
            <a:ext cx="1731004" cy="44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/>
          <a:p>
            <a:pPr algn="ctr">
              <a:spcAft>
                <a:spcPct val="10000"/>
              </a:spcAft>
              <a:defRPr/>
            </a:pPr>
            <a:r>
              <a:rPr lang="fr-FR" altLang="fr-FR" sz="1100" dirty="0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(110 : Valeur par</a:t>
            </a:r>
          </a:p>
          <a:p>
            <a:pPr algn="ctr">
              <a:spcAft>
                <a:spcPct val="10000"/>
              </a:spcAft>
              <a:defRPr/>
            </a:pPr>
            <a:r>
              <a:rPr lang="fr-FR" altLang="fr-FR" sz="1100" dirty="0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défaut de </a:t>
            </a:r>
            <a:r>
              <a:rPr lang="fr-FR" altLang="fr-FR" sz="1100" dirty="0" err="1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VitesseMaxi</a:t>
            </a:r>
            <a:r>
              <a:rPr lang="fr-FR" altLang="fr-FR" sz="1100" dirty="0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204" grpId="0"/>
      <p:bldP spid="818209" grpId="0"/>
      <p:bldP spid="818213" grpId="0"/>
      <p:bldP spid="818214" grpId="0"/>
      <p:bldP spid="818215" grpId="0"/>
      <p:bldP spid="45" grpId="0"/>
      <p:bldP spid="46" grpId="0"/>
      <p:bldP spid="47" grpId="0" autoUpdateAnimBg="0"/>
      <p:bldP spid="51" grpId="0" autoUpdateAnimBg="0"/>
      <p:bldP spid="52" grpId="0"/>
      <p:bldP spid="4" grpId="0" animBg="1" autoUpdateAnimBg="0"/>
      <p:bldP spid="7" grpId="0"/>
      <p:bldP spid="71" grpId="0" animBg="1"/>
      <p:bldP spid="15" grpId="0"/>
      <p:bldP spid="17" grpId="0"/>
      <p:bldP spid="18" grpId="0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>
            <a:extLst>
              <a:ext uri="{FF2B5EF4-FFF2-40B4-BE49-F238E27FC236}">
                <a16:creationId xmlns:a16="http://schemas.microsoft.com/office/drawing/2014/main" id="{92F668BE-5C13-40C0-8262-955FBB32EB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6713" y="258763"/>
            <a:ext cx="8815387" cy="701675"/>
          </a:xfrm>
        </p:spPr>
        <p:txBody>
          <a:bodyPr/>
          <a:lstStyle/>
          <a:p>
            <a:pPr>
              <a:defRPr/>
            </a:pPr>
            <a:r>
              <a:rPr lang="fr-FR" altLang="fr-FR" dirty="0"/>
              <a:t>Quelques classes du </a:t>
            </a:r>
            <a:r>
              <a:rPr lang="fr-FR" altLang="fr-FR" dirty="0" err="1"/>
              <a:t>framework</a:t>
            </a:r>
            <a:endParaRPr lang="fr-FR" altLang="fr-FR" dirty="0"/>
          </a:p>
        </p:txBody>
      </p:sp>
      <p:grpSp>
        <p:nvGrpSpPr>
          <p:cNvPr id="824349" name="Group 29">
            <a:extLst>
              <a:ext uri="{FF2B5EF4-FFF2-40B4-BE49-F238E27FC236}">
                <a16:creationId xmlns:a16="http://schemas.microsoft.com/office/drawing/2014/main" id="{062D1675-B627-47FF-A33C-DAEBFFA8543E}"/>
              </a:ext>
            </a:extLst>
          </p:cNvPr>
          <p:cNvGrpSpPr>
            <a:grpSpLocks/>
          </p:cNvGrpSpPr>
          <p:nvPr/>
        </p:nvGrpSpPr>
        <p:grpSpPr bwMode="auto">
          <a:xfrm>
            <a:off x="2886075" y="1066800"/>
            <a:ext cx="1430338" cy="603250"/>
            <a:chOff x="2016" y="528"/>
            <a:chExt cx="901" cy="380"/>
          </a:xfrm>
        </p:grpSpPr>
        <p:sp>
          <p:nvSpPr>
            <p:cNvPr id="824323" name="Text Box 3">
              <a:extLst>
                <a:ext uri="{FF2B5EF4-FFF2-40B4-BE49-F238E27FC236}">
                  <a16:creationId xmlns:a16="http://schemas.microsoft.com/office/drawing/2014/main" id="{465A57BD-0E14-475A-A8BD-7F80EB4E9906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2112" y="592"/>
              <a:ext cx="56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>
              <a:spAutoFit/>
            </a:bodyPr>
            <a:lstStyle/>
            <a:p>
              <a:pPr>
                <a:spcAft>
                  <a:spcPct val="10000"/>
                </a:spcAft>
                <a:defRPr/>
              </a:pPr>
              <a:r>
                <a:rPr lang="fr-FR" altLang="fr-FR" sz="1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Object</a:t>
              </a:r>
            </a:p>
          </p:txBody>
        </p:sp>
        <p:sp>
          <p:nvSpPr>
            <p:cNvPr id="824324" name="Oval 4">
              <a:extLst>
                <a:ext uri="{FF2B5EF4-FFF2-40B4-BE49-F238E27FC236}">
                  <a16:creationId xmlns:a16="http://schemas.microsoft.com/office/drawing/2014/main" id="{9DE80B90-38EA-44FD-B070-C0B0BC4FFF1A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016" y="528"/>
              <a:ext cx="901" cy="380"/>
            </a:xfrm>
            <a:prstGeom prst="ellipse">
              <a:avLst/>
            </a:prstGeom>
            <a:noFill/>
            <a:ln w="31750">
              <a:solidFill>
                <a:schemeClr val="bg2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/>
            <a:lstStyle/>
            <a:p>
              <a:pPr>
                <a:spcAft>
                  <a:spcPct val="10000"/>
                </a:spcAft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24355" name="Line 35">
            <a:extLst>
              <a:ext uri="{FF2B5EF4-FFF2-40B4-BE49-F238E27FC236}">
                <a16:creationId xmlns:a16="http://schemas.microsoft.com/office/drawing/2014/main" id="{6DD42988-4A08-471B-BBB0-DDB5EF94C99F}"/>
              </a:ext>
            </a:extLst>
          </p:cNvPr>
          <p:cNvSpPr>
            <a:spLocks noChangeShapeType="1"/>
          </p:cNvSpPr>
          <p:nvPr/>
        </p:nvSpPr>
        <p:spPr bwMode="blackWhite">
          <a:xfrm flipH="1" flipV="1">
            <a:off x="4333875" y="1447800"/>
            <a:ext cx="838200" cy="1295400"/>
          </a:xfrm>
          <a:prstGeom prst="line">
            <a:avLst/>
          </a:prstGeom>
          <a:noFill/>
          <a:ln w="31750">
            <a:solidFill>
              <a:srgbClr val="FCA304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/>
          <a:lstStyle/>
          <a:p>
            <a:pPr>
              <a:spcAft>
                <a:spcPct val="10000"/>
              </a:spcAft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24393" name="Group 73">
            <a:extLst>
              <a:ext uri="{FF2B5EF4-FFF2-40B4-BE49-F238E27FC236}">
                <a16:creationId xmlns:a16="http://schemas.microsoft.com/office/drawing/2014/main" id="{85EBCB23-3D85-4F28-BF11-3652AFB19E7D}"/>
              </a:ext>
            </a:extLst>
          </p:cNvPr>
          <p:cNvGrpSpPr>
            <a:grpSpLocks/>
          </p:cNvGrpSpPr>
          <p:nvPr/>
        </p:nvGrpSpPr>
        <p:grpSpPr bwMode="auto">
          <a:xfrm>
            <a:off x="4549775" y="3352800"/>
            <a:ext cx="1430338" cy="1292225"/>
            <a:chOff x="3064" y="2112"/>
            <a:chExt cx="901" cy="814"/>
          </a:xfrm>
        </p:grpSpPr>
        <p:grpSp>
          <p:nvGrpSpPr>
            <p:cNvPr id="21570" name="Group 32">
              <a:extLst>
                <a:ext uri="{FF2B5EF4-FFF2-40B4-BE49-F238E27FC236}">
                  <a16:creationId xmlns:a16="http://schemas.microsoft.com/office/drawing/2014/main" id="{6C1F152A-D938-4D41-B9C2-5AE1EC5FCF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4" y="2546"/>
              <a:ext cx="901" cy="380"/>
              <a:chOff x="3142" y="1922"/>
              <a:chExt cx="901" cy="380"/>
            </a:xfrm>
          </p:grpSpPr>
          <p:sp>
            <p:nvSpPr>
              <p:cNvPr id="824339" name="Text Box 19">
                <a:extLst>
                  <a:ext uri="{FF2B5EF4-FFF2-40B4-BE49-F238E27FC236}">
                    <a16:creationId xmlns:a16="http://schemas.microsoft.com/office/drawing/2014/main" id="{0405AC22-BC2A-41B1-B857-47EE8D4EA224}"/>
                  </a:ext>
                </a:extLst>
              </p:cNvPr>
              <p:cNvSpPr txBox="1">
                <a:spLocks noChangeArrowheads="1"/>
              </p:cNvSpPr>
              <p:nvPr/>
            </p:nvSpPr>
            <p:spPr bwMode="blackWhite">
              <a:xfrm>
                <a:off x="3283" y="2007"/>
                <a:ext cx="56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6400" tIns="43200" rIns="86400" bIns="43200">
                <a:spAutoFit/>
              </a:bodyPr>
              <a:lstStyle/>
              <a:p>
                <a:pPr>
                  <a:spcAft>
                    <a:spcPct val="10000"/>
                  </a:spcAft>
                  <a:defRPr/>
                </a:pPr>
                <a:r>
                  <a:rPr lang="fr-FR" altLang="fr-FR" dirty="0">
                    <a:solidFill>
                      <a:srgbClr val="FCA304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Control</a:t>
                </a:r>
              </a:p>
            </p:txBody>
          </p:sp>
          <p:sp>
            <p:nvSpPr>
              <p:cNvPr id="824340" name="Oval 20">
                <a:extLst>
                  <a:ext uri="{FF2B5EF4-FFF2-40B4-BE49-F238E27FC236}">
                    <a16:creationId xmlns:a16="http://schemas.microsoft.com/office/drawing/2014/main" id="{9BEEB897-FEB6-440D-A2E8-57A093114F2B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3142" y="1922"/>
                <a:ext cx="901" cy="380"/>
              </a:xfrm>
              <a:prstGeom prst="ellipse">
                <a:avLst/>
              </a:prstGeom>
              <a:noFill/>
              <a:ln w="31750">
                <a:solidFill>
                  <a:srgbClr val="FCA304"/>
                </a:solidFill>
                <a:round/>
                <a:headEnd type="non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6400" tIns="43200" rIns="86400" bIns="43200" anchor="ctr"/>
              <a:lstStyle/>
              <a:p>
                <a:pPr>
                  <a:spcAft>
                    <a:spcPct val="10000"/>
                  </a:spcAft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357" name="Line 37">
              <a:extLst>
                <a:ext uri="{FF2B5EF4-FFF2-40B4-BE49-F238E27FC236}">
                  <a16:creationId xmlns:a16="http://schemas.microsoft.com/office/drawing/2014/main" id="{5860AA47-F77C-4020-8E65-3358B07D76B0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3522" y="2112"/>
              <a:ext cx="0" cy="432"/>
            </a:xfrm>
            <a:prstGeom prst="line">
              <a:avLst/>
            </a:prstGeom>
            <a:noFill/>
            <a:ln w="31750">
              <a:solidFill>
                <a:srgbClr val="FCA304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/>
            <a:lstStyle/>
            <a:p>
              <a:pPr>
                <a:spcAft>
                  <a:spcPct val="10000"/>
                </a:spcAft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24370" name="Line 50">
            <a:extLst>
              <a:ext uri="{FF2B5EF4-FFF2-40B4-BE49-F238E27FC236}">
                <a16:creationId xmlns:a16="http://schemas.microsoft.com/office/drawing/2014/main" id="{A158DB67-AE0F-4DCD-A092-3FBE0B7F2D61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6038850" y="3127375"/>
            <a:ext cx="1828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/>
          <a:lstStyle/>
          <a:p>
            <a:pPr>
              <a:spcAft>
                <a:spcPct val="10000"/>
              </a:spcAft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24385" name="Group 65">
            <a:extLst>
              <a:ext uri="{FF2B5EF4-FFF2-40B4-BE49-F238E27FC236}">
                <a16:creationId xmlns:a16="http://schemas.microsoft.com/office/drawing/2014/main" id="{4753B60C-6149-42EA-AAFA-B08088A3634B}"/>
              </a:ext>
            </a:extLst>
          </p:cNvPr>
          <p:cNvGrpSpPr>
            <a:grpSpLocks/>
          </p:cNvGrpSpPr>
          <p:nvPr/>
        </p:nvGrpSpPr>
        <p:grpSpPr bwMode="auto">
          <a:xfrm>
            <a:off x="6038850" y="2590800"/>
            <a:ext cx="892175" cy="536575"/>
            <a:chOff x="4080" y="1248"/>
            <a:chExt cx="562" cy="338"/>
          </a:xfrm>
        </p:grpSpPr>
        <p:sp>
          <p:nvSpPr>
            <p:cNvPr id="824371" name="Line 51">
              <a:extLst>
                <a:ext uri="{FF2B5EF4-FFF2-40B4-BE49-F238E27FC236}">
                  <a16:creationId xmlns:a16="http://schemas.microsoft.com/office/drawing/2014/main" id="{D432820E-B660-46E8-A456-C8FD3265EB26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>
              <a:off x="4224" y="1394"/>
              <a:ext cx="144" cy="1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/>
            <a:lstStyle/>
            <a:p>
              <a:pPr>
                <a:spcAft>
                  <a:spcPct val="10000"/>
                </a:spcAft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377" name="Text Box 57">
              <a:extLst>
                <a:ext uri="{FF2B5EF4-FFF2-40B4-BE49-F238E27FC236}">
                  <a16:creationId xmlns:a16="http://schemas.microsoft.com/office/drawing/2014/main" id="{3635AFA1-CAE1-4ADB-A356-F7E1D81E0C4B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4080" y="1248"/>
              <a:ext cx="562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>
              <a:spAutoFit/>
            </a:bodyPr>
            <a:lstStyle/>
            <a:p>
              <a:pPr>
                <a:spcAft>
                  <a:spcPct val="10000"/>
                </a:spcAft>
                <a:defRPr/>
              </a:pPr>
              <a:r>
                <a:rPr lang="fr-FR" altLang="fr-FR" sz="12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ImageList</a:t>
              </a:r>
              <a:endParaRPr lang="fr-FR" altLang="fr-FR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824386" name="Group 66">
            <a:extLst>
              <a:ext uri="{FF2B5EF4-FFF2-40B4-BE49-F238E27FC236}">
                <a16:creationId xmlns:a16="http://schemas.microsoft.com/office/drawing/2014/main" id="{6FD91330-65CC-4814-A25D-A4251AF3D621}"/>
              </a:ext>
            </a:extLst>
          </p:cNvPr>
          <p:cNvGrpSpPr>
            <a:grpSpLocks/>
          </p:cNvGrpSpPr>
          <p:nvPr/>
        </p:nvGrpSpPr>
        <p:grpSpPr bwMode="auto">
          <a:xfrm>
            <a:off x="6953250" y="2590800"/>
            <a:ext cx="623888" cy="536575"/>
            <a:chOff x="4656" y="1248"/>
            <a:chExt cx="393" cy="338"/>
          </a:xfrm>
        </p:grpSpPr>
        <p:sp>
          <p:nvSpPr>
            <p:cNvPr id="824372" name="Line 52">
              <a:extLst>
                <a:ext uri="{FF2B5EF4-FFF2-40B4-BE49-F238E27FC236}">
                  <a16:creationId xmlns:a16="http://schemas.microsoft.com/office/drawing/2014/main" id="{48C0063E-0F3A-45BC-995B-AC0910425CAF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>
              <a:off x="4656" y="1394"/>
              <a:ext cx="144" cy="1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/>
            <a:lstStyle/>
            <a:p>
              <a:pPr>
                <a:spcAft>
                  <a:spcPct val="10000"/>
                </a:spcAft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378" name="Text Box 58">
              <a:extLst>
                <a:ext uri="{FF2B5EF4-FFF2-40B4-BE49-F238E27FC236}">
                  <a16:creationId xmlns:a16="http://schemas.microsoft.com/office/drawing/2014/main" id="{C3C579D7-380F-49E0-9461-1132847B013A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4677" y="1248"/>
              <a:ext cx="372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>
              <a:spAutoFit/>
            </a:bodyPr>
            <a:lstStyle/>
            <a:p>
              <a:pPr>
                <a:spcAft>
                  <a:spcPct val="10000"/>
                </a:spcAft>
                <a:defRPr/>
              </a:pPr>
              <a:r>
                <a:rPr lang="fr-FR" altLang="fr-FR" sz="12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Timer</a:t>
              </a:r>
              <a:endParaRPr lang="fr-FR" altLang="fr-FR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824387" name="Group 67">
            <a:extLst>
              <a:ext uri="{FF2B5EF4-FFF2-40B4-BE49-F238E27FC236}">
                <a16:creationId xmlns:a16="http://schemas.microsoft.com/office/drawing/2014/main" id="{69764013-084F-46F6-B28E-56F9D4654F5B}"/>
              </a:ext>
            </a:extLst>
          </p:cNvPr>
          <p:cNvGrpSpPr>
            <a:grpSpLocks/>
          </p:cNvGrpSpPr>
          <p:nvPr/>
        </p:nvGrpSpPr>
        <p:grpSpPr bwMode="auto">
          <a:xfrm>
            <a:off x="6496050" y="3124200"/>
            <a:ext cx="1306513" cy="460375"/>
            <a:chOff x="4368" y="1584"/>
            <a:chExt cx="823" cy="290"/>
          </a:xfrm>
        </p:grpSpPr>
        <p:sp>
          <p:nvSpPr>
            <p:cNvPr id="824380" name="Line 60">
              <a:extLst>
                <a:ext uri="{FF2B5EF4-FFF2-40B4-BE49-F238E27FC236}">
                  <a16:creationId xmlns:a16="http://schemas.microsoft.com/office/drawing/2014/main" id="{C26878F3-B870-4550-A0CD-B61D7C9DDB71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4464" y="1584"/>
              <a:ext cx="144" cy="14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/>
            <a:lstStyle/>
            <a:p>
              <a:pPr>
                <a:spcAft>
                  <a:spcPct val="10000"/>
                </a:spcAft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381" name="Text Box 61">
              <a:extLst>
                <a:ext uri="{FF2B5EF4-FFF2-40B4-BE49-F238E27FC236}">
                  <a16:creationId xmlns:a16="http://schemas.microsoft.com/office/drawing/2014/main" id="{4AF855C9-A6DB-4DF2-9B1B-887A950E9357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4368" y="1703"/>
              <a:ext cx="823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>
              <a:spAutoFit/>
            </a:bodyPr>
            <a:lstStyle/>
            <a:p>
              <a:pPr>
                <a:spcAft>
                  <a:spcPct val="10000"/>
                </a:spcAft>
                <a:defRPr/>
              </a:pPr>
              <a:r>
                <a:rPr lang="fr-FR" altLang="fr-FR" sz="12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OpenFileDialog</a:t>
              </a:r>
              <a:endParaRPr lang="fr-FR" altLang="fr-FR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sp>
        <p:nvSpPr>
          <p:cNvPr id="824388" name="Line 68">
            <a:extLst>
              <a:ext uri="{FF2B5EF4-FFF2-40B4-BE49-F238E27FC236}">
                <a16:creationId xmlns:a16="http://schemas.microsoft.com/office/drawing/2014/main" id="{6FE9D6FD-ADF6-4C22-92C5-AE6A7D4D12DC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5260975" y="4695825"/>
            <a:ext cx="0" cy="1371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/>
          <a:lstStyle/>
          <a:p>
            <a:pPr>
              <a:spcAft>
                <a:spcPct val="10000"/>
              </a:spcAft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515" name="Group 31">
            <a:extLst>
              <a:ext uri="{FF2B5EF4-FFF2-40B4-BE49-F238E27FC236}">
                <a16:creationId xmlns:a16="http://schemas.microsoft.com/office/drawing/2014/main" id="{55978AF9-242C-4BBB-B011-80D3E019B8C9}"/>
              </a:ext>
            </a:extLst>
          </p:cNvPr>
          <p:cNvGrpSpPr>
            <a:grpSpLocks/>
          </p:cNvGrpSpPr>
          <p:nvPr/>
        </p:nvGrpSpPr>
        <p:grpSpPr bwMode="auto">
          <a:xfrm>
            <a:off x="4549775" y="2789238"/>
            <a:ext cx="1430338" cy="603250"/>
            <a:chOff x="3142" y="1373"/>
            <a:chExt cx="901" cy="380"/>
          </a:xfrm>
        </p:grpSpPr>
        <p:sp>
          <p:nvSpPr>
            <p:cNvPr id="824336" name="Text Box 16">
              <a:extLst>
                <a:ext uri="{FF2B5EF4-FFF2-40B4-BE49-F238E27FC236}">
                  <a16:creationId xmlns:a16="http://schemas.microsoft.com/office/drawing/2014/main" id="{A77C52D0-CC3E-4672-83C1-41AC42B9A407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3184" y="1458"/>
              <a:ext cx="8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>
              <a:spAutoFit/>
            </a:bodyPr>
            <a:lstStyle/>
            <a:p>
              <a:pPr algn="ctr">
                <a:spcAft>
                  <a:spcPct val="10000"/>
                </a:spcAft>
                <a:defRPr/>
              </a:pPr>
              <a:r>
                <a:rPr lang="fr-FR" altLang="fr-FR" dirty="0">
                  <a:solidFill>
                    <a:srgbClr val="FCA304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824337" name="Oval 17">
              <a:extLst>
                <a:ext uri="{FF2B5EF4-FFF2-40B4-BE49-F238E27FC236}">
                  <a16:creationId xmlns:a16="http://schemas.microsoft.com/office/drawing/2014/main" id="{26CDC348-F084-483D-A79B-8A80783F091D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142" y="1373"/>
              <a:ext cx="901" cy="380"/>
            </a:xfrm>
            <a:prstGeom prst="ellipse">
              <a:avLst/>
            </a:prstGeom>
            <a:noFill/>
            <a:ln w="31750">
              <a:solidFill>
                <a:srgbClr val="FCA304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/>
            <a:lstStyle/>
            <a:p>
              <a:pPr>
                <a:spcAft>
                  <a:spcPct val="10000"/>
                </a:spcAft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24394" name="Line 74">
            <a:extLst>
              <a:ext uri="{FF2B5EF4-FFF2-40B4-BE49-F238E27FC236}">
                <a16:creationId xmlns:a16="http://schemas.microsoft.com/office/drawing/2014/main" id="{E26639FD-8B0E-4101-8FA6-84E55BC4C5D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5276850" y="4687888"/>
            <a:ext cx="0" cy="1371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/>
          <a:lstStyle/>
          <a:p>
            <a:pPr>
              <a:spcAft>
                <a:spcPct val="10000"/>
              </a:spcAft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24405" name="Group 85">
            <a:extLst>
              <a:ext uri="{FF2B5EF4-FFF2-40B4-BE49-F238E27FC236}">
                <a16:creationId xmlns:a16="http://schemas.microsoft.com/office/drawing/2014/main" id="{C7B4105C-6027-4ADE-BBEA-95EE43F32F34}"/>
              </a:ext>
            </a:extLst>
          </p:cNvPr>
          <p:cNvGrpSpPr>
            <a:grpSpLocks/>
          </p:cNvGrpSpPr>
          <p:nvPr/>
        </p:nvGrpSpPr>
        <p:grpSpPr bwMode="auto">
          <a:xfrm>
            <a:off x="4235450" y="4908550"/>
            <a:ext cx="1016000" cy="271463"/>
            <a:chOff x="1550" y="3264"/>
            <a:chExt cx="640" cy="171"/>
          </a:xfrm>
        </p:grpSpPr>
        <p:sp>
          <p:nvSpPr>
            <p:cNvPr id="824395" name="Line 75">
              <a:extLst>
                <a:ext uri="{FF2B5EF4-FFF2-40B4-BE49-F238E27FC236}">
                  <a16:creationId xmlns:a16="http://schemas.microsoft.com/office/drawing/2014/main" id="{3DABE377-28F8-4D1C-8443-1D9BC22DAB86}"/>
                </a:ext>
              </a:extLst>
            </p:cNvPr>
            <p:cNvSpPr>
              <a:spLocks noChangeShapeType="1"/>
            </p:cNvSpPr>
            <p:nvPr/>
          </p:nvSpPr>
          <p:spPr bwMode="blackWhite">
            <a:xfrm>
              <a:off x="1998" y="3372"/>
              <a:ext cx="19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/>
            <a:lstStyle/>
            <a:p>
              <a:pPr>
                <a:spcAft>
                  <a:spcPct val="10000"/>
                </a:spcAft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399" name="Text Box 79">
              <a:extLst>
                <a:ext uri="{FF2B5EF4-FFF2-40B4-BE49-F238E27FC236}">
                  <a16:creationId xmlns:a16="http://schemas.microsoft.com/office/drawing/2014/main" id="{25DF426F-923E-4616-AD47-7B59B7C072BA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1550" y="3264"/>
              <a:ext cx="363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>
              <a:spAutoFit/>
            </a:bodyPr>
            <a:lstStyle/>
            <a:p>
              <a:pPr>
                <a:spcAft>
                  <a:spcPct val="10000"/>
                </a:spcAft>
                <a:defRPr/>
              </a:pPr>
              <a:r>
                <a:rPr lang="fr-FR" altLang="fr-FR" sz="1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Label</a:t>
              </a:r>
            </a:p>
          </p:txBody>
        </p:sp>
      </p:grpSp>
      <p:grpSp>
        <p:nvGrpSpPr>
          <p:cNvPr id="824404" name="Group 84">
            <a:extLst>
              <a:ext uri="{FF2B5EF4-FFF2-40B4-BE49-F238E27FC236}">
                <a16:creationId xmlns:a16="http://schemas.microsoft.com/office/drawing/2014/main" id="{AE2B89CB-DC9C-4233-8EFF-98E139949799}"/>
              </a:ext>
            </a:extLst>
          </p:cNvPr>
          <p:cNvGrpSpPr>
            <a:grpSpLocks/>
          </p:cNvGrpSpPr>
          <p:nvPr/>
        </p:nvGrpSpPr>
        <p:grpSpPr bwMode="auto">
          <a:xfrm>
            <a:off x="4011613" y="5157788"/>
            <a:ext cx="1258887" cy="271462"/>
            <a:chOff x="1415" y="3363"/>
            <a:chExt cx="793" cy="171"/>
          </a:xfrm>
        </p:grpSpPr>
        <p:sp>
          <p:nvSpPr>
            <p:cNvPr id="824396" name="Line 76">
              <a:extLst>
                <a:ext uri="{FF2B5EF4-FFF2-40B4-BE49-F238E27FC236}">
                  <a16:creationId xmlns:a16="http://schemas.microsoft.com/office/drawing/2014/main" id="{4248B05A-DC92-4FAE-B364-70DC2AE740F4}"/>
                </a:ext>
              </a:extLst>
            </p:cNvPr>
            <p:cNvSpPr>
              <a:spLocks noChangeShapeType="1"/>
            </p:cNvSpPr>
            <p:nvPr/>
          </p:nvSpPr>
          <p:spPr bwMode="blackWhite">
            <a:xfrm>
              <a:off x="2016" y="3480"/>
              <a:ext cx="19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/>
            <a:lstStyle/>
            <a:p>
              <a:pPr>
                <a:spcAft>
                  <a:spcPct val="10000"/>
                </a:spcAft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400" name="Text Box 80">
              <a:extLst>
                <a:ext uri="{FF2B5EF4-FFF2-40B4-BE49-F238E27FC236}">
                  <a16:creationId xmlns:a16="http://schemas.microsoft.com/office/drawing/2014/main" id="{47407816-6716-4493-A4A6-05E0C35A2CAD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1415" y="3363"/>
              <a:ext cx="621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>
              <a:spAutoFit/>
            </a:bodyPr>
            <a:lstStyle/>
            <a:p>
              <a:pPr>
                <a:spcAft>
                  <a:spcPct val="10000"/>
                </a:spcAft>
                <a:defRPr/>
              </a:pPr>
              <a:r>
                <a:rPr lang="fr-FR" altLang="fr-FR" sz="12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PictureBox</a:t>
              </a:r>
              <a:endParaRPr lang="fr-FR" altLang="fr-FR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824403" name="Group 83">
            <a:extLst>
              <a:ext uri="{FF2B5EF4-FFF2-40B4-BE49-F238E27FC236}">
                <a16:creationId xmlns:a16="http://schemas.microsoft.com/office/drawing/2014/main" id="{131EBE79-3385-4EC1-B047-6E561A828A1C}"/>
              </a:ext>
            </a:extLst>
          </p:cNvPr>
          <p:cNvGrpSpPr>
            <a:grpSpLocks/>
          </p:cNvGrpSpPr>
          <p:nvPr/>
        </p:nvGrpSpPr>
        <p:grpSpPr bwMode="auto">
          <a:xfrm>
            <a:off x="3524250" y="5524500"/>
            <a:ext cx="1674813" cy="271463"/>
            <a:chOff x="1153" y="3613"/>
            <a:chExt cx="1055" cy="171"/>
          </a:xfrm>
        </p:grpSpPr>
        <p:sp>
          <p:nvSpPr>
            <p:cNvPr id="824401" name="Line 81">
              <a:extLst>
                <a:ext uri="{FF2B5EF4-FFF2-40B4-BE49-F238E27FC236}">
                  <a16:creationId xmlns:a16="http://schemas.microsoft.com/office/drawing/2014/main" id="{B0716594-3246-4CCB-995F-0D5D52B9CBB2}"/>
                </a:ext>
              </a:extLst>
            </p:cNvPr>
            <p:cNvSpPr>
              <a:spLocks noChangeShapeType="1"/>
            </p:cNvSpPr>
            <p:nvPr/>
          </p:nvSpPr>
          <p:spPr bwMode="blackWhite">
            <a:xfrm>
              <a:off x="2016" y="3696"/>
              <a:ext cx="19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/>
            <a:lstStyle/>
            <a:p>
              <a:pPr>
                <a:spcAft>
                  <a:spcPct val="10000"/>
                </a:spcAft>
                <a:defRPr/>
              </a:pPr>
              <a:endPara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402" name="Text Box 82">
              <a:extLst>
                <a:ext uri="{FF2B5EF4-FFF2-40B4-BE49-F238E27FC236}">
                  <a16:creationId xmlns:a16="http://schemas.microsoft.com/office/drawing/2014/main" id="{A74C732B-D44E-4C1F-9E37-38C504302164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1153" y="3613"/>
              <a:ext cx="908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>
              <a:spAutoFit/>
            </a:bodyPr>
            <a:lstStyle/>
            <a:p>
              <a:pPr>
                <a:spcAft>
                  <a:spcPct val="10000"/>
                </a:spcAft>
                <a:defRPr/>
              </a:pPr>
              <a:r>
                <a:rPr lang="fr-FR" altLang="fr-FR" sz="12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ContainerControl</a:t>
              </a:r>
              <a:endParaRPr lang="fr-FR" altLang="fr-FR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824421" name="Group 101">
            <a:extLst>
              <a:ext uri="{FF2B5EF4-FFF2-40B4-BE49-F238E27FC236}">
                <a16:creationId xmlns:a16="http://schemas.microsoft.com/office/drawing/2014/main" id="{28EBB8AB-E1E2-469B-8B3C-3140BBAFE6E9}"/>
              </a:ext>
            </a:extLst>
          </p:cNvPr>
          <p:cNvGrpSpPr>
            <a:grpSpLocks/>
          </p:cNvGrpSpPr>
          <p:nvPr/>
        </p:nvGrpSpPr>
        <p:grpSpPr bwMode="auto">
          <a:xfrm>
            <a:off x="5295900" y="4840288"/>
            <a:ext cx="1458913" cy="271462"/>
            <a:chOff x="4686" y="3168"/>
            <a:chExt cx="919" cy="171"/>
          </a:xfrm>
        </p:grpSpPr>
        <p:sp>
          <p:nvSpPr>
            <p:cNvPr id="824407" name="Line 87">
              <a:extLst>
                <a:ext uri="{FF2B5EF4-FFF2-40B4-BE49-F238E27FC236}">
                  <a16:creationId xmlns:a16="http://schemas.microsoft.com/office/drawing/2014/main" id="{9D12F25B-AE9F-48D6-9633-6810EC013AD1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>
              <a:off x="4686" y="3264"/>
              <a:ext cx="19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/>
            <a:lstStyle/>
            <a:p>
              <a:pPr>
                <a:spcAft>
                  <a:spcPct val="10000"/>
                </a:spcAft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409" name="Text Box 89">
              <a:extLst>
                <a:ext uri="{FF2B5EF4-FFF2-40B4-BE49-F238E27FC236}">
                  <a16:creationId xmlns:a16="http://schemas.microsoft.com/office/drawing/2014/main" id="{5EF3A41F-8FDB-4DD6-BEB2-7484EF8C392D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4890" y="3168"/>
              <a:ext cx="715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>
              <a:spAutoFit/>
            </a:bodyPr>
            <a:lstStyle/>
            <a:p>
              <a:pPr>
                <a:spcAft>
                  <a:spcPct val="10000"/>
                </a:spcAft>
                <a:defRPr/>
              </a:pPr>
              <a:r>
                <a:rPr lang="fr-FR" altLang="fr-FR" sz="12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TextBoxBase</a:t>
              </a:r>
              <a:endParaRPr lang="fr-FR" altLang="fr-FR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sp>
        <p:nvSpPr>
          <p:cNvPr id="824410" name="Line 90">
            <a:extLst>
              <a:ext uri="{FF2B5EF4-FFF2-40B4-BE49-F238E27FC236}">
                <a16:creationId xmlns:a16="http://schemas.microsoft.com/office/drawing/2014/main" id="{AF2EB7F7-6451-492B-8BF7-7C7D781783E3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5772150" y="5068888"/>
            <a:ext cx="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/>
          <a:lstStyle/>
          <a:p>
            <a:pPr>
              <a:spcAft>
                <a:spcPct val="10000"/>
              </a:spcAft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24422" name="Group 102">
            <a:extLst>
              <a:ext uri="{FF2B5EF4-FFF2-40B4-BE49-F238E27FC236}">
                <a16:creationId xmlns:a16="http://schemas.microsoft.com/office/drawing/2014/main" id="{76605AA6-944D-41ED-BB2C-FF19D1C3AECB}"/>
              </a:ext>
            </a:extLst>
          </p:cNvPr>
          <p:cNvGrpSpPr>
            <a:grpSpLocks/>
          </p:cNvGrpSpPr>
          <p:nvPr/>
        </p:nvGrpSpPr>
        <p:grpSpPr bwMode="auto">
          <a:xfrm>
            <a:off x="5800725" y="5068888"/>
            <a:ext cx="977900" cy="271462"/>
            <a:chOff x="5004" y="3312"/>
            <a:chExt cx="616" cy="171"/>
          </a:xfrm>
        </p:grpSpPr>
        <p:sp>
          <p:nvSpPr>
            <p:cNvPr id="824411" name="Line 91">
              <a:extLst>
                <a:ext uri="{FF2B5EF4-FFF2-40B4-BE49-F238E27FC236}">
                  <a16:creationId xmlns:a16="http://schemas.microsoft.com/office/drawing/2014/main" id="{A2106FBB-B609-4CF1-B1B3-F50FBDE451AE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>
              <a:off x="5004" y="3408"/>
              <a:ext cx="19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/>
            <a:lstStyle/>
            <a:p>
              <a:pPr>
                <a:spcAft>
                  <a:spcPct val="10000"/>
                </a:spcAft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415" name="Text Box 95">
              <a:extLst>
                <a:ext uri="{FF2B5EF4-FFF2-40B4-BE49-F238E27FC236}">
                  <a16:creationId xmlns:a16="http://schemas.microsoft.com/office/drawing/2014/main" id="{CA137AC8-4E37-4A61-8675-48BF456A2A3A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5136" y="3312"/>
              <a:ext cx="484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>
              <a:spAutoFit/>
            </a:bodyPr>
            <a:lstStyle/>
            <a:p>
              <a:pPr>
                <a:spcAft>
                  <a:spcPct val="10000"/>
                </a:spcAft>
                <a:defRPr/>
              </a:pPr>
              <a:r>
                <a:rPr lang="fr-FR" altLang="fr-FR" sz="12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TextBox</a:t>
              </a:r>
              <a:endParaRPr lang="fr-FR" altLang="fr-FR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824423" name="Group 103">
            <a:extLst>
              <a:ext uri="{FF2B5EF4-FFF2-40B4-BE49-F238E27FC236}">
                <a16:creationId xmlns:a16="http://schemas.microsoft.com/office/drawing/2014/main" id="{36D072BF-3818-470F-8E1E-70A4C7F2B8AC}"/>
              </a:ext>
            </a:extLst>
          </p:cNvPr>
          <p:cNvGrpSpPr>
            <a:grpSpLocks/>
          </p:cNvGrpSpPr>
          <p:nvPr/>
        </p:nvGrpSpPr>
        <p:grpSpPr bwMode="auto">
          <a:xfrm>
            <a:off x="5241925" y="5449888"/>
            <a:ext cx="1293813" cy="271462"/>
            <a:chOff x="4652" y="3552"/>
            <a:chExt cx="815" cy="171"/>
          </a:xfrm>
        </p:grpSpPr>
        <p:sp>
          <p:nvSpPr>
            <p:cNvPr id="824416" name="Line 96">
              <a:extLst>
                <a:ext uri="{FF2B5EF4-FFF2-40B4-BE49-F238E27FC236}">
                  <a16:creationId xmlns:a16="http://schemas.microsoft.com/office/drawing/2014/main" id="{45C792D4-3EFA-4317-8A8D-87FF4D6989D6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>
              <a:off x="4652" y="3648"/>
              <a:ext cx="19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/>
            <a:lstStyle/>
            <a:p>
              <a:pPr>
                <a:spcAft>
                  <a:spcPct val="10000"/>
                </a:spcAft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417" name="Text Box 97">
              <a:extLst>
                <a:ext uri="{FF2B5EF4-FFF2-40B4-BE49-F238E27FC236}">
                  <a16:creationId xmlns:a16="http://schemas.microsoft.com/office/drawing/2014/main" id="{5A200BF4-B644-4057-AF13-4422CD7EE6CE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4814" y="3552"/>
              <a:ext cx="653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>
              <a:spAutoFit/>
            </a:bodyPr>
            <a:lstStyle/>
            <a:p>
              <a:pPr>
                <a:spcAft>
                  <a:spcPct val="10000"/>
                </a:spcAft>
                <a:defRPr/>
              </a:pPr>
              <a:r>
                <a:rPr lang="fr-FR" altLang="fr-FR" sz="12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ButtonBase</a:t>
              </a:r>
              <a:endParaRPr lang="fr-FR" altLang="fr-FR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sp>
        <p:nvSpPr>
          <p:cNvPr id="824418" name="Line 98">
            <a:extLst>
              <a:ext uri="{FF2B5EF4-FFF2-40B4-BE49-F238E27FC236}">
                <a16:creationId xmlns:a16="http://schemas.microsoft.com/office/drawing/2014/main" id="{40E725D0-FC67-48DA-87E7-0C95786AC81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5718175" y="5678488"/>
            <a:ext cx="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/>
          <a:lstStyle/>
          <a:p>
            <a:pPr>
              <a:spcAft>
                <a:spcPct val="10000"/>
              </a:spcAft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24424" name="Group 104">
            <a:extLst>
              <a:ext uri="{FF2B5EF4-FFF2-40B4-BE49-F238E27FC236}">
                <a16:creationId xmlns:a16="http://schemas.microsoft.com/office/drawing/2014/main" id="{08D7700F-75CE-46C3-941A-864D2B277361}"/>
              </a:ext>
            </a:extLst>
          </p:cNvPr>
          <p:cNvGrpSpPr>
            <a:grpSpLocks/>
          </p:cNvGrpSpPr>
          <p:nvPr/>
        </p:nvGrpSpPr>
        <p:grpSpPr bwMode="auto">
          <a:xfrm>
            <a:off x="5718175" y="5678488"/>
            <a:ext cx="881063" cy="271462"/>
            <a:chOff x="4952" y="3696"/>
            <a:chExt cx="555" cy="171"/>
          </a:xfrm>
        </p:grpSpPr>
        <p:sp>
          <p:nvSpPr>
            <p:cNvPr id="824419" name="Line 99">
              <a:extLst>
                <a:ext uri="{FF2B5EF4-FFF2-40B4-BE49-F238E27FC236}">
                  <a16:creationId xmlns:a16="http://schemas.microsoft.com/office/drawing/2014/main" id="{5054F163-9A55-4B56-BA75-1A2A6D7167AF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>
              <a:off x="4952" y="3792"/>
              <a:ext cx="19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/>
            <a:lstStyle/>
            <a:p>
              <a:pPr>
                <a:spcAft>
                  <a:spcPct val="10000"/>
                </a:spcAft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420" name="Text Box 100">
              <a:extLst>
                <a:ext uri="{FF2B5EF4-FFF2-40B4-BE49-F238E27FC236}">
                  <a16:creationId xmlns:a16="http://schemas.microsoft.com/office/drawing/2014/main" id="{A94823CD-C211-4891-B2AC-A829F68DA6BC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5084" y="3696"/>
              <a:ext cx="423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>
              <a:spAutoFit/>
            </a:bodyPr>
            <a:lstStyle/>
            <a:p>
              <a:pPr>
                <a:spcAft>
                  <a:spcPct val="10000"/>
                </a:spcAft>
                <a:defRPr/>
              </a:pPr>
              <a:r>
                <a:rPr lang="fr-FR" altLang="fr-FR" sz="1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Button</a:t>
              </a:r>
            </a:p>
          </p:txBody>
        </p:sp>
      </p:grpSp>
      <p:grpSp>
        <p:nvGrpSpPr>
          <p:cNvPr id="824431" name="Group 111">
            <a:extLst>
              <a:ext uri="{FF2B5EF4-FFF2-40B4-BE49-F238E27FC236}">
                <a16:creationId xmlns:a16="http://schemas.microsoft.com/office/drawing/2014/main" id="{820A2FE7-8CA0-4073-9EF7-221BE995D9EF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1371600"/>
            <a:ext cx="1430338" cy="785813"/>
            <a:chOff x="934" y="864"/>
            <a:chExt cx="901" cy="495"/>
          </a:xfrm>
        </p:grpSpPr>
        <p:sp>
          <p:nvSpPr>
            <p:cNvPr id="824427" name="Text Box 107">
              <a:extLst>
                <a:ext uri="{FF2B5EF4-FFF2-40B4-BE49-F238E27FC236}">
                  <a16:creationId xmlns:a16="http://schemas.microsoft.com/office/drawing/2014/main" id="{374B200E-9E8A-4E40-81BA-F0875602C6F4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963" y="1064"/>
              <a:ext cx="719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>
              <a:spAutoFit/>
            </a:bodyPr>
            <a:lstStyle/>
            <a:p>
              <a:pPr>
                <a:spcAft>
                  <a:spcPct val="10000"/>
                </a:spcAft>
                <a:defRPr/>
              </a:pPr>
              <a:r>
                <a:rPr lang="fr-FR" altLang="fr-FR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Exception</a:t>
              </a:r>
            </a:p>
          </p:txBody>
        </p:sp>
        <p:sp>
          <p:nvSpPr>
            <p:cNvPr id="824428" name="Oval 108">
              <a:extLst>
                <a:ext uri="{FF2B5EF4-FFF2-40B4-BE49-F238E27FC236}">
                  <a16:creationId xmlns:a16="http://schemas.microsoft.com/office/drawing/2014/main" id="{C0239CD6-1C5E-413D-BDE5-32A7215E62A2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934" y="979"/>
              <a:ext cx="901" cy="380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/>
            <a:lstStyle/>
            <a:p>
              <a:pPr algn="ctr">
                <a:spcAft>
                  <a:spcPct val="10000"/>
                </a:spcAft>
                <a:defRPr/>
              </a:pPr>
              <a:endParaRPr lang="fr-FR" altLang="fr-FR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24430" name="Line 110">
              <a:extLst>
                <a:ext uri="{FF2B5EF4-FFF2-40B4-BE49-F238E27FC236}">
                  <a16:creationId xmlns:a16="http://schemas.microsoft.com/office/drawing/2014/main" id="{04D23AAD-8377-4020-A6B3-D03E55053CBC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1488" y="864"/>
              <a:ext cx="336" cy="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/>
            <a:lstStyle/>
            <a:p>
              <a:pPr>
                <a:spcAft>
                  <a:spcPct val="10000"/>
                </a:spcAft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24432" name="Line 112">
            <a:extLst>
              <a:ext uri="{FF2B5EF4-FFF2-40B4-BE49-F238E27FC236}">
                <a16:creationId xmlns:a16="http://schemas.microsoft.com/office/drawing/2014/main" id="{723AE4F8-EBF9-486D-B05E-DD4ACC7B1553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485900" y="1828800"/>
            <a:ext cx="0" cy="2209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/>
          <a:lstStyle/>
          <a:p>
            <a:pPr>
              <a:spcAft>
                <a:spcPct val="10000"/>
              </a:spcAft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24436" name="Group 116">
            <a:extLst>
              <a:ext uri="{FF2B5EF4-FFF2-40B4-BE49-F238E27FC236}">
                <a16:creationId xmlns:a16="http://schemas.microsoft.com/office/drawing/2014/main" id="{6E80A598-664F-46AE-A793-CE0BB8711152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438400"/>
            <a:ext cx="1755775" cy="271463"/>
            <a:chOff x="912" y="1536"/>
            <a:chExt cx="1106" cy="171"/>
          </a:xfrm>
        </p:grpSpPr>
        <p:sp>
          <p:nvSpPr>
            <p:cNvPr id="824434" name="Line 114">
              <a:extLst>
                <a:ext uri="{FF2B5EF4-FFF2-40B4-BE49-F238E27FC236}">
                  <a16:creationId xmlns:a16="http://schemas.microsoft.com/office/drawing/2014/main" id="{6B166AEC-2FB5-400F-B5AA-65AB17C916D7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>
              <a:off x="912" y="1632"/>
              <a:ext cx="192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/>
            <a:lstStyle/>
            <a:p>
              <a:pPr>
                <a:spcAft>
                  <a:spcPct val="10000"/>
                </a:spcAft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435" name="Text Box 115">
              <a:extLst>
                <a:ext uri="{FF2B5EF4-FFF2-40B4-BE49-F238E27FC236}">
                  <a16:creationId xmlns:a16="http://schemas.microsoft.com/office/drawing/2014/main" id="{6D5F71AB-CF71-478F-B459-6D5E69E70B31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1116" y="1536"/>
              <a:ext cx="902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>
              <a:spAutoFit/>
            </a:bodyPr>
            <a:lstStyle/>
            <a:p>
              <a:pPr>
                <a:spcAft>
                  <a:spcPct val="10000"/>
                </a:spcAft>
                <a:defRPr/>
              </a:pPr>
              <a:r>
                <a:rPr lang="fr-FR" altLang="fr-FR" sz="120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FormatException</a:t>
              </a:r>
              <a:endParaRPr lang="fr-FR" altLang="fr-F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824437" name="Group 117">
            <a:extLst>
              <a:ext uri="{FF2B5EF4-FFF2-40B4-BE49-F238E27FC236}">
                <a16:creationId xmlns:a16="http://schemas.microsoft.com/office/drawing/2014/main" id="{ABF83686-43F4-48BA-8EB1-06F94614DCD5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819400"/>
            <a:ext cx="1873250" cy="271463"/>
            <a:chOff x="912" y="1536"/>
            <a:chExt cx="1180" cy="171"/>
          </a:xfrm>
        </p:grpSpPr>
        <p:sp>
          <p:nvSpPr>
            <p:cNvPr id="824438" name="Line 118">
              <a:extLst>
                <a:ext uri="{FF2B5EF4-FFF2-40B4-BE49-F238E27FC236}">
                  <a16:creationId xmlns:a16="http://schemas.microsoft.com/office/drawing/2014/main" id="{256B36C9-2F22-4B55-91BE-EDB62BF6C482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>
              <a:off x="912" y="1632"/>
              <a:ext cx="192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/>
            <a:lstStyle/>
            <a:p>
              <a:pPr>
                <a:spcAft>
                  <a:spcPct val="10000"/>
                </a:spcAft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439" name="Text Box 119">
              <a:extLst>
                <a:ext uri="{FF2B5EF4-FFF2-40B4-BE49-F238E27FC236}">
                  <a16:creationId xmlns:a16="http://schemas.microsoft.com/office/drawing/2014/main" id="{EC67DBFA-22C1-4B9E-8260-8C950EB383AA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1116" y="1536"/>
              <a:ext cx="976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>
              <a:spAutoFit/>
            </a:bodyPr>
            <a:lstStyle/>
            <a:p>
              <a:pPr>
                <a:spcAft>
                  <a:spcPct val="10000"/>
                </a:spcAft>
                <a:defRPr/>
              </a:pPr>
              <a:r>
                <a:rPr lang="fr-FR" altLang="fr-FR" sz="120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DistanceException</a:t>
              </a:r>
              <a:endParaRPr lang="fr-FR" altLang="fr-F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sp>
        <p:nvSpPr>
          <p:cNvPr id="98" name="Line 98">
            <a:extLst>
              <a:ext uri="{FF2B5EF4-FFF2-40B4-BE49-F238E27FC236}">
                <a16:creationId xmlns:a16="http://schemas.microsoft.com/office/drawing/2014/main" id="{2ED5B9A5-3D50-4DAF-93BC-20BBAFF39A42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4978400" y="5691188"/>
            <a:ext cx="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/>
          <a:lstStyle/>
          <a:p>
            <a:pPr>
              <a:spcAft>
                <a:spcPct val="10000"/>
              </a:spcAft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9" name="Group 84">
            <a:extLst>
              <a:ext uri="{FF2B5EF4-FFF2-40B4-BE49-F238E27FC236}">
                <a16:creationId xmlns:a16="http://schemas.microsoft.com/office/drawing/2014/main" id="{82CBCC7E-53C0-41C1-BEE2-77EDC820C4BD}"/>
              </a:ext>
            </a:extLst>
          </p:cNvPr>
          <p:cNvGrpSpPr>
            <a:grpSpLocks/>
          </p:cNvGrpSpPr>
          <p:nvPr/>
        </p:nvGrpSpPr>
        <p:grpSpPr bwMode="auto">
          <a:xfrm>
            <a:off x="4008438" y="5843588"/>
            <a:ext cx="927100" cy="271462"/>
            <a:chOff x="1624" y="3363"/>
            <a:chExt cx="584" cy="171"/>
          </a:xfrm>
        </p:grpSpPr>
        <p:sp>
          <p:nvSpPr>
            <p:cNvPr id="100" name="Line 76">
              <a:extLst>
                <a:ext uri="{FF2B5EF4-FFF2-40B4-BE49-F238E27FC236}">
                  <a16:creationId xmlns:a16="http://schemas.microsoft.com/office/drawing/2014/main" id="{FD427F3A-9E30-4A2A-A5E7-139493DC002A}"/>
                </a:ext>
              </a:extLst>
            </p:cNvPr>
            <p:cNvSpPr>
              <a:spLocks noChangeShapeType="1"/>
            </p:cNvSpPr>
            <p:nvPr/>
          </p:nvSpPr>
          <p:spPr bwMode="blackWhite">
            <a:xfrm>
              <a:off x="2016" y="3480"/>
              <a:ext cx="19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/>
            <a:lstStyle/>
            <a:p>
              <a:pPr>
                <a:spcAft>
                  <a:spcPct val="10000"/>
                </a:spcAft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1" name="Text Box 80">
              <a:extLst>
                <a:ext uri="{FF2B5EF4-FFF2-40B4-BE49-F238E27FC236}">
                  <a16:creationId xmlns:a16="http://schemas.microsoft.com/office/drawing/2014/main" id="{5E5BFED2-E8BD-4B42-9ECC-7557FAF27BFA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1624" y="3363"/>
              <a:ext cx="352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>
              <a:spAutoFit/>
            </a:bodyPr>
            <a:lstStyle/>
            <a:p>
              <a:pPr>
                <a:spcAft>
                  <a:spcPct val="10000"/>
                </a:spcAft>
                <a:defRPr/>
              </a:pPr>
              <a:r>
                <a:rPr lang="fr-FR" altLang="fr-FR" sz="12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Form</a:t>
              </a:r>
              <a:endParaRPr lang="fr-FR" altLang="fr-FR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>
    <p:strips dir="rd"/>
  </p:transition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330894"/>
      </a:dk2>
      <a:lt2>
        <a:srgbClr val="FCA304"/>
      </a:lt2>
      <a:accent1>
        <a:srgbClr val="FFCC99"/>
      </a:accent1>
      <a:accent2>
        <a:srgbClr val="00E9E4"/>
      </a:accent2>
      <a:accent3>
        <a:srgbClr val="ADAAC8"/>
      </a:accent3>
      <a:accent4>
        <a:srgbClr val="DADADA"/>
      </a:accent4>
      <a:accent5>
        <a:srgbClr val="FFE2CA"/>
      </a:accent5>
      <a:accent6>
        <a:srgbClr val="00D3CF"/>
      </a:accent6>
      <a:hlink>
        <a:srgbClr val="FB796B"/>
      </a:hlink>
      <a:folHlink>
        <a:srgbClr val="0099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stealth" w="med" len="lg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6400" tIns="43200" rIns="86400" bIns="432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10000"/>
          </a:spcAft>
          <a:buClrTx/>
          <a:buSzTx/>
          <a:buFontTx/>
          <a:buNone/>
          <a:tabLst/>
          <a:defRPr kumimoji="0" lang="en-US" altLang="fr-FR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stealth" w="med" len="lg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6400" tIns="43200" rIns="86400" bIns="432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10000"/>
          </a:spcAft>
          <a:buClrTx/>
          <a:buSzTx/>
          <a:buFontTx/>
          <a:buNone/>
          <a:tabLst/>
          <a:defRPr kumimoji="0" lang="en-US" altLang="fr-FR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330894"/>
    </a:dk2>
    <a:lt2>
      <a:srgbClr val="FCA804"/>
    </a:lt2>
    <a:accent1>
      <a:srgbClr val="9933FF"/>
    </a:accent1>
    <a:accent2>
      <a:srgbClr val="00E9E4"/>
    </a:accent2>
    <a:accent3>
      <a:srgbClr val="ADAAC8"/>
    </a:accent3>
    <a:accent4>
      <a:srgbClr val="DADADA"/>
    </a:accent4>
    <a:accent5>
      <a:srgbClr val="CAADFF"/>
    </a:accent5>
    <a:accent6>
      <a:srgbClr val="00D3CF"/>
    </a:accent6>
    <a:hlink>
      <a:srgbClr val="FB796B"/>
    </a:hlink>
    <a:folHlink>
      <a:srgbClr val="0099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8457</TotalTime>
  <Words>550</Words>
  <Application>Microsoft Office PowerPoint</Application>
  <PresentationFormat>Affichage à l'écran (4:3)</PresentationFormat>
  <Paragraphs>130</Paragraphs>
  <Slides>5</Slides>
  <Notes>3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Comic Sans MS</vt:lpstr>
      <vt:lpstr>Microsoft Sans Serif</vt:lpstr>
      <vt:lpstr>Times New Roman</vt:lpstr>
      <vt:lpstr>Wingdings</vt:lpstr>
      <vt:lpstr>Default Design</vt:lpstr>
      <vt:lpstr>Image Bitmap</vt:lpstr>
      <vt:lpstr>Vocabulaire</vt:lpstr>
      <vt:lpstr>Vocabulaire</vt:lpstr>
      <vt:lpstr>Programmation Orientée Objet    POO</vt:lpstr>
      <vt:lpstr>Exercice POO</vt:lpstr>
      <vt:lpstr>Quelques classes du framework</vt:lpstr>
    </vt:vector>
  </TitlesOfParts>
  <Company>Cross -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COM à COM+ avec Windows 2000</dc:title>
  <dc:subject>Conférence Windows DNA Cross-Systems / Microsoft</dc:subject>
  <dc:creator>Laurent Rousset</dc:creator>
  <cp:keywords>COM, COM+, Windows 2000, ADO, XML</cp:keywords>
  <dc:description>Réalisé à partir des supports graphiques et techniques fournis par Microsoft France notamment _x000d_
"Dev Days 1999" par Laurent Bonnet</dc:description>
  <cp:lastModifiedBy>Jean Pierre Planas</cp:lastModifiedBy>
  <cp:revision>502</cp:revision>
  <cp:lastPrinted>2001-09-18T12:22:34Z</cp:lastPrinted>
  <dcterms:created xsi:type="dcterms:W3CDTF">1996-12-24T22:02:54Z</dcterms:created>
  <dcterms:modified xsi:type="dcterms:W3CDTF">2020-11-12T20:29:53Z</dcterms:modified>
  <cp:category>Windows DNA</cp:category>
</cp:coreProperties>
</file>