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37"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558" autoAdjust="0"/>
  </p:normalViewPr>
  <p:slideViewPr>
    <p:cSldViewPr snapToGrid="0">
      <p:cViewPr varScale="1">
        <p:scale>
          <a:sx n="82" d="100"/>
          <a:sy n="82" d="100"/>
        </p:scale>
        <p:origin x="1674" y="84"/>
      </p:cViewPr>
      <p:guideLst/>
    </p:cSldViewPr>
  </p:slideViewPr>
  <p:notesTextViewPr>
    <p:cViewPr>
      <p:scale>
        <a:sx n="1" d="1"/>
        <a:sy n="1" d="1"/>
      </p:scale>
      <p:origin x="0" y="-333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1639D1-751E-4B7F-87C6-1F6CE7877CC7}" type="datetimeFigureOut">
              <a:rPr lang="fr-FR" smtClean="0"/>
              <a:t>12/09/2020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C65CB2-F9C5-48FF-A234-0BD63FBDD1F2}" type="slidenum">
              <a:rPr lang="fr-FR" smtClean="0"/>
              <a:t>‹N°›</a:t>
            </a:fld>
            <a:endParaRPr lang="fr-FR"/>
          </a:p>
        </p:txBody>
      </p:sp>
    </p:spTree>
    <p:extLst>
      <p:ext uri="{BB962C8B-B14F-4D97-AF65-F5344CB8AC3E}">
        <p14:creationId xmlns:p14="http://schemas.microsoft.com/office/powerpoint/2010/main" val="2048575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dirty="0">
                <a:effectLst/>
                <a:latin typeface="Calibri" panose="020F0502020204030204" pitchFamily="34" charset="0"/>
                <a:ea typeface="Calibri" panose="020F0502020204030204" pitchFamily="34" charset="0"/>
                <a:cs typeface="Times New Roman" panose="02020603050405020304" pitchFamily="18" charset="0"/>
              </a:rPr>
              <a:t>Et bonjour,</a:t>
            </a:r>
          </a:p>
          <a:p>
            <a:r>
              <a:rPr lang="fr-FR" sz="1800" dirty="0">
                <a:effectLst/>
                <a:latin typeface="Calibri" panose="020F0502020204030204" pitchFamily="34" charset="0"/>
                <a:ea typeface="Calibri" panose="020F0502020204030204" pitchFamily="34" charset="0"/>
                <a:cs typeface="Times New Roman" panose="02020603050405020304" pitchFamily="18" charset="0"/>
              </a:rPr>
              <a:t>Bienvenue sur cet exercice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CommandLineParser</a:t>
            </a:r>
            <a:r>
              <a:rPr lang="fr-FR" sz="1800" dirty="0">
                <a:effectLst/>
                <a:latin typeface="Calibri" panose="020F0502020204030204" pitchFamily="34" charset="0"/>
                <a:ea typeface="Calibri" panose="020F0502020204030204" pitchFamily="34" charset="0"/>
                <a:cs typeface="Times New Roman" panose="02020603050405020304" pitchFamily="18" charset="0"/>
              </a:rPr>
              <a:t>. Je m’appelle Jean-Pierre Planas, je suis formateur certifié Microsoft, et je vais vous présenter par cette vidéo l’exercice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CommandLineParser</a:t>
            </a:r>
            <a:r>
              <a:rPr lang="fr-FR" sz="1800" dirty="0">
                <a:effectLst/>
                <a:latin typeface="Calibri" panose="020F0502020204030204" pitchFamily="34" charset="0"/>
                <a:ea typeface="Calibri" panose="020F0502020204030204" pitchFamily="34" charset="0"/>
                <a:cs typeface="Times New Roman" panose="02020603050405020304" pitchFamily="18" charset="0"/>
              </a:rPr>
              <a:t> que j’ai conçu, inspiré d’un vrai besoin professionnel. Cet exercice fait partie de la formation « Programmez avec C# ».</a:t>
            </a:r>
          </a:p>
          <a:p>
            <a:r>
              <a:rPr lang="fr-FR" sz="1800" dirty="0">
                <a:effectLst/>
                <a:latin typeface="Calibri" panose="020F0502020204030204" pitchFamily="34" charset="0"/>
                <a:ea typeface="Calibri" panose="020F0502020204030204" pitchFamily="34" charset="0"/>
                <a:cs typeface="Times New Roman" panose="02020603050405020304" pitchFamily="18" charset="0"/>
              </a:rPr>
              <a:t>Cet exercice va vous permettre de mettre en pratique certains concepts C# parmi lesquels :</a:t>
            </a:r>
          </a:p>
          <a:p>
            <a:pPr marL="342900" lvl="0" indent="-342900">
              <a:buFont typeface="Calibri" panose="020F0502020204030204" pitchFamily="34" charset="0"/>
              <a:buChar char="-"/>
              <a:tabLst>
                <a:tab pos="457200" algn="l"/>
              </a:tabLst>
            </a:pPr>
            <a:r>
              <a:rPr lang="fr-FR" sz="1800" dirty="0">
                <a:effectLst/>
                <a:latin typeface="Calibri" panose="020F0502020204030204" pitchFamily="34" charset="0"/>
                <a:ea typeface="Calibri" panose="020F0502020204030204" pitchFamily="34" charset="0"/>
                <a:cs typeface="Times New Roman" panose="02020603050405020304" pitchFamily="18" charset="0"/>
              </a:rPr>
              <a:t>La réflexion (parfois appelée introspection). La réflexion permet de découvrir des types, et d’invoquer leurs membres à l’exécution.</a:t>
            </a:r>
          </a:p>
          <a:p>
            <a:pPr marL="342900" lvl="0" indent="-342900">
              <a:buFont typeface="Calibri" panose="020F0502020204030204" pitchFamily="34" charset="0"/>
              <a:buChar char="-"/>
              <a:tabLst>
                <a:tab pos="457200" algn="l"/>
              </a:tabLst>
            </a:pPr>
            <a:r>
              <a:rPr lang="fr-FR" sz="1800" dirty="0">
                <a:effectLst/>
                <a:latin typeface="Calibri" panose="020F0502020204030204" pitchFamily="34" charset="0"/>
                <a:ea typeface="Calibri" panose="020F0502020204030204" pitchFamily="34" charset="0"/>
                <a:cs typeface="Times New Roman" panose="02020603050405020304" pitchFamily="18" charset="0"/>
              </a:rPr>
              <a:t>Les attributs C#. Les attributs en C# sont de parfaite illustration du design pattern décorateur</a:t>
            </a:r>
          </a:p>
          <a:p>
            <a:pPr marL="342900" lvl="0" indent="-342900">
              <a:buFont typeface="Calibri" panose="020F0502020204030204" pitchFamily="34" charset="0"/>
              <a:buChar char="-"/>
              <a:tabLst>
                <a:tab pos="457200" algn="l"/>
              </a:tabLst>
            </a:pPr>
            <a:r>
              <a:rPr lang="fr-FR" sz="1800" dirty="0">
                <a:effectLst/>
                <a:latin typeface="Calibri" panose="020F0502020204030204" pitchFamily="34" charset="0"/>
                <a:ea typeface="Calibri" panose="020F0502020204030204" pitchFamily="34" charset="0"/>
                <a:cs typeface="Times New Roman" panose="02020603050405020304" pitchFamily="18" charset="0"/>
              </a:rPr>
              <a:t>Les types génériques. Ils permettent de créer des classes génériques. Ces classes vont pouvoir être facilement réutilisée tout en restant fortement typées, et de bénéficier du contrôle de type à la compilation. Renforcé par les contraintes, ce contrôle devient puissant.</a:t>
            </a:r>
          </a:p>
          <a:p>
            <a:pPr marL="342900" lvl="0" indent="-342900">
              <a:buFont typeface="Calibri" panose="020F0502020204030204" pitchFamily="34" charset="0"/>
              <a:buChar char="-"/>
              <a:tabLst>
                <a:tab pos="457200" algn="l"/>
              </a:tabLst>
            </a:pPr>
            <a:r>
              <a:rPr lang="fr-FR" sz="1800" dirty="0">
                <a:effectLst/>
                <a:latin typeface="Calibri" panose="020F0502020204030204" pitchFamily="34" charset="0"/>
                <a:ea typeface="Calibri" panose="020F0502020204030204" pitchFamily="34" charset="0"/>
                <a:cs typeface="Times New Roman" panose="02020603050405020304" pitchFamily="18" charset="0"/>
              </a:rPr>
              <a:t>Et pour finir, d’une manière générale, l’idée de cet exercice est de vous permettre de vous exercer sur vos capacités d’abstraction.</a:t>
            </a:r>
          </a:p>
          <a:p>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r>
              <a:rPr lang="fr-FR" sz="1800" dirty="0">
                <a:effectLst/>
                <a:latin typeface="Calibri" panose="020F0502020204030204" pitchFamily="34" charset="0"/>
                <a:ea typeface="Calibri" panose="020F0502020204030204" pitchFamily="34" charset="0"/>
                <a:cs typeface="Times New Roman" panose="02020603050405020304" pitchFamily="18" charset="0"/>
              </a:rPr>
              <a:t>Mais avant de continuer, j’ai une question technique à vous poser, qui est essentielle pour que vous puissiez réaliser cet exercice correctement :</a:t>
            </a:r>
          </a:p>
          <a:p>
            <a:r>
              <a:rPr lang="fr-FR" sz="1800" dirty="0">
                <a:effectLst/>
                <a:latin typeface="Calibri" panose="020F0502020204030204" pitchFamily="34" charset="0"/>
                <a:ea typeface="Calibri" panose="020F0502020204030204" pitchFamily="34" charset="0"/>
                <a:cs typeface="Times New Roman" panose="02020603050405020304" pitchFamily="18" charset="0"/>
              </a:rPr>
              <a:t>Quelle est la différence et le point commun entre le mot clé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typeof</a:t>
            </a:r>
            <a:r>
              <a:rPr lang="fr-FR" sz="1800" dirty="0">
                <a:effectLst/>
                <a:latin typeface="Calibri" panose="020F0502020204030204" pitchFamily="34" charset="0"/>
                <a:ea typeface="Calibri" panose="020F0502020204030204" pitchFamily="34" charset="0"/>
                <a:cs typeface="Times New Roman" panose="02020603050405020304" pitchFamily="18" charset="0"/>
              </a:rPr>
              <a:t> ? et la méthode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GetType</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r>
              <a:rPr lang="fr-FR" sz="1800" dirty="0">
                <a:effectLst/>
                <a:latin typeface="Calibri" panose="020F0502020204030204" pitchFamily="34" charset="0"/>
                <a:ea typeface="Calibri" panose="020F0502020204030204" pitchFamily="34" charset="0"/>
                <a:cs typeface="Times New Roman" panose="02020603050405020304" pitchFamily="18" charset="0"/>
              </a:rPr>
              <a:t>Je vous invite à mettre cette vidéo en pause, afin de réfléchir ou de chercher par vous-même, avant que je ne vous donne la réponse.</a:t>
            </a:r>
          </a:p>
          <a:p>
            <a:r>
              <a:rPr lang="fr-FR" sz="1800" dirty="0">
                <a:effectLst/>
                <a:latin typeface="Calibri" panose="020F0502020204030204" pitchFamily="34" charset="0"/>
                <a:ea typeface="Calibri" panose="020F0502020204030204" pitchFamily="34" charset="0"/>
                <a:cs typeface="Times New Roman" panose="02020603050405020304" pitchFamily="18" charset="0"/>
              </a:rPr>
              <a:t>C’est bon ? Prêt pour la réponse ?</a:t>
            </a:r>
          </a:p>
          <a:p>
            <a:r>
              <a:rPr lang="fr-FR" sz="1800" dirty="0">
                <a:effectLst/>
                <a:latin typeface="Calibri" panose="020F0502020204030204" pitchFamily="34" charset="0"/>
                <a:ea typeface="Calibri" panose="020F0502020204030204" pitchFamily="34" charset="0"/>
                <a:cs typeface="Times New Roman" panose="02020603050405020304" pitchFamily="18" charset="0"/>
              </a:rPr>
              <a:t>Commençons par le point commun : tous deux renvoient un type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Type</a:t>
            </a:r>
            <a:r>
              <a:rPr lang="fr-FR" sz="1800" dirty="0">
                <a:effectLst/>
                <a:latin typeface="Calibri" panose="020F0502020204030204" pitchFamily="34" charset="0"/>
                <a:ea typeface="Calibri" panose="020F0502020204030204" pitchFamily="34" charset="0"/>
                <a:cs typeface="Times New Roman" panose="02020603050405020304" pitchFamily="18" charset="0"/>
              </a:rPr>
              <a:t>. Non je n’ai pas bafouillé, j’ai bien dit tout deux renvoient un type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Type</a:t>
            </a:r>
            <a:r>
              <a:rPr lang="fr-FR" sz="1800" dirty="0">
                <a:effectLst/>
                <a:latin typeface="Calibri" panose="020F0502020204030204" pitchFamily="34" charset="0"/>
                <a:ea typeface="Calibri" panose="020F0502020204030204" pitchFamily="34" charset="0"/>
                <a:cs typeface="Times New Roman" panose="02020603050405020304" pitchFamily="18" charset="0"/>
              </a:rPr>
              <a:t>. En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dotnet</a:t>
            </a:r>
            <a:r>
              <a:rPr lang="fr-FR" sz="1800" dirty="0">
                <a:effectLst/>
                <a:latin typeface="Calibri" panose="020F0502020204030204" pitchFamily="34" charset="0"/>
                <a:ea typeface="Calibri" panose="020F0502020204030204" pitchFamily="34" charset="0"/>
                <a:cs typeface="Times New Roman" panose="02020603050405020304" pitchFamily="18" charset="0"/>
              </a:rPr>
              <a:t>, Type est une classe qui est le point d’entrée de la réflexion. Autrement dit, ces 2 choses renvoient des instances de classe Type.</a:t>
            </a:r>
          </a:p>
          <a:p>
            <a:r>
              <a:rPr lang="fr-FR" sz="1800" dirty="0">
                <a:effectLst/>
                <a:latin typeface="Calibri" panose="020F0502020204030204" pitchFamily="34" charset="0"/>
                <a:ea typeface="Calibri" panose="020F0502020204030204" pitchFamily="34" charset="0"/>
                <a:cs typeface="Times New Roman" panose="02020603050405020304" pitchFamily="18" charset="0"/>
              </a:rPr>
              <a:t>Alors maintenant qu’elle est la différence ? Et bien tout simplement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typeof</a:t>
            </a:r>
            <a:r>
              <a:rPr lang="fr-FR" sz="1800" dirty="0">
                <a:effectLst/>
                <a:latin typeface="Calibri" panose="020F0502020204030204" pitchFamily="34" charset="0"/>
                <a:ea typeface="Calibri" panose="020F0502020204030204" pitchFamily="34" charset="0"/>
                <a:cs typeface="Times New Roman" panose="02020603050405020304" pitchFamily="18" charset="0"/>
              </a:rPr>
              <a:t> prend en paramètre un type, alors que la méthode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GetType</a:t>
            </a:r>
            <a:r>
              <a:rPr lang="fr-FR" sz="1800" dirty="0">
                <a:effectLst/>
                <a:latin typeface="Calibri" panose="020F0502020204030204" pitchFamily="34" charset="0"/>
                <a:ea typeface="Calibri" panose="020F0502020204030204" pitchFamily="34" charset="0"/>
                <a:cs typeface="Times New Roman" panose="02020603050405020304" pitchFamily="18" charset="0"/>
              </a:rPr>
              <a:t>() s’applique à une instance.</a:t>
            </a:r>
          </a:p>
          <a:p>
            <a:r>
              <a:rPr lang="fr-FR" sz="1800" dirty="0">
                <a:effectLst/>
                <a:latin typeface="Calibri" panose="020F0502020204030204" pitchFamily="34" charset="0"/>
                <a:ea typeface="Calibri" panose="020F0502020204030204" pitchFamily="34" charset="0"/>
                <a:cs typeface="Times New Roman" panose="02020603050405020304" pitchFamily="18" charset="0"/>
              </a:rPr>
              <a:t>Mais dans tous les cas, ces 2 éléments sont la porte d’entrée de la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reflexion</a:t>
            </a:r>
            <a:r>
              <a:rPr lang="fr-FR" sz="1800" dirty="0">
                <a:effectLst/>
                <a:latin typeface="Calibri" panose="020F0502020204030204" pitchFamily="34" charset="0"/>
                <a:ea typeface="Calibri" panose="020F0502020204030204" pitchFamily="34" charset="0"/>
                <a:cs typeface="Times New Roman" panose="02020603050405020304" pitchFamily="18" charset="0"/>
              </a:rPr>
              <a:t> dont voici un méta modèle. Pour rappel un métamodèle est un modèle dont les instances sont elles-mêmes des modèles. Comme l’indique le préfixe méta, un métamodèle est une abstraction permettant de décrire des modèles.</a:t>
            </a:r>
          </a:p>
          <a:p>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r>
              <a:rPr lang="fr-FR" sz="1800" dirty="0">
                <a:effectLst/>
                <a:latin typeface="Calibri" panose="020F0502020204030204" pitchFamily="34" charset="0"/>
                <a:ea typeface="Calibri" panose="020F0502020204030204" pitchFamily="34" charset="0"/>
                <a:cs typeface="Times New Roman" panose="02020603050405020304" pitchFamily="18" charset="0"/>
              </a:rPr>
              <a:t>Assez parlé théorie, passons à la pratique.</a:t>
            </a:r>
          </a:p>
          <a:p>
            <a:r>
              <a:rPr lang="fr-FR" sz="1800" dirty="0">
                <a:effectLst/>
                <a:latin typeface="Calibri" panose="020F0502020204030204" pitchFamily="34" charset="0"/>
                <a:ea typeface="Calibri" panose="020F0502020204030204" pitchFamily="34" charset="0"/>
                <a:cs typeface="Times New Roman" panose="02020603050405020304" pitchFamily="18" charset="0"/>
              </a:rPr>
              <a:t>Comme d’habitude vous trouverez une dossier Starter et un dossier Solution. Le dossier Starter vous fournit une trame de démarrage vous permettant de vous focaliser uniquement sur les apprentissages utiles pour cette formation.</a:t>
            </a:r>
          </a:p>
          <a:p>
            <a:r>
              <a:rPr lang="fr-FR" sz="1800" dirty="0">
                <a:effectLst/>
                <a:latin typeface="Calibri" panose="020F0502020204030204" pitchFamily="34" charset="0"/>
                <a:ea typeface="Calibri" panose="020F0502020204030204" pitchFamily="34" charset="0"/>
                <a:cs typeface="Times New Roman" panose="02020603050405020304" pitchFamily="18" charset="0"/>
              </a:rPr>
              <a:t>Je vous demanderais de jouer le jeu, et de ne regarder la solution qu’à la fin. Si vous avez un quelconque blocage, l’idée est de m’appeler afin que je puisse vous donner les explications nécessaires. Mais soyez rassuré, la solution complète est disponible dans son dossier pour une relecture ultérieure.</a:t>
            </a:r>
          </a:p>
          <a:p>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r>
              <a:rPr lang="fr-FR" sz="1800" dirty="0">
                <a:effectLst/>
                <a:latin typeface="Calibri" panose="020F0502020204030204" pitchFamily="34" charset="0"/>
                <a:ea typeface="Calibri" panose="020F0502020204030204" pitchFamily="34" charset="0"/>
                <a:cs typeface="Times New Roman" panose="02020603050405020304" pitchFamily="18" charset="0"/>
              </a:rPr>
              <a:t>Je vous invite donc à ouvrir la solution du dossier Starter.</a:t>
            </a:r>
          </a:p>
          <a:p>
            <a:r>
              <a:rPr lang="fr-FR" sz="1800" dirty="0">
                <a:effectLst/>
                <a:latin typeface="Calibri" panose="020F0502020204030204" pitchFamily="34" charset="0"/>
                <a:ea typeface="Calibri" panose="020F0502020204030204" pitchFamily="34" charset="0"/>
                <a:cs typeface="Times New Roman" panose="02020603050405020304" pitchFamily="18" charset="0"/>
              </a:rPr>
              <a:t>Lorsque vous ouvrez la solution, vous trouverez 3 projets :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CommandLineParser</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SqlExec</a:t>
            </a:r>
            <a:r>
              <a:rPr lang="fr-FR" sz="1800" dirty="0">
                <a:effectLst/>
                <a:latin typeface="Calibri" panose="020F0502020204030204" pitchFamily="34" charset="0"/>
                <a:ea typeface="Calibri" panose="020F0502020204030204" pitchFamily="34" charset="0"/>
                <a:cs typeface="Times New Roman" panose="02020603050405020304" pitchFamily="18" charset="0"/>
              </a:rPr>
              <a:t> et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SqlExec.UnitTests</a:t>
            </a:r>
            <a:r>
              <a:rPr lang="fr-FR" sz="1800" dirty="0">
                <a:effectLst/>
                <a:latin typeface="Calibri" panose="020F0502020204030204" pitchFamily="34" charset="0"/>
                <a:ea typeface="Calibri" panose="020F0502020204030204" pitchFamily="34" charset="0"/>
                <a:cs typeface="Times New Roman" panose="02020603050405020304" pitchFamily="18" charset="0"/>
              </a:rPr>
              <a:t>.</a:t>
            </a:r>
          </a:p>
          <a:p>
            <a:r>
              <a:rPr lang="fr-FR" sz="1800" dirty="0">
                <a:effectLst/>
                <a:latin typeface="Calibri" panose="020F0502020204030204" pitchFamily="34" charset="0"/>
                <a:ea typeface="Calibri" panose="020F0502020204030204" pitchFamily="34" charset="0"/>
                <a:cs typeface="Times New Roman" panose="02020603050405020304" pitchFamily="18" charset="0"/>
              </a:rPr>
              <a:t>Tout votre développement, se situera dans la librairie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CommandLineParser</a:t>
            </a:r>
            <a:r>
              <a:rPr lang="fr-FR" sz="1800" dirty="0">
                <a:effectLst/>
                <a:latin typeface="Calibri" panose="020F0502020204030204" pitchFamily="34" charset="0"/>
                <a:ea typeface="Calibri" panose="020F0502020204030204" pitchFamily="34" charset="0"/>
                <a:cs typeface="Times New Roman" panose="02020603050405020304" pitchFamily="18" charset="0"/>
              </a:rPr>
              <a:t>. Les 2 autres projets ne sont pas à modifier.</a:t>
            </a:r>
          </a:p>
          <a:p>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r>
              <a:rPr lang="fr-FR" sz="1800" dirty="0">
                <a:effectLst/>
                <a:latin typeface="Calibri" panose="020F0502020204030204" pitchFamily="34" charset="0"/>
                <a:ea typeface="Calibri" panose="020F0502020204030204" pitchFamily="34" charset="0"/>
                <a:cs typeface="Times New Roman" panose="02020603050405020304" pitchFamily="18" charset="0"/>
              </a:rPr>
              <a:t>Le projet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SqlExec.UnitTests</a:t>
            </a:r>
            <a:r>
              <a:rPr lang="fr-FR" sz="1800" dirty="0">
                <a:effectLst/>
                <a:latin typeface="Calibri" panose="020F0502020204030204" pitchFamily="34" charset="0"/>
                <a:ea typeface="Calibri" panose="020F0502020204030204" pitchFamily="34" charset="0"/>
                <a:cs typeface="Times New Roman" panose="02020603050405020304" pitchFamily="18" charset="0"/>
              </a:rPr>
              <a:t> est un projet de test unitaires. Quand tous les tests seront au vert, l’exercice sera terminé avec succès.</a:t>
            </a:r>
          </a:p>
          <a:p>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r>
              <a:rPr lang="fr-FR" sz="1800" dirty="0">
                <a:effectLst/>
                <a:latin typeface="Calibri" panose="020F0502020204030204" pitchFamily="34" charset="0"/>
                <a:ea typeface="Calibri" panose="020F0502020204030204" pitchFamily="34" charset="0"/>
                <a:cs typeface="Times New Roman" panose="02020603050405020304" pitchFamily="18" charset="0"/>
              </a:rPr>
              <a:t>Le projet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SqlExec</a:t>
            </a:r>
            <a:r>
              <a:rPr lang="fr-FR" sz="1800" dirty="0">
                <a:effectLst/>
                <a:latin typeface="Calibri" panose="020F0502020204030204" pitchFamily="34" charset="0"/>
                <a:ea typeface="Calibri" panose="020F0502020204030204" pitchFamily="34" charset="0"/>
                <a:cs typeface="Times New Roman" panose="02020603050405020304" pitchFamily="18" charset="0"/>
              </a:rPr>
              <a:t> est un projet exemple. C’est un petit outil en ligne de commande qui permet d’exécuter des scripts SQL. Mais cet outil a besoin de nombreux paramètres que l’on peut fournir en ligne de commande.</a:t>
            </a:r>
          </a:p>
          <a:p>
            <a:r>
              <a:rPr lang="fr-FR" sz="1800" dirty="0">
                <a:effectLst/>
                <a:latin typeface="Calibri" panose="020F0502020204030204" pitchFamily="34" charset="0"/>
                <a:ea typeface="Calibri" panose="020F0502020204030204" pitchFamily="34" charset="0"/>
                <a:cs typeface="Times New Roman" panose="02020603050405020304" pitchFamily="18" charset="0"/>
              </a:rPr>
              <a:t>Cet outil est inspiré de l’outil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SqlCmd</a:t>
            </a:r>
            <a:r>
              <a:rPr lang="fr-FR" sz="1800" dirty="0">
                <a:effectLst/>
                <a:latin typeface="Calibri" panose="020F0502020204030204" pitchFamily="34" charset="0"/>
                <a:ea typeface="Calibri" panose="020F0502020204030204" pitchFamily="34" charset="0"/>
                <a:cs typeface="Times New Roman" panose="02020603050405020304" pitchFamily="18" charset="0"/>
              </a:rPr>
              <a:t> de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sql</a:t>
            </a:r>
            <a:r>
              <a:rPr lang="fr-FR" sz="1800" dirty="0">
                <a:effectLst/>
                <a:latin typeface="Calibri" panose="020F0502020204030204" pitchFamily="34" charset="0"/>
                <a:ea typeface="Calibri" panose="020F0502020204030204" pitchFamily="34" charset="0"/>
                <a:cs typeface="Times New Roman" panose="02020603050405020304" pitchFamily="18" charset="0"/>
              </a:rPr>
              <a:t> server.</a:t>
            </a:r>
          </a:p>
          <a:p>
            <a:r>
              <a:rPr lang="fr-FR" sz="1800" dirty="0">
                <a:effectLst/>
                <a:latin typeface="Calibri" panose="020F0502020204030204" pitchFamily="34" charset="0"/>
                <a:ea typeface="Calibri" panose="020F0502020204030204" pitchFamily="34" charset="0"/>
                <a:cs typeface="Times New Roman" panose="02020603050405020304" pitchFamily="18" charset="0"/>
              </a:rPr>
              <a:t>Pour des raisons pédagogiques, j’ai « débranché » l’exécution de scripts SQL afin de faciliter le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déboggage</a:t>
            </a:r>
            <a:r>
              <a:rPr lang="fr-FR" sz="1800" dirty="0">
                <a:effectLst/>
                <a:latin typeface="Calibri" panose="020F0502020204030204" pitchFamily="34" charset="0"/>
                <a:ea typeface="Calibri" panose="020F0502020204030204" pitchFamily="34" charset="0"/>
                <a:cs typeface="Times New Roman" panose="02020603050405020304" pitchFamily="18" charset="0"/>
              </a:rPr>
              <a:t>.</a:t>
            </a:r>
          </a:p>
          <a:p>
            <a:r>
              <a:rPr lang="fr-FR" sz="1800" dirty="0">
                <a:effectLst/>
                <a:latin typeface="Calibri" panose="020F0502020204030204" pitchFamily="34" charset="0"/>
                <a:ea typeface="Calibri" panose="020F0502020204030204" pitchFamily="34" charset="0"/>
                <a:cs typeface="Times New Roman" panose="02020603050405020304" pitchFamily="18" charset="0"/>
              </a:rPr>
              <a:t>Pour exécuter cet outil, il faut lui donner, le nom du serveur, le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username</a:t>
            </a:r>
            <a:r>
              <a:rPr lang="fr-FR" sz="1800" dirty="0">
                <a:effectLst/>
                <a:latin typeface="Calibri" panose="020F0502020204030204" pitchFamily="34" charset="0"/>
                <a:ea typeface="Calibri" panose="020F0502020204030204" pitchFamily="34" charset="0"/>
                <a:cs typeface="Times New Roman" panose="02020603050405020304" pitchFamily="18" charset="0"/>
              </a:rPr>
              <a:t>, le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password</a:t>
            </a:r>
            <a:r>
              <a:rPr lang="fr-FR" sz="1800" dirty="0">
                <a:effectLst/>
                <a:latin typeface="Calibri" panose="020F0502020204030204" pitchFamily="34" charset="0"/>
                <a:ea typeface="Calibri" panose="020F0502020204030204" pitchFamily="34" charset="0"/>
                <a:cs typeface="Times New Roman" panose="02020603050405020304" pitchFamily="18" charset="0"/>
              </a:rPr>
              <a:t> etc…</a:t>
            </a:r>
          </a:p>
          <a:p>
            <a:r>
              <a:rPr lang="fr-FR" sz="1800" dirty="0">
                <a:effectLst/>
                <a:latin typeface="Calibri" panose="020F0502020204030204" pitchFamily="34" charset="0"/>
                <a:ea typeface="Calibri" panose="020F0502020204030204" pitchFamily="34" charset="0"/>
                <a:cs typeface="Times New Roman" panose="02020603050405020304" pitchFamily="18" charset="0"/>
              </a:rPr>
              <a:t>La liste des paramètres est regroupée dans la classe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CommandLineOptions</a:t>
            </a:r>
            <a:r>
              <a:rPr lang="fr-FR" sz="1800" dirty="0">
                <a:effectLst/>
                <a:latin typeface="Calibri" panose="020F0502020204030204" pitchFamily="34" charset="0"/>
                <a:ea typeface="Calibri" panose="020F0502020204030204" pitchFamily="34" charset="0"/>
                <a:cs typeface="Times New Roman" panose="02020603050405020304" pitchFamily="18" charset="0"/>
              </a:rPr>
              <a:t> qui utilise des attributs pour auto documenter l’outil, et aussi pour avoir des paramètres en syntaxe courte cad 1 lettre ou syntaxe longue cad 1 chaine de caractère.</a:t>
            </a:r>
          </a:p>
          <a:p>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r>
              <a:rPr lang="fr-FR" sz="1800" dirty="0">
                <a:effectLst/>
                <a:latin typeface="Calibri" panose="020F0502020204030204" pitchFamily="34" charset="0"/>
                <a:ea typeface="Calibri" panose="020F0502020204030204" pitchFamily="34" charset="0"/>
                <a:cs typeface="Times New Roman" panose="02020603050405020304" pitchFamily="18" charset="0"/>
              </a:rPr>
              <a:t>Le but de cet exercice, est de vous constituer une librairie «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CommandLineParser</a:t>
            </a:r>
            <a:r>
              <a:rPr lang="fr-FR" sz="1800" dirty="0">
                <a:effectLst/>
                <a:latin typeface="Calibri" panose="020F0502020204030204" pitchFamily="34" charset="0"/>
                <a:ea typeface="Calibri" panose="020F0502020204030204" pitchFamily="34" charset="0"/>
                <a:cs typeface="Times New Roman" panose="02020603050405020304" pitchFamily="18" charset="0"/>
              </a:rPr>
              <a:t> » qui doit être réutilisable pour d’autres projets. Si vous devez créer un nouvel outil en ligne de commande, vous pourrez utiliser un parseur qui vous renvoie une instance représentant vos arguments.</a:t>
            </a:r>
          </a:p>
          <a:p>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r>
              <a:rPr lang="fr-FR" sz="1800" dirty="0">
                <a:effectLst/>
                <a:latin typeface="Calibri" panose="020F0502020204030204" pitchFamily="34" charset="0"/>
                <a:ea typeface="Calibri" panose="020F0502020204030204" pitchFamily="34" charset="0"/>
                <a:cs typeface="Times New Roman" panose="02020603050405020304" pitchFamily="18" charset="0"/>
              </a:rPr>
              <a:t>Alors pour vous guider, je vous invite à suivre les TODO disposés dans le code un peu partout. Ils sont numérotés et sont autant d’étapes à franchir.</a:t>
            </a:r>
          </a:p>
          <a:p>
            <a:r>
              <a:rPr lang="fr-FR" sz="1800" dirty="0">
                <a:effectLst/>
                <a:latin typeface="Calibri" panose="020F0502020204030204" pitchFamily="34" charset="0"/>
                <a:ea typeface="Calibri" panose="020F0502020204030204" pitchFamily="34" charset="0"/>
                <a:cs typeface="Times New Roman" panose="02020603050405020304" pitchFamily="18" charset="0"/>
              </a:rPr>
              <a:t>Une fois les 2 premiers TODO faits, votre projet devrait compiler.</a:t>
            </a:r>
          </a:p>
          <a:p>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r>
              <a:rPr lang="fr-FR" sz="1800" dirty="0">
                <a:effectLst/>
                <a:latin typeface="Calibri" panose="020F0502020204030204" pitchFamily="34" charset="0"/>
                <a:ea typeface="Calibri" panose="020F0502020204030204" pitchFamily="34" charset="0"/>
                <a:cs typeface="Times New Roman" panose="02020603050405020304" pitchFamily="18" charset="0"/>
              </a:rPr>
              <a:t>Il ne me reste plus qu’à vous souhaiter un bon exercice, et prendre autant de plaisir à le réaliser que moi de l’avoir conçu.</a:t>
            </a:r>
          </a:p>
          <a:p>
            <a:r>
              <a:rPr lang="fr-FR" sz="1800" dirty="0">
                <a:effectLst/>
                <a:latin typeface="Calibri" panose="020F0502020204030204" pitchFamily="34" charset="0"/>
                <a:ea typeface="Calibri" panose="020F0502020204030204" pitchFamily="34" charset="0"/>
                <a:cs typeface="Times New Roman" panose="02020603050405020304" pitchFamily="18" charset="0"/>
              </a:rPr>
              <a:t>A bientôt</a:t>
            </a:r>
          </a:p>
          <a:p>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r>
              <a:rPr lang="fr-FR" sz="18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4" name="Espace réservé du numéro de diapositive 3"/>
          <p:cNvSpPr>
            <a:spLocks noGrp="1"/>
          </p:cNvSpPr>
          <p:nvPr>
            <p:ph type="sldNum" sz="quarter" idx="5"/>
          </p:nvPr>
        </p:nvSpPr>
        <p:spPr/>
        <p:txBody>
          <a:bodyPr/>
          <a:lstStyle/>
          <a:p>
            <a:fld id="{06C65CB2-F9C5-48FF-A234-0BD63FBDD1F2}" type="slidenum">
              <a:rPr lang="fr-FR" smtClean="0"/>
              <a:t>1</a:t>
            </a:fld>
            <a:endParaRPr lang="fr-FR"/>
          </a:p>
        </p:txBody>
      </p:sp>
    </p:spTree>
    <p:extLst>
      <p:ext uri="{BB962C8B-B14F-4D97-AF65-F5344CB8AC3E}">
        <p14:creationId xmlns:p14="http://schemas.microsoft.com/office/powerpoint/2010/main" val="1986390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 public class A </a:t>
            </a:r>
          </a:p>
          <a:p>
            <a:r>
              <a:rPr lang="en-US" dirty="0"/>
              <a:t>    {</a:t>
            </a:r>
          </a:p>
          <a:p>
            <a:r>
              <a:rPr lang="en-US" dirty="0"/>
              <a:t>        public void method() { }</a:t>
            </a:r>
          </a:p>
          <a:p>
            <a:r>
              <a:rPr lang="en-US" dirty="0"/>
              <a:t>    }</a:t>
            </a:r>
            <a:endParaRPr lang="fr-FR" dirty="0"/>
          </a:p>
          <a:p>
            <a:endParaRPr lang="fr-FR" dirty="0"/>
          </a:p>
          <a:p>
            <a:r>
              <a:rPr lang="fr-FR" dirty="0"/>
              <a:t>            Type typeA1 = </a:t>
            </a:r>
            <a:r>
              <a:rPr lang="fr-FR" dirty="0" err="1"/>
              <a:t>typeof</a:t>
            </a:r>
            <a:r>
              <a:rPr lang="fr-FR" dirty="0"/>
              <a:t>(A);</a:t>
            </a:r>
          </a:p>
          <a:p>
            <a:r>
              <a:rPr lang="fr-FR" dirty="0"/>
              <a:t>            A </a:t>
            </a:r>
            <a:r>
              <a:rPr lang="fr-FR" dirty="0" err="1"/>
              <a:t>a</a:t>
            </a:r>
            <a:r>
              <a:rPr lang="fr-FR" dirty="0"/>
              <a:t> = new A();</a:t>
            </a:r>
          </a:p>
          <a:p>
            <a:r>
              <a:rPr lang="fr-FR" dirty="0"/>
              <a:t>            Type typeA2 = </a:t>
            </a:r>
            <a:r>
              <a:rPr lang="fr-FR" dirty="0" err="1"/>
              <a:t>a.GetType</a:t>
            </a:r>
            <a:r>
              <a:rPr lang="fr-FR" dirty="0"/>
              <a:t>();</a:t>
            </a:r>
          </a:p>
          <a:p>
            <a:r>
              <a:rPr lang="fr-FR" dirty="0"/>
              <a:t>            </a:t>
            </a:r>
            <a:r>
              <a:rPr lang="fr-FR" dirty="0" err="1"/>
              <a:t>Console.WriteLine</a:t>
            </a:r>
            <a:r>
              <a:rPr lang="fr-FR" dirty="0"/>
              <a:t>(typeA1 == typeA2); // display </a:t>
            </a:r>
            <a:r>
              <a:rPr lang="fr-FR" dirty="0" err="1"/>
              <a:t>true</a:t>
            </a:r>
            <a:endParaRPr lang="fr-FR" dirty="0"/>
          </a:p>
          <a:p>
            <a:r>
              <a:rPr lang="fr-FR" dirty="0"/>
              <a:t>            var </a:t>
            </a:r>
            <a:r>
              <a:rPr lang="fr-FR" dirty="0" err="1"/>
              <a:t>list</a:t>
            </a:r>
            <a:r>
              <a:rPr lang="fr-FR" dirty="0"/>
              <a:t> = typeA1.GetMethods();</a:t>
            </a:r>
          </a:p>
          <a:p>
            <a:r>
              <a:rPr lang="fr-FR" dirty="0"/>
              <a:t>            </a:t>
            </a:r>
            <a:r>
              <a:rPr lang="fr-FR" dirty="0" err="1"/>
              <a:t>foreach</a:t>
            </a:r>
            <a:r>
              <a:rPr lang="fr-FR" dirty="0"/>
              <a:t> (var item in </a:t>
            </a:r>
            <a:r>
              <a:rPr lang="fr-FR" dirty="0" err="1"/>
              <a:t>list</a:t>
            </a:r>
            <a:r>
              <a:rPr lang="fr-FR" dirty="0"/>
              <a:t>)</a:t>
            </a:r>
          </a:p>
          <a:p>
            <a:r>
              <a:rPr lang="fr-FR" dirty="0"/>
              <a:t>            {</a:t>
            </a:r>
          </a:p>
          <a:p>
            <a:r>
              <a:rPr lang="fr-FR" dirty="0"/>
              <a:t>                </a:t>
            </a:r>
            <a:r>
              <a:rPr lang="fr-FR" dirty="0" err="1"/>
              <a:t>Console.WriteLine</a:t>
            </a:r>
            <a:r>
              <a:rPr lang="fr-FR" dirty="0"/>
              <a:t>(item);</a:t>
            </a:r>
          </a:p>
          <a:p>
            <a:r>
              <a:rPr lang="fr-FR" dirty="0"/>
              <a:t>            }</a:t>
            </a:r>
          </a:p>
          <a:p>
            <a:r>
              <a:rPr lang="fr-FR" dirty="0"/>
              <a:t>            // Display the 5 </a:t>
            </a:r>
            <a:r>
              <a:rPr lang="fr-FR" dirty="0" err="1"/>
              <a:t>following</a:t>
            </a:r>
            <a:r>
              <a:rPr lang="fr-FR" dirty="0"/>
              <a:t> </a:t>
            </a:r>
            <a:r>
              <a:rPr lang="fr-FR" dirty="0" err="1"/>
              <a:t>methods</a:t>
            </a:r>
            <a:r>
              <a:rPr lang="fr-FR" dirty="0"/>
              <a:t> :</a:t>
            </a:r>
          </a:p>
          <a:p>
            <a:r>
              <a:rPr lang="fr-FR" dirty="0"/>
              <a:t>                //</a:t>
            </a:r>
            <a:r>
              <a:rPr lang="fr-FR" dirty="0" err="1"/>
              <a:t>Void</a:t>
            </a:r>
            <a:r>
              <a:rPr lang="fr-FR" dirty="0"/>
              <a:t> </a:t>
            </a:r>
            <a:r>
              <a:rPr lang="fr-FR" dirty="0" err="1"/>
              <a:t>method</a:t>
            </a:r>
            <a:r>
              <a:rPr lang="fr-FR" dirty="0"/>
              <a:t>()</a:t>
            </a:r>
          </a:p>
          <a:p>
            <a:r>
              <a:rPr lang="fr-FR" dirty="0"/>
              <a:t>                //Boolean </a:t>
            </a:r>
            <a:r>
              <a:rPr lang="fr-FR" dirty="0" err="1"/>
              <a:t>Equals</a:t>
            </a:r>
            <a:r>
              <a:rPr lang="fr-FR" dirty="0"/>
              <a:t>(</a:t>
            </a:r>
            <a:r>
              <a:rPr lang="fr-FR" dirty="0" err="1"/>
              <a:t>System.Object</a:t>
            </a:r>
            <a:r>
              <a:rPr lang="fr-FR" dirty="0"/>
              <a:t>)</a:t>
            </a:r>
          </a:p>
          <a:p>
            <a:r>
              <a:rPr lang="fr-FR" dirty="0"/>
              <a:t>                //Int32 </a:t>
            </a:r>
            <a:r>
              <a:rPr lang="fr-FR" dirty="0" err="1"/>
              <a:t>GetHashCode</a:t>
            </a:r>
            <a:r>
              <a:rPr lang="fr-FR" dirty="0"/>
              <a:t>()</a:t>
            </a:r>
          </a:p>
          <a:p>
            <a:r>
              <a:rPr lang="fr-FR" dirty="0"/>
              <a:t>                //</a:t>
            </a:r>
            <a:r>
              <a:rPr lang="fr-FR" dirty="0" err="1"/>
              <a:t>System.Type</a:t>
            </a:r>
            <a:r>
              <a:rPr lang="fr-FR" dirty="0"/>
              <a:t> </a:t>
            </a:r>
            <a:r>
              <a:rPr lang="fr-FR" dirty="0" err="1"/>
              <a:t>GetType</a:t>
            </a:r>
            <a:r>
              <a:rPr lang="fr-FR" dirty="0"/>
              <a:t>()</a:t>
            </a:r>
          </a:p>
          <a:p>
            <a:r>
              <a:rPr lang="fr-FR" dirty="0"/>
              <a:t>                //</a:t>
            </a:r>
            <a:r>
              <a:rPr lang="fr-FR" dirty="0" err="1"/>
              <a:t>System.String</a:t>
            </a:r>
            <a:r>
              <a:rPr lang="fr-FR" dirty="0"/>
              <a:t> </a:t>
            </a:r>
            <a:r>
              <a:rPr lang="fr-FR" dirty="0" err="1"/>
              <a:t>ToString</a:t>
            </a:r>
            <a:r>
              <a:rPr lang="fr-FR" dirty="0"/>
              <a:t>()</a:t>
            </a:r>
          </a:p>
        </p:txBody>
      </p:sp>
      <p:sp>
        <p:nvSpPr>
          <p:cNvPr id="4" name="Espace réservé du numéro de diapositive 3"/>
          <p:cNvSpPr>
            <a:spLocks noGrp="1"/>
          </p:cNvSpPr>
          <p:nvPr>
            <p:ph type="sldNum" sz="quarter" idx="5"/>
          </p:nvPr>
        </p:nvSpPr>
        <p:spPr/>
        <p:txBody>
          <a:bodyPr/>
          <a:lstStyle/>
          <a:p>
            <a:fld id="{06C65CB2-F9C5-48FF-A234-0BD63FBDD1F2}" type="slidenum">
              <a:rPr lang="fr-FR" smtClean="0"/>
              <a:t>3</a:t>
            </a:fld>
            <a:endParaRPr lang="fr-FR"/>
          </a:p>
        </p:txBody>
      </p:sp>
    </p:spTree>
    <p:extLst>
      <p:ext uri="{BB962C8B-B14F-4D97-AF65-F5344CB8AC3E}">
        <p14:creationId xmlns:p14="http://schemas.microsoft.com/office/powerpoint/2010/main" val="1570783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62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841213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81599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75613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9/12/2020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7316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85269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630684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74343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9/12/2020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113349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9/12/2020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870288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9/12/2020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235173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1B134D8-D55D-45EA-8DDC-C1E1F664B674}" type="datetimeFigureOut">
              <a:rPr lang="fr-FR" smtClean="0"/>
              <a:t>12/09/2020</a:t>
            </a:fld>
            <a:endParaRPr lang="fr-F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fr-F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7AE3D2C-2C85-4068-99F7-929A09DCE9C4}" type="slidenum">
              <a:rPr lang="fr-FR" smtClean="0"/>
              <a:t>‹N°›</a:t>
            </a:fld>
            <a:endParaRPr lang="fr-F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205578"/>
      </p:ext>
    </p:extLst>
  </p:cSld>
  <p:clrMap bg1="lt1" tx1="dk1" bg2="lt2" tx2="dk2" accent1="accent1" accent2="accent2" accent3="accent3" accent4="accent4" accent5="accent5" accent6="accent6" hlink="hlink" folHlink="folHlink"/>
  <p:sldLayoutIdLst>
    <p:sldLayoutId id="2147484338" r:id="rId1"/>
    <p:sldLayoutId id="2147484339" r:id="rId2"/>
    <p:sldLayoutId id="2147484340" r:id="rId3"/>
    <p:sldLayoutId id="2147484341" r:id="rId4"/>
    <p:sldLayoutId id="2147484342" r:id="rId5"/>
    <p:sldLayoutId id="2147484343" r:id="rId6"/>
    <p:sldLayoutId id="2147484344" r:id="rId7"/>
    <p:sldLayoutId id="2147484345" r:id="rId8"/>
    <p:sldLayoutId id="2147484346" r:id="rId9"/>
    <p:sldLayoutId id="2147484347" r:id="rId10"/>
    <p:sldLayoutId id="214748434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B18BBB-1BE2-4FC0-A8B1-6BCD75459D01}"/>
              </a:ext>
            </a:extLst>
          </p:cNvPr>
          <p:cNvSpPr>
            <a:spLocks noGrp="1"/>
          </p:cNvSpPr>
          <p:nvPr>
            <p:ph type="ctrTitle"/>
          </p:nvPr>
        </p:nvSpPr>
        <p:spPr/>
        <p:txBody>
          <a:bodyPr>
            <a:normAutofit/>
          </a:bodyPr>
          <a:lstStyle/>
          <a:p>
            <a:r>
              <a:rPr lang="fr-FR" dirty="0"/>
              <a:t>Exercice </a:t>
            </a:r>
            <a:r>
              <a:rPr lang="fr-FR" dirty="0" err="1"/>
              <a:t>CommandLineParser</a:t>
            </a:r>
            <a:endParaRPr lang="fr-FR" dirty="0"/>
          </a:p>
        </p:txBody>
      </p:sp>
      <p:sp>
        <p:nvSpPr>
          <p:cNvPr id="3" name="Sous-titre 2">
            <a:extLst>
              <a:ext uri="{FF2B5EF4-FFF2-40B4-BE49-F238E27FC236}">
                <a16:creationId xmlns:a16="http://schemas.microsoft.com/office/drawing/2014/main" id="{6164AE62-71E5-43B1-AFF2-67B1DB5F4C78}"/>
              </a:ext>
            </a:extLst>
          </p:cNvPr>
          <p:cNvSpPr>
            <a:spLocks noGrp="1"/>
          </p:cNvSpPr>
          <p:nvPr>
            <p:ph type="subTitle" idx="1"/>
          </p:nvPr>
        </p:nvSpPr>
        <p:spPr/>
        <p:txBody>
          <a:bodyPr/>
          <a:lstStyle/>
          <a:p>
            <a:r>
              <a:rPr lang="fr-FR" dirty="0"/>
              <a:t>Jean-Pierre Planas</a:t>
            </a:r>
          </a:p>
        </p:txBody>
      </p:sp>
    </p:spTree>
    <p:extLst>
      <p:ext uri="{BB962C8B-B14F-4D97-AF65-F5344CB8AC3E}">
        <p14:creationId xmlns:p14="http://schemas.microsoft.com/office/powerpoint/2010/main" val="541617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E72FC0-6382-4EFD-9235-0A952F3ED433}"/>
              </a:ext>
            </a:extLst>
          </p:cNvPr>
          <p:cNvSpPr>
            <a:spLocks noGrp="1"/>
          </p:cNvSpPr>
          <p:nvPr>
            <p:ph type="title"/>
          </p:nvPr>
        </p:nvSpPr>
        <p:spPr/>
        <p:txBody>
          <a:bodyPr/>
          <a:lstStyle/>
          <a:p>
            <a:r>
              <a:rPr lang="fr-FR" dirty="0" err="1"/>
              <a:t>Technical</a:t>
            </a:r>
            <a:r>
              <a:rPr lang="fr-FR" dirty="0"/>
              <a:t> goals of the exercice</a:t>
            </a:r>
          </a:p>
        </p:txBody>
      </p:sp>
      <p:sp>
        <p:nvSpPr>
          <p:cNvPr id="3" name="Espace réservé du contenu 2">
            <a:extLst>
              <a:ext uri="{FF2B5EF4-FFF2-40B4-BE49-F238E27FC236}">
                <a16:creationId xmlns:a16="http://schemas.microsoft.com/office/drawing/2014/main" id="{93C8A8F9-1C4D-4621-943D-858E69D8F692}"/>
              </a:ext>
            </a:extLst>
          </p:cNvPr>
          <p:cNvSpPr>
            <a:spLocks noGrp="1"/>
          </p:cNvSpPr>
          <p:nvPr>
            <p:ph idx="1"/>
          </p:nvPr>
        </p:nvSpPr>
        <p:spPr/>
        <p:txBody>
          <a:bodyPr/>
          <a:lstStyle/>
          <a:p>
            <a:pPr marL="457200" indent="-457200">
              <a:buFont typeface="+mj-lt"/>
              <a:buAutoNum type="arabicPeriod"/>
            </a:pPr>
            <a:r>
              <a:rPr lang="en-US" dirty="0"/>
              <a:t>Work with </a:t>
            </a:r>
            <a:r>
              <a:rPr lang="en-US" b="1" dirty="0"/>
              <a:t>C# reflection</a:t>
            </a:r>
            <a:endParaRPr lang="en-US" dirty="0"/>
          </a:p>
          <a:p>
            <a:pPr marL="457200" indent="-457200">
              <a:buFont typeface="+mj-lt"/>
              <a:buAutoNum type="arabicPeriod"/>
            </a:pPr>
            <a:r>
              <a:rPr lang="en-US" dirty="0"/>
              <a:t> </a:t>
            </a:r>
            <a:r>
              <a:rPr lang="en-US" b="1" dirty="0"/>
              <a:t>C# attributes</a:t>
            </a:r>
          </a:p>
          <a:p>
            <a:pPr marL="457200" indent="-457200">
              <a:buFont typeface="+mj-lt"/>
              <a:buAutoNum type="arabicPeriod"/>
            </a:pPr>
            <a:r>
              <a:rPr lang="en-US" dirty="0"/>
              <a:t>Use </a:t>
            </a:r>
            <a:r>
              <a:rPr lang="en-US" b="1" dirty="0"/>
              <a:t>Generic</a:t>
            </a:r>
            <a:r>
              <a:rPr lang="en-US" dirty="0"/>
              <a:t> type and constraints</a:t>
            </a:r>
          </a:p>
          <a:p>
            <a:pPr marL="457200" indent="-457200">
              <a:buFont typeface="+mj-lt"/>
              <a:buAutoNum type="arabicPeriod"/>
            </a:pPr>
            <a:r>
              <a:rPr lang="en-US" dirty="0"/>
              <a:t>Improve our abstraction </a:t>
            </a:r>
          </a:p>
        </p:txBody>
      </p:sp>
    </p:spTree>
    <p:extLst>
      <p:ext uri="{BB962C8B-B14F-4D97-AF65-F5344CB8AC3E}">
        <p14:creationId xmlns:p14="http://schemas.microsoft.com/office/powerpoint/2010/main" val="191529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DAE8AE-6427-41D2-B0C0-D738220294E7}"/>
              </a:ext>
            </a:extLst>
          </p:cNvPr>
          <p:cNvSpPr>
            <a:spLocks noGrp="1"/>
          </p:cNvSpPr>
          <p:nvPr>
            <p:ph type="title"/>
          </p:nvPr>
        </p:nvSpPr>
        <p:spPr/>
        <p:txBody>
          <a:bodyPr/>
          <a:lstStyle/>
          <a:p>
            <a:r>
              <a:rPr lang="en-GB" dirty="0"/>
              <a:t>What is the difference between ?</a:t>
            </a:r>
          </a:p>
        </p:txBody>
      </p:sp>
      <p:sp>
        <p:nvSpPr>
          <p:cNvPr id="3" name="Espace réservé du contenu 2">
            <a:extLst>
              <a:ext uri="{FF2B5EF4-FFF2-40B4-BE49-F238E27FC236}">
                <a16:creationId xmlns:a16="http://schemas.microsoft.com/office/drawing/2014/main" id="{BD574598-3DA4-437D-9CB5-A5DA5EFE9345}"/>
              </a:ext>
            </a:extLst>
          </p:cNvPr>
          <p:cNvSpPr>
            <a:spLocks noGrp="1"/>
          </p:cNvSpPr>
          <p:nvPr>
            <p:ph idx="1"/>
          </p:nvPr>
        </p:nvSpPr>
        <p:spPr>
          <a:xfrm>
            <a:off x="913774" y="1983075"/>
            <a:ext cx="3449305" cy="1837240"/>
          </a:xfrm>
        </p:spPr>
        <p:txBody>
          <a:bodyPr/>
          <a:lstStyle/>
          <a:p>
            <a:pPr marL="457200" indent="-457200">
              <a:buFont typeface="+mj-lt"/>
              <a:buAutoNum type="arabicPeriod"/>
            </a:pPr>
            <a:r>
              <a:rPr lang="fr-FR" dirty="0" err="1"/>
              <a:t>typeof</a:t>
            </a:r>
            <a:r>
              <a:rPr lang="fr-FR" dirty="0"/>
              <a:t> keyword</a:t>
            </a:r>
          </a:p>
          <a:p>
            <a:pPr marL="457200" indent="-457200">
              <a:buFont typeface="+mj-lt"/>
              <a:buAutoNum type="arabicPeriod"/>
            </a:pPr>
            <a:r>
              <a:rPr lang="fr-FR" dirty="0" err="1"/>
              <a:t>GetType</a:t>
            </a:r>
            <a:r>
              <a:rPr lang="fr-FR" dirty="0"/>
              <a:t>() </a:t>
            </a:r>
            <a:r>
              <a:rPr lang="fr-FR" dirty="0" err="1"/>
              <a:t>method</a:t>
            </a:r>
            <a:endParaRPr lang="fr-FR" dirty="0"/>
          </a:p>
        </p:txBody>
      </p:sp>
      <p:sp>
        <p:nvSpPr>
          <p:cNvPr id="8" name="ZoneTexte 7">
            <a:extLst>
              <a:ext uri="{FF2B5EF4-FFF2-40B4-BE49-F238E27FC236}">
                <a16:creationId xmlns:a16="http://schemas.microsoft.com/office/drawing/2014/main" id="{CFC1416A-8408-4574-9B1B-1A4CD3283D51}"/>
              </a:ext>
            </a:extLst>
          </p:cNvPr>
          <p:cNvSpPr txBox="1"/>
          <p:nvPr/>
        </p:nvSpPr>
        <p:spPr>
          <a:xfrm>
            <a:off x="484413" y="4079146"/>
            <a:ext cx="6096000" cy="1477328"/>
          </a:xfrm>
          <a:prstGeom prst="rect">
            <a:avLst/>
          </a:prstGeom>
          <a:noFill/>
        </p:spPr>
        <p:txBody>
          <a:bodyPr wrap="square">
            <a:spAutoFit/>
          </a:bodyPr>
          <a:lstStyle/>
          <a:p>
            <a:endParaRPr lang="fr-FR" sz="1800" dirty="0">
              <a:solidFill>
                <a:srgbClr val="000000"/>
              </a:solidFill>
              <a:latin typeface="Consolas" panose="020B0609020204030204" pitchFamily="49" charset="0"/>
            </a:endParaRPr>
          </a:p>
          <a:p>
            <a:r>
              <a:rPr lang="fr-FR" sz="1800" dirty="0">
                <a:solidFill>
                  <a:srgbClr val="000000"/>
                </a:solidFill>
                <a:latin typeface="Consolas" panose="020B0609020204030204" pitchFamily="49" charset="0"/>
              </a:rPr>
              <a:t>    </a:t>
            </a:r>
            <a:r>
              <a:rPr lang="fr-FR" sz="1800" dirty="0">
                <a:solidFill>
                  <a:srgbClr val="0000FF"/>
                </a:solidFill>
                <a:latin typeface="Consolas" panose="020B0609020204030204" pitchFamily="49" charset="0"/>
              </a:rPr>
              <a:t>public</a:t>
            </a:r>
            <a:r>
              <a:rPr lang="fr-FR" sz="1800" dirty="0">
                <a:solidFill>
                  <a:srgbClr val="000000"/>
                </a:solidFill>
                <a:latin typeface="Consolas" panose="020B0609020204030204" pitchFamily="49" charset="0"/>
              </a:rPr>
              <a:t> </a:t>
            </a:r>
            <a:r>
              <a:rPr lang="fr-FR" sz="1800" dirty="0">
                <a:solidFill>
                  <a:srgbClr val="0000FF"/>
                </a:solidFill>
                <a:latin typeface="Consolas" panose="020B0609020204030204" pitchFamily="49" charset="0"/>
              </a:rPr>
              <a:t>class</a:t>
            </a:r>
            <a:r>
              <a:rPr lang="fr-FR" sz="1800" dirty="0">
                <a:solidFill>
                  <a:srgbClr val="000000"/>
                </a:solidFill>
                <a:latin typeface="Consolas" panose="020B0609020204030204" pitchFamily="49" charset="0"/>
              </a:rPr>
              <a:t> </a:t>
            </a:r>
            <a:r>
              <a:rPr lang="fr-FR" sz="1800" dirty="0">
                <a:solidFill>
                  <a:srgbClr val="2B91AF"/>
                </a:solidFill>
                <a:latin typeface="Consolas" panose="020B0609020204030204" pitchFamily="49" charset="0"/>
              </a:rPr>
              <a:t>A</a:t>
            </a:r>
            <a:r>
              <a:rPr lang="fr-FR" sz="1800" dirty="0">
                <a:solidFill>
                  <a:srgbClr val="000000"/>
                </a:solidFill>
                <a:latin typeface="Consolas" panose="020B0609020204030204" pitchFamily="49" charset="0"/>
              </a:rPr>
              <a:t> </a:t>
            </a:r>
          </a:p>
          <a:p>
            <a:r>
              <a:rPr lang="fr-FR" sz="1800" dirty="0">
                <a:solidFill>
                  <a:srgbClr val="000000"/>
                </a:solidFill>
                <a:latin typeface="Consolas" panose="020B0609020204030204" pitchFamily="49" charset="0"/>
              </a:rPr>
              <a:t>    {</a:t>
            </a:r>
          </a:p>
          <a:p>
            <a:r>
              <a:rPr lang="fr-FR" sz="1800" dirty="0">
                <a:solidFill>
                  <a:srgbClr val="000000"/>
                </a:solidFill>
                <a:latin typeface="Consolas" panose="020B0609020204030204" pitchFamily="49" charset="0"/>
              </a:rPr>
              <a:t>        </a:t>
            </a:r>
            <a:r>
              <a:rPr lang="fr-FR" sz="1800" dirty="0">
                <a:solidFill>
                  <a:srgbClr val="0000FF"/>
                </a:solidFill>
                <a:latin typeface="Consolas" panose="020B0609020204030204" pitchFamily="49" charset="0"/>
              </a:rPr>
              <a:t>public</a:t>
            </a:r>
            <a:r>
              <a:rPr lang="fr-FR" sz="1800" dirty="0">
                <a:solidFill>
                  <a:srgbClr val="000000"/>
                </a:solidFill>
                <a:latin typeface="Consolas" panose="020B0609020204030204" pitchFamily="49" charset="0"/>
              </a:rPr>
              <a:t> </a:t>
            </a:r>
            <a:r>
              <a:rPr lang="fr-FR" sz="1800" dirty="0" err="1">
                <a:solidFill>
                  <a:srgbClr val="0000FF"/>
                </a:solidFill>
                <a:latin typeface="Consolas" panose="020B0609020204030204" pitchFamily="49" charset="0"/>
              </a:rPr>
              <a:t>void</a:t>
            </a:r>
            <a:r>
              <a:rPr lang="fr-FR" sz="1800" dirty="0">
                <a:solidFill>
                  <a:srgbClr val="000000"/>
                </a:solidFill>
                <a:latin typeface="Consolas" panose="020B0609020204030204" pitchFamily="49" charset="0"/>
              </a:rPr>
              <a:t> </a:t>
            </a:r>
            <a:r>
              <a:rPr lang="fr-FR" sz="1800" dirty="0" err="1">
                <a:solidFill>
                  <a:srgbClr val="000000"/>
                </a:solidFill>
                <a:latin typeface="Consolas" panose="020B0609020204030204" pitchFamily="49" charset="0"/>
              </a:rPr>
              <a:t>method</a:t>
            </a:r>
            <a:r>
              <a:rPr lang="fr-FR" sz="1800" dirty="0">
                <a:solidFill>
                  <a:srgbClr val="000000"/>
                </a:solidFill>
                <a:latin typeface="Consolas" panose="020B0609020204030204" pitchFamily="49" charset="0"/>
              </a:rPr>
              <a:t>() { }</a:t>
            </a:r>
          </a:p>
          <a:p>
            <a:r>
              <a:rPr lang="fr-FR" sz="1800" dirty="0">
                <a:solidFill>
                  <a:srgbClr val="000000"/>
                </a:solidFill>
                <a:latin typeface="Consolas" panose="020B0609020204030204" pitchFamily="49" charset="0"/>
              </a:rPr>
              <a:t>    }</a:t>
            </a:r>
            <a:endParaRPr lang="fr-FR" dirty="0"/>
          </a:p>
        </p:txBody>
      </p:sp>
      <p:sp>
        <p:nvSpPr>
          <p:cNvPr id="14" name="ZoneTexte 13">
            <a:extLst>
              <a:ext uri="{FF2B5EF4-FFF2-40B4-BE49-F238E27FC236}">
                <a16:creationId xmlns:a16="http://schemas.microsoft.com/office/drawing/2014/main" id="{1ED82088-FF4C-4E5A-B7A6-D80B92606280}"/>
              </a:ext>
            </a:extLst>
          </p:cNvPr>
          <p:cNvSpPr txBox="1"/>
          <p:nvPr/>
        </p:nvSpPr>
        <p:spPr>
          <a:xfrm>
            <a:off x="5015590" y="3392145"/>
            <a:ext cx="6866165" cy="2585323"/>
          </a:xfrm>
          <a:prstGeom prst="rect">
            <a:avLst/>
          </a:prstGeom>
          <a:noFill/>
        </p:spPr>
        <p:txBody>
          <a:bodyPr wrap="square">
            <a:spAutoFit/>
          </a:bodyPr>
          <a:lstStyle/>
          <a:p>
            <a:r>
              <a:rPr lang="fr-FR" sz="1800" dirty="0">
                <a:solidFill>
                  <a:srgbClr val="0000FF"/>
                </a:solidFill>
                <a:latin typeface="Consolas" panose="020B0609020204030204" pitchFamily="49" charset="0"/>
              </a:rPr>
              <a:t>var</a:t>
            </a:r>
            <a:r>
              <a:rPr lang="fr-FR" sz="1800" dirty="0">
                <a:solidFill>
                  <a:srgbClr val="000000"/>
                </a:solidFill>
                <a:latin typeface="Consolas" panose="020B0609020204030204" pitchFamily="49" charset="0"/>
              </a:rPr>
              <a:t> </a:t>
            </a:r>
            <a:r>
              <a:rPr lang="fr-FR" sz="1800" dirty="0" err="1">
                <a:solidFill>
                  <a:srgbClr val="000000"/>
                </a:solidFill>
                <a:latin typeface="Consolas" panose="020B0609020204030204" pitchFamily="49" charset="0"/>
              </a:rPr>
              <a:t>list</a:t>
            </a:r>
            <a:r>
              <a:rPr lang="fr-FR" sz="1800" dirty="0">
                <a:solidFill>
                  <a:srgbClr val="000000"/>
                </a:solidFill>
                <a:latin typeface="Consolas" panose="020B0609020204030204" pitchFamily="49" charset="0"/>
              </a:rPr>
              <a:t> = typeA1.GetMethods();</a:t>
            </a:r>
          </a:p>
          <a:p>
            <a:r>
              <a:rPr lang="fr-FR" sz="1800" dirty="0" err="1">
                <a:solidFill>
                  <a:srgbClr val="0000FF"/>
                </a:solidFill>
                <a:latin typeface="Consolas" panose="020B0609020204030204" pitchFamily="49" charset="0"/>
              </a:rPr>
              <a:t>foreach</a:t>
            </a:r>
            <a:r>
              <a:rPr lang="fr-FR" sz="1800" dirty="0">
                <a:solidFill>
                  <a:srgbClr val="000000"/>
                </a:solidFill>
                <a:latin typeface="Consolas" panose="020B0609020204030204" pitchFamily="49" charset="0"/>
              </a:rPr>
              <a:t> (var item </a:t>
            </a:r>
            <a:r>
              <a:rPr lang="fr-FR" sz="1800" dirty="0">
                <a:solidFill>
                  <a:srgbClr val="0000FF"/>
                </a:solidFill>
                <a:latin typeface="Consolas" panose="020B0609020204030204" pitchFamily="49" charset="0"/>
              </a:rPr>
              <a:t>in</a:t>
            </a:r>
            <a:r>
              <a:rPr lang="fr-FR" sz="1800" dirty="0">
                <a:solidFill>
                  <a:srgbClr val="000000"/>
                </a:solidFill>
                <a:latin typeface="Consolas" panose="020B0609020204030204" pitchFamily="49" charset="0"/>
              </a:rPr>
              <a:t> </a:t>
            </a:r>
            <a:r>
              <a:rPr lang="fr-FR" sz="1800" dirty="0" err="1">
                <a:solidFill>
                  <a:srgbClr val="000000"/>
                </a:solidFill>
                <a:latin typeface="Consolas" panose="020B0609020204030204" pitchFamily="49" charset="0"/>
              </a:rPr>
              <a:t>list</a:t>
            </a:r>
            <a:r>
              <a:rPr lang="fr-FR" sz="1800" dirty="0">
                <a:solidFill>
                  <a:srgbClr val="000000"/>
                </a:solidFill>
                <a:latin typeface="Consolas" panose="020B0609020204030204" pitchFamily="49" charset="0"/>
              </a:rPr>
              <a:t>)</a:t>
            </a:r>
          </a:p>
          <a:p>
            <a:r>
              <a:rPr lang="fr-FR" sz="1800" dirty="0">
                <a:solidFill>
                  <a:srgbClr val="000000"/>
                </a:solidFill>
                <a:latin typeface="Consolas" panose="020B0609020204030204" pitchFamily="49" charset="0"/>
              </a:rPr>
              <a:t>    </a:t>
            </a:r>
            <a:r>
              <a:rPr lang="fr-FR" dirty="0" err="1">
                <a:solidFill>
                  <a:srgbClr val="2B91AF"/>
                </a:solidFill>
                <a:latin typeface="Consolas" panose="020B0609020204030204" pitchFamily="49" charset="0"/>
              </a:rPr>
              <a:t>Console</a:t>
            </a:r>
            <a:r>
              <a:rPr lang="fr-FR" sz="1800" dirty="0" err="1">
                <a:solidFill>
                  <a:srgbClr val="000000"/>
                </a:solidFill>
                <a:latin typeface="Consolas" panose="020B0609020204030204" pitchFamily="49" charset="0"/>
              </a:rPr>
              <a:t>.WriteLine</a:t>
            </a:r>
            <a:r>
              <a:rPr lang="fr-FR" sz="1800" dirty="0">
                <a:solidFill>
                  <a:srgbClr val="000000"/>
                </a:solidFill>
                <a:latin typeface="Consolas" panose="020B0609020204030204" pitchFamily="49" charset="0"/>
              </a:rPr>
              <a:t>(item);</a:t>
            </a:r>
          </a:p>
          <a:p>
            <a:r>
              <a:rPr lang="en-US" sz="1800" dirty="0">
                <a:solidFill>
                  <a:srgbClr val="008000"/>
                </a:solidFill>
                <a:latin typeface="Consolas" panose="020B0609020204030204" pitchFamily="49" charset="0"/>
              </a:rPr>
              <a:t>// Display the 5 following methods :</a:t>
            </a:r>
            <a:endParaRPr lang="en-US" sz="1800" dirty="0">
              <a:solidFill>
                <a:srgbClr val="000000"/>
              </a:solidFill>
              <a:latin typeface="Consolas" panose="020B0609020204030204" pitchFamily="49" charset="0"/>
            </a:endParaRPr>
          </a:p>
          <a:p>
            <a:r>
              <a:rPr lang="fr-FR" sz="1800" dirty="0">
                <a:solidFill>
                  <a:srgbClr val="000000"/>
                </a:solidFill>
                <a:latin typeface="Consolas" panose="020B0609020204030204" pitchFamily="49" charset="0"/>
              </a:rPr>
              <a:t>    </a:t>
            </a:r>
            <a:r>
              <a:rPr lang="fr-FR" sz="1800" dirty="0">
                <a:solidFill>
                  <a:srgbClr val="008000"/>
                </a:solidFill>
                <a:latin typeface="Consolas" panose="020B0609020204030204" pitchFamily="49" charset="0"/>
              </a:rPr>
              <a:t>//</a:t>
            </a:r>
            <a:r>
              <a:rPr lang="fr-FR" sz="1800" dirty="0" err="1">
                <a:solidFill>
                  <a:srgbClr val="008000"/>
                </a:solidFill>
                <a:latin typeface="Consolas" panose="020B0609020204030204" pitchFamily="49" charset="0"/>
              </a:rPr>
              <a:t>Void</a:t>
            </a:r>
            <a:r>
              <a:rPr lang="fr-FR" sz="1800" dirty="0">
                <a:solidFill>
                  <a:srgbClr val="008000"/>
                </a:solidFill>
                <a:latin typeface="Consolas" panose="020B0609020204030204" pitchFamily="49" charset="0"/>
              </a:rPr>
              <a:t> </a:t>
            </a:r>
            <a:r>
              <a:rPr lang="fr-FR" sz="1800" dirty="0" err="1">
                <a:solidFill>
                  <a:srgbClr val="008000"/>
                </a:solidFill>
                <a:latin typeface="Consolas" panose="020B0609020204030204" pitchFamily="49" charset="0"/>
              </a:rPr>
              <a:t>method</a:t>
            </a:r>
            <a:r>
              <a:rPr lang="fr-FR" sz="1800" dirty="0">
                <a:solidFill>
                  <a:srgbClr val="008000"/>
                </a:solidFill>
                <a:latin typeface="Consolas" panose="020B0609020204030204" pitchFamily="49" charset="0"/>
              </a:rPr>
              <a:t>()</a:t>
            </a:r>
            <a:endParaRPr lang="fr-FR" sz="1800" dirty="0">
              <a:solidFill>
                <a:srgbClr val="000000"/>
              </a:solidFill>
              <a:latin typeface="Consolas" panose="020B0609020204030204" pitchFamily="49" charset="0"/>
            </a:endParaRPr>
          </a:p>
          <a:p>
            <a:r>
              <a:rPr lang="fr-FR" sz="1800" dirty="0">
                <a:solidFill>
                  <a:srgbClr val="000000"/>
                </a:solidFill>
                <a:latin typeface="Consolas" panose="020B0609020204030204" pitchFamily="49" charset="0"/>
              </a:rPr>
              <a:t>    </a:t>
            </a:r>
            <a:r>
              <a:rPr lang="fr-FR" sz="1800" dirty="0">
                <a:solidFill>
                  <a:srgbClr val="008000"/>
                </a:solidFill>
                <a:latin typeface="Consolas" panose="020B0609020204030204" pitchFamily="49" charset="0"/>
              </a:rPr>
              <a:t>//Boolean </a:t>
            </a:r>
            <a:r>
              <a:rPr lang="fr-FR" sz="1800" dirty="0" err="1">
                <a:solidFill>
                  <a:srgbClr val="008000"/>
                </a:solidFill>
                <a:latin typeface="Consolas" panose="020B0609020204030204" pitchFamily="49" charset="0"/>
              </a:rPr>
              <a:t>Equals</a:t>
            </a:r>
            <a:r>
              <a:rPr lang="fr-FR" sz="1800" dirty="0">
                <a:solidFill>
                  <a:srgbClr val="008000"/>
                </a:solidFill>
                <a:latin typeface="Consolas" panose="020B0609020204030204" pitchFamily="49" charset="0"/>
              </a:rPr>
              <a:t>(</a:t>
            </a:r>
            <a:r>
              <a:rPr lang="fr-FR" sz="1800" dirty="0" err="1">
                <a:solidFill>
                  <a:srgbClr val="008000"/>
                </a:solidFill>
                <a:latin typeface="Consolas" panose="020B0609020204030204" pitchFamily="49" charset="0"/>
              </a:rPr>
              <a:t>System.Object</a:t>
            </a:r>
            <a:r>
              <a:rPr lang="fr-FR" sz="1800" dirty="0">
                <a:solidFill>
                  <a:srgbClr val="008000"/>
                </a:solidFill>
                <a:latin typeface="Consolas" panose="020B0609020204030204" pitchFamily="49" charset="0"/>
              </a:rPr>
              <a:t>)</a:t>
            </a:r>
            <a:endParaRPr lang="fr-FR" sz="1800" dirty="0">
              <a:solidFill>
                <a:srgbClr val="000000"/>
              </a:solidFill>
              <a:latin typeface="Consolas" panose="020B0609020204030204" pitchFamily="49" charset="0"/>
            </a:endParaRPr>
          </a:p>
          <a:p>
            <a:r>
              <a:rPr lang="fr-FR" sz="1800" dirty="0">
                <a:solidFill>
                  <a:srgbClr val="000000"/>
                </a:solidFill>
                <a:latin typeface="Consolas" panose="020B0609020204030204" pitchFamily="49" charset="0"/>
              </a:rPr>
              <a:t>    </a:t>
            </a:r>
            <a:r>
              <a:rPr lang="fr-FR" sz="1800" dirty="0">
                <a:solidFill>
                  <a:srgbClr val="008000"/>
                </a:solidFill>
                <a:latin typeface="Consolas" panose="020B0609020204030204" pitchFamily="49" charset="0"/>
              </a:rPr>
              <a:t>//Int32 </a:t>
            </a:r>
            <a:r>
              <a:rPr lang="fr-FR" sz="1800" dirty="0" err="1">
                <a:solidFill>
                  <a:srgbClr val="008000"/>
                </a:solidFill>
                <a:latin typeface="Consolas" panose="020B0609020204030204" pitchFamily="49" charset="0"/>
              </a:rPr>
              <a:t>GetHashCode</a:t>
            </a:r>
            <a:r>
              <a:rPr lang="fr-FR" sz="1800" dirty="0">
                <a:solidFill>
                  <a:srgbClr val="008000"/>
                </a:solidFill>
                <a:latin typeface="Consolas" panose="020B0609020204030204" pitchFamily="49" charset="0"/>
              </a:rPr>
              <a:t>()</a:t>
            </a:r>
            <a:endParaRPr lang="fr-FR" sz="1800" dirty="0">
              <a:solidFill>
                <a:srgbClr val="000000"/>
              </a:solidFill>
              <a:latin typeface="Consolas" panose="020B0609020204030204" pitchFamily="49" charset="0"/>
            </a:endParaRPr>
          </a:p>
          <a:p>
            <a:r>
              <a:rPr lang="fr-FR" sz="1800" dirty="0">
                <a:solidFill>
                  <a:srgbClr val="000000"/>
                </a:solidFill>
                <a:latin typeface="Consolas" panose="020B0609020204030204" pitchFamily="49" charset="0"/>
              </a:rPr>
              <a:t>    </a:t>
            </a:r>
            <a:r>
              <a:rPr lang="fr-FR" sz="1800" dirty="0">
                <a:solidFill>
                  <a:srgbClr val="008000"/>
                </a:solidFill>
                <a:latin typeface="Consolas" panose="020B0609020204030204" pitchFamily="49" charset="0"/>
              </a:rPr>
              <a:t>//</a:t>
            </a:r>
            <a:r>
              <a:rPr lang="fr-FR" sz="1800" dirty="0" err="1">
                <a:solidFill>
                  <a:srgbClr val="008000"/>
                </a:solidFill>
                <a:latin typeface="Consolas" panose="020B0609020204030204" pitchFamily="49" charset="0"/>
              </a:rPr>
              <a:t>System.Type</a:t>
            </a:r>
            <a:r>
              <a:rPr lang="fr-FR" sz="1800" dirty="0">
                <a:solidFill>
                  <a:srgbClr val="008000"/>
                </a:solidFill>
                <a:latin typeface="Consolas" panose="020B0609020204030204" pitchFamily="49" charset="0"/>
              </a:rPr>
              <a:t> </a:t>
            </a:r>
            <a:r>
              <a:rPr lang="fr-FR" sz="1800" dirty="0" err="1">
                <a:solidFill>
                  <a:srgbClr val="008000"/>
                </a:solidFill>
                <a:latin typeface="Consolas" panose="020B0609020204030204" pitchFamily="49" charset="0"/>
              </a:rPr>
              <a:t>GetType</a:t>
            </a:r>
            <a:r>
              <a:rPr lang="fr-FR" sz="1800" dirty="0">
                <a:solidFill>
                  <a:srgbClr val="008000"/>
                </a:solidFill>
                <a:latin typeface="Consolas" panose="020B0609020204030204" pitchFamily="49" charset="0"/>
              </a:rPr>
              <a:t>()</a:t>
            </a:r>
            <a:endParaRPr lang="fr-FR" sz="1800" dirty="0">
              <a:solidFill>
                <a:srgbClr val="000000"/>
              </a:solidFill>
              <a:latin typeface="Consolas" panose="020B0609020204030204" pitchFamily="49" charset="0"/>
            </a:endParaRPr>
          </a:p>
          <a:p>
            <a:r>
              <a:rPr lang="fr-FR" sz="1800" dirty="0">
                <a:solidFill>
                  <a:srgbClr val="000000"/>
                </a:solidFill>
                <a:latin typeface="Consolas" panose="020B0609020204030204" pitchFamily="49" charset="0"/>
              </a:rPr>
              <a:t>    </a:t>
            </a:r>
            <a:r>
              <a:rPr lang="fr-FR" sz="1800" dirty="0">
                <a:solidFill>
                  <a:srgbClr val="008000"/>
                </a:solidFill>
                <a:latin typeface="Consolas" panose="020B0609020204030204" pitchFamily="49" charset="0"/>
              </a:rPr>
              <a:t>//</a:t>
            </a:r>
            <a:r>
              <a:rPr lang="fr-FR" sz="1800" dirty="0" err="1">
                <a:solidFill>
                  <a:srgbClr val="008000"/>
                </a:solidFill>
                <a:latin typeface="Consolas" panose="020B0609020204030204" pitchFamily="49" charset="0"/>
              </a:rPr>
              <a:t>System.String</a:t>
            </a:r>
            <a:r>
              <a:rPr lang="fr-FR" sz="1800" dirty="0">
                <a:solidFill>
                  <a:srgbClr val="008000"/>
                </a:solidFill>
                <a:latin typeface="Consolas" panose="020B0609020204030204" pitchFamily="49" charset="0"/>
              </a:rPr>
              <a:t> </a:t>
            </a:r>
            <a:r>
              <a:rPr lang="fr-FR" sz="1800" dirty="0" err="1">
                <a:solidFill>
                  <a:srgbClr val="008000"/>
                </a:solidFill>
                <a:latin typeface="Consolas" panose="020B0609020204030204" pitchFamily="49" charset="0"/>
              </a:rPr>
              <a:t>ToString</a:t>
            </a:r>
            <a:r>
              <a:rPr lang="fr-FR" sz="1800" dirty="0">
                <a:solidFill>
                  <a:srgbClr val="008000"/>
                </a:solidFill>
                <a:latin typeface="Consolas" panose="020B0609020204030204" pitchFamily="49" charset="0"/>
              </a:rPr>
              <a:t>()</a:t>
            </a:r>
            <a:endParaRPr lang="fr-FR" sz="1800" dirty="0">
              <a:solidFill>
                <a:srgbClr val="000000"/>
              </a:solidFill>
              <a:latin typeface="Consolas" panose="020B0609020204030204" pitchFamily="49" charset="0"/>
            </a:endParaRPr>
          </a:p>
        </p:txBody>
      </p:sp>
      <p:sp>
        <p:nvSpPr>
          <p:cNvPr id="16" name="ZoneTexte 15">
            <a:extLst>
              <a:ext uri="{FF2B5EF4-FFF2-40B4-BE49-F238E27FC236}">
                <a16:creationId xmlns:a16="http://schemas.microsoft.com/office/drawing/2014/main" id="{497D21A3-4C24-4BF1-A555-3D97CB1CF9CF}"/>
              </a:ext>
            </a:extLst>
          </p:cNvPr>
          <p:cNvSpPr txBox="1"/>
          <p:nvPr/>
        </p:nvSpPr>
        <p:spPr>
          <a:xfrm>
            <a:off x="5015590" y="1830011"/>
            <a:ext cx="6866165" cy="1477328"/>
          </a:xfrm>
          <a:prstGeom prst="rect">
            <a:avLst/>
          </a:prstGeom>
          <a:noFill/>
        </p:spPr>
        <p:txBody>
          <a:bodyPr wrap="square">
            <a:spAutoFit/>
          </a:bodyPr>
          <a:lstStyle/>
          <a:p>
            <a:r>
              <a:rPr lang="fr-FR" dirty="0">
                <a:solidFill>
                  <a:srgbClr val="2B91AF"/>
                </a:solidFill>
                <a:latin typeface="Consolas" panose="020B0609020204030204" pitchFamily="49" charset="0"/>
              </a:rPr>
              <a:t>Type</a:t>
            </a:r>
            <a:r>
              <a:rPr lang="fr-FR" sz="1800" dirty="0">
                <a:solidFill>
                  <a:srgbClr val="000000"/>
                </a:solidFill>
                <a:latin typeface="Consolas" panose="020B0609020204030204" pitchFamily="49" charset="0"/>
              </a:rPr>
              <a:t> typeA1 = </a:t>
            </a:r>
            <a:r>
              <a:rPr lang="fr-FR" sz="1800" dirty="0" err="1">
                <a:solidFill>
                  <a:srgbClr val="0000FF"/>
                </a:solidFill>
                <a:latin typeface="Consolas" panose="020B0609020204030204" pitchFamily="49" charset="0"/>
              </a:rPr>
              <a:t>typeof</a:t>
            </a:r>
            <a:r>
              <a:rPr lang="fr-FR" sz="1800" dirty="0">
                <a:solidFill>
                  <a:srgbClr val="000000"/>
                </a:solidFill>
                <a:latin typeface="Consolas" panose="020B0609020204030204" pitchFamily="49" charset="0"/>
              </a:rPr>
              <a:t>(</a:t>
            </a:r>
            <a:r>
              <a:rPr lang="fr-FR" dirty="0">
                <a:solidFill>
                  <a:srgbClr val="2B91AF"/>
                </a:solidFill>
                <a:latin typeface="Consolas" panose="020B0609020204030204" pitchFamily="49" charset="0"/>
              </a:rPr>
              <a:t>A</a:t>
            </a:r>
            <a:r>
              <a:rPr lang="fr-FR" sz="1800" dirty="0">
                <a:solidFill>
                  <a:srgbClr val="000000"/>
                </a:solidFill>
                <a:latin typeface="Consolas" panose="020B0609020204030204" pitchFamily="49" charset="0"/>
              </a:rPr>
              <a:t>);</a:t>
            </a:r>
          </a:p>
          <a:p>
            <a:r>
              <a:rPr lang="fr-FR" dirty="0">
                <a:solidFill>
                  <a:srgbClr val="2B91AF"/>
                </a:solidFill>
                <a:latin typeface="Consolas" panose="020B0609020204030204" pitchFamily="49" charset="0"/>
              </a:rPr>
              <a:t>A</a:t>
            </a:r>
            <a:r>
              <a:rPr lang="fr-FR" sz="1800" dirty="0">
                <a:solidFill>
                  <a:srgbClr val="000000"/>
                </a:solidFill>
                <a:latin typeface="Consolas" panose="020B0609020204030204" pitchFamily="49" charset="0"/>
              </a:rPr>
              <a:t> </a:t>
            </a:r>
            <a:r>
              <a:rPr lang="fr-FR" sz="1800" dirty="0" err="1">
                <a:solidFill>
                  <a:srgbClr val="000000"/>
                </a:solidFill>
                <a:latin typeface="Consolas" panose="020B0609020204030204" pitchFamily="49" charset="0"/>
              </a:rPr>
              <a:t>a</a:t>
            </a:r>
            <a:r>
              <a:rPr lang="fr-FR" sz="1800" dirty="0">
                <a:solidFill>
                  <a:srgbClr val="000000"/>
                </a:solidFill>
                <a:latin typeface="Consolas" panose="020B0609020204030204" pitchFamily="49" charset="0"/>
              </a:rPr>
              <a:t> = </a:t>
            </a:r>
            <a:r>
              <a:rPr lang="fr-FR" sz="1800" dirty="0">
                <a:solidFill>
                  <a:srgbClr val="0000FF"/>
                </a:solidFill>
                <a:latin typeface="Consolas" panose="020B0609020204030204" pitchFamily="49" charset="0"/>
              </a:rPr>
              <a:t>new</a:t>
            </a:r>
            <a:r>
              <a:rPr lang="fr-FR" sz="1800" dirty="0">
                <a:solidFill>
                  <a:srgbClr val="000000"/>
                </a:solidFill>
                <a:latin typeface="Consolas" panose="020B0609020204030204" pitchFamily="49" charset="0"/>
              </a:rPr>
              <a:t> </a:t>
            </a:r>
            <a:r>
              <a:rPr lang="fr-FR" dirty="0">
                <a:solidFill>
                  <a:srgbClr val="2B91AF"/>
                </a:solidFill>
                <a:latin typeface="Consolas" panose="020B0609020204030204" pitchFamily="49" charset="0"/>
              </a:rPr>
              <a:t>A</a:t>
            </a:r>
            <a:r>
              <a:rPr lang="fr-FR" sz="1800" dirty="0">
                <a:solidFill>
                  <a:srgbClr val="000000"/>
                </a:solidFill>
                <a:latin typeface="Consolas" panose="020B0609020204030204" pitchFamily="49" charset="0"/>
              </a:rPr>
              <a:t>();</a:t>
            </a:r>
          </a:p>
          <a:p>
            <a:r>
              <a:rPr lang="fr-FR" dirty="0">
                <a:solidFill>
                  <a:srgbClr val="2B91AF"/>
                </a:solidFill>
                <a:latin typeface="Consolas" panose="020B0609020204030204" pitchFamily="49" charset="0"/>
              </a:rPr>
              <a:t>Type</a:t>
            </a:r>
            <a:r>
              <a:rPr lang="fr-FR" sz="1800" dirty="0">
                <a:solidFill>
                  <a:srgbClr val="000000"/>
                </a:solidFill>
                <a:latin typeface="Consolas" panose="020B0609020204030204" pitchFamily="49" charset="0"/>
              </a:rPr>
              <a:t> typeA2 = </a:t>
            </a:r>
            <a:r>
              <a:rPr lang="fr-FR" sz="1800" dirty="0" err="1">
                <a:solidFill>
                  <a:srgbClr val="000000"/>
                </a:solidFill>
                <a:latin typeface="Consolas" panose="020B0609020204030204" pitchFamily="49" charset="0"/>
              </a:rPr>
              <a:t>a.GetType</a:t>
            </a:r>
            <a:r>
              <a:rPr lang="fr-FR" sz="1800" dirty="0">
                <a:solidFill>
                  <a:srgbClr val="000000"/>
                </a:solidFill>
                <a:latin typeface="Consolas" panose="020B0609020204030204" pitchFamily="49" charset="0"/>
              </a:rPr>
              <a:t>();</a:t>
            </a:r>
          </a:p>
          <a:p>
            <a:r>
              <a:rPr lang="en-US" dirty="0" err="1">
                <a:solidFill>
                  <a:srgbClr val="2B91AF"/>
                </a:solidFill>
                <a:latin typeface="Consolas" panose="020B0609020204030204" pitchFamily="49" charset="0"/>
              </a:rPr>
              <a:t>Console</a:t>
            </a:r>
            <a:r>
              <a:rPr lang="en-US" sz="1800" dirty="0" err="1">
                <a:solidFill>
                  <a:srgbClr val="000000"/>
                </a:solidFill>
                <a:latin typeface="Consolas" panose="020B0609020204030204" pitchFamily="49" charset="0"/>
              </a:rPr>
              <a:t>.WriteLine</a:t>
            </a:r>
            <a:r>
              <a:rPr lang="en-US" sz="1800" dirty="0">
                <a:solidFill>
                  <a:srgbClr val="000000"/>
                </a:solidFill>
                <a:latin typeface="Consolas" panose="020B0609020204030204" pitchFamily="49" charset="0"/>
              </a:rPr>
              <a:t>(typeA1 == typeA2); </a:t>
            </a:r>
            <a:r>
              <a:rPr lang="en-US" sz="1800" dirty="0">
                <a:solidFill>
                  <a:srgbClr val="008000"/>
                </a:solidFill>
                <a:latin typeface="Consolas" panose="020B0609020204030204" pitchFamily="49" charset="0"/>
              </a:rPr>
              <a:t>// display true</a:t>
            </a:r>
          </a:p>
          <a:p>
            <a:endParaRPr lang="fr-FR"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517048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BB1932-B4B8-4801-861F-EEFF8CD7CE48}"/>
              </a:ext>
            </a:extLst>
          </p:cNvPr>
          <p:cNvSpPr>
            <a:spLocks noGrp="1"/>
          </p:cNvSpPr>
          <p:nvPr>
            <p:ph type="title"/>
          </p:nvPr>
        </p:nvSpPr>
        <p:spPr/>
        <p:txBody>
          <a:bodyPr/>
          <a:lstStyle/>
          <a:p>
            <a:r>
              <a:rPr lang="fr-FR" dirty="0" err="1"/>
              <a:t>MetaModel</a:t>
            </a:r>
            <a:endParaRPr lang="fr-FR" dirty="0"/>
          </a:p>
        </p:txBody>
      </p:sp>
      <p:sp>
        <p:nvSpPr>
          <p:cNvPr id="3" name="Espace réservé du contenu 2">
            <a:extLst>
              <a:ext uri="{FF2B5EF4-FFF2-40B4-BE49-F238E27FC236}">
                <a16:creationId xmlns:a16="http://schemas.microsoft.com/office/drawing/2014/main" id="{EACF7C8A-91F5-421B-822B-A5F144E4C898}"/>
              </a:ext>
            </a:extLst>
          </p:cNvPr>
          <p:cNvSpPr>
            <a:spLocks noGrp="1"/>
          </p:cNvSpPr>
          <p:nvPr>
            <p:ph idx="1"/>
          </p:nvPr>
        </p:nvSpPr>
        <p:spPr/>
        <p:txBody>
          <a:bodyPr/>
          <a:lstStyle/>
          <a:p>
            <a:endParaRPr lang="fr-FR" dirty="0"/>
          </a:p>
        </p:txBody>
      </p:sp>
      <p:pic>
        <p:nvPicPr>
          <p:cNvPr id="1026" name="Picture 2" descr="A simple C# meta-model Â ">
            <a:extLst>
              <a:ext uri="{FF2B5EF4-FFF2-40B4-BE49-F238E27FC236}">
                <a16:creationId xmlns:a16="http://schemas.microsoft.com/office/drawing/2014/main" id="{CA381E68-5B4A-435E-9AF4-8F43A79C1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2900" y="1845734"/>
            <a:ext cx="7650163" cy="4339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355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BD1608-3DA7-45B6-BED5-8D1EC63E0095}"/>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978B2C8F-73DC-40D4-A967-880FF1603A8F}"/>
              </a:ext>
            </a:extLst>
          </p:cNvPr>
          <p:cNvSpPr>
            <a:spLocks noGrp="1"/>
          </p:cNvSpPr>
          <p:nvPr>
            <p:ph idx="1"/>
          </p:nvPr>
        </p:nvSpPr>
        <p:spPr/>
        <p:txBody>
          <a:bodyPr/>
          <a:lstStyle/>
          <a:p>
            <a:endParaRPr lang="fr-FR"/>
          </a:p>
        </p:txBody>
      </p:sp>
      <p:pic>
        <p:nvPicPr>
          <p:cNvPr id="4" name="Image 3">
            <a:extLst>
              <a:ext uri="{FF2B5EF4-FFF2-40B4-BE49-F238E27FC236}">
                <a16:creationId xmlns:a16="http://schemas.microsoft.com/office/drawing/2014/main" id="{A80C4FB4-29BB-468B-AD16-7C90F69EC808}"/>
              </a:ext>
            </a:extLst>
          </p:cNvPr>
          <p:cNvPicPr>
            <a:picLocks noChangeAspect="1"/>
          </p:cNvPicPr>
          <p:nvPr/>
        </p:nvPicPr>
        <p:blipFill>
          <a:blip r:embed="rId2"/>
          <a:stretch>
            <a:fillRect/>
          </a:stretch>
        </p:blipFill>
        <p:spPr>
          <a:xfrm>
            <a:off x="3906975" y="1249441"/>
            <a:ext cx="4378050" cy="4359117"/>
          </a:xfrm>
          <a:prstGeom prst="rect">
            <a:avLst/>
          </a:prstGeom>
        </p:spPr>
      </p:pic>
    </p:spTree>
    <p:extLst>
      <p:ext uri="{BB962C8B-B14F-4D97-AF65-F5344CB8AC3E}">
        <p14:creationId xmlns:p14="http://schemas.microsoft.com/office/powerpoint/2010/main" val="1383163953"/>
      </p:ext>
    </p:extLst>
  </p:cSld>
  <p:clrMapOvr>
    <a:masterClrMapping/>
  </p:clrMapOvr>
</p:sld>
</file>

<file path=ppt/theme/theme1.xml><?xml version="1.0" encoding="utf-8"?>
<a:theme xmlns:a="http://schemas.openxmlformats.org/drawingml/2006/main" name="1_Rétrospective">
  <a:themeElements>
    <a:clrScheme name="Bleu chau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Organique</Template>
  <TotalTime>240</TotalTime>
  <Words>1105</Words>
  <Application>Microsoft Office PowerPoint</Application>
  <PresentationFormat>Grand écran</PresentationFormat>
  <Paragraphs>92</Paragraphs>
  <Slides>5</Slides>
  <Notes>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vt:i4>
      </vt:variant>
    </vt:vector>
  </HeadingPairs>
  <TitlesOfParts>
    <vt:vector size="9" baseType="lpstr">
      <vt:lpstr>Calibri</vt:lpstr>
      <vt:lpstr>Calibri Light</vt:lpstr>
      <vt:lpstr>Consolas</vt:lpstr>
      <vt:lpstr>1_Rétrospective</vt:lpstr>
      <vt:lpstr>Exercice CommandLineParser</vt:lpstr>
      <vt:lpstr>Technical goals of the exercice</vt:lpstr>
      <vt:lpstr>What is the difference between ?</vt:lpstr>
      <vt:lpstr>MetaModel</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jpp</dc:creator>
  <cp:lastModifiedBy>Jean Pierre Planas</cp:lastModifiedBy>
  <cp:revision>18</cp:revision>
  <dcterms:created xsi:type="dcterms:W3CDTF">2019-03-09T18:10:27Z</dcterms:created>
  <dcterms:modified xsi:type="dcterms:W3CDTF">2020-09-12T09:19:13Z</dcterms:modified>
</cp:coreProperties>
</file>