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304" r:id="rId49"/>
    <p:sldId id="305" r:id="rId50"/>
    <p:sldId id="29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6B85B-8A38-4C57-B273-0085F71947D9}" v="745" dt="2022-04-10T23:28:05.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5E617-B420-4E37-849D-4DD975D5A57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E7D5D75-D94A-47DE-BB07-B7ABE5824ABB}">
      <dgm:prSet/>
      <dgm:spPr/>
      <dgm:t>
        <a:bodyPr/>
        <a:lstStyle/>
        <a:p>
          <a:pPr>
            <a:lnSpc>
              <a:spcPct val="100000"/>
            </a:lnSpc>
          </a:pPr>
          <a:r>
            <a:rPr lang="en-US"/>
            <a:t>PC (WINDOWS)</a:t>
          </a:r>
        </a:p>
      </dgm:t>
    </dgm:pt>
    <dgm:pt modelId="{C2BE37E0-94A3-491E-93EA-87CB7CE29DF8}" type="parTrans" cxnId="{1A556B37-6A39-4D5E-BA8F-CE572F37D14F}">
      <dgm:prSet/>
      <dgm:spPr/>
      <dgm:t>
        <a:bodyPr/>
        <a:lstStyle/>
        <a:p>
          <a:endParaRPr lang="en-US"/>
        </a:p>
      </dgm:t>
    </dgm:pt>
    <dgm:pt modelId="{AFA9B424-B54D-47CE-B370-9CC79E197270}" type="sibTrans" cxnId="{1A556B37-6A39-4D5E-BA8F-CE572F37D14F}">
      <dgm:prSet/>
      <dgm:spPr/>
      <dgm:t>
        <a:bodyPr/>
        <a:lstStyle/>
        <a:p>
          <a:endParaRPr lang="en-US"/>
        </a:p>
      </dgm:t>
    </dgm:pt>
    <dgm:pt modelId="{7D80C81D-A617-4789-B419-1613C6F6EF25}">
      <dgm:prSet/>
      <dgm:spPr/>
      <dgm:t>
        <a:bodyPr/>
        <a:lstStyle/>
        <a:p>
          <a:pPr>
            <a:lnSpc>
              <a:spcPct val="100000"/>
            </a:lnSpc>
          </a:pPr>
          <a:r>
            <a:rPr lang="en-US"/>
            <a:t>WEB</a:t>
          </a:r>
        </a:p>
      </dgm:t>
    </dgm:pt>
    <dgm:pt modelId="{D6CE67F5-C6B2-4F1E-93B1-2F591ECD98BF}" type="parTrans" cxnId="{DC543A7E-8C69-4873-9109-1AFB88376AC4}">
      <dgm:prSet/>
      <dgm:spPr/>
      <dgm:t>
        <a:bodyPr/>
        <a:lstStyle/>
        <a:p>
          <a:endParaRPr lang="en-US"/>
        </a:p>
      </dgm:t>
    </dgm:pt>
    <dgm:pt modelId="{D1E8F0C4-00ED-41A8-8979-8A46FB9A2DF0}" type="sibTrans" cxnId="{DC543A7E-8C69-4873-9109-1AFB88376AC4}">
      <dgm:prSet/>
      <dgm:spPr/>
      <dgm:t>
        <a:bodyPr/>
        <a:lstStyle/>
        <a:p>
          <a:endParaRPr lang="en-US"/>
        </a:p>
      </dgm:t>
    </dgm:pt>
    <dgm:pt modelId="{CB0E18DF-FAC6-4A79-BD1A-304002A3776E}" type="pres">
      <dgm:prSet presAssocID="{0D55E617-B420-4E37-849D-4DD975D5A578}" presName="root" presStyleCnt="0">
        <dgm:presLayoutVars>
          <dgm:dir/>
          <dgm:resizeHandles val="exact"/>
        </dgm:presLayoutVars>
      </dgm:prSet>
      <dgm:spPr/>
    </dgm:pt>
    <dgm:pt modelId="{9BD0F2C9-3594-4D52-9191-B8E5C3BA8407}" type="pres">
      <dgm:prSet presAssocID="{FE7D5D75-D94A-47DE-BB07-B7ABE5824ABB}" presName="compNode" presStyleCnt="0"/>
      <dgm:spPr/>
    </dgm:pt>
    <dgm:pt modelId="{854E68CF-6AB8-4B2D-A23B-53BD23975523}" type="pres">
      <dgm:prSet presAssocID="{FE7D5D75-D94A-47DE-BB07-B7ABE5824ABB}" presName="bgRect" presStyleLbl="bgShp" presStyleIdx="0" presStyleCnt="2"/>
      <dgm:spPr/>
    </dgm:pt>
    <dgm:pt modelId="{9766403C-E731-4008-8C64-2239EFB0C211}" type="pres">
      <dgm:prSet presAssocID="{FE7D5D75-D94A-47DE-BB07-B7ABE5824A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79784AC8-D435-4151-B1FF-1557561A206A}" type="pres">
      <dgm:prSet presAssocID="{FE7D5D75-D94A-47DE-BB07-B7ABE5824ABB}" presName="spaceRect" presStyleCnt="0"/>
      <dgm:spPr/>
    </dgm:pt>
    <dgm:pt modelId="{5232D4F4-3ED1-43D7-A633-2235713BB847}" type="pres">
      <dgm:prSet presAssocID="{FE7D5D75-D94A-47DE-BB07-B7ABE5824ABB}" presName="parTx" presStyleLbl="revTx" presStyleIdx="0" presStyleCnt="2">
        <dgm:presLayoutVars>
          <dgm:chMax val="0"/>
          <dgm:chPref val="0"/>
        </dgm:presLayoutVars>
      </dgm:prSet>
      <dgm:spPr/>
    </dgm:pt>
    <dgm:pt modelId="{AC964885-C24B-4083-A821-B8ADE08A310D}" type="pres">
      <dgm:prSet presAssocID="{AFA9B424-B54D-47CE-B370-9CC79E197270}" presName="sibTrans" presStyleCnt="0"/>
      <dgm:spPr/>
    </dgm:pt>
    <dgm:pt modelId="{7E5F2EF1-7614-46FA-8B11-58A3F6F56082}" type="pres">
      <dgm:prSet presAssocID="{7D80C81D-A617-4789-B419-1613C6F6EF25}" presName="compNode" presStyleCnt="0"/>
      <dgm:spPr/>
    </dgm:pt>
    <dgm:pt modelId="{E60DC9E1-50ED-46E4-8C53-78640F028D51}" type="pres">
      <dgm:prSet presAssocID="{7D80C81D-A617-4789-B419-1613C6F6EF25}" presName="bgRect" presStyleLbl="bgShp" presStyleIdx="1" presStyleCnt="2"/>
      <dgm:spPr/>
    </dgm:pt>
    <dgm:pt modelId="{633F9BA3-67C9-4C3F-9C43-84B180F7726C}" type="pres">
      <dgm:prSet presAssocID="{7D80C81D-A617-4789-B419-1613C6F6EF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itor"/>
        </a:ext>
      </dgm:extLst>
    </dgm:pt>
    <dgm:pt modelId="{6600A6B6-196F-4F73-9C54-29D1E691D051}" type="pres">
      <dgm:prSet presAssocID="{7D80C81D-A617-4789-B419-1613C6F6EF25}" presName="spaceRect" presStyleCnt="0"/>
      <dgm:spPr/>
    </dgm:pt>
    <dgm:pt modelId="{2E0405DD-41D4-4CB5-B543-45250AE01C9F}" type="pres">
      <dgm:prSet presAssocID="{7D80C81D-A617-4789-B419-1613C6F6EF25}" presName="parTx" presStyleLbl="revTx" presStyleIdx="1" presStyleCnt="2">
        <dgm:presLayoutVars>
          <dgm:chMax val="0"/>
          <dgm:chPref val="0"/>
        </dgm:presLayoutVars>
      </dgm:prSet>
      <dgm:spPr/>
    </dgm:pt>
  </dgm:ptLst>
  <dgm:cxnLst>
    <dgm:cxn modelId="{1A556B37-6A39-4D5E-BA8F-CE572F37D14F}" srcId="{0D55E617-B420-4E37-849D-4DD975D5A578}" destId="{FE7D5D75-D94A-47DE-BB07-B7ABE5824ABB}" srcOrd="0" destOrd="0" parTransId="{C2BE37E0-94A3-491E-93EA-87CB7CE29DF8}" sibTransId="{AFA9B424-B54D-47CE-B370-9CC79E197270}"/>
    <dgm:cxn modelId="{DC543A7E-8C69-4873-9109-1AFB88376AC4}" srcId="{0D55E617-B420-4E37-849D-4DD975D5A578}" destId="{7D80C81D-A617-4789-B419-1613C6F6EF25}" srcOrd="1" destOrd="0" parTransId="{D6CE67F5-C6B2-4F1E-93B1-2F591ECD98BF}" sibTransId="{D1E8F0C4-00ED-41A8-8979-8A46FB9A2DF0}"/>
    <dgm:cxn modelId="{D56F7384-7A74-47A8-A684-A7762402EA0B}" type="presOf" srcId="{0D55E617-B420-4E37-849D-4DD975D5A578}" destId="{CB0E18DF-FAC6-4A79-BD1A-304002A3776E}" srcOrd="0" destOrd="0" presId="urn:microsoft.com/office/officeart/2018/2/layout/IconVerticalSolidList"/>
    <dgm:cxn modelId="{A018AEB1-78DE-4045-B4C4-BAF03EEBA591}" type="presOf" srcId="{FE7D5D75-D94A-47DE-BB07-B7ABE5824ABB}" destId="{5232D4F4-3ED1-43D7-A633-2235713BB847}" srcOrd="0" destOrd="0" presId="urn:microsoft.com/office/officeart/2018/2/layout/IconVerticalSolidList"/>
    <dgm:cxn modelId="{C6823FDF-DAE1-477E-AD23-B628BBDF58D7}" type="presOf" srcId="{7D80C81D-A617-4789-B419-1613C6F6EF25}" destId="{2E0405DD-41D4-4CB5-B543-45250AE01C9F}" srcOrd="0" destOrd="0" presId="urn:microsoft.com/office/officeart/2018/2/layout/IconVerticalSolidList"/>
    <dgm:cxn modelId="{EF1AA17B-A669-4714-A760-E8B45AA56FF5}" type="presParOf" srcId="{CB0E18DF-FAC6-4A79-BD1A-304002A3776E}" destId="{9BD0F2C9-3594-4D52-9191-B8E5C3BA8407}" srcOrd="0" destOrd="0" presId="urn:microsoft.com/office/officeart/2018/2/layout/IconVerticalSolidList"/>
    <dgm:cxn modelId="{E23B2374-9DE4-4714-A130-2F3734AF2EA7}" type="presParOf" srcId="{9BD0F2C9-3594-4D52-9191-B8E5C3BA8407}" destId="{854E68CF-6AB8-4B2D-A23B-53BD23975523}" srcOrd="0" destOrd="0" presId="urn:microsoft.com/office/officeart/2018/2/layout/IconVerticalSolidList"/>
    <dgm:cxn modelId="{7A716D84-62C9-42FE-9AE6-E9EBB707E83D}" type="presParOf" srcId="{9BD0F2C9-3594-4D52-9191-B8E5C3BA8407}" destId="{9766403C-E731-4008-8C64-2239EFB0C211}" srcOrd="1" destOrd="0" presId="urn:microsoft.com/office/officeart/2018/2/layout/IconVerticalSolidList"/>
    <dgm:cxn modelId="{EF34A8DD-EE3D-442F-A32F-5843FBF48A4A}" type="presParOf" srcId="{9BD0F2C9-3594-4D52-9191-B8E5C3BA8407}" destId="{79784AC8-D435-4151-B1FF-1557561A206A}" srcOrd="2" destOrd="0" presId="urn:microsoft.com/office/officeart/2018/2/layout/IconVerticalSolidList"/>
    <dgm:cxn modelId="{7089AA7B-10B3-4078-AF42-5E14D7530BF4}" type="presParOf" srcId="{9BD0F2C9-3594-4D52-9191-B8E5C3BA8407}" destId="{5232D4F4-3ED1-43D7-A633-2235713BB847}" srcOrd="3" destOrd="0" presId="urn:microsoft.com/office/officeart/2018/2/layout/IconVerticalSolidList"/>
    <dgm:cxn modelId="{5E8EE41B-BFF3-4150-8922-82AC50BF9E86}" type="presParOf" srcId="{CB0E18DF-FAC6-4A79-BD1A-304002A3776E}" destId="{AC964885-C24B-4083-A821-B8ADE08A310D}" srcOrd="1" destOrd="0" presId="urn:microsoft.com/office/officeart/2018/2/layout/IconVerticalSolidList"/>
    <dgm:cxn modelId="{9F7F1F59-A6B7-4BF9-8513-84C83EE04E8F}" type="presParOf" srcId="{CB0E18DF-FAC6-4A79-BD1A-304002A3776E}" destId="{7E5F2EF1-7614-46FA-8B11-58A3F6F56082}" srcOrd="2" destOrd="0" presId="urn:microsoft.com/office/officeart/2018/2/layout/IconVerticalSolidList"/>
    <dgm:cxn modelId="{F3520213-A733-4C01-9655-38777DB05B5C}" type="presParOf" srcId="{7E5F2EF1-7614-46FA-8B11-58A3F6F56082}" destId="{E60DC9E1-50ED-46E4-8C53-78640F028D51}" srcOrd="0" destOrd="0" presId="urn:microsoft.com/office/officeart/2018/2/layout/IconVerticalSolidList"/>
    <dgm:cxn modelId="{AB79F8E4-671B-4112-AB5C-769A0F44DF9C}" type="presParOf" srcId="{7E5F2EF1-7614-46FA-8B11-58A3F6F56082}" destId="{633F9BA3-67C9-4C3F-9C43-84B180F7726C}" srcOrd="1" destOrd="0" presId="urn:microsoft.com/office/officeart/2018/2/layout/IconVerticalSolidList"/>
    <dgm:cxn modelId="{2BB2ABEE-2B3F-4EAB-BCA7-066A2AC14D38}" type="presParOf" srcId="{7E5F2EF1-7614-46FA-8B11-58A3F6F56082}" destId="{6600A6B6-196F-4F73-9C54-29D1E691D051}" srcOrd="2" destOrd="0" presId="urn:microsoft.com/office/officeart/2018/2/layout/IconVerticalSolidList"/>
    <dgm:cxn modelId="{0FCDB059-0EFB-4DE6-BCBF-EBFA409D5BEF}" type="presParOf" srcId="{7E5F2EF1-7614-46FA-8B11-58A3F6F56082}" destId="{2E0405DD-41D4-4CB5-B543-45250AE01C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7A966A-0FB1-44DF-B252-744AF754039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D67727A-D4DA-428A-AE0E-BC72001BBE08}">
      <dgm:prSet/>
      <dgm:spPr/>
      <dgm:t>
        <a:bodyPr/>
        <a:lstStyle/>
        <a:p>
          <a:r>
            <a:rPr lang="es-DO" b="1"/>
            <a:t>Ingenieros de audio:</a:t>
          </a:r>
          <a:r>
            <a:rPr lang="es-DO"/>
            <a:t> Guillermo Santos</a:t>
          </a:r>
          <a:endParaRPr lang="en-US"/>
        </a:p>
      </dgm:t>
    </dgm:pt>
    <dgm:pt modelId="{6010F40E-6DCA-4109-B7FC-3790883FBEED}" type="parTrans" cxnId="{8C522CD5-3513-411B-BEA7-22D3328619D9}">
      <dgm:prSet/>
      <dgm:spPr/>
      <dgm:t>
        <a:bodyPr/>
        <a:lstStyle/>
        <a:p>
          <a:endParaRPr lang="en-US"/>
        </a:p>
      </dgm:t>
    </dgm:pt>
    <dgm:pt modelId="{07FA1DCD-CE26-4716-B8EF-15CE3FE20C9C}" type="sibTrans" cxnId="{8C522CD5-3513-411B-BEA7-22D3328619D9}">
      <dgm:prSet/>
      <dgm:spPr/>
      <dgm:t>
        <a:bodyPr/>
        <a:lstStyle/>
        <a:p>
          <a:endParaRPr lang="en-US"/>
        </a:p>
      </dgm:t>
    </dgm:pt>
    <dgm:pt modelId="{AB34FA14-9710-4829-8511-4D1696CE8727}">
      <dgm:prSet/>
      <dgm:spPr/>
      <dgm:t>
        <a:bodyPr/>
        <a:lstStyle/>
        <a:p>
          <a:r>
            <a:rPr lang="es-DO" b="1"/>
            <a:t>Diseñadores:</a:t>
          </a:r>
          <a:r>
            <a:rPr lang="es-DO"/>
            <a:t> Guillermo Santos</a:t>
          </a:r>
          <a:endParaRPr lang="en-US"/>
        </a:p>
      </dgm:t>
    </dgm:pt>
    <dgm:pt modelId="{2443CF67-9BCF-467D-845C-4F764232FE66}" type="parTrans" cxnId="{169034C4-CCFA-4624-85AD-1EBF57889122}">
      <dgm:prSet/>
      <dgm:spPr/>
      <dgm:t>
        <a:bodyPr/>
        <a:lstStyle/>
        <a:p>
          <a:endParaRPr lang="en-US"/>
        </a:p>
      </dgm:t>
    </dgm:pt>
    <dgm:pt modelId="{2D3AB86D-B9F9-4033-B2CB-BB64A305D62E}" type="sibTrans" cxnId="{169034C4-CCFA-4624-85AD-1EBF57889122}">
      <dgm:prSet/>
      <dgm:spPr/>
      <dgm:t>
        <a:bodyPr/>
        <a:lstStyle/>
        <a:p>
          <a:endParaRPr lang="en-US"/>
        </a:p>
      </dgm:t>
    </dgm:pt>
    <dgm:pt modelId="{ED5EA292-D2D9-4327-B1E8-EB4BA74A38F6}">
      <dgm:prSet/>
      <dgm:spPr/>
      <dgm:t>
        <a:bodyPr/>
        <a:lstStyle/>
        <a:p>
          <a:r>
            <a:rPr lang="es-DO" b="1"/>
            <a:t>Ilustradores:</a:t>
          </a:r>
          <a:r>
            <a:rPr lang="es-DO"/>
            <a:t> Guillermo Santos</a:t>
          </a:r>
          <a:endParaRPr lang="en-US"/>
        </a:p>
      </dgm:t>
    </dgm:pt>
    <dgm:pt modelId="{2A1AC60F-E2A9-4DFE-94E5-441C59358A44}" type="parTrans" cxnId="{F978EBB6-7AA2-4A4C-A4EC-531D8A43CF56}">
      <dgm:prSet/>
      <dgm:spPr/>
      <dgm:t>
        <a:bodyPr/>
        <a:lstStyle/>
        <a:p>
          <a:endParaRPr lang="en-US"/>
        </a:p>
      </dgm:t>
    </dgm:pt>
    <dgm:pt modelId="{BAB5D488-1FBB-41E3-ABF1-9E46A9C70AC9}" type="sibTrans" cxnId="{F978EBB6-7AA2-4A4C-A4EC-531D8A43CF56}">
      <dgm:prSet/>
      <dgm:spPr/>
      <dgm:t>
        <a:bodyPr/>
        <a:lstStyle/>
        <a:p>
          <a:endParaRPr lang="en-US"/>
        </a:p>
      </dgm:t>
    </dgm:pt>
    <dgm:pt modelId="{6EEE3FBA-8CC6-482A-A8E4-100A76E15DDB}">
      <dgm:prSet/>
      <dgm:spPr/>
      <dgm:t>
        <a:bodyPr/>
        <a:lstStyle/>
        <a:p>
          <a:r>
            <a:rPr lang="es-DO" b="1"/>
            <a:t>Programadores:</a:t>
          </a:r>
          <a:r>
            <a:rPr lang="es-DO"/>
            <a:t> Guillermo Santos</a:t>
          </a:r>
          <a:endParaRPr lang="en-US"/>
        </a:p>
      </dgm:t>
    </dgm:pt>
    <dgm:pt modelId="{BEFE3DC4-1918-4525-B4D8-529E11D37FAA}" type="parTrans" cxnId="{25C18A6E-4CE3-4F4D-9E86-F9E94F16779B}">
      <dgm:prSet/>
      <dgm:spPr/>
      <dgm:t>
        <a:bodyPr/>
        <a:lstStyle/>
        <a:p>
          <a:endParaRPr lang="en-US"/>
        </a:p>
      </dgm:t>
    </dgm:pt>
    <dgm:pt modelId="{47EC052A-CD12-409E-926D-CA3D293B0191}" type="sibTrans" cxnId="{25C18A6E-4CE3-4F4D-9E86-F9E94F16779B}">
      <dgm:prSet/>
      <dgm:spPr/>
      <dgm:t>
        <a:bodyPr/>
        <a:lstStyle/>
        <a:p>
          <a:endParaRPr lang="en-US"/>
        </a:p>
      </dgm:t>
    </dgm:pt>
    <dgm:pt modelId="{6C484C1F-798E-43AE-AFE7-CE7988399CD6}" type="pres">
      <dgm:prSet presAssocID="{457A966A-0FB1-44DF-B252-744AF7540394}" presName="vert0" presStyleCnt="0">
        <dgm:presLayoutVars>
          <dgm:dir/>
          <dgm:animOne val="branch"/>
          <dgm:animLvl val="lvl"/>
        </dgm:presLayoutVars>
      </dgm:prSet>
      <dgm:spPr/>
    </dgm:pt>
    <dgm:pt modelId="{99A190E9-10FA-4D9B-BF14-B1E6CDBE894F}" type="pres">
      <dgm:prSet presAssocID="{DD67727A-D4DA-428A-AE0E-BC72001BBE08}" presName="thickLine" presStyleLbl="alignNode1" presStyleIdx="0" presStyleCnt="4"/>
      <dgm:spPr/>
    </dgm:pt>
    <dgm:pt modelId="{F0E8C906-E833-427D-9A8E-2CCAA23A6DF5}" type="pres">
      <dgm:prSet presAssocID="{DD67727A-D4DA-428A-AE0E-BC72001BBE08}" presName="horz1" presStyleCnt="0"/>
      <dgm:spPr/>
    </dgm:pt>
    <dgm:pt modelId="{DA5F947A-00CC-4AB6-A57C-833DFF76C0B5}" type="pres">
      <dgm:prSet presAssocID="{DD67727A-D4DA-428A-AE0E-BC72001BBE08}" presName="tx1" presStyleLbl="revTx" presStyleIdx="0" presStyleCnt="4"/>
      <dgm:spPr/>
    </dgm:pt>
    <dgm:pt modelId="{8947CFF1-AE4D-47B7-B754-25B58A3121B7}" type="pres">
      <dgm:prSet presAssocID="{DD67727A-D4DA-428A-AE0E-BC72001BBE08}" presName="vert1" presStyleCnt="0"/>
      <dgm:spPr/>
    </dgm:pt>
    <dgm:pt modelId="{A43759E0-D064-47CF-8D44-DF901A3600A7}" type="pres">
      <dgm:prSet presAssocID="{AB34FA14-9710-4829-8511-4D1696CE8727}" presName="thickLine" presStyleLbl="alignNode1" presStyleIdx="1" presStyleCnt="4"/>
      <dgm:spPr/>
    </dgm:pt>
    <dgm:pt modelId="{0242929A-32B2-4979-9518-11D60BADB345}" type="pres">
      <dgm:prSet presAssocID="{AB34FA14-9710-4829-8511-4D1696CE8727}" presName="horz1" presStyleCnt="0"/>
      <dgm:spPr/>
    </dgm:pt>
    <dgm:pt modelId="{41AEBC6B-1FF1-4B56-AFBE-1F11F32A72DD}" type="pres">
      <dgm:prSet presAssocID="{AB34FA14-9710-4829-8511-4D1696CE8727}" presName="tx1" presStyleLbl="revTx" presStyleIdx="1" presStyleCnt="4"/>
      <dgm:spPr/>
    </dgm:pt>
    <dgm:pt modelId="{CDDB5311-FE77-4DF7-A1DF-858660320B2B}" type="pres">
      <dgm:prSet presAssocID="{AB34FA14-9710-4829-8511-4D1696CE8727}" presName="vert1" presStyleCnt="0"/>
      <dgm:spPr/>
    </dgm:pt>
    <dgm:pt modelId="{98C54B5A-8C4F-4154-9DA6-C103610B680E}" type="pres">
      <dgm:prSet presAssocID="{ED5EA292-D2D9-4327-B1E8-EB4BA74A38F6}" presName="thickLine" presStyleLbl="alignNode1" presStyleIdx="2" presStyleCnt="4"/>
      <dgm:spPr/>
    </dgm:pt>
    <dgm:pt modelId="{08D241CD-094C-418D-BAE1-F034E395DBFB}" type="pres">
      <dgm:prSet presAssocID="{ED5EA292-D2D9-4327-B1E8-EB4BA74A38F6}" presName="horz1" presStyleCnt="0"/>
      <dgm:spPr/>
    </dgm:pt>
    <dgm:pt modelId="{5FA3C8E0-7BEE-4574-A870-5D0DA92F88F5}" type="pres">
      <dgm:prSet presAssocID="{ED5EA292-D2D9-4327-B1E8-EB4BA74A38F6}" presName="tx1" presStyleLbl="revTx" presStyleIdx="2" presStyleCnt="4"/>
      <dgm:spPr/>
    </dgm:pt>
    <dgm:pt modelId="{76C71EC1-C571-4003-A3D4-E72A39737E96}" type="pres">
      <dgm:prSet presAssocID="{ED5EA292-D2D9-4327-B1E8-EB4BA74A38F6}" presName="vert1" presStyleCnt="0"/>
      <dgm:spPr/>
    </dgm:pt>
    <dgm:pt modelId="{73219B0B-8165-493C-A204-260FC6A6C0A4}" type="pres">
      <dgm:prSet presAssocID="{6EEE3FBA-8CC6-482A-A8E4-100A76E15DDB}" presName="thickLine" presStyleLbl="alignNode1" presStyleIdx="3" presStyleCnt="4"/>
      <dgm:spPr/>
    </dgm:pt>
    <dgm:pt modelId="{63BCF96E-CE90-49C5-AB3D-22FCF234C696}" type="pres">
      <dgm:prSet presAssocID="{6EEE3FBA-8CC6-482A-A8E4-100A76E15DDB}" presName="horz1" presStyleCnt="0"/>
      <dgm:spPr/>
    </dgm:pt>
    <dgm:pt modelId="{010A35C1-9C8B-4D72-8DA0-96F40BD996AF}" type="pres">
      <dgm:prSet presAssocID="{6EEE3FBA-8CC6-482A-A8E4-100A76E15DDB}" presName="tx1" presStyleLbl="revTx" presStyleIdx="3" presStyleCnt="4"/>
      <dgm:spPr/>
    </dgm:pt>
    <dgm:pt modelId="{1A705BA4-C9E0-42DA-9C58-8FF783B29304}" type="pres">
      <dgm:prSet presAssocID="{6EEE3FBA-8CC6-482A-A8E4-100A76E15DDB}" presName="vert1" presStyleCnt="0"/>
      <dgm:spPr/>
    </dgm:pt>
  </dgm:ptLst>
  <dgm:cxnLst>
    <dgm:cxn modelId="{2393416B-4C5A-4652-817F-990D91C1A7F0}" type="presOf" srcId="{6EEE3FBA-8CC6-482A-A8E4-100A76E15DDB}" destId="{010A35C1-9C8B-4D72-8DA0-96F40BD996AF}" srcOrd="0" destOrd="0" presId="urn:microsoft.com/office/officeart/2008/layout/LinedList"/>
    <dgm:cxn modelId="{2CB8566B-E32C-41A1-B709-BB0FF382D2A0}" type="presOf" srcId="{AB34FA14-9710-4829-8511-4D1696CE8727}" destId="{41AEBC6B-1FF1-4B56-AFBE-1F11F32A72DD}" srcOrd="0" destOrd="0" presId="urn:microsoft.com/office/officeart/2008/layout/LinedList"/>
    <dgm:cxn modelId="{25C18A6E-4CE3-4F4D-9E86-F9E94F16779B}" srcId="{457A966A-0FB1-44DF-B252-744AF7540394}" destId="{6EEE3FBA-8CC6-482A-A8E4-100A76E15DDB}" srcOrd="3" destOrd="0" parTransId="{BEFE3DC4-1918-4525-B4D8-529E11D37FAA}" sibTransId="{47EC052A-CD12-409E-926D-CA3D293B0191}"/>
    <dgm:cxn modelId="{B64C9F6F-8EFA-4344-86A8-08532D59DB76}" type="presOf" srcId="{ED5EA292-D2D9-4327-B1E8-EB4BA74A38F6}" destId="{5FA3C8E0-7BEE-4574-A870-5D0DA92F88F5}" srcOrd="0" destOrd="0" presId="urn:microsoft.com/office/officeart/2008/layout/LinedList"/>
    <dgm:cxn modelId="{F64C1793-3211-4A99-9FAB-104E1B9D12C1}" type="presOf" srcId="{457A966A-0FB1-44DF-B252-744AF7540394}" destId="{6C484C1F-798E-43AE-AFE7-CE7988399CD6}" srcOrd="0" destOrd="0" presId="urn:microsoft.com/office/officeart/2008/layout/LinedList"/>
    <dgm:cxn modelId="{F978EBB6-7AA2-4A4C-A4EC-531D8A43CF56}" srcId="{457A966A-0FB1-44DF-B252-744AF7540394}" destId="{ED5EA292-D2D9-4327-B1E8-EB4BA74A38F6}" srcOrd="2" destOrd="0" parTransId="{2A1AC60F-E2A9-4DFE-94E5-441C59358A44}" sibTransId="{BAB5D488-1FBB-41E3-ABF1-9E46A9C70AC9}"/>
    <dgm:cxn modelId="{169034C4-CCFA-4624-85AD-1EBF57889122}" srcId="{457A966A-0FB1-44DF-B252-744AF7540394}" destId="{AB34FA14-9710-4829-8511-4D1696CE8727}" srcOrd="1" destOrd="0" parTransId="{2443CF67-9BCF-467D-845C-4F764232FE66}" sibTransId="{2D3AB86D-B9F9-4033-B2CB-BB64A305D62E}"/>
    <dgm:cxn modelId="{490854C8-100A-44F9-869F-48CEEE6A4D1C}" type="presOf" srcId="{DD67727A-D4DA-428A-AE0E-BC72001BBE08}" destId="{DA5F947A-00CC-4AB6-A57C-833DFF76C0B5}" srcOrd="0" destOrd="0" presId="urn:microsoft.com/office/officeart/2008/layout/LinedList"/>
    <dgm:cxn modelId="{8C522CD5-3513-411B-BEA7-22D3328619D9}" srcId="{457A966A-0FB1-44DF-B252-744AF7540394}" destId="{DD67727A-D4DA-428A-AE0E-BC72001BBE08}" srcOrd="0" destOrd="0" parTransId="{6010F40E-6DCA-4109-B7FC-3790883FBEED}" sibTransId="{07FA1DCD-CE26-4716-B8EF-15CE3FE20C9C}"/>
    <dgm:cxn modelId="{CF974378-246F-44DB-AD0D-7965632C405D}" type="presParOf" srcId="{6C484C1F-798E-43AE-AFE7-CE7988399CD6}" destId="{99A190E9-10FA-4D9B-BF14-B1E6CDBE894F}" srcOrd="0" destOrd="0" presId="urn:microsoft.com/office/officeart/2008/layout/LinedList"/>
    <dgm:cxn modelId="{B88A40B1-9513-4574-92EF-0CAFBA99882C}" type="presParOf" srcId="{6C484C1F-798E-43AE-AFE7-CE7988399CD6}" destId="{F0E8C906-E833-427D-9A8E-2CCAA23A6DF5}" srcOrd="1" destOrd="0" presId="urn:microsoft.com/office/officeart/2008/layout/LinedList"/>
    <dgm:cxn modelId="{A42FC058-583F-4900-92A9-A4028478E47E}" type="presParOf" srcId="{F0E8C906-E833-427D-9A8E-2CCAA23A6DF5}" destId="{DA5F947A-00CC-4AB6-A57C-833DFF76C0B5}" srcOrd="0" destOrd="0" presId="urn:microsoft.com/office/officeart/2008/layout/LinedList"/>
    <dgm:cxn modelId="{1CDF0393-A0EC-42BF-9574-A1EB3B233A79}" type="presParOf" srcId="{F0E8C906-E833-427D-9A8E-2CCAA23A6DF5}" destId="{8947CFF1-AE4D-47B7-B754-25B58A3121B7}" srcOrd="1" destOrd="0" presId="urn:microsoft.com/office/officeart/2008/layout/LinedList"/>
    <dgm:cxn modelId="{BBF33B2D-427B-4DE5-B3DC-CD8DB7683B46}" type="presParOf" srcId="{6C484C1F-798E-43AE-AFE7-CE7988399CD6}" destId="{A43759E0-D064-47CF-8D44-DF901A3600A7}" srcOrd="2" destOrd="0" presId="urn:microsoft.com/office/officeart/2008/layout/LinedList"/>
    <dgm:cxn modelId="{88D061D5-1B6A-4107-B8D8-E96E15D94B22}" type="presParOf" srcId="{6C484C1F-798E-43AE-AFE7-CE7988399CD6}" destId="{0242929A-32B2-4979-9518-11D60BADB345}" srcOrd="3" destOrd="0" presId="urn:microsoft.com/office/officeart/2008/layout/LinedList"/>
    <dgm:cxn modelId="{D3E29845-5029-4E1E-8754-9CA71B1976AA}" type="presParOf" srcId="{0242929A-32B2-4979-9518-11D60BADB345}" destId="{41AEBC6B-1FF1-4B56-AFBE-1F11F32A72DD}" srcOrd="0" destOrd="0" presId="urn:microsoft.com/office/officeart/2008/layout/LinedList"/>
    <dgm:cxn modelId="{6D9143F1-F2CD-45CA-AE2E-6BBD8CECE449}" type="presParOf" srcId="{0242929A-32B2-4979-9518-11D60BADB345}" destId="{CDDB5311-FE77-4DF7-A1DF-858660320B2B}" srcOrd="1" destOrd="0" presId="urn:microsoft.com/office/officeart/2008/layout/LinedList"/>
    <dgm:cxn modelId="{65A2518B-2BC7-4C5B-A20D-14E6005A64F5}" type="presParOf" srcId="{6C484C1F-798E-43AE-AFE7-CE7988399CD6}" destId="{98C54B5A-8C4F-4154-9DA6-C103610B680E}" srcOrd="4" destOrd="0" presId="urn:microsoft.com/office/officeart/2008/layout/LinedList"/>
    <dgm:cxn modelId="{4AE8E6E1-B6A4-4A3B-8034-3E138072194E}" type="presParOf" srcId="{6C484C1F-798E-43AE-AFE7-CE7988399CD6}" destId="{08D241CD-094C-418D-BAE1-F034E395DBFB}" srcOrd="5" destOrd="0" presId="urn:microsoft.com/office/officeart/2008/layout/LinedList"/>
    <dgm:cxn modelId="{6E2D9996-158B-476A-AF64-6E82B719FD6D}" type="presParOf" srcId="{08D241CD-094C-418D-BAE1-F034E395DBFB}" destId="{5FA3C8E0-7BEE-4574-A870-5D0DA92F88F5}" srcOrd="0" destOrd="0" presId="urn:microsoft.com/office/officeart/2008/layout/LinedList"/>
    <dgm:cxn modelId="{3F6A5A22-29B5-4FEF-B1A8-F163AC952920}" type="presParOf" srcId="{08D241CD-094C-418D-BAE1-F034E395DBFB}" destId="{76C71EC1-C571-4003-A3D4-E72A39737E96}" srcOrd="1" destOrd="0" presId="urn:microsoft.com/office/officeart/2008/layout/LinedList"/>
    <dgm:cxn modelId="{9FE23006-8E70-414F-BD72-A507CA040A8F}" type="presParOf" srcId="{6C484C1F-798E-43AE-AFE7-CE7988399CD6}" destId="{73219B0B-8165-493C-A204-260FC6A6C0A4}" srcOrd="6" destOrd="0" presId="urn:microsoft.com/office/officeart/2008/layout/LinedList"/>
    <dgm:cxn modelId="{5F5B9714-4F5B-428E-AC13-04907B6BB66C}" type="presParOf" srcId="{6C484C1F-798E-43AE-AFE7-CE7988399CD6}" destId="{63BCF96E-CE90-49C5-AB3D-22FCF234C696}" srcOrd="7" destOrd="0" presId="urn:microsoft.com/office/officeart/2008/layout/LinedList"/>
    <dgm:cxn modelId="{F3F3D966-F49D-4D4A-8D3B-5174792199C9}" type="presParOf" srcId="{63BCF96E-CE90-49C5-AB3D-22FCF234C696}" destId="{010A35C1-9C8B-4D72-8DA0-96F40BD996AF}" srcOrd="0" destOrd="0" presId="urn:microsoft.com/office/officeart/2008/layout/LinedList"/>
    <dgm:cxn modelId="{11010E5B-90F3-4ED9-B6D3-7362970787C3}" type="presParOf" srcId="{63BCF96E-CE90-49C5-AB3D-22FCF234C696}" destId="{1A705BA4-C9E0-42DA-9C58-8FF783B293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E68CF-6AB8-4B2D-A23B-53BD23975523}">
      <dsp:nvSpPr>
        <dsp:cNvPr id="0" name=""/>
        <dsp:cNvSpPr/>
      </dsp:nvSpPr>
      <dsp:spPr>
        <a:xfrm>
          <a:off x="0" y="594748"/>
          <a:ext cx="10515600" cy="1097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6403C-E731-4008-8C64-2239EFB0C211}">
      <dsp:nvSpPr>
        <dsp:cNvPr id="0" name=""/>
        <dsp:cNvSpPr/>
      </dsp:nvSpPr>
      <dsp:spPr>
        <a:xfrm>
          <a:off x="332143" y="841797"/>
          <a:ext cx="603898" cy="603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2D4F4-3ED1-43D7-A633-2235713BB847}">
      <dsp:nvSpPr>
        <dsp:cNvPr id="0" name=""/>
        <dsp:cNvSpPr/>
      </dsp:nvSpPr>
      <dsp:spPr>
        <a:xfrm>
          <a:off x="1268185" y="594748"/>
          <a:ext cx="9247414" cy="109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05" tIns="116205" rIns="116205" bIns="116205" numCol="1" spcCol="1270" anchor="ctr" anchorCtr="0">
          <a:noAutofit/>
        </a:bodyPr>
        <a:lstStyle/>
        <a:p>
          <a:pPr marL="0" lvl="0" indent="0" algn="l" defTabSz="1111250">
            <a:lnSpc>
              <a:spcPct val="100000"/>
            </a:lnSpc>
            <a:spcBef>
              <a:spcPct val="0"/>
            </a:spcBef>
            <a:spcAft>
              <a:spcPct val="35000"/>
            </a:spcAft>
            <a:buNone/>
          </a:pPr>
          <a:r>
            <a:rPr lang="en-US" sz="2500" kern="1200"/>
            <a:t>PC (WINDOWS)</a:t>
          </a:r>
        </a:p>
      </dsp:txBody>
      <dsp:txXfrm>
        <a:off x="1268185" y="594748"/>
        <a:ext cx="9247414" cy="1097996"/>
      </dsp:txXfrm>
    </dsp:sp>
    <dsp:sp modelId="{E60DC9E1-50ED-46E4-8C53-78640F028D51}">
      <dsp:nvSpPr>
        <dsp:cNvPr id="0" name=""/>
        <dsp:cNvSpPr/>
      </dsp:nvSpPr>
      <dsp:spPr>
        <a:xfrm>
          <a:off x="0" y="1967243"/>
          <a:ext cx="10515600" cy="1097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F9BA3-67C9-4C3F-9C43-84B180F7726C}">
      <dsp:nvSpPr>
        <dsp:cNvPr id="0" name=""/>
        <dsp:cNvSpPr/>
      </dsp:nvSpPr>
      <dsp:spPr>
        <a:xfrm>
          <a:off x="332143" y="2214292"/>
          <a:ext cx="603898" cy="603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405DD-41D4-4CB5-B543-45250AE01C9F}">
      <dsp:nvSpPr>
        <dsp:cNvPr id="0" name=""/>
        <dsp:cNvSpPr/>
      </dsp:nvSpPr>
      <dsp:spPr>
        <a:xfrm>
          <a:off x="1268185" y="1967243"/>
          <a:ext cx="9247414" cy="109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05" tIns="116205" rIns="116205" bIns="116205" numCol="1" spcCol="1270" anchor="ctr" anchorCtr="0">
          <a:noAutofit/>
        </a:bodyPr>
        <a:lstStyle/>
        <a:p>
          <a:pPr marL="0" lvl="0" indent="0" algn="l" defTabSz="1111250">
            <a:lnSpc>
              <a:spcPct val="100000"/>
            </a:lnSpc>
            <a:spcBef>
              <a:spcPct val="0"/>
            </a:spcBef>
            <a:spcAft>
              <a:spcPct val="35000"/>
            </a:spcAft>
            <a:buNone/>
          </a:pPr>
          <a:r>
            <a:rPr lang="en-US" sz="2500" kern="1200"/>
            <a:t>WEB</a:t>
          </a:r>
        </a:p>
      </dsp:txBody>
      <dsp:txXfrm>
        <a:off x="1268185" y="1967243"/>
        <a:ext cx="9247414" cy="1097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190E9-10FA-4D9B-BF14-B1E6CDBE894F}">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5F947A-00CC-4AB6-A57C-833DFF76C0B5}">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s-DO" sz="5000" b="1" kern="1200"/>
            <a:t>Ingenieros de audio:</a:t>
          </a:r>
          <a:r>
            <a:rPr lang="es-DO" sz="5000" kern="1200"/>
            <a:t> Guillermo Santos</a:t>
          </a:r>
          <a:endParaRPr lang="en-US" sz="5000" kern="1200"/>
        </a:p>
      </dsp:txBody>
      <dsp:txXfrm>
        <a:off x="0" y="0"/>
        <a:ext cx="10515600" cy="1087834"/>
      </dsp:txXfrm>
    </dsp:sp>
    <dsp:sp modelId="{A43759E0-D064-47CF-8D44-DF901A3600A7}">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AEBC6B-1FF1-4B56-AFBE-1F11F32A72DD}">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s-DO" sz="5000" b="1" kern="1200"/>
            <a:t>Diseñadores:</a:t>
          </a:r>
          <a:r>
            <a:rPr lang="es-DO" sz="5000" kern="1200"/>
            <a:t> Guillermo Santos</a:t>
          </a:r>
          <a:endParaRPr lang="en-US" sz="5000" kern="1200"/>
        </a:p>
      </dsp:txBody>
      <dsp:txXfrm>
        <a:off x="0" y="1087834"/>
        <a:ext cx="10515600" cy="1087834"/>
      </dsp:txXfrm>
    </dsp:sp>
    <dsp:sp modelId="{98C54B5A-8C4F-4154-9DA6-C103610B680E}">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3C8E0-7BEE-4574-A870-5D0DA92F88F5}">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s-DO" sz="5000" b="1" kern="1200"/>
            <a:t>Ilustradores:</a:t>
          </a:r>
          <a:r>
            <a:rPr lang="es-DO" sz="5000" kern="1200"/>
            <a:t> Guillermo Santos</a:t>
          </a:r>
          <a:endParaRPr lang="en-US" sz="5000" kern="1200"/>
        </a:p>
      </dsp:txBody>
      <dsp:txXfrm>
        <a:off x="0" y="2175669"/>
        <a:ext cx="10515600" cy="1087834"/>
      </dsp:txXfrm>
    </dsp:sp>
    <dsp:sp modelId="{73219B0B-8165-493C-A204-260FC6A6C0A4}">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0A35C1-9C8B-4D72-8DA0-96F40BD996AF}">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s-DO" sz="5000" b="1" kern="1200"/>
            <a:t>Programadores:</a:t>
          </a:r>
          <a:r>
            <a:rPr lang="es-DO" sz="5000" kern="1200"/>
            <a:t> Guillermo Santos</a:t>
          </a:r>
          <a:endParaRPr lang="en-US" sz="5000" kern="1200"/>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37097" y="1428750"/>
            <a:ext cx="9117807" cy="2105026"/>
          </a:xfrm>
        </p:spPr>
        <p:txBody>
          <a:bodyPr>
            <a:normAutofit/>
          </a:bodyPr>
          <a:lstStyle/>
          <a:p>
            <a:r>
              <a:rPr lang="en-US" dirty="0">
                <a:ea typeface="Calibri Light"/>
                <a:cs typeface="Calibri Light"/>
              </a:rPr>
              <a:t>CAPITULO II</a:t>
            </a:r>
            <a:endParaRPr lang="en-US" dirty="0"/>
          </a:p>
        </p:txBody>
      </p:sp>
      <p:sp>
        <p:nvSpPr>
          <p:cNvPr id="3" name="Subtitle 2"/>
          <p:cNvSpPr>
            <a:spLocks noGrp="1"/>
          </p:cNvSpPr>
          <p:nvPr>
            <p:ph type="subTitle" idx="1"/>
          </p:nvPr>
        </p:nvSpPr>
        <p:spPr>
          <a:xfrm>
            <a:off x="1537097" y="3960557"/>
            <a:ext cx="9117807" cy="1097215"/>
          </a:xfrm>
        </p:spPr>
        <p:txBody>
          <a:bodyPr vert="horz" lIns="91440" tIns="45720" rIns="91440" bIns="45720" rtlCol="0">
            <a:normAutofit/>
          </a:bodyPr>
          <a:lstStyle/>
          <a:p>
            <a:r>
              <a:rPr lang="en-US" dirty="0">
                <a:ea typeface="Calibri"/>
                <a:cs typeface="Calibri"/>
              </a:rPr>
              <a:t>GUILLERMO SANTOS 2-18-0494</a:t>
            </a:r>
            <a:endParaRPr lang="en-US" dirty="0"/>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EEB33-AB81-B0F6-45D3-D0E670B9430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MENU DE NIVELES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7915B8DA-F5B4-90E4-4741-62DABF5387DC}"/>
              </a:ext>
            </a:extLst>
          </p:cNvPr>
          <p:cNvPicPr>
            <a:picLocks noGrp="1" noChangeAspect="1"/>
          </p:cNvPicPr>
          <p:nvPr>
            <p:ph idx="1"/>
          </p:nvPr>
        </p:nvPicPr>
        <p:blipFill>
          <a:blip r:embed="rId2"/>
          <a:stretch>
            <a:fillRect/>
          </a:stretch>
        </p:blipFill>
        <p:spPr>
          <a:xfrm>
            <a:off x="5153822" y="1016351"/>
            <a:ext cx="6553545" cy="4833240"/>
          </a:xfrm>
          <a:prstGeom prst="rect">
            <a:avLst/>
          </a:prstGeom>
        </p:spPr>
      </p:pic>
    </p:spTree>
    <p:extLst>
      <p:ext uri="{BB962C8B-B14F-4D97-AF65-F5344CB8AC3E}">
        <p14:creationId xmlns:p14="http://schemas.microsoft.com/office/powerpoint/2010/main" val="28098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95C48-8329-C543-3D8A-6504A469536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DENTRO DEL NIVEL</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245C9F04-75C0-2A21-143A-AF91D96C874F}"/>
              </a:ext>
            </a:extLst>
          </p:cNvPr>
          <p:cNvPicPr>
            <a:picLocks noGrp="1" noChangeAspect="1"/>
          </p:cNvPicPr>
          <p:nvPr>
            <p:ph idx="1"/>
          </p:nvPr>
        </p:nvPicPr>
        <p:blipFill>
          <a:blip r:embed="rId2"/>
          <a:stretch>
            <a:fillRect/>
          </a:stretch>
        </p:blipFill>
        <p:spPr>
          <a:xfrm>
            <a:off x="5153822" y="1016351"/>
            <a:ext cx="6553545" cy="4833240"/>
          </a:xfrm>
          <a:prstGeom prst="rect">
            <a:avLst/>
          </a:prstGeom>
        </p:spPr>
      </p:pic>
    </p:spTree>
    <p:extLst>
      <p:ext uri="{BB962C8B-B14F-4D97-AF65-F5344CB8AC3E}">
        <p14:creationId xmlns:p14="http://schemas.microsoft.com/office/powerpoint/2010/main" val="238722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868E3-2851-B5E4-66BC-94A7ADF3A87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MENU DE PAUSA</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6350DDF4-F91D-D30A-87E3-B6D3D30DD806}"/>
              </a:ext>
            </a:extLst>
          </p:cNvPr>
          <p:cNvPicPr>
            <a:picLocks noGrp="1" noChangeAspect="1"/>
          </p:cNvPicPr>
          <p:nvPr>
            <p:ph idx="1"/>
          </p:nvPr>
        </p:nvPicPr>
        <p:blipFill>
          <a:blip r:embed="rId2"/>
          <a:stretch>
            <a:fillRect/>
          </a:stretch>
        </p:blipFill>
        <p:spPr>
          <a:xfrm>
            <a:off x="5153822" y="1016351"/>
            <a:ext cx="6553545" cy="4833240"/>
          </a:xfrm>
          <a:prstGeom prst="rect">
            <a:avLst/>
          </a:prstGeom>
        </p:spPr>
      </p:pic>
    </p:spTree>
    <p:extLst>
      <p:ext uri="{BB962C8B-B14F-4D97-AF65-F5344CB8AC3E}">
        <p14:creationId xmlns:p14="http://schemas.microsoft.com/office/powerpoint/2010/main" val="129379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7DAB2-9A4C-62EC-D09C-754405AD4449}"/>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MENU DE GAMEOVER</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DEEDA41C-9270-C590-BA92-D1C3AC8807A1}"/>
              </a:ext>
            </a:extLst>
          </p:cNvPr>
          <p:cNvPicPr>
            <a:picLocks noGrp="1" noChangeAspect="1"/>
          </p:cNvPicPr>
          <p:nvPr>
            <p:ph idx="1"/>
          </p:nvPr>
        </p:nvPicPr>
        <p:blipFill>
          <a:blip r:embed="rId2"/>
          <a:stretch>
            <a:fillRect/>
          </a:stretch>
        </p:blipFill>
        <p:spPr>
          <a:xfrm>
            <a:off x="5153822" y="1016351"/>
            <a:ext cx="6553545" cy="4833240"/>
          </a:xfrm>
          <a:prstGeom prst="rect">
            <a:avLst/>
          </a:prstGeom>
        </p:spPr>
      </p:pic>
    </p:spTree>
    <p:extLst>
      <p:ext uri="{BB962C8B-B14F-4D97-AF65-F5344CB8AC3E}">
        <p14:creationId xmlns:p14="http://schemas.microsoft.com/office/powerpoint/2010/main" val="224890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153FB-2EE8-7F83-CE8D-83F4B6A6EED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MENU DE VICTORIA</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BFB7B7BA-E066-C789-3600-944C6855FDF2}"/>
              </a:ext>
            </a:extLst>
          </p:cNvPr>
          <p:cNvPicPr>
            <a:picLocks noGrp="1" noChangeAspect="1"/>
          </p:cNvPicPr>
          <p:nvPr>
            <p:ph idx="1"/>
          </p:nvPr>
        </p:nvPicPr>
        <p:blipFill>
          <a:blip r:embed="rId2"/>
          <a:stretch>
            <a:fillRect/>
          </a:stretch>
        </p:blipFill>
        <p:spPr>
          <a:xfrm>
            <a:off x="5153822" y="1016351"/>
            <a:ext cx="6553545" cy="4833240"/>
          </a:xfrm>
          <a:prstGeom prst="rect">
            <a:avLst/>
          </a:prstGeom>
        </p:spPr>
      </p:pic>
    </p:spTree>
    <p:extLst>
      <p:ext uri="{BB962C8B-B14F-4D97-AF65-F5344CB8AC3E}">
        <p14:creationId xmlns:p14="http://schemas.microsoft.com/office/powerpoint/2010/main" val="104862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554B6-7531-D373-70E7-1B5EDA293C97}"/>
              </a:ext>
            </a:extLst>
          </p:cNvPr>
          <p:cNvSpPr>
            <a:spLocks noGrp="1"/>
          </p:cNvSpPr>
          <p:nvPr>
            <p:ph type="title"/>
          </p:nvPr>
        </p:nvSpPr>
        <p:spPr>
          <a:xfrm>
            <a:off x="838200" y="631825"/>
            <a:ext cx="10515600" cy="1325563"/>
          </a:xfrm>
        </p:spPr>
        <p:txBody>
          <a:bodyPr>
            <a:normAutofit/>
          </a:bodyPr>
          <a:lstStyle/>
          <a:p>
            <a:r>
              <a:rPr lang="en-US">
                <a:solidFill>
                  <a:schemeClr val="bg1"/>
                </a:solidFill>
                <a:ea typeface="Calibri Light"/>
                <a:cs typeface="Calibri Light"/>
              </a:rPr>
              <a:t>PLATAFORMA</a:t>
            </a:r>
            <a:endParaRPr lang="en-US">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6E9FDD88-9BC3-27FA-A8EF-83ECAD84D8F8}"/>
              </a:ext>
            </a:extLst>
          </p:cNvPr>
          <p:cNvGraphicFramePr>
            <a:graphicFrameLocks noGrp="1"/>
          </p:cNvGraphicFramePr>
          <p:nvPr>
            <p:ph idx="1"/>
          </p:nvPr>
        </p:nvGraphicFramePr>
        <p:xfrm>
          <a:off x="838200" y="2269173"/>
          <a:ext cx="10515600" cy="3659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42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eza del rey en tablero de ajedrez">
            <a:extLst>
              <a:ext uri="{FF2B5EF4-FFF2-40B4-BE49-F238E27FC236}">
                <a16:creationId xmlns:a16="http://schemas.microsoft.com/office/drawing/2014/main" id="{7507566A-8CB6-521A-260A-3C0F12E9C339}"/>
              </a:ext>
            </a:extLst>
          </p:cNvPr>
          <p:cNvPicPr>
            <a:picLocks noChangeAspect="1"/>
          </p:cNvPicPr>
          <p:nvPr/>
        </p:nvPicPr>
        <p:blipFill rotWithShape="1">
          <a:blip r:embed="rId2">
            <a:alphaModFix amt="50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6AA05-A4C9-CABC-E357-221B00B2F8E5}"/>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ln w="22225">
                  <a:solidFill>
                    <a:schemeClr val="tx1"/>
                  </a:solidFill>
                  <a:miter lim="800000"/>
                </a:ln>
                <a:solidFill>
                  <a:srgbClr val="FFFFFF"/>
                </a:solidFill>
              </a:rPr>
              <a:t>GENERO</a:t>
            </a:r>
          </a:p>
        </p:txBody>
      </p:sp>
      <p:sp>
        <p:nvSpPr>
          <p:cNvPr id="3" name="Content Placeholder 2">
            <a:extLst>
              <a:ext uri="{FF2B5EF4-FFF2-40B4-BE49-F238E27FC236}">
                <a16:creationId xmlns:a16="http://schemas.microsoft.com/office/drawing/2014/main" id="{7D3C5D3A-47F7-C5C0-F42A-24FD69D3BA97}"/>
              </a:ext>
            </a:extLst>
          </p:cNvPr>
          <p:cNvSpPr>
            <a:spLocks noGrp="1"/>
          </p:cNvSpPr>
          <p:nvPr>
            <p:ph idx="1"/>
          </p:nvPr>
        </p:nvSpPr>
        <p:spPr>
          <a:xfrm>
            <a:off x="849963" y="1200152"/>
            <a:ext cx="2816535" cy="4457696"/>
          </a:xfrm>
        </p:spPr>
        <p:txBody>
          <a:bodyPr vert="horz" lIns="91440" tIns="45720" rIns="91440" bIns="45720" rtlCol="0" anchor="ctr">
            <a:normAutofit/>
          </a:bodyPr>
          <a:lstStyle/>
          <a:p>
            <a:pPr marL="0" indent="0" algn="r">
              <a:buNone/>
            </a:pPr>
            <a:r>
              <a:rPr lang="en-US">
                <a:solidFill>
                  <a:srgbClr val="FFFFFF"/>
                </a:solidFill>
              </a:rPr>
              <a:t>ESTRATEGIA (TOWER DEFENSE)</a:t>
            </a:r>
          </a:p>
        </p:txBody>
      </p:sp>
      <p:sp>
        <p:nvSpPr>
          <p:cNvPr id="14"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660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FC84F-4CF5-0DD7-159E-28B5F0C432E1}"/>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tx1"/>
                </a:solidFill>
                <a:latin typeface="+mj-lt"/>
                <a:ea typeface="+mj-ea"/>
                <a:cs typeface="+mj-cs"/>
              </a:rPr>
              <a:t>CLASIFICACION</a:t>
            </a:r>
          </a:p>
        </p:txBody>
      </p:sp>
      <p:sp>
        <p:nvSpPr>
          <p:cNvPr id="3" name="Content Placeholder 2">
            <a:extLst>
              <a:ext uri="{FF2B5EF4-FFF2-40B4-BE49-F238E27FC236}">
                <a16:creationId xmlns:a16="http://schemas.microsoft.com/office/drawing/2014/main" id="{38D34124-CAB3-8E47-7D67-1B424F2DD247}"/>
              </a:ext>
            </a:extLst>
          </p:cNvPr>
          <p:cNvSpPr>
            <a:spLocks noGrp="1"/>
          </p:cNvSpPr>
          <p:nvPr>
            <p:ph idx="1"/>
          </p:nvPr>
        </p:nvSpPr>
        <p:spPr>
          <a:xfrm>
            <a:off x="795338" y="4092320"/>
            <a:ext cx="10601325" cy="1144884"/>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E10+</a:t>
            </a:r>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01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35C8-C993-9817-9EBA-7860D04BEECC}"/>
              </a:ext>
            </a:extLst>
          </p:cNvPr>
          <p:cNvSpPr>
            <a:spLocks noGrp="1"/>
          </p:cNvSpPr>
          <p:nvPr>
            <p:ph type="title"/>
          </p:nvPr>
        </p:nvSpPr>
        <p:spPr>
          <a:xfrm>
            <a:off x="6053668" y="803325"/>
            <a:ext cx="5314536" cy="1325563"/>
          </a:xfrm>
        </p:spPr>
        <p:txBody>
          <a:bodyPr>
            <a:normAutofit/>
          </a:bodyPr>
          <a:lstStyle/>
          <a:p>
            <a:r>
              <a:rPr lang="en-US" dirty="0">
                <a:ea typeface="Calibri Light"/>
                <a:cs typeface="Calibri Light"/>
              </a:rPr>
              <a:t>TIPO DE ANIMACION</a:t>
            </a:r>
            <a:endParaRPr lang="en-US" dirty="0"/>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ice">
            <a:extLst>
              <a:ext uri="{FF2B5EF4-FFF2-40B4-BE49-F238E27FC236}">
                <a16:creationId xmlns:a16="http://schemas.microsoft.com/office/drawing/2014/main" id="{BEE24B32-5705-52DF-947A-EE698F8377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6F6B8B48-1A5F-66B4-4D9D-106419B3FA28}"/>
              </a:ext>
            </a:extLst>
          </p:cNvPr>
          <p:cNvSpPr>
            <a:spLocks noGrp="1"/>
          </p:cNvSpPr>
          <p:nvPr>
            <p:ph idx="1"/>
          </p:nvPr>
        </p:nvSpPr>
        <p:spPr>
          <a:xfrm>
            <a:off x="6053667" y="2279018"/>
            <a:ext cx="5314543" cy="3375920"/>
          </a:xfrm>
        </p:spPr>
        <p:txBody>
          <a:bodyPr vert="horz" lIns="91440" tIns="45720" rIns="91440" bIns="45720" rtlCol="0" anchor="t">
            <a:normAutofit/>
          </a:bodyPr>
          <a:lstStyle/>
          <a:p>
            <a:r>
              <a:rPr lang="en-US" sz="1800">
                <a:ea typeface="Calibri"/>
                <a:cs typeface="Calibri"/>
              </a:rPr>
              <a:t>JUEGO: 3D</a:t>
            </a:r>
          </a:p>
          <a:p>
            <a:r>
              <a:rPr lang="en-US" sz="1800">
                <a:ea typeface="Calibri"/>
                <a:cs typeface="Calibri"/>
              </a:rPr>
              <a:t>MENUS: 2D</a:t>
            </a:r>
          </a:p>
        </p:txBody>
      </p:sp>
    </p:spTree>
    <p:extLst>
      <p:ext uri="{BB962C8B-B14F-4D97-AF65-F5344CB8AC3E}">
        <p14:creationId xmlns:p14="http://schemas.microsoft.com/office/powerpoint/2010/main" val="57470453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0A0-8057-A690-D2FC-ED19F6681336}"/>
              </a:ext>
            </a:extLst>
          </p:cNvPr>
          <p:cNvSpPr>
            <a:spLocks noGrp="1"/>
          </p:cNvSpPr>
          <p:nvPr>
            <p:ph type="title"/>
          </p:nvPr>
        </p:nvSpPr>
        <p:spPr/>
        <p:txBody>
          <a:bodyPr/>
          <a:lstStyle/>
          <a:p>
            <a:r>
              <a:rPr lang="en-US" dirty="0">
                <a:ea typeface="Calibri Light"/>
                <a:cs typeface="Calibri Light"/>
              </a:rPr>
              <a:t>EQUIPO DE TRABAJO</a:t>
            </a:r>
            <a:endParaRPr lang="en-US" dirty="0"/>
          </a:p>
        </p:txBody>
      </p:sp>
      <p:graphicFrame>
        <p:nvGraphicFramePr>
          <p:cNvPr id="5" name="Content Placeholder 2">
            <a:extLst>
              <a:ext uri="{FF2B5EF4-FFF2-40B4-BE49-F238E27FC236}">
                <a16:creationId xmlns:a16="http://schemas.microsoft.com/office/drawing/2014/main" id="{C4468949-0F11-CD38-A4F4-94609A6D17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13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E0FC8-240E-4B23-7025-370D98D8137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PLANIFICACION</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imeline&#10;&#10;Description automatically generated">
            <a:extLst>
              <a:ext uri="{FF2B5EF4-FFF2-40B4-BE49-F238E27FC236}">
                <a16:creationId xmlns:a16="http://schemas.microsoft.com/office/drawing/2014/main" id="{71B5BB39-7C22-1165-E7B3-705D3A14660B}"/>
              </a:ext>
            </a:extLst>
          </p:cNvPr>
          <p:cNvPicPr>
            <a:picLocks noGrp="1" noChangeAspect="1"/>
          </p:cNvPicPr>
          <p:nvPr>
            <p:ph idx="1"/>
          </p:nvPr>
        </p:nvPicPr>
        <p:blipFill>
          <a:blip r:embed="rId2"/>
          <a:stretch>
            <a:fillRect/>
          </a:stretch>
        </p:blipFill>
        <p:spPr>
          <a:xfrm>
            <a:off x="121257" y="2417263"/>
            <a:ext cx="17305690" cy="4150713"/>
          </a:xfrm>
          <a:prstGeom prst="rect">
            <a:avLst/>
          </a:prstGeom>
        </p:spPr>
      </p:pic>
    </p:spTree>
    <p:extLst>
      <p:ext uri="{BB962C8B-B14F-4D97-AF65-F5344CB8AC3E}">
        <p14:creationId xmlns:p14="http://schemas.microsoft.com/office/powerpoint/2010/main" val="419083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C64B6F-D144-5BBB-EB18-BF9039102BE9}"/>
              </a:ext>
            </a:extLst>
          </p:cNvPr>
          <p:cNvSpPr>
            <a:spLocks noGrp="1"/>
          </p:cNvSpPr>
          <p:nvPr>
            <p:ph type="title"/>
          </p:nvPr>
        </p:nvSpPr>
        <p:spPr>
          <a:xfrm>
            <a:off x="2311147" y="365760"/>
            <a:ext cx="7569706" cy="1288238"/>
          </a:xfrm>
        </p:spPr>
        <p:txBody>
          <a:bodyPr anchor="ctr">
            <a:normAutofit/>
          </a:bodyPr>
          <a:lstStyle/>
          <a:p>
            <a:pPr algn="ctr"/>
            <a:r>
              <a:rPr lang="en-US" dirty="0">
                <a:ea typeface="Calibri Light"/>
                <a:cs typeface="Calibri Light"/>
              </a:rPr>
              <a:t>HISTORIA</a:t>
            </a:r>
            <a:endParaRPr lang="en-US"/>
          </a:p>
        </p:txBody>
      </p:sp>
      <p:sp>
        <p:nvSpPr>
          <p:cNvPr id="3" name="Content Placeholder 2">
            <a:extLst>
              <a:ext uri="{FF2B5EF4-FFF2-40B4-BE49-F238E27FC236}">
                <a16:creationId xmlns:a16="http://schemas.microsoft.com/office/drawing/2014/main" id="{6300D943-D6D9-6F55-C835-D5B7538400A6}"/>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s-DO" sz="2400">
                <a:ea typeface="+mn-lt"/>
                <a:cs typeface="+mn-lt"/>
              </a:rPr>
              <a:t>Se le ha dado el puesto de gerente en una de las operaciones mineras de SANCTUSCORP, como misión principal tendrá la de defender el CORE, estructura principal de estas operaciones, a la vez que sacar la mayor cantidad posible de minerales posibles del planeta, pero no estará solo, existen competidores que no jugaran limpio con usted, deberá desviar parte de los recursos obtenidos de la operación para defenderse de estos competidores hasta que se queden sin recursos.</a:t>
            </a:r>
            <a:endParaRPr lang="en-US" sz="2400">
              <a:ea typeface="+mn-lt"/>
              <a:cs typeface="+mn-lt"/>
            </a:endParaRPr>
          </a:p>
        </p:txBody>
      </p:sp>
    </p:spTree>
    <p:extLst>
      <p:ext uri="{BB962C8B-B14F-4D97-AF65-F5344CB8AC3E}">
        <p14:creationId xmlns:p14="http://schemas.microsoft.com/office/powerpoint/2010/main" val="89149944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A84759-BE08-597A-A325-3144819FA01C}"/>
              </a:ext>
            </a:extLst>
          </p:cNvPr>
          <p:cNvSpPr>
            <a:spLocks noGrp="1"/>
          </p:cNvSpPr>
          <p:nvPr>
            <p:ph type="title"/>
          </p:nvPr>
        </p:nvSpPr>
        <p:spPr>
          <a:xfrm>
            <a:off x="2311147" y="365760"/>
            <a:ext cx="7569706" cy="1288238"/>
          </a:xfrm>
        </p:spPr>
        <p:txBody>
          <a:bodyPr anchor="ctr">
            <a:normAutofit/>
          </a:bodyPr>
          <a:lstStyle/>
          <a:p>
            <a:pPr algn="ctr"/>
            <a:r>
              <a:rPr lang="en-US" dirty="0">
                <a:ea typeface="Calibri Light"/>
                <a:cs typeface="Calibri Light"/>
              </a:rPr>
              <a:t>GUION</a:t>
            </a:r>
            <a:endParaRPr lang="en-US"/>
          </a:p>
        </p:txBody>
      </p:sp>
      <p:sp>
        <p:nvSpPr>
          <p:cNvPr id="3" name="Content Placeholder 2">
            <a:extLst>
              <a:ext uri="{FF2B5EF4-FFF2-40B4-BE49-F238E27FC236}">
                <a16:creationId xmlns:a16="http://schemas.microsoft.com/office/drawing/2014/main" id="{99A0AA52-AD55-7C26-3595-54D25C1097DF}"/>
              </a:ext>
            </a:extLst>
          </p:cNvPr>
          <p:cNvSpPr>
            <a:spLocks noGrp="1"/>
          </p:cNvSpPr>
          <p:nvPr>
            <p:ph idx="1"/>
          </p:nvPr>
        </p:nvSpPr>
        <p:spPr>
          <a:xfrm>
            <a:off x="2165569" y="1956816"/>
            <a:ext cx="7860863" cy="4024884"/>
          </a:xfrm>
        </p:spPr>
        <p:txBody>
          <a:bodyPr vert="horz" lIns="91440" tIns="45720" rIns="91440" bIns="45720" rtlCol="0" anchor="t">
            <a:normAutofit/>
          </a:bodyPr>
          <a:lstStyle/>
          <a:p>
            <a:pPr>
              <a:buNone/>
            </a:pPr>
            <a:r>
              <a:rPr lang="es-DO" sz="2000">
                <a:ea typeface="+mn-lt"/>
                <a:cs typeface="+mn-lt"/>
              </a:rPr>
              <a:t>El juego no tendrá guion como tal, aun así, ofrecerá varios textos en los niveles iniciales, como son:</a:t>
            </a:r>
            <a:endParaRPr lang="en-US" sz="2000">
              <a:ea typeface="+mn-lt"/>
              <a:cs typeface="+mn-lt"/>
            </a:endParaRPr>
          </a:p>
          <a:p>
            <a:pPr>
              <a:buFont typeface="Arial"/>
              <a:buChar char="•"/>
            </a:pPr>
            <a:r>
              <a:rPr lang="es-DO" sz="2000" b="1">
                <a:ea typeface="+mn-lt"/>
                <a:cs typeface="+mn-lt"/>
              </a:rPr>
              <a:t>Nivel 1: </a:t>
            </a:r>
            <a:r>
              <a:rPr lang="es-DO" sz="2000">
                <a:ea typeface="+mn-lt"/>
                <a:cs typeface="+mn-lt"/>
              </a:rPr>
              <a:t>“Place turrets to destroy those invaders!”</a:t>
            </a:r>
            <a:endParaRPr lang="en-US" sz="2000">
              <a:ea typeface="+mn-lt"/>
              <a:cs typeface="+mn-lt"/>
            </a:endParaRPr>
          </a:p>
          <a:p>
            <a:pPr>
              <a:buFont typeface="Arial"/>
              <a:buChar char="•"/>
            </a:pPr>
            <a:r>
              <a:rPr lang="es-DO" sz="2000" b="1">
                <a:ea typeface="+mn-lt"/>
                <a:cs typeface="+mn-lt"/>
              </a:rPr>
              <a:t>Nivel 2: </a:t>
            </a:r>
            <a:r>
              <a:rPr lang="es-DO" sz="2000">
                <a:ea typeface="+mn-lt"/>
                <a:cs typeface="+mn-lt"/>
              </a:rPr>
              <a:t>“Some problems are better blown up...”</a:t>
            </a:r>
            <a:endParaRPr lang="en-US" sz="2000">
              <a:ea typeface="+mn-lt"/>
              <a:cs typeface="+mn-lt"/>
            </a:endParaRPr>
          </a:p>
          <a:p>
            <a:pPr>
              <a:buFont typeface="Arial"/>
              <a:buChar char="•"/>
            </a:pPr>
            <a:r>
              <a:rPr lang="es-DO" sz="2000" b="1">
                <a:ea typeface="+mn-lt"/>
                <a:cs typeface="+mn-lt"/>
              </a:rPr>
              <a:t>Nivel 3:</a:t>
            </a:r>
            <a:r>
              <a:rPr lang="es-DO" sz="2000">
                <a:ea typeface="+mn-lt"/>
                <a:cs typeface="+mn-lt"/>
              </a:rPr>
              <a:t> “Put some energy on those lasers!” y “Some enemies are very tough”</a:t>
            </a:r>
            <a:endParaRPr lang="en-US" sz="2000">
              <a:ea typeface="+mn-lt"/>
              <a:cs typeface="+mn-lt"/>
            </a:endParaRPr>
          </a:p>
          <a:p>
            <a:pPr>
              <a:buFont typeface="Arial"/>
              <a:buChar char="•"/>
            </a:pPr>
            <a:r>
              <a:rPr lang="es-DO" sz="2000" b="1">
                <a:ea typeface="+mn-lt"/>
                <a:cs typeface="+mn-lt"/>
              </a:rPr>
              <a:t>Nivel 4: </a:t>
            </a:r>
            <a:r>
              <a:rPr lang="es-DO" sz="2000">
                <a:ea typeface="+mn-lt"/>
                <a:cs typeface="+mn-lt"/>
              </a:rPr>
              <a:t>“The power of energy!” y  “That's too fast!”</a:t>
            </a:r>
            <a:endParaRPr lang="en-US" sz="2000">
              <a:ea typeface="+mn-lt"/>
              <a:cs typeface="+mn-lt"/>
            </a:endParaRPr>
          </a:p>
          <a:p>
            <a:pPr>
              <a:buFont typeface="Arial"/>
              <a:buChar char="•"/>
            </a:pPr>
            <a:r>
              <a:rPr lang="es-DO" sz="2000" b="1">
                <a:ea typeface="+mn-lt"/>
                <a:cs typeface="+mn-lt"/>
              </a:rPr>
              <a:t>Nivel 5: </a:t>
            </a:r>
            <a:r>
              <a:rPr lang="es-DO" sz="2000">
                <a:ea typeface="+mn-lt"/>
                <a:cs typeface="+mn-lt"/>
              </a:rPr>
              <a:t>“Wait, that’s ilegal!”</a:t>
            </a:r>
            <a:endParaRPr lang="en-US" sz="2000">
              <a:ea typeface="+mn-lt"/>
              <a:cs typeface="+mn-lt"/>
            </a:endParaRPr>
          </a:p>
          <a:p>
            <a:pPr>
              <a:buFont typeface="Arial"/>
              <a:buChar char="•"/>
            </a:pPr>
            <a:r>
              <a:rPr lang="es-DO" sz="2000" b="1">
                <a:ea typeface="+mn-lt"/>
                <a:cs typeface="+mn-lt"/>
              </a:rPr>
              <a:t>Nivel 6:</a:t>
            </a:r>
            <a:r>
              <a:rPr lang="es-DO" sz="2000">
                <a:ea typeface="+mn-lt"/>
                <a:cs typeface="+mn-lt"/>
              </a:rPr>
              <a:t> “Who put this wall on the way?” y “...and call the construction team!”</a:t>
            </a:r>
            <a:endParaRPr lang="es-ES" sz="2000">
              <a:ea typeface="+mn-lt"/>
              <a:cs typeface="+mn-lt"/>
            </a:endParaRPr>
          </a:p>
          <a:p>
            <a:pPr>
              <a:buFont typeface="Arial"/>
              <a:buChar char="•"/>
            </a:pPr>
            <a:r>
              <a:rPr lang="es-DO" sz="2000" b="1">
                <a:ea typeface="+mn-lt"/>
                <a:cs typeface="+mn-lt"/>
              </a:rPr>
              <a:t>Nivel 7:</a:t>
            </a:r>
            <a:r>
              <a:rPr lang="es-DO" sz="2000">
                <a:ea typeface="+mn-lt"/>
                <a:cs typeface="+mn-lt"/>
              </a:rPr>
              <a:t> “Why did i took this job again?”</a:t>
            </a:r>
            <a:endParaRPr lang="es-ES" sz="2000">
              <a:ea typeface="+mn-lt"/>
              <a:cs typeface="+mn-lt"/>
            </a:endParaRPr>
          </a:p>
          <a:p>
            <a:pPr marL="0" indent="0">
              <a:buNone/>
            </a:pP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397035583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D8271-8418-10B0-5FDD-545295F9ABF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STORYBOARD</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9B345CCA-63C8-8033-4410-BD1E8D2A29F9}"/>
              </a:ext>
            </a:extLst>
          </p:cNvPr>
          <p:cNvPicPr>
            <a:picLocks noGrp="1" noChangeAspect="1"/>
          </p:cNvPicPr>
          <p:nvPr>
            <p:ph idx="1"/>
          </p:nvPr>
        </p:nvPicPr>
        <p:blipFill>
          <a:blip r:embed="rId2"/>
          <a:stretch>
            <a:fillRect/>
          </a:stretch>
        </p:blipFill>
        <p:spPr>
          <a:xfrm>
            <a:off x="5153822" y="1204764"/>
            <a:ext cx="6553545" cy="4456414"/>
          </a:xfrm>
          <a:prstGeom prst="rect">
            <a:avLst/>
          </a:prstGeom>
        </p:spPr>
      </p:pic>
    </p:spTree>
    <p:extLst>
      <p:ext uri="{BB962C8B-B14F-4D97-AF65-F5344CB8AC3E}">
        <p14:creationId xmlns:p14="http://schemas.microsoft.com/office/powerpoint/2010/main" val="267619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50FA1-32F6-6AD4-9CD4-A7E5BF020956}"/>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tx1"/>
                </a:solidFill>
                <a:latin typeface="+mj-lt"/>
                <a:ea typeface="+mj-ea"/>
                <a:cs typeface="+mj-cs"/>
              </a:rPr>
              <a:t>PERSONAJES</a:t>
            </a:r>
          </a:p>
        </p:txBody>
      </p:sp>
      <p:cxnSp>
        <p:nvCxnSpPr>
          <p:cNvPr id="13" name="Straight Connector 1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678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7BD2955-84EE-F924-D97E-CC31C7421156}"/>
              </a:ext>
            </a:extLst>
          </p:cNvPr>
          <p:cNvPicPr>
            <a:picLocks noChangeAspect="1"/>
          </p:cNvPicPr>
          <p:nvPr/>
        </p:nvPicPr>
        <p:blipFill rotWithShape="1">
          <a:blip r:embed="rId2"/>
          <a:srcRect t="391" r="-1" b="-1"/>
          <a:stretch/>
        </p:blipFill>
        <p:spPr>
          <a:xfrm>
            <a:off x="2562726" y="1"/>
            <a:ext cx="9629274" cy="6857999"/>
          </a:xfrm>
          <a:prstGeom prst="rect">
            <a:avLst/>
          </a:prstGeom>
        </p:spPr>
      </p:pic>
      <p:sp>
        <p:nvSpPr>
          <p:cNvPr id="24" name="Freeform: Shape 17">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19">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DF7963-EEDA-39F3-712A-4FE76E72762B}"/>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a:t>TORRETA ESTANDAR</a:t>
            </a:r>
          </a:p>
        </p:txBody>
      </p:sp>
      <p:sp>
        <p:nvSpPr>
          <p:cNvPr id="8" name="Content Placeholder 7">
            <a:extLst>
              <a:ext uri="{FF2B5EF4-FFF2-40B4-BE49-F238E27FC236}">
                <a16:creationId xmlns:a16="http://schemas.microsoft.com/office/drawing/2014/main" id="{82CC0F25-C4B7-9FC1-7D3D-214650AE2F45}"/>
              </a:ext>
            </a:extLst>
          </p:cNvPr>
          <p:cNvSpPr>
            <a:spLocks noGrp="1"/>
          </p:cNvSpPr>
          <p:nvPr>
            <p:ph idx="1"/>
          </p:nvPr>
        </p:nvSpPr>
        <p:spPr>
          <a:xfrm>
            <a:off x="804672" y="2726652"/>
            <a:ext cx="3205463" cy="1155525"/>
          </a:xfrm>
        </p:spPr>
        <p:txBody>
          <a:bodyPr vert="horz" lIns="91440" tIns="45720" rIns="91440" bIns="45720" rtlCol="0" anchor="t">
            <a:normAutofit/>
          </a:bodyPr>
          <a:lstStyle/>
          <a:p>
            <a:pPr marL="0" indent="0">
              <a:buNone/>
            </a:pPr>
            <a:r>
              <a:rPr lang="en-US" sz="1900"/>
              <a:t>La torreta básica para defender el CORE, es la menos costosa y una con daño estándar.</a:t>
            </a:r>
          </a:p>
        </p:txBody>
      </p:sp>
    </p:spTree>
    <p:extLst>
      <p:ext uri="{BB962C8B-B14F-4D97-AF65-F5344CB8AC3E}">
        <p14:creationId xmlns:p14="http://schemas.microsoft.com/office/powerpoint/2010/main" val="1269641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descr="A picture containing light, electronics, projector, lit&#10;&#10;Description automatically generated">
            <a:extLst>
              <a:ext uri="{FF2B5EF4-FFF2-40B4-BE49-F238E27FC236}">
                <a16:creationId xmlns:a16="http://schemas.microsoft.com/office/drawing/2014/main" id="{F7208127-8DD7-1AB1-3889-01E258F2F57E}"/>
              </a:ext>
            </a:extLst>
          </p:cNvPr>
          <p:cNvPicPr>
            <a:picLocks noChangeAspect="1"/>
          </p:cNvPicPr>
          <p:nvPr/>
        </p:nvPicPr>
        <p:blipFill rotWithShape="1">
          <a:blip r:embed="rId2"/>
          <a:srcRect l="4940" r="-2" b="-2"/>
          <a:stretch/>
        </p:blipFill>
        <p:spPr>
          <a:xfrm>
            <a:off x="5182104" y="10"/>
            <a:ext cx="7009896"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p:spPr>
      </p:pic>
      <p:sp>
        <p:nvSpPr>
          <p:cNvPr id="18" name="Freeform: Shape 17">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Freeform: Shape 19">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0037D4-9DCB-1CEA-523D-B395A700A9C8}"/>
              </a:ext>
            </a:extLst>
          </p:cNvPr>
          <p:cNvSpPr>
            <a:spLocks noGrp="1"/>
          </p:cNvSpPr>
          <p:nvPr>
            <p:ph type="title"/>
          </p:nvPr>
        </p:nvSpPr>
        <p:spPr>
          <a:xfrm>
            <a:off x="804673" y="1396289"/>
            <a:ext cx="4782458" cy="1325563"/>
          </a:xfrm>
        </p:spPr>
        <p:txBody>
          <a:bodyPr>
            <a:normAutofit/>
          </a:bodyPr>
          <a:lstStyle/>
          <a:p>
            <a:r>
              <a:rPr lang="en-US">
                <a:ea typeface="Calibri Light"/>
                <a:cs typeface="Calibri Light"/>
              </a:rPr>
              <a:t>LANZADOR DE MISILES</a:t>
            </a:r>
            <a:endParaRPr lang="en-US"/>
          </a:p>
        </p:txBody>
      </p:sp>
      <p:sp>
        <p:nvSpPr>
          <p:cNvPr id="8" name="Content Placeholder 7">
            <a:extLst>
              <a:ext uri="{FF2B5EF4-FFF2-40B4-BE49-F238E27FC236}">
                <a16:creationId xmlns:a16="http://schemas.microsoft.com/office/drawing/2014/main" id="{0A3726B9-8C24-987E-B8D9-7830D6C82B85}"/>
              </a:ext>
            </a:extLst>
          </p:cNvPr>
          <p:cNvSpPr>
            <a:spLocks noGrp="1"/>
          </p:cNvSpPr>
          <p:nvPr>
            <p:ph idx="1"/>
          </p:nvPr>
        </p:nvSpPr>
        <p:spPr>
          <a:xfrm>
            <a:off x="804672" y="2871982"/>
            <a:ext cx="4782458" cy="3181684"/>
          </a:xfrm>
        </p:spPr>
        <p:txBody>
          <a:bodyPr vert="horz" lIns="91440" tIns="45720" rIns="91440" bIns="45720" rtlCol="0" anchor="t">
            <a:normAutofit/>
          </a:bodyPr>
          <a:lstStyle/>
          <a:p>
            <a:pPr marL="0" indent="0">
              <a:buNone/>
            </a:pPr>
            <a:r>
              <a:rPr lang="es-DO" sz="1800">
                <a:ea typeface="+mn-lt"/>
                <a:cs typeface="+mn-lt"/>
              </a:rPr>
              <a:t>Es una torreta la cual lanza misiles que infringen un gran daño en un área amplia, perfecta para quitarse grandes cantidades de enemigos de encima.</a:t>
            </a:r>
            <a:endParaRPr lang="en-US" sz="1800">
              <a:ea typeface="+mn-lt"/>
              <a:cs typeface="+mn-lt"/>
            </a:endParaRPr>
          </a:p>
        </p:txBody>
      </p:sp>
    </p:spTree>
    <p:extLst>
      <p:ext uri="{BB962C8B-B14F-4D97-AF65-F5344CB8AC3E}">
        <p14:creationId xmlns:p14="http://schemas.microsoft.com/office/powerpoint/2010/main" val="3714132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light, electronics, projector&#10;&#10;Description automatically generated">
            <a:extLst>
              <a:ext uri="{FF2B5EF4-FFF2-40B4-BE49-F238E27FC236}">
                <a16:creationId xmlns:a16="http://schemas.microsoft.com/office/drawing/2014/main" id="{3E8237E3-2032-F808-8488-85820DF74809}"/>
              </a:ext>
            </a:extLst>
          </p:cNvPr>
          <p:cNvPicPr>
            <a:picLocks noChangeAspect="1"/>
          </p:cNvPicPr>
          <p:nvPr/>
        </p:nvPicPr>
        <p:blipFill rotWithShape="1">
          <a:blip r:embed="rId2"/>
          <a:srcRect r="6102" b="-2"/>
          <a:stretch/>
        </p:blipFill>
        <p:spPr>
          <a:xfrm>
            <a:off x="4117521" y="10"/>
            <a:ext cx="8074479" cy="6857990"/>
          </a:xfrm>
          <a:prstGeom prst="rect">
            <a:avLst/>
          </a:prstGeom>
        </p:spPr>
      </p:pic>
      <p:sp>
        <p:nvSpPr>
          <p:cNvPr id="18" name="Freeform: Shape 17">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98A7E2-A6FD-2DFF-4EA0-FC20F0F7EA5E}"/>
              </a:ext>
            </a:extLst>
          </p:cNvPr>
          <p:cNvSpPr>
            <a:spLocks noGrp="1"/>
          </p:cNvSpPr>
          <p:nvPr>
            <p:ph type="title"/>
          </p:nvPr>
        </p:nvSpPr>
        <p:spPr>
          <a:xfrm>
            <a:off x="804672" y="365125"/>
            <a:ext cx="5266155" cy="1325563"/>
          </a:xfrm>
        </p:spPr>
        <p:txBody>
          <a:bodyPr>
            <a:normAutofit/>
          </a:bodyPr>
          <a:lstStyle/>
          <a:p>
            <a:r>
              <a:rPr lang="en-US">
                <a:ea typeface="Calibri Light"/>
                <a:cs typeface="Calibri Light"/>
              </a:rPr>
              <a:t>RAYO LASER</a:t>
            </a:r>
            <a:endParaRPr lang="en-US"/>
          </a:p>
        </p:txBody>
      </p:sp>
      <p:sp>
        <p:nvSpPr>
          <p:cNvPr id="8" name="Content Placeholder 7">
            <a:extLst>
              <a:ext uri="{FF2B5EF4-FFF2-40B4-BE49-F238E27FC236}">
                <a16:creationId xmlns:a16="http://schemas.microsoft.com/office/drawing/2014/main" id="{29103C90-CC92-159A-C26D-A07316DA8681}"/>
              </a:ext>
            </a:extLst>
          </p:cNvPr>
          <p:cNvSpPr>
            <a:spLocks noGrp="1"/>
          </p:cNvSpPr>
          <p:nvPr>
            <p:ph idx="1"/>
          </p:nvPr>
        </p:nvSpPr>
        <p:spPr>
          <a:xfrm>
            <a:off x="804672" y="2022601"/>
            <a:ext cx="3941499" cy="4154361"/>
          </a:xfrm>
        </p:spPr>
        <p:txBody>
          <a:bodyPr vert="horz" lIns="91440" tIns="45720" rIns="91440" bIns="45720" rtlCol="0">
            <a:normAutofit/>
          </a:bodyPr>
          <a:lstStyle/>
          <a:p>
            <a:pPr marL="0" indent="0">
              <a:buNone/>
            </a:pPr>
            <a:r>
              <a:rPr lang="es-DO" sz="2000" dirty="0">
                <a:ea typeface="+mn-lt"/>
                <a:cs typeface="+mn-lt"/>
              </a:rPr>
              <a:t>Una torreta que realiza daño constante a un enemigo, otra de sus funciones es la de ralentizar los enemigos a los que disparan.</a:t>
            </a:r>
            <a:endParaRPr lang="en-US" sz="2000" dirty="0">
              <a:ea typeface="+mn-lt"/>
              <a:cs typeface="+mn-lt"/>
            </a:endParaRPr>
          </a:p>
        </p:txBody>
      </p:sp>
    </p:spTree>
    <p:extLst>
      <p:ext uri="{BB962C8B-B14F-4D97-AF65-F5344CB8AC3E}">
        <p14:creationId xmlns:p14="http://schemas.microsoft.com/office/powerpoint/2010/main" val="393317850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descr="A picture containing shape&#10;&#10;Description automatically generated">
            <a:extLst>
              <a:ext uri="{FF2B5EF4-FFF2-40B4-BE49-F238E27FC236}">
                <a16:creationId xmlns:a16="http://schemas.microsoft.com/office/drawing/2014/main" id="{F4318513-01A6-05C1-E361-A502C44A36B1}"/>
              </a:ext>
            </a:extLst>
          </p:cNvPr>
          <p:cNvPicPr>
            <a:picLocks noChangeAspect="1"/>
          </p:cNvPicPr>
          <p:nvPr/>
        </p:nvPicPr>
        <p:blipFill rotWithShape="1">
          <a:blip r:embed="rId2"/>
          <a:srcRect t="8879" r="-1" b="4"/>
          <a:stretch/>
        </p:blipFill>
        <p:spPr>
          <a:xfrm>
            <a:off x="20" y="10"/>
            <a:ext cx="12188932" cy="6857990"/>
          </a:xfrm>
          <a:prstGeom prst="rect">
            <a:avLst/>
          </a:prstGeom>
        </p:spPr>
      </p:pic>
      <p:sp>
        <p:nvSpPr>
          <p:cNvPr id="16" name="Freeform: Shape 1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4FFC57-3830-6328-0900-41E59E68EBD3}"/>
              </a:ext>
            </a:extLst>
          </p:cNvPr>
          <p:cNvSpPr>
            <a:spLocks noGrp="1"/>
          </p:cNvSpPr>
          <p:nvPr>
            <p:ph type="title"/>
          </p:nvPr>
        </p:nvSpPr>
        <p:spPr>
          <a:xfrm>
            <a:off x="618062" y="4185749"/>
            <a:ext cx="9265771" cy="622836"/>
          </a:xfrm>
        </p:spPr>
        <p:txBody>
          <a:bodyPr>
            <a:normAutofit/>
          </a:bodyPr>
          <a:lstStyle/>
          <a:p>
            <a:r>
              <a:rPr lang="en-US" sz="3600">
                <a:ea typeface="Calibri Light"/>
                <a:cs typeface="Calibri Light"/>
              </a:rPr>
              <a:t>TORRETA ELECTRICA</a:t>
            </a:r>
            <a:endParaRPr lang="en-US" sz="3600"/>
          </a:p>
        </p:txBody>
      </p:sp>
      <p:sp>
        <p:nvSpPr>
          <p:cNvPr id="17" name="Content Placeholder 7">
            <a:extLst>
              <a:ext uri="{FF2B5EF4-FFF2-40B4-BE49-F238E27FC236}">
                <a16:creationId xmlns:a16="http://schemas.microsoft.com/office/drawing/2014/main" id="{07A6E187-6DFC-AB41-09BB-31C773C5BB3D}"/>
              </a:ext>
            </a:extLst>
          </p:cNvPr>
          <p:cNvSpPr>
            <a:spLocks noGrp="1"/>
          </p:cNvSpPr>
          <p:nvPr>
            <p:ph idx="1"/>
          </p:nvPr>
        </p:nvSpPr>
        <p:spPr>
          <a:xfrm>
            <a:off x="618063" y="4856921"/>
            <a:ext cx="9565028" cy="1249240"/>
          </a:xfrm>
        </p:spPr>
        <p:txBody>
          <a:bodyPr vert="horz" lIns="91440" tIns="45720" rIns="91440" bIns="45720" rtlCol="0" anchor="t">
            <a:normAutofit/>
          </a:bodyPr>
          <a:lstStyle/>
          <a:p>
            <a:pPr marL="0" indent="0">
              <a:buNone/>
            </a:pPr>
            <a:r>
              <a:rPr lang="es-DO" sz="1800" dirty="0">
                <a:ea typeface="+mn-lt"/>
                <a:cs typeface="+mn-lt"/>
              </a:rPr>
              <a:t>Una torreta que, aunque no causa daño, ralentiza a los enemigos dentro de su área, es la única torreta con 2 mejoras y cada mejora aumenta en gran medida su área de impacto.</a:t>
            </a:r>
            <a:endParaRPr lang="en-US" sz="1800" dirty="0">
              <a:ea typeface="+mn-lt"/>
              <a:cs typeface="+mn-lt"/>
            </a:endParaRPr>
          </a:p>
        </p:txBody>
      </p:sp>
    </p:spTree>
    <p:extLst>
      <p:ext uri="{BB962C8B-B14F-4D97-AF65-F5344CB8AC3E}">
        <p14:creationId xmlns:p14="http://schemas.microsoft.com/office/powerpoint/2010/main" val="1185950719"/>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light&#10;&#10;Description automatically generated">
            <a:extLst>
              <a:ext uri="{FF2B5EF4-FFF2-40B4-BE49-F238E27FC236}">
                <a16:creationId xmlns:a16="http://schemas.microsoft.com/office/drawing/2014/main" id="{DF5E8310-A614-E579-6D84-BAE375F228E2}"/>
              </a:ext>
            </a:extLst>
          </p:cNvPr>
          <p:cNvPicPr>
            <a:picLocks noChangeAspect="1"/>
          </p:cNvPicPr>
          <p:nvPr/>
        </p:nvPicPr>
        <p:blipFill rotWithShape="1">
          <a:blip r:embed="rId2"/>
          <a:srcRect l="7892" r="4618" b="-2"/>
          <a:stretch/>
        </p:blipFill>
        <p:spPr>
          <a:xfrm>
            <a:off x="4117521" y="10"/>
            <a:ext cx="8074479" cy="6857990"/>
          </a:xfrm>
          <a:prstGeom prst="rect">
            <a:avLst/>
          </a:prstGeom>
        </p:spPr>
      </p:pic>
      <p:sp>
        <p:nvSpPr>
          <p:cNvPr id="24" name="Freeform: Shape 17">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9">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7645F4-B213-9BD0-039C-DB5AB40AC64B}"/>
              </a:ext>
            </a:extLst>
          </p:cNvPr>
          <p:cNvSpPr>
            <a:spLocks noGrp="1"/>
          </p:cNvSpPr>
          <p:nvPr>
            <p:ph type="title"/>
          </p:nvPr>
        </p:nvSpPr>
        <p:spPr>
          <a:xfrm>
            <a:off x="804672" y="365125"/>
            <a:ext cx="5266155" cy="1325563"/>
          </a:xfrm>
        </p:spPr>
        <p:txBody>
          <a:bodyPr>
            <a:normAutofit/>
          </a:bodyPr>
          <a:lstStyle/>
          <a:p>
            <a:r>
              <a:rPr lang="en-US">
                <a:ea typeface="Calibri Light"/>
                <a:cs typeface="Calibri Light"/>
              </a:rPr>
              <a:t>TORRE MINERA</a:t>
            </a:r>
            <a:endParaRPr lang="en-US"/>
          </a:p>
        </p:txBody>
      </p:sp>
      <p:sp>
        <p:nvSpPr>
          <p:cNvPr id="8" name="Content Placeholder 7">
            <a:extLst>
              <a:ext uri="{FF2B5EF4-FFF2-40B4-BE49-F238E27FC236}">
                <a16:creationId xmlns:a16="http://schemas.microsoft.com/office/drawing/2014/main" id="{7844BA09-6022-64A1-E8DA-DA6E407C71FF}"/>
              </a:ext>
            </a:extLst>
          </p:cNvPr>
          <p:cNvSpPr>
            <a:spLocks noGrp="1"/>
          </p:cNvSpPr>
          <p:nvPr>
            <p:ph idx="1"/>
          </p:nvPr>
        </p:nvSpPr>
        <p:spPr>
          <a:xfrm>
            <a:off x="804672" y="2022601"/>
            <a:ext cx="3941499" cy="4154361"/>
          </a:xfrm>
        </p:spPr>
        <p:txBody>
          <a:bodyPr vert="horz" lIns="91440" tIns="45720" rIns="91440" bIns="45720" rtlCol="0">
            <a:normAutofit/>
          </a:bodyPr>
          <a:lstStyle/>
          <a:p>
            <a:pPr marL="0" indent="0">
              <a:buNone/>
            </a:pPr>
            <a:r>
              <a:rPr lang="es-DO" sz="2000" dirty="0">
                <a:ea typeface="+mn-lt"/>
                <a:cs typeface="+mn-lt"/>
              </a:rPr>
              <a:t>Una torreta que se encarga de recolectar los minerales del mapa, es una de las torretas principales a tener para pasar los niveles.</a:t>
            </a:r>
            <a:endParaRPr lang="en-US" sz="2000" dirty="0">
              <a:ea typeface="+mn-lt"/>
              <a:cs typeface="+mn-lt"/>
            </a:endParaRPr>
          </a:p>
        </p:txBody>
      </p:sp>
    </p:spTree>
    <p:extLst>
      <p:ext uri="{BB962C8B-B14F-4D97-AF65-F5344CB8AC3E}">
        <p14:creationId xmlns:p14="http://schemas.microsoft.com/office/powerpoint/2010/main" val="225350301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blue&#10;&#10;Description automatically generated">
            <a:extLst>
              <a:ext uri="{FF2B5EF4-FFF2-40B4-BE49-F238E27FC236}">
                <a16:creationId xmlns:a16="http://schemas.microsoft.com/office/drawing/2014/main" id="{40EFEEA0-66F7-F710-65D6-AA3A778E7FC2}"/>
              </a:ext>
            </a:extLst>
          </p:cNvPr>
          <p:cNvPicPr>
            <a:picLocks noChangeAspect="1"/>
          </p:cNvPicPr>
          <p:nvPr/>
        </p:nvPicPr>
        <p:blipFill rotWithShape="1">
          <a:blip r:embed="rId2"/>
          <a:srcRect t="832" r="-1" b="11562"/>
          <a:stretch/>
        </p:blipFill>
        <p:spPr>
          <a:xfrm>
            <a:off x="4117521" y="10"/>
            <a:ext cx="8074479" cy="6857990"/>
          </a:xfrm>
          <a:prstGeom prst="rect">
            <a:avLst/>
          </a:prstGeom>
        </p:spPr>
      </p:pic>
      <p:sp>
        <p:nvSpPr>
          <p:cNvPr id="18" name="Freeform: Shape 17">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A98C0F-8339-5288-B3C1-99E798C591D8}"/>
              </a:ext>
            </a:extLst>
          </p:cNvPr>
          <p:cNvSpPr>
            <a:spLocks noGrp="1"/>
          </p:cNvSpPr>
          <p:nvPr>
            <p:ph type="title"/>
          </p:nvPr>
        </p:nvSpPr>
        <p:spPr>
          <a:xfrm>
            <a:off x="804672" y="365125"/>
            <a:ext cx="5266155" cy="1325563"/>
          </a:xfrm>
        </p:spPr>
        <p:txBody>
          <a:bodyPr>
            <a:normAutofit/>
          </a:bodyPr>
          <a:lstStyle/>
          <a:p>
            <a:r>
              <a:rPr lang="en-US">
                <a:ea typeface="Calibri Light"/>
                <a:cs typeface="Calibri Light"/>
              </a:rPr>
              <a:t>TORRE DE ENERGIA</a:t>
            </a:r>
            <a:endParaRPr lang="en-US"/>
          </a:p>
        </p:txBody>
      </p:sp>
      <p:sp>
        <p:nvSpPr>
          <p:cNvPr id="8" name="Content Placeholder 7">
            <a:extLst>
              <a:ext uri="{FF2B5EF4-FFF2-40B4-BE49-F238E27FC236}">
                <a16:creationId xmlns:a16="http://schemas.microsoft.com/office/drawing/2014/main" id="{DEC59762-BF5C-E366-3579-44C426374DA5}"/>
              </a:ext>
            </a:extLst>
          </p:cNvPr>
          <p:cNvSpPr>
            <a:spLocks noGrp="1"/>
          </p:cNvSpPr>
          <p:nvPr>
            <p:ph idx="1"/>
          </p:nvPr>
        </p:nvSpPr>
        <p:spPr>
          <a:xfrm>
            <a:off x="804672" y="2022601"/>
            <a:ext cx="3941499" cy="4154361"/>
          </a:xfrm>
        </p:spPr>
        <p:txBody>
          <a:bodyPr vert="horz" lIns="91440" tIns="45720" rIns="91440" bIns="45720" rtlCol="0">
            <a:normAutofit/>
          </a:bodyPr>
          <a:lstStyle/>
          <a:p>
            <a:pPr marL="0" indent="0">
              <a:buNone/>
            </a:pPr>
            <a:r>
              <a:rPr lang="es-DO" sz="2000" dirty="0">
                <a:ea typeface="+mn-lt"/>
                <a:cs typeface="+mn-lt"/>
              </a:rPr>
              <a:t>Una torreta que se encarga de recolectar los minerales energéticos utilizados para operar todas las otras torretas en el juego, sin estas, tienes un “</a:t>
            </a:r>
            <a:r>
              <a:rPr lang="es-DO" sz="2000" dirty="0" err="1">
                <a:ea typeface="+mn-lt"/>
                <a:cs typeface="+mn-lt"/>
              </a:rPr>
              <a:t>GameOver</a:t>
            </a:r>
            <a:r>
              <a:rPr lang="es-DO" sz="2000" dirty="0">
                <a:ea typeface="+mn-lt"/>
                <a:cs typeface="+mn-lt"/>
              </a:rPr>
              <a:t>” definitivo.</a:t>
            </a:r>
            <a:endParaRPr lang="en-US" sz="2000" dirty="0">
              <a:ea typeface="+mn-lt"/>
              <a:cs typeface="+mn-lt"/>
            </a:endParaRPr>
          </a:p>
        </p:txBody>
      </p:sp>
    </p:spTree>
    <p:extLst>
      <p:ext uri="{BB962C8B-B14F-4D97-AF65-F5344CB8AC3E}">
        <p14:creationId xmlns:p14="http://schemas.microsoft.com/office/powerpoint/2010/main" val="1780193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6CE65C-A69E-A9C9-F3E5-3B91154E302F}"/>
              </a:ext>
            </a:extLst>
          </p:cNvPr>
          <p:cNvSpPr>
            <a:spLocks noGrp="1"/>
          </p:cNvSpPr>
          <p:nvPr>
            <p:ph type="title"/>
          </p:nvPr>
        </p:nvSpPr>
        <p:spPr>
          <a:xfrm>
            <a:off x="1537097" y="1428750"/>
            <a:ext cx="9117807" cy="2105026"/>
          </a:xfrm>
        </p:spPr>
        <p:txBody>
          <a:bodyPr vert="horz" lIns="91440" tIns="45720" rIns="91440" bIns="45720" rtlCol="0" anchor="b">
            <a:normAutofit fontScale="90000"/>
          </a:bodyPr>
          <a:lstStyle/>
          <a:p>
            <a:pPr algn="ctr"/>
            <a:r>
              <a:rPr lang="en-US" sz="6000" dirty="0">
                <a:ea typeface="Calibri Light"/>
                <a:cs typeface="Calibri Light"/>
              </a:rPr>
              <a:t>DIAGRAMAS </a:t>
            </a:r>
            <a:br>
              <a:rPr lang="en-US" sz="6000" dirty="0">
                <a:ea typeface="Calibri Light"/>
                <a:cs typeface="Calibri Light"/>
              </a:rPr>
            </a:br>
            <a:r>
              <a:rPr lang="en-US" sz="6000" dirty="0">
                <a:ea typeface="Calibri Light"/>
                <a:cs typeface="Calibri Light"/>
              </a:rPr>
              <a:t>Y </a:t>
            </a:r>
            <a:br>
              <a:rPr lang="en-US" sz="6000" dirty="0">
                <a:ea typeface="Calibri Light"/>
                <a:cs typeface="Calibri Light"/>
              </a:rPr>
            </a:br>
            <a:r>
              <a:rPr lang="en-US" sz="6000" dirty="0">
                <a:ea typeface="Calibri Light"/>
                <a:cs typeface="Calibri Light"/>
              </a:rPr>
              <a:t>CASOS DE USO</a:t>
            </a:r>
            <a:endParaRPr lang="en-US" sz="6000" kern="1200" dirty="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270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lit, light, dark&#10;&#10;Description automatically generated">
            <a:extLst>
              <a:ext uri="{FF2B5EF4-FFF2-40B4-BE49-F238E27FC236}">
                <a16:creationId xmlns:a16="http://schemas.microsoft.com/office/drawing/2014/main" id="{57ACBE95-0714-B097-B7FF-2B3512928946}"/>
              </a:ext>
            </a:extLst>
          </p:cNvPr>
          <p:cNvPicPr>
            <a:picLocks noChangeAspect="1"/>
          </p:cNvPicPr>
          <p:nvPr/>
        </p:nvPicPr>
        <p:blipFill rotWithShape="1">
          <a:blip r:embed="rId2"/>
          <a:srcRect l="1532" r="4084" b="-2"/>
          <a:stretch/>
        </p:blipFill>
        <p:spPr>
          <a:xfrm>
            <a:off x="4117521" y="10"/>
            <a:ext cx="8074479" cy="6857990"/>
          </a:xfrm>
          <a:prstGeom prst="rect">
            <a:avLst/>
          </a:prstGeom>
        </p:spPr>
      </p:pic>
      <p:sp>
        <p:nvSpPr>
          <p:cNvPr id="18" name="Freeform: Shape 17">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E855C2-094C-37C2-7E38-8C68AF27F226}"/>
              </a:ext>
            </a:extLst>
          </p:cNvPr>
          <p:cNvSpPr>
            <a:spLocks noGrp="1"/>
          </p:cNvSpPr>
          <p:nvPr>
            <p:ph type="title"/>
          </p:nvPr>
        </p:nvSpPr>
        <p:spPr>
          <a:xfrm>
            <a:off x="804672" y="365125"/>
            <a:ext cx="5266155" cy="1325563"/>
          </a:xfrm>
        </p:spPr>
        <p:txBody>
          <a:bodyPr>
            <a:normAutofit/>
          </a:bodyPr>
          <a:lstStyle/>
          <a:p>
            <a:r>
              <a:rPr lang="en-US">
                <a:ea typeface="Calibri Light"/>
                <a:cs typeface="Calibri Light"/>
              </a:rPr>
              <a:t>TORRE DE REPARACION</a:t>
            </a:r>
            <a:endParaRPr lang="en-US"/>
          </a:p>
        </p:txBody>
      </p:sp>
      <p:sp>
        <p:nvSpPr>
          <p:cNvPr id="8" name="Content Placeholder 7">
            <a:extLst>
              <a:ext uri="{FF2B5EF4-FFF2-40B4-BE49-F238E27FC236}">
                <a16:creationId xmlns:a16="http://schemas.microsoft.com/office/drawing/2014/main" id="{F8C6E201-EE45-F9B5-D913-B842953D46FC}"/>
              </a:ext>
            </a:extLst>
          </p:cNvPr>
          <p:cNvSpPr>
            <a:spLocks noGrp="1"/>
          </p:cNvSpPr>
          <p:nvPr>
            <p:ph idx="1"/>
          </p:nvPr>
        </p:nvSpPr>
        <p:spPr>
          <a:xfrm>
            <a:off x="804672" y="2022601"/>
            <a:ext cx="3941499" cy="4154361"/>
          </a:xfrm>
        </p:spPr>
        <p:txBody>
          <a:bodyPr vert="horz" lIns="91440" tIns="45720" rIns="91440" bIns="45720" rtlCol="0">
            <a:normAutofit/>
          </a:bodyPr>
          <a:lstStyle/>
          <a:p>
            <a:pPr marL="0" indent="0">
              <a:buNone/>
            </a:pPr>
            <a:r>
              <a:rPr lang="es-DO" sz="2000" dirty="0">
                <a:ea typeface="+mn-lt"/>
                <a:cs typeface="+mn-lt"/>
              </a:rPr>
              <a:t>Una torreta nacida de la amenaza de los </a:t>
            </a:r>
            <a:r>
              <a:rPr lang="es-DO" sz="2000" dirty="0" err="1">
                <a:ea typeface="+mn-lt"/>
                <a:cs typeface="+mn-lt"/>
              </a:rPr>
              <a:t>tricksters</a:t>
            </a:r>
            <a:r>
              <a:rPr lang="es-DO" sz="2000" dirty="0">
                <a:ea typeface="+mn-lt"/>
                <a:cs typeface="+mn-lt"/>
              </a:rPr>
              <a:t>, si una torreta en su área sufre daños, esta se encarga de repararla, lamentablemente una sola de estas es incapaz de superar a un </a:t>
            </a:r>
            <a:r>
              <a:rPr lang="es-DO" sz="2000" dirty="0" err="1">
                <a:ea typeface="+mn-lt"/>
                <a:cs typeface="+mn-lt"/>
              </a:rPr>
              <a:t>trickster</a:t>
            </a:r>
            <a:r>
              <a:rPr lang="es-DO" sz="2000" dirty="0">
                <a:ea typeface="+mn-lt"/>
                <a:cs typeface="+mn-lt"/>
              </a:rPr>
              <a:t> por lo que necesitaras otras medidas alternativas para vencerlos.</a:t>
            </a:r>
            <a:endParaRPr lang="en-US" sz="2000" dirty="0">
              <a:ea typeface="+mn-lt"/>
              <a:cs typeface="+mn-lt"/>
            </a:endParaRPr>
          </a:p>
        </p:txBody>
      </p:sp>
    </p:spTree>
    <p:extLst>
      <p:ext uri="{BB962C8B-B14F-4D97-AF65-F5344CB8AC3E}">
        <p14:creationId xmlns:p14="http://schemas.microsoft.com/office/powerpoint/2010/main" val="120198130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night sky&#10;&#10;Description automatically generated">
            <a:extLst>
              <a:ext uri="{FF2B5EF4-FFF2-40B4-BE49-F238E27FC236}">
                <a16:creationId xmlns:a16="http://schemas.microsoft.com/office/drawing/2014/main" id="{1796173A-EFEF-1266-218A-9E4C07979F01}"/>
              </a:ext>
            </a:extLst>
          </p:cNvPr>
          <p:cNvPicPr>
            <a:picLocks noChangeAspect="1"/>
          </p:cNvPicPr>
          <p:nvPr/>
        </p:nvPicPr>
        <p:blipFill rotWithShape="1">
          <a:blip r:embed="rId2"/>
          <a:srcRect r="9637" b="1"/>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C001D0-41B3-171E-F9D2-BAFEA4E16FF8}"/>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RAIL</a:t>
            </a:r>
            <a:endParaRPr lang="en-US" dirty="0"/>
          </a:p>
        </p:txBody>
      </p:sp>
      <p:sp>
        <p:nvSpPr>
          <p:cNvPr id="8" name="Content Placeholder 7">
            <a:extLst>
              <a:ext uri="{FF2B5EF4-FFF2-40B4-BE49-F238E27FC236}">
                <a16:creationId xmlns:a16="http://schemas.microsoft.com/office/drawing/2014/main" id="{61C392A5-CBF7-0AED-02DC-7F4813A1E984}"/>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s-DO" sz="2000" dirty="0">
                <a:ea typeface="+mn-lt"/>
                <a:cs typeface="+mn-lt"/>
              </a:rPr>
              <a:t>Es el enemigo base, y cuenta con las estadísticas estándar para los enemigos, se verá presente en todos los niveles.</a:t>
            </a:r>
            <a:endParaRPr lang="en-US" sz="2000" dirty="0">
              <a:ea typeface="+mn-lt"/>
              <a:cs typeface="+mn-lt"/>
            </a:endParaRPr>
          </a:p>
        </p:txBody>
      </p:sp>
    </p:spTree>
    <p:extLst>
      <p:ext uri="{BB962C8B-B14F-4D97-AF65-F5344CB8AC3E}">
        <p14:creationId xmlns:p14="http://schemas.microsoft.com/office/powerpoint/2010/main" val="189023869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silhouette, vegetable&#10;&#10;Description automatically generated">
            <a:extLst>
              <a:ext uri="{FF2B5EF4-FFF2-40B4-BE49-F238E27FC236}">
                <a16:creationId xmlns:a16="http://schemas.microsoft.com/office/drawing/2014/main" id="{D93B014F-B067-059C-AC31-63778EE45913}"/>
              </a:ext>
            </a:extLst>
          </p:cNvPr>
          <p:cNvPicPr>
            <a:picLocks noChangeAspect="1"/>
          </p:cNvPicPr>
          <p:nvPr/>
        </p:nvPicPr>
        <p:blipFill rotWithShape="1">
          <a:blip r:embed="rId2"/>
          <a:srcRect l="6521" r="5468" b="-2"/>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7D8CC3-FE35-37F8-1C40-3228017B6F02}"/>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COLOSO</a:t>
            </a:r>
            <a:endParaRPr lang="en-US" dirty="0"/>
          </a:p>
        </p:txBody>
      </p:sp>
      <p:sp>
        <p:nvSpPr>
          <p:cNvPr id="8" name="Content Placeholder 7">
            <a:extLst>
              <a:ext uri="{FF2B5EF4-FFF2-40B4-BE49-F238E27FC236}">
                <a16:creationId xmlns:a16="http://schemas.microsoft.com/office/drawing/2014/main" id="{3B5EDF4F-4843-6358-1FA5-4798308A2354}"/>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s-DO" sz="2000" dirty="0">
                <a:ea typeface="+mn-lt"/>
                <a:cs typeface="+mn-lt"/>
              </a:rPr>
              <a:t>Una variante más lenta, pero con mayor vida y tamaño que la variante “Rail”, su dureza hace que se requieran varias torres para abatirlos y si se juntan varios pueden ser un dolor de cabeza para el jugador.</a:t>
            </a:r>
            <a:endParaRPr lang="en-US" sz="2000" dirty="0">
              <a:ea typeface="+mn-lt"/>
              <a:cs typeface="+mn-lt"/>
            </a:endParaRPr>
          </a:p>
        </p:txBody>
      </p:sp>
    </p:spTree>
    <p:extLst>
      <p:ext uri="{BB962C8B-B14F-4D97-AF65-F5344CB8AC3E}">
        <p14:creationId xmlns:p14="http://schemas.microsoft.com/office/powerpoint/2010/main" val="395419553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160DA85-50BF-F160-CB4D-9620C4A13BE5}"/>
              </a:ext>
            </a:extLst>
          </p:cNvPr>
          <p:cNvPicPr>
            <a:picLocks noChangeAspect="1"/>
          </p:cNvPicPr>
          <p:nvPr/>
        </p:nvPicPr>
        <p:blipFill rotWithShape="1">
          <a:blip r:embed="rId2"/>
          <a:srcRect r="3129" b="2"/>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D1EB6C-6CB3-B282-1C2E-6F56ED469BC8}"/>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FLASH</a:t>
            </a:r>
            <a:endParaRPr lang="en-US" dirty="0"/>
          </a:p>
        </p:txBody>
      </p:sp>
      <p:sp>
        <p:nvSpPr>
          <p:cNvPr id="8" name="Content Placeholder 7">
            <a:extLst>
              <a:ext uri="{FF2B5EF4-FFF2-40B4-BE49-F238E27FC236}">
                <a16:creationId xmlns:a16="http://schemas.microsoft.com/office/drawing/2014/main" id="{A6F2BE43-7F2E-AADB-0E63-B86A84B7F12D}"/>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s-DO" sz="2000" dirty="0">
                <a:ea typeface="+mn-lt"/>
                <a:cs typeface="+mn-lt"/>
              </a:rPr>
              <a:t>Una variante de “Rail” con menor vida, pero con una velocidad muy superior, dependiendo de la estructura de la defensa, estas pueden convertirse en algo mortal para el jugador.</a:t>
            </a:r>
            <a:endParaRPr lang="en-US" sz="2000" dirty="0">
              <a:ea typeface="+mn-lt"/>
              <a:cs typeface="+mn-lt"/>
            </a:endParaRPr>
          </a:p>
        </p:txBody>
      </p:sp>
    </p:spTree>
    <p:extLst>
      <p:ext uri="{BB962C8B-B14F-4D97-AF65-F5344CB8AC3E}">
        <p14:creationId xmlns:p14="http://schemas.microsoft.com/office/powerpoint/2010/main" val="689740486"/>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Shape&#10;&#10;Description automatically generated">
            <a:extLst>
              <a:ext uri="{FF2B5EF4-FFF2-40B4-BE49-F238E27FC236}">
                <a16:creationId xmlns:a16="http://schemas.microsoft.com/office/drawing/2014/main" id="{933074A1-7A19-225C-F281-C4F637911B11}"/>
              </a:ext>
            </a:extLst>
          </p:cNvPr>
          <p:cNvPicPr>
            <a:picLocks noChangeAspect="1"/>
          </p:cNvPicPr>
          <p:nvPr/>
        </p:nvPicPr>
        <p:blipFill rotWithShape="1">
          <a:blip r:embed="rId2"/>
          <a:srcRect l="946" r="887" b="1"/>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F45C4C-6474-E2EE-8BD5-975D023A396E}"/>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TRICKSTER</a:t>
            </a:r>
            <a:endParaRPr lang="en-US" dirty="0"/>
          </a:p>
        </p:txBody>
      </p:sp>
      <p:sp>
        <p:nvSpPr>
          <p:cNvPr id="8" name="Content Placeholder 7">
            <a:extLst>
              <a:ext uri="{FF2B5EF4-FFF2-40B4-BE49-F238E27FC236}">
                <a16:creationId xmlns:a16="http://schemas.microsoft.com/office/drawing/2014/main" id="{E8153E0D-A448-E2B1-7EA3-D891DA5AD59B}"/>
              </a:ext>
            </a:extLst>
          </p:cNvPr>
          <p:cNvSpPr>
            <a:spLocks noGrp="1"/>
          </p:cNvSpPr>
          <p:nvPr>
            <p:ph idx="1"/>
          </p:nvPr>
        </p:nvSpPr>
        <p:spPr>
          <a:xfrm>
            <a:off x="804672" y="2022601"/>
            <a:ext cx="3941499" cy="4154361"/>
          </a:xfrm>
        </p:spPr>
        <p:txBody>
          <a:bodyPr vert="horz" lIns="91440" tIns="45720" rIns="91440" bIns="45720" rtlCol="0" anchor="t">
            <a:normAutofit fontScale="85000" lnSpcReduction="10000"/>
          </a:bodyPr>
          <a:lstStyle/>
          <a:p>
            <a:pPr marL="0" indent="0">
              <a:buNone/>
            </a:pPr>
            <a:r>
              <a:rPr lang="es-DO" sz="2000" dirty="0">
                <a:ea typeface="+mn-lt"/>
                <a:cs typeface="+mn-lt"/>
              </a:rPr>
              <a:t>Este se puede considerar como el más peligroso entre los ya mencionados, a diferencia que el resto, comparte las funciones de ataque de las torres (En lugar de morir luego de chocar con el CORE, este le ataca a la distancia), pero lo que resulta verdadera mente problemático es que en lugar de seguir el camino junto con las demás torres, esta ataca a las torres estratégicas hasta que no queden ninguna, solo así se dirigirá al CORE, tiene ligeramente más vida y mayor velocidad que la variante "Rail" lo que sumado a su particular comportamiento lo vuelve un gran dolor de cabeza y un factor del cual hay que cuidarse en varios niveles, pues pueden arruinar completamente la partida.</a:t>
            </a:r>
            <a:endParaRPr lang="en-US" sz="2000" dirty="0">
              <a:ea typeface="+mn-lt"/>
              <a:cs typeface="+mn-lt"/>
            </a:endParaRPr>
          </a:p>
        </p:txBody>
      </p:sp>
    </p:spTree>
    <p:extLst>
      <p:ext uri="{BB962C8B-B14F-4D97-AF65-F5344CB8AC3E}">
        <p14:creationId xmlns:p14="http://schemas.microsoft.com/office/powerpoint/2010/main" val="230620346"/>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6979-3270-4635-AA43-ACF7F191F44A}"/>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NIVELES</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seño de escaleras en 3D">
            <a:extLst>
              <a:ext uri="{FF2B5EF4-FFF2-40B4-BE49-F238E27FC236}">
                <a16:creationId xmlns:a16="http://schemas.microsoft.com/office/drawing/2014/main" id="{45F8D0C5-7810-861E-BDEE-D616C6AD9670}"/>
              </a:ext>
            </a:extLst>
          </p:cNvPr>
          <p:cNvPicPr>
            <a:picLocks noChangeAspect="1"/>
          </p:cNvPicPr>
          <p:nvPr/>
        </p:nvPicPr>
        <p:blipFill rotWithShape="1">
          <a:blip r:embed="rId2"/>
          <a:srcRect l="15630" r="7508" b="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52938714"/>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box, container&#10;&#10;Description automatically generated">
            <a:extLst>
              <a:ext uri="{FF2B5EF4-FFF2-40B4-BE49-F238E27FC236}">
                <a16:creationId xmlns:a16="http://schemas.microsoft.com/office/drawing/2014/main" id="{54049CE2-D902-AD0A-DB91-11D473EA77F2}"/>
              </a:ext>
            </a:extLst>
          </p:cNvPr>
          <p:cNvPicPr>
            <a:picLocks noChangeAspect="1"/>
          </p:cNvPicPr>
          <p:nvPr/>
        </p:nvPicPr>
        <p:blipFill rotWithShape="1">
          <a:blip r:embed="rId2"/>
          <a:srcRect r="-1" b="2374"/>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3EFE23-9743-4CFA-9368-2073AF23BE2B}"/>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NODO</a:t>
            </a:r>
            <a:endParaRPr lang="en-US" dirty="0"/>
          </a:p>
        </p:txBody>
      </p:sp>
      <p:sp>
        <p:nvSpPr>
          <p:cNvPr id="8" name="Content Placeholder 7">
            <a:extLst>
              <a:ext uri="{FF2B5EF4-FFF2-40B4-BE49-F238E27FC236}">
                <a16:creationId xmlns:a16="http://schemas.microsoft.com/office/drawing/2014/main" id="{5883891B-EAA9-B04B-DECE-D4DBED3754FB}"/>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n-US" sz="2000" dirty="0">
                <a:ea typeface="Calibri" panose="020F0502020204030204"/>
                <a:cs typeface="Calibri" panose="020F0502020204030204"/>
              </a:rPr>
              <a:t>E</a:t>
            </a:r>
            <a:r>
              <a:rPr lang="es-DO" sz="2000" dirty="0">
                <a:ea typeface="+mn-lt"/>
                <a:cs typeface="+mn-lt"/>
              </a:rPr>
              <a:t>s el elemento principal presente absolutamente en todos los niveles, es el lugar donde puedes construir todas las torretas del juego.</a:t>
            </a:r>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2177594316"/>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box, container&#10;&#10;Description automatically generated">
            <a:extLst>
              <a:ext uri="{FF2B5EF4-FFF2-40B4-BE49-F238E27FC236}">
                <a16:creationId xmlns:a16="http://schemas.microsoft.com/office/drawing/2014/main" id="{E9203169-F512-6736-3FAE-080880C26EE5}"/>
              </a:ext>
            </a:extLst>
          </p:cNvPr>
          <p:cNvPicPr>
            <a:picLocks noChangeAspect="1"/>
          </p:cNvPicPr>
          <p:nvPr/>
        </p:nvPicPr>
        <p:blipFill rotWithShape="1">
          <a:blip r:embed="rId2"/>
          <a:srcRect r="-1" b="2092"/>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FF3AE8-A02B-B5BC-8293-E02EFE2C58D3}"/>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OBSTACULO</a:t>
            </a:r>
            <a:endParaRPr lang="en-US" dirty="0"/>
          </a:p>
        </p:txBody>
      </p:sp>
      <p:sp>
        <p:nvSpPr>
          <p:cNvPr id="8" name="Content Placeholder 7">
            <a:extLst>
              <a:ext uri="{FF2B5EF4-FFF2-40B4-BE49-F238E27FC236}">
                <a16:creationId xmlns:a16="http://schemas.microsoft.com/office/drawing/2014/main" id="{55F33343-B32B-2AC3-08C4-97D825D14DD8}"/>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n-US" sz="2000" dirty="0">
                <a:ea typeface="Calibri" panose="020F0502020204030204"/>
                <a:cs typeface="Calibri" panose="020F0502020204030204"/>
              </a:rPr>
              <a:t>E</a:t>
            </a:r>
            <a:r>
              <a:rPr lang="en-US" sz="2000" dirty="0">
                <a:ea typeface="+mn-lt"/>
                <a:cs typeface="+mn-lt"/>
              </a:rPr>
              <a:t>s un </a:t>
            </a:r>
            <a:r>
              <a:rPr lang="en-US" sz="2000" dirty="0" err="1">
                <a:ea typeface="+mn-lt"/>
                <a:cs typeface="+mn-lt"/>
              </a:rPr>
              <a:t>elemento</a:t>
            </a:r>
            <a:r>
              <a:rPr lang="en-US" sz="2000" dirty="0">
                <a:ea typeface="+mn-lt"/>
                <a:cs typeface="+mn-lt"/>
              </a:rPr>
              <a:t> </a:t>
            </a:r>
            <a:r>
              <a:rPr lang="en-US" sz="2000" dirty="0" err="1">
                <a:ea typeface="+mn-lt"/>
                <a:cs typeface="+mn-lt"/>
              </a:rPr>
              <a:t>extremadamente</a:t>
            </a:r>
            <a:r>
              <a:rPr lang="en-US" sz="2000" dirty="0">
                <a:ea typeface="+mn-lt"/>
                <a:cs typeface="+mn-lt"/>
              </a:rPr>
              <a:t> similar al </a:t>
            </a:r>
            <a:r>
              <a:rPr lang="en-US" sz="2000" dirty="0" err="1">
                <a:ea typeface="+mn-lt"/>
                <a:cs typeface="+mn-lt"/>
              </a:rPr>
              <a:t>nodo</a:t>
            </a:r>
            <a:r>
              <a:rPr lang="en-US" sz="2000" dirty="0">
                <a:ea typeface="+mn-lt"/>
                <a:cs typeface="+mn-lt"/>
              </a:rPr>
              <a:t>, </a:t>
            </a:r>
            <a:r>
              <a:rPr lang="en-US" sz="2000" dirty="0" err="1">
                <a:ea typeface="+mn-lt"/>
                <a:cs typeface="+mn-lt"/>
              </a:rPr>
              <a:t>lamentablemente</a:t>
            </a:r>
            <a:r>
              <a:rPr lang="en-US" sz="2000" dirty="0">
                <a:ea typeface="+mn-lt"/>
                <a:cs typeface="+mn-lt"/>
              </a:rPr>
              <a:t> no se </a:t>
            </a:r>
            <a:r>
              <a:rPr lang="en-US" sz="2000" dirty="0" err="1">
                <a:ea typeface="+mn-lt"/>
                <a:cs typeface="+mn-lt"/>
              </a:rPr>
              <a:t>puede</a:t>
            </a:r>
            <a:r>
              <a:rPr lang="en-US" sz="2000" dirty="0">
                <a:ea typeface="+mn-lt"/>
                <a:cs typeface="+mn-lt"/>
              </a:rPr>
              <a:t> </a:t>
            </a:r>
            <a:r>
              <a:rPr lang="en-US" sz="2000" dirty="0" err="1">
                <a:ea typeface="+mn-lt"/>
                <a:cs typeface="+mn-lt"/>
              </a:rPr>
              <a:t>construir</a:t>
            </a:r>
            <a:r>
              <a:rPr lang="en-US" sz="2000" dirty="0">
                <a:ea typeface="+mn-lt"/>
                <a:cs typeface="+mn-lt"/>
              </a:rPr>
              <a:t> </a:t>
            </a:r>
            <a:r>
              <a:rPr lang="en-US" sz="2000" dirty="0" err="1">
                <a:ea typeface="+mn-lt"/>
                <a:cs typeface="+mn-lt"/>
              </a:rPr>
              <a:t>en</a:t>
            </a:r>
            <a:r>
              <a:rPr lang="en-US" sz="2000" dirty="0">
                <a:ea typeface="+mn-lt"/>
                <a:cs typeface="+mn-lt"/>
              </a:rPr>
              <a:t> </a:t>
            </a:r>
            <a:r>
              <a:rPr lang="en-US" sz="2000" dirty="0" err="1">
                <a:ea typeface="+mn-lt"/>
                <a:cs typeface="+mn-lt"/>
              </a:rPr>
              <a:t>este</a:t>
            </a:r>
            <a:r>
              <a:rPr lang="en-US" sz="2000" dirty="0">
                <a:ea typeface="+mn-lt"/>
                <a:cs typeface="+mn-lt"/>
              </a:rPr>
              <a:t> y </a:t>
            </a:r>
            <a:r>
              <a:rPr lang="en-US" sz="2000" dirty="0" err="1">
                <a:ea typeface="+mn-lt"/>
                <a:cs typeface="+mn-lt"/>
              </a:rPr>
              <a:t>en</a:t>
            </a:r>
            <a:r>
              <a:rPr lang="en-US" sz="2000" dirty="0">
                <a:ea typeface="+mn-lt"/>
                <a:cs typeface="+mn-lt"/>
              </a:rPr>
              <a:t> </a:t>
            </a:r>
            <a:r>
              <a:rPr lang="en-US" sz="2000" dirty="0" err="1">
                <a:ea typeface="+mn-lt"/>
                <a:cs typeface="+mn-lt"/>
              </a:rPr>
              <a:t>varios</a:t>
            </a:r>
            <a:r>
              <a:rPr lang="en-US" sz="2000" dirty="0">
                <a:ea typeface="+mn-lt"/>
                <a:cs typeface="+mn-lt"/>
              </a:rPr>
              <a:t> </a:t>
            </a:r>
            <a:r>
              <a:rPr lang="en-US" sz="2000" dirty="0" err="1">
                <a:ea typeface="+mn-lt"/>
                <a:cs typeface="+mn-lt"/>
              </a:rPr>
              <a:t>niveles</a:t>
            </a:r>
            <a:r>
              <a:rPr lang="en-US" sz="2000" dirty="0">
                <a:ea typeface="+mn-lt"/>
                <a:cs typeface="+mn-lt"/>
              </a:rPr>
              <a:t> </a:t>
            </a:r>
            <a:r>
              <a:rPr lang="en-US" sz="2000" dirty="0" err="1">
                <a:ea typeface="+mn-lt"/>
                <a:cs typeface="+mn-lt"/>
              </a:rPr>
              <a:t>limita</a:t>
            </a:r>
            <a:r>
              <a:rPr lang="en-US" sz="2000" dirty="0">
                <a:ea typeface="+mn-lt"/>
                <a:cs typeface="+mn-lt"/>
              </a:rPr>
              <a:t> la </a:t>
            </a:r>
            <a:r>
              <a:rPr lang="en-US" sz="2000" dirty="0" err="1">
                <a:ea typeface="+mn-lt"/>
                <a:cs typeface="+mn-lt"/>
              </a:rPr>
              <a:t>visibilidad</a:t>
            </a:r>
            <a:r>
              <a:rPr lang="en-US" sz="2000" dirty="0">
                <a:ea typeface="+mn-lt"/>
                <a:cs typeface="+mn-lt"/>
              </a:rPr>
              <a:t> de las </a:t>
            </a:r>
            <a:r>
              <a:rPr lang="en-US" sz="2000" dirty="0" err="1">
                <a:ea typeface="+mn-lt"/>
                <a:cs typeface="+mn-lt"/>
              </a:rPr>
              <a:t>torretas</a:t>
            </a:r>
            <a:r>
              <a:rPr lang="en-US" sz="2000" dirty="0">
                <a:ea typeface="+mn-lt"/>
                <a:cs typeface="+mn-lt"/>
              </a:rPr>
              <a:t>, </a:t>
            </a:r>
            <a:r>
              <a:rPr lang="en-US" sz="2000" dirty="0" err="1">
                <a:ea typeface="+mn-lt"/>
                <a:cs typeface="+mn-lt"/>
              </a:rPr>
              <a:t>volviendo</a:t>
            </a:r>
            <a:r>
              <a:rPr lang="en-US" sz="2000" dirty="0">
                <a:ea typeface="+mn-lt"/>
                <a:cs typeface="+mn-lt"/>
              </a:rPr>
              <a:t> la </a:t>
            </a:r>
            <a:r>
              <a:rPr lang="en-US" sz="2000" dirty="0" err="1">
                <a:ea typeface="+mn-lt"/>
                <a:cs typeface="+mn-lt"/>
              </a:rPr>
              <a:t>defensa</a:t>
            </a:r>
            <a:r>
              <a:rPr lang="en-US" sz="2000" dirty="0">
                <a:ea typeface="+mn-lt"/>
                <a:cs typeface="+mn-lt"/>
              </a:rPr>
              <a:t> </a:t>
            </a:r>
            <a:r>
              <a:rPr lang="en-US" sz="2000" dirty="0" err="1">
                <a:ea typeface="+mn-lt"/>
                <a:cs typeface="+mn-lt"/>
              </a:rPr>
              <a:t>aún</a:t>
            </a:r>
            <a:r>
              <a:rPr lang="en-US" sz="2000" dirty="0">
                <a:ea typeface="+mn-lt"/>
                <a:cs typeface="+mn-lt"/>
              </a:rPr>
              <a:t> </a:t>
            </a:r>
            <a:r>
              <a:rPr lang="en-US" sz="2000" dirty="0" err="1">
                <a:ea typeface="+mn-lt"/>
                <a:cs typeface="+mn-lt"/>
              </a:rPr>
              <a:t>más</a:t>
            </a:r>
            <a:r>
              <a:rPr lang="en-US" sz="2000" dirty="0">
                <a:ea typeface="+mn-lt"/>
                <a:cs typeface="+mn-lt"/>
              </a:rPr>
              <a:t> </a:t>
            </a:r>
            <a:r>
              <a:rPr lang="en-US" sz="2000" dirty="0" err="1">
                <a:ea typeface="+mn-lt"/>
                <a:cs typeface="+mn-lt"/>
              </a:rPr>
              <a:t>difícil</a:t>
            </a:r>
            <a:r>
              <a:rPr lang="en-US" sz="2000" dirty="0">
                <a:ea typeface="+mn-lt"/>
                <a:cs typeface="+mn-lt"/>
              </a:rPr>
              <a:t>.</a:t>
            </a:r>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2700466854"/>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box, coffee table&#10;&#10;Description automatically generated">
            <a:extLst>
              <a:ext uri="{FF2B5EF4-FFF2-40B4-BE49-F238E27FC236}">
                <a16:creationId xmlns:a16="http://schemas.microsoft.com/office/drawing/2014/main" id="{762E6C6E-6CDB-FA7F-9CF4-A502BD5C5795}"/>
              </a:ext>
            </a:extLst>
          </p:cNvPr>
          <p:cNvPicPr>
            <a:picLocks noChangeAspect="1"/>
          </p:cNvPicPr>
          <p:nvPr/>
        </p:nvPicPr>
        <p:blipFill rotWithShape="1">
          <a:blip r:embed="rId2"/>
          <a:srcRect l="23383" r="4208"/>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29628D-1359-85E3-5E6A-0F15F54E10A4}"/>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CAMINOS</a:t>
            </a:r>
            <a:endParaRPr lang="en-US" dirty="0"/>
          </a:p>
        </p:txBody>
      </p:sp>
      <p:sp>
        <p:nvSpPr>
          <p:cNvPr id="8" name="Content Placeholder 7">
            <a:extLst>
              <a:ext uri="{FF2B5EF4-FFF2-40B4-BE49-F238E27FC236}">
                <a16:creationId xmlns:a16="http://schemas.microsoft.com/office/drawing/2014/main" id="{9E9FF5B8-BC96-81BC-D092-E6EBE0445E89}"/>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n-US" sz="2000" dirty="0">
                <a:ea typeface="Calibri" panose="020F0502020204030204"/>
                <a:cs typeface="Calibri" panose="020F0502020204030204"/>
              </a:rPr>
              <a:t>Son </a:t>
            </a:r>
            <a:r>
              <a:rPr lang="es-DO" sz="2000" dirty="0">
                <a:ea typeface="+mn-lt"/>
                <a:cs typeface="+mn-lt"/>
              </a:rPr>
              <a:t>un elemento que le indica al jugador la ruta que tomaran los enemigos.</a:t>
            </a:r>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3714591036"/>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Shape&#10;&#10;Description automatically generated">
            <a:extLst>
              <a:ext uri="{FF2B5EF4-FFF2-40B4-BE49-F238E27FC236}">
                <a16:creationId xmlns:a16="http://schemas.microsoft.com/office/drawing/2014/main" id="{5BCB0360-C0AA-6A1C-0247-26257799F41B}"/>
              </a:ext>
            </a:extLst>
          </p:cNvPr>
          <p:cNvPicPr>
            <a:picLocks noChangeAspect="1"/>
          </p:cNvPicPr>
          <p:nvPr/>
        </p:nvPicPr>
        <p:blipFill>
          <a:blip r:embed="rId2"/>
          <a:stretch>
            <a:fillRect/>
          </a:stretch>
        </p:blipFill>
        <p:spPr>
          <a:xfrm>
            <a:off x="2663440" y="3104705"/>
            <a:ext cx="3331220" cy="3217333"/>
          </a:xfrm>
          <a:prstGeom prst="rect">
            <a:avLst/>
          </a:prstGeom>
        </p:spPr>
      </p:pic>
      <p:grpSp>
        <p:nvGrpSpPr>
          <p:cNvPr id="13" name="Group 12">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4" name="Rectangle 13">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02808-93B5-7D3E-223B-3D9F81E87224}"/>
              </a:ext>
            </a:extLst>
          </p:cNvPr>
          <p:cNvSpPr>
            <a:spLocks noGrp="1"/>
          </p:cNvSpPr>
          <p:nvPr>
            <p:ph type="title"/>
          </p:nvPr>
        </p:nvSpPr>
        <p:spPr>
          <a:xfrm>
            <a:off x="740584" y="859808"/>
            <a:ext cx="3543197" cy="2878986"/>
          </a:xfrm>
        </p:spPr>
        <p:txBody>
          <a:bodyPr>
            <a:normAutofit/>
          </a:bodyPr>
          <a:lstStyle/>
          <a:p>
            <a:pPr algn="ctr"/>
            <a:r>
              <a:rPr lang="en-US">
                <a:solidFill>
                  <a:schemeClr val="bg1"/>
                </a:solidFill>
                <a:ea typeface="Calibri Light"/>
                <a:cs typeface="Calibri Light"/>
              </a:rPr>
              <a:t>WAYPOINTS</a:t>
            </a:r>
            <a:endParaRPr lang="en-US">
              <a:solidFill>
                <a:schemeClr val="bg1"/>
              </a:solidFill>
            </a:endParaRPr>
          </a:p>
        </p:txBody>
      </p:sp>
      <p:grpSp>
        <p:nvGrpSpPr>
          <p:cNvPr id="19"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20" name="Freeform: Shape 19">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4"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35" name="Freeform: Shape 34">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8" name="Content Placeholder 7">
            <a:extLst>
              <a:ext uri="{FF2B5EF4-FFF2-40B4-BE49-F238E27FC236}">
                <a16:creationId xmlns:a16="http://schemas.microsoft.com/office/drawing/2014/main" id="{F86643B5-31A0-8DB7-694E-CA87A734B41F}"/>
              </a:ext>
            </a:extLst>
          </p:cNvPr>
          <p:cNvSpPr>
            <a:spLocks noGrp="1"/>
          </p:cNvSpPr>
          <p:nvPr>
            <p:ph idx="1"/>
          </p:nvPr>
        </p:nvSpPr>
        <p:spPr>
          <a:xfrm>
            <a:off x="6477270" y="685805"/>
            <a:ext cx="4974771" cy="5534019"/>
          </a:xfrm>
        </p:spPr>
        <p:txBody>
          <a:bodyPr vert="horz" lIns="91440" tIns="45720" rIns="91440" bIns="45720" rtlCol="0" anchor="t">
            <a:normAutofit/>
          </a:bodyPr>
          <a:lstStyle/>
          <a:p>
            <a:pPr marL="0" indent="0">
              <a:buNone/>
            </a:pPr>
            <a:r>
              <a:rPr lang="en-US" dirty="0">
                <a:solidFill>
                  <a:schemeClr val="bg1"/>
                </a:solidFill>
                <a:ea typeface="Calibri" panose="020F0502020204030204"/>
                <a:cs typeface="Calibri" panose="020F0502020204030204"/>
              </a:rPr>
              <a:t>Son </a:t>
            </a:r>
            <a:r>
              <a:rPr lang="es-DO" dirty="0">
                <a:solidFill>
                  <a:schemeClr val="bg1"/>
                </a:solidFill>
                <a:ea typeface="+mn-lt"/>
                <a:cs typeface="+mn-lt"/>
              </a:rPr>
              <a:t>un elemento que le indica a los enemigos la ruta que deben seguir.</a:t>
            </a:r>
            <a:endParaRPr lang="en-US" dirty="0">
              <a:solidFill>
                <a:schemeClr val="bg1"/>
              </a:solidFill>
              <a:ea typeface="+mn-lt"/>
              <a:cs typeface="+mn-lt"/>
            </a:endParaRPr>
          </a:p>
        </p:txBody>
      </p:sp>
    </p:spTree>
    <p:extLst>
      <p:ext uri="{BB962C8B-B14F-4D97-AF65-F5344CB8AC3E}">
        <p14:creationId xmlns:p14="http://schemas.microsoft.com/office/powerpoint/2010/main" val="244494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CDCB8-84D3-37FE-F0BC-00343BCF67C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DIAGRAMA DEL PROYECTO</a:t>
            </a:r>
          </a:p>
        </p:txBody>
      </p:sp>
      <p:pic>
        <p:nvPicPr>
          <p:cNvPr id="4" name="Picture 4" descr="Diagram&#10;&#10;Description automatically generated">
            <a:extLst>
              <a:ext uri="{FF2B5EF4-FFF2-40B4-BE49-F238E27FC236}">
                <a16:creationId xmlns:a16="http://schemas.microsoft.com/office/drawing/2014/main" id="{D65B8865-FB84-02A5-E6EC-16C192785CB2}"/>
              </a:ext>
            </a:extLst>
          </p:cNvPr>
          <p:cNvPicPr>
            <a:picLocks noGrp="1" noChangeAspect="1"/>
          </p:cNvPicPr>
          <p:nvPr>
            <p:ph idx="1"/>
          </p:nvPr>
        </p:nvPicPr>
        <p:blipFill>
          <a:blip r:embed="rId2"/>
          <a:stretch>
            <a:fillRect/>
          </a:stretch>
        </p:blipFill>
        <p:spPr>
          <a:xfrm>
            <a:off x="5383550" y="492573"/>
            <a:ext cx="6094089" cy="5880796"/>
          </a:xfrm>
          <a:prstGeom prst="rect">
            <a:avLst/>
          </a:prstGeom>
        </p:spPr>
      </p:pic>
    </p:spTree>
    <p:extLst>
      <p:ext uri="{BB962C8B-B14F-4D97-AF65-F5344CB8AC3E}">
        <p14:creationId xmlns:p14="http://schemas.microsoft.com/office/powerpoint/2010/main" val="2128046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a16="http://schemas.microsoft.com/office/drawing/2014/main" id="{5D4CBA07-9CB9-11BC-B31A-CC63DD80E7AC}"/>
              </a:ext>
            </a:extLst>
          </p:cNvPr>
          <p:cNvPicPr>
            <a:picLocks noChangeAspect="1"/>
          </p:cNvPicPr>
          <p:nvPr/>
        </p:nvPicPr>
        <p:blipFill rotWithShape="1">
          <a:blip r:embed="rId2"/>
          <a:srcRect t="3360" r="-1" b="4818"/>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382BF7-7667-097A-6870-0196E30E21CC}"/>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MINERAL</a:t>
            </a:r>
            <a:endParaRPr lang="en-US" dirty="0"/>
          </a:p>
        </p:txBody>
      </p:sp>
      <p:sp>
        <p:nvSpPr>
          <p:cNvPr id="8" name="Content Placeholder 7">
            <a:extLst>
              <a:ext uri="{FF2B5EF4-FFF2-40B4-BE49-F238E27FC236}">
                <a16:creationId xmlns:a16="http://schemas.microsoft.com/office/drawing/2014/main" id="{AAA65A1E-7C4B-904F-9B5D-E8EA18E422FA}"/>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n-US" sz="2000" dirty="0">
                <a:ea typeface="Calibri" panose="020F0502020204030204"/>
                <a:cs typeface="Calibri" panose="020F0502020204030204"/>
              </a:rPr>
              <a:t>Es </a:t>
            </a:r>
            <a:r>
              <a:rPr lang="es-DO" sz="2000" dirty="0">
                <a:ea typeface="+mn-lt"/>
                <a:cs typeface="+mn-lt"/>
              </a:rPr>
              <a:t>un elemento presente en casi todos los niveles, como la historia del juego lo dice, tu objetivo es minarlo y usar este recurso para la construcción de tu defensa.</a:t>
            </a:r>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1148989264"/>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container, businesscard&#10;&#10;Description automatically generated">
            <a:extLst>
              <a:ext uri="{FF2B5EF4-FFF2-40B4-BE49-F238E27FC236}">
                <a16:creationId xmlns:a16="http://schemas.microsoft.com/office/drawing/2014/main" id="{E9CD9CBA-DFA6-D8AA-511C-6F49D9074C7D}"/>
              </a:ext>
            </a:extLst>
          </p:cNvPr>
          <p:cNvPicPr>
            <a:picLocks noChangeAspect="1"/>
          </p:cNvPicPr>
          <p:nvPr/>
        </p:nvPicPr>
        <p:blipFill rotWithShape="1">
          <a:blip r:embed="rId2"/>
          <a:srcRect t="12242" b="19386"/>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91C216-2410-0D95-050D-957EEE86BAA7}"/>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MINERAL ENERGETICO</a:t>
            </a:r>
            <a:endParaRPr lang="en-US" dirty="0"/>
          </a:p>
        </p:txBody>
      </p:sp>
      <p:sp>
        <p:nvSpPr>
          <p:cNvPr id="8" name="Content Placeholder 7">
            <a:extLst>
              <a:ext uri="{FF2B5EF4-FFF2-40B4-BE49-F238E27FC236}">
                <a16:creationId xmlns:a16="http://schemas.microsoft.com/office/drawing/2014/main" id="{0C8212CF-345B-D520-7B63-E845DF2F55E7}"/>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n-US" sz="2000" dirty="0">
                <a:ea typeface="Calibri" panose="020F0502020204030204"/>
                <a:cs typeface="Calibri" panose="020F0502020204030204"/>
              </a:rPr>
              <a:t>E</a:t>
            </a:r>
            <a:r>
              <a:rPr lang="es-DO" sz="2000" dirty="0">
                <a:ea typeface="+mn-lt"/>
                <a:cs typeface="+mn-lt"/>
              </a:rPr>
              <a:t>s el mineral mediante el cual opera toda la operación minera y defensas, está presente en todos los niveles y, aunque existe un límite de energía a almacenar, es un elemento que necesita ser constantemente minado.</a:t>
            </a:r>
            <a:endParaRPr lang="en-US" sz="2000" dirty="0">
              <a:ea typeface="+mn-lt"/>
              <a:cs typeface="+mn-lt"/>
            </a:endParaRPr>
          </a:p>
        </p:txBody>
      </p:sp>
    </p:spTree>
    <p:extLst>
      <p:ext uri="{BB962C8B-B14F-4D97-AF65-F5344CB8AC3E}">
        <p14:creationId xmlns:p14="http://schemas.microsoft.com/office/powerpoint/2010/main" val="2759765910"/>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Shape&#10;&#10;Description automatically generated">
            <a:extLst>
              <a:ext uri="{FF2B5EF4-FFF2-40B4-BE49-F238E27FC236}">
                <a16:creationId xmlns:a16="http://schemas.microsoft.com/office/drawing/2014/main" id="{798B81B3-C499-6EAC-54F6-362C95822566}"/>
              </a:ext>
            </a:extLst>
          </p:cNvPr>
          <p:cNvPicPr>
            <a:picLocks noChangeAspect="1"/>
          </p:cNvPicPr>
          <p:nvPr/>
        </p:nvPicPr>
        <p:blipFill rotWithShape="1">
          <a:blip r:embed="rId2"/>
          <a:srcRect r="-1" b="6408"/>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BC7509-6383-6CA8-41E8-A726E1756187}"/>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CORE</a:t>
            </a:r>
            <a:endParaRPr lang="en-US" dirty="0"/>
          </a:p>
        </p:txBody>
      </p:sp>
      <p:sp>
        <p:nvSpPr>
          <p:cNvPr id="8" name="Content Placeholder 7">
            <a:extLst>
              <a:ext uri="{FF2B5EF4-FFF2-40B4-BE49-F238E27FC236}">
                <a16:creationId xmlns:a16="http://schemas.microsoft.com/office/drawing/2014/main" id="{06CE8D3C-07C5-E1B8-B96D-6B30356DCCE0}"/>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n-US" sz="2000" dirty="0">
                <a:ea typeface="Calibri" panose="020F0502020204030204"/>
                <a:cs typeface="Calibri" panose="020F0502020204030204"/>
              </a:rPr>
              <a:t>C</a:t>
            </a:r>
            <a:r>
              <a:rPr lang="en-US" sz="2000" dirty="0">
                <a:ea typeface="+mn-lt"/>
                <a:cs typeface="+mn-lt"/>
              </a:rPr>
              <a:t>omo </a:t>
            </a:r>
            <a:r>
              <a:rPr lang="en-US" sz="2000" dirty="0" err="1">
                <a:ea typeface="+mn-lt"/>
                <a:cs typeface="+mn-lt"/>
              </a:rPr>
              <a:t>ya</a:t>
            </a:r>
            <a:r>
              <a:rPr lang="en-US" sz="2000" dirty="0">
                <a:ea typeface="+mn-lt"/>
                <a:cs typeface="+mn-lt"/>
              </a:rPr>
              <a:t> se ha visto, es </a:t>
            </a:r>
            <a:r>
              <a:rPr lang="en-US" sz="2000" dirty="0" err="1">
                <a:ea typeface="+mn-lt"/>
                <a:cs typeface="+mn-lt"/>
              </a:rPr>
              <a:t>el</a:t>
            </a:r>
            <a:r>
              <a:rPr lang="en-US" sz="2000" dirty="0">
                <a:ea typeface="+mn-lt"/>
                <a:cs typeface="+mn-lt"/>
              </a:rPr>
              <a:t> </a:t>
            </a:r>
            <a:r>
              <a:rPr lang="en-US" sz="2000" dirty="0" err="1">
                <a:ea typeface="+mn-lt"/>
                <a:cs typeface="+mn-lt"/>
              </a:rPr>
              <a:t>elemento</a:t>
            </a:r>
            <a:r>
              <a:rPr lang="en-US" sz="2000" dirty="0">
                <a:ea typeface="+mn-lt"/>
                <a:cs typeface="+mn-lt"/>
              </a:rPr>
              <a:t> principal de la </a:t>
            </a:r>
            <a:r>
              <a:rPr lang="en-US" sz="2000" dirty="0" err="1">
                <a:ea typeface="+mn-lt"/>
                <a:cs typeface="+mn-lt"/>
              </a:rPr>
              <a:t>operación</a:t>
            </a:r>
            <a:r>
              <a:rPr lang="en-US" sz="2000" dirty="0">
                <a:ea typeface="+mn-lt"/>
                <a:cs typeface="+mn-lt"/>
              </a:rPr>
              <a:t> </a:t>
            </a:r>
            <a:r>
              <a:rPr lang="en-US" sz="2000" dirty="0" err="1">
                <a:ea typeface="+mn-lt"/>
                <a:cs typeface="+mn-lt"/>
              </a:rPr>
              <a:t>minera</a:t>
            </a:r>
            <a:r>
              <a:rPr lang="en-US" sz="2000" dirty="0">
                <a:ea typeface="+mn-lt"/>
                <a:cs typeface="+mn-lt"/>
              </a:rPr>
              <a:t>, </a:t>
            </a:r>
            <a:r>
              <a:rPr lang="en-US" sz="2000" dirty="0" err="1">
                <a:ea typeface="+mn-lt"/>
                <a:cs typeface="+mn-lt"/>
              </a:rPr>
              <a:t>este</a:t>
            </a:r>
            <a:r>
              <a:rPr lang="en-US" sz="2000" dirty="0">
                <a:ea typeface="+mn-lt"/>
                <a:cs typeface="+mn-lt"/>
              </a:rPr>
              <a:t> produce </a:t>
            </a:r>
            <a:r>
              <a:rPr lang="en-US" sz="2000" dirty="0" err="1">
                <a:ea typeface="+mn-lt"/>
                <a:cs typeface="+mn-lt"/>
              </a:rPr>
              <a:t>minerales</a:t>
            </a:r>
            <a:r>
              <a:rPr lang="en-US" sz="2000" dirty="0">
                <a:ea typeface="+mn-lt"/>
                <a:cs typeface="+mn-lt"/>
              </a:rPr>
              <a:t> y </a:t>
            </a:r>
            <a:r>
              <a:rPr lang="en-US" sz="2000" dirty="0" err="1">
                <a:ea typeface="+mn-lt"/>
                <a:cs typeface="+mn-lt"/>
              </a:rPr>
              <a:t>energía</a:t>
            </a:r>
            <a:r>
              <a:rPr lang="en-US" sz="2000" dirty="0">
                <a:ea typeface="+mn-lt"/>
                <a:cs typeface="+mn-lt"/>
              </a:rPr>
              <a:t>, es </a:t>
            </a:r>
            <a:r>
              <a:rPr lang="en-US" sz="2000" dirty="0" err="1">
                <a:ea typeface="+mn-lt"/>
                <a:cs typeface="+mn-lt"/>
              </a:rPr>
              <a:t>el</a:t>
            </a:r>
            <a:r>
              <a:rPr lang="en-US" sz="2000" dirty="0">
                <a:ea typeface="+mn-lt"/>
                <a:cs typeface="+mn-lt"/>
              </a:rPr>
              <a:t> </a:t>
            </a:r>
            <a:r>
              <a:rPr lang="en-US" sz="2000" dirty="0" err="1">
                <a:ea typeface="+mn-lt"/>
                <a:cs typeface="+mn-lt"/>
              </a:rPr>
              <a:t>elemento</a:t>
            </a:r>
            <a:r>
              <a:rPr lang="en-US" sz="2000" dirty="0">
                <a:ea typeface="+mn-lt"/>
                <a:cs typeface="+mn-lt"/>
              </a:rPr>
              <a:t> que </a:t>
            </a:r>
            <a:r>
              <a:rPr lang="en-US" sz="2000" dirty="0" err="1">
                <a:ea typeface="+mn-lt"/>
                <a:cs typeface="+mn-lt"/>
              </a:rPr>
              <a:t>debes</a:t>
            </a:r>
            <a:r>
              <a:rPr lang="en-US" sz="2000" dirty="0">
                <a:ea typeface="+mn-lt"/>
                <a:cs typeface="+mn-lt"/>
              </a:rPr>
              <a:t> defender a </a:t>
            </a:r>
            <a:r>
              <a:rPr lang="en-US" sz="2000" dirty="0" err="1">
                <a:ea typeface="+mn-lt"/>
                <a:cs typeface="+mn-lt"/>
              </a:rPr>
              <a:t>toda</a:t>
            </a:r>
            <a:r>
              <a:rPr lang="en-US" sz="2000" dirty="0">
                <a:ea typeface="+mn-lt"/>
                <a:cs typeface="+mn-lt"/>
              </a:rPr>
              <a:t> costa para </a:t>
            </a:r>
            <a:r>
              <a:rPr lang="en-US" sz="2000" dirty="0" err="1">
                <a:ea typeface="+mn-lt"/>
                <a:cs typeface="+mn-lt"/>
              </a:rPr>
              <a:t>el</a:t>
            </a:r>
            <a:r>
              <a:rPr lang="en-US" sz="2000" dirty="0">
                <a:ea typeface="+mn-lt"/>
                <a:cs typeface="+mn-lt"/>
              </a:rPr>
              <a:t> </a:t>
            </a:r>
            <a:r>
              <a:rPr lang="en-US" sz="2000" dirty="0" err="1">
                <a:ea typeface="+mn-lt"/>
                <a:cs typeface="+mn-lt"/>
              </a:rPr>
              <a:t>éxito</a:t>
            </a:r>
            <a:r>
              <a:rPr lang="en-US" sz="2000" dirty="0">
                <a:ea typeface="+mn-lt"/>
                <a:cs typeface="+mn-lt"/>
              </a:rPr>
              <a:t> de </a:t>
            </a:r>
            <a:r>
              <a:rPr lang="en-US" sz="2000" dirty="0" err="1">
                <a:ea typeface="+mn-lt"/>
                <a:cs typeface="+mn-lt"/>
              </a:rPr>
              <a:t>tu</a:t>
            </a:r>
            <a:r>
              <a:rPr lang="en-US" sz="2000" dirty="0">
                <a:ea typeface="+mn-lt"/>
                <a:cs typeface="+mn-lt"/>
              </a:rPr>
              <a:t> </a:t>
            </a:r>
            <a:r>
              <a:rPr lang="en-US" sz="2000" dirty="0" err="1">
                <a:ea typeface="+mn-lt"/>
                <a:cs typeface="+mn-lt"/>
              </a:rPr>
              <a:t>misión</a:t>
            </a:r>
            <a:r>
              <a:rPr lang="en-US" sz="2000" dirty="0">
                <a:ea typeface="+mn-lt"/>
                <a:cs typeface="+mn-lt"/>
              </a:rPr>
              <a:t>.</a:t>
            </a:r>
          </a:p>
        </p:txBody>
      </p:sp>
    </p:spTree>
    <p:extLst>
      <p:ext uri="{BB962C8B-B14F-4D97-AF65-F5344CB8AC3E}">
        <p14:creationId xmlns:p14="http://schemas.microsoft.com/office/powerpoint/2010/main" val="4224644738"/>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box, dark&#10;&#10;Description automatically generated">
            <a:extLst>
              <a:ext uri="{FF2B5EF4-FFF2-40B4-BE49-F238E27FC236}">
                <a16:creationId xmlns:a16="http://schemas.microsoft.com/office/drawing/2014/main" id="{FF172B5C-1AB2-D1DB-D6B0-AA720F0A4B92}"/>
              </a:ext>
            </a:extLst>
          </p:cNvPr>
          <p:cNvPicPr>
            <a:picLocks noChangeAspect="1"/>
          </p:cNvPicPr>
          <p:nvPr/>
        </p:nvPicPr>
        <p:blipFill rotWithShape="1">
          <a:blip r:embed="rId2"/>
          <a:srcRect r="-1" b="10359"/>
          <a:stretch/>
        </p:blipFill>
        <p:spPr>
          <a:xfrm>
            <a:off x="4117521" y="10"/>
            <a:ext cx="8074479" cy="6857990"/>
          </a:xfrm>
          <a:prstGeom prst="rect">
            <a:avLst/>
          </a:prstGeom>
        </p:spPr>
      </p:pic>
      <p:sp>
        <p:nvSpPr>
          <p:cNvPr id="11" name="Freeform: Shape 1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EF6E3F-F456-57DB-89E4-04300B90B6C5}"/>
              </a:ext>
            </a:extLst>
          </p:cNvPr>
          <p:cNvSpPr>
            <a:spLocks noGrp="1"/>
          </p:cNvSpPr>
          <p:nvPr>
            <p:ph type="title"/>
          </p:nvPr>
        </p:nvSpPr>
        <p:spPr>
          <a:xfrm>
            <a:off x="804672" y="365125"/>
            <a:ext cx="5266155" cy="1325563"/>
          </a:xfrm>
        </p:spPr>
        <p:txBody>
          <a:bodyPr>
            <a:normAutofit/>
          </a:bodyPr>
          <a:lstStyle/>
          <a:p>
            <a:r>
              <a:rPr lang="en-US" dirty="0">
                <a:ea typeface="Calibri Light"/>
                <a:cs typeface="Calibri Light"/>
              </a:rPr>
              <a:t>ENEMYCORE</a:t>
            </a:r>
            <a:endParaRPr lang="en-US" dirty="0"/>
          </a:p>
        </p:txBody>
      </p:sp>
      <p:sp>
        <p:nvSpPr>
          <p:cNvPr id="8" name="Content Placeholder 7">
            <a:extLst>
              <a:ext uri="{FF2B5EF4-FFF2-40B4-BE49-F238E27FC236}">
                <a16:creationId xmlns:a16="http://schemas.microsoft.com/office/drawing/2014/main" id="{8ED31F8F-9CDD-3419-0BEE-733BE58456BC}"/>
              </a:ext>
            </a:extLst>
          </p:cNvPr>
          <p:cNvSpPr>
            <a:spLocks noGrp="1"/>
          </p:cNvSpPr>
          <p:nvPr>
            <p:ph idx="1"/>
          </p:nvPr>
        </p:nvSpPr>
        <p:spPr>
          <a:xfrm>
            <a:off x="804672" y="2022601"/>
            <a:ext cx="3941499" cy="4154361"/>
          </a:xfrm>
        </p:spPr>
        <p:txBody>
          <a:bodyPr vert="horz" lIns="91440" tIns="45720" rIns="91440" bIns="45720" rtlCol="0" anchor="t">
            <a:normAutofit/>
          </a:bodyPr>
          <a:lstStyle/>
          <a:p>
            <a:pPr marL="0" indent="0">
              <a:buNone/>
            </a:pPr>
            <a:r>
              <a:rPr lang="en-US" sz="2000" dirty="0">
                <a:ea typeface="Calibri" panose="020F0502020204030204"/>
                <a:cs typeface="Calibri" panose="020F0502020204030204"/>
              </a:rPr>
              <a:t>E</a:t>
            </a:r>
            <a:r>
              <a:rPr lang="en-US" sz="2000" dirty="0">
                <a:ea typeface="+mn-lt"/>
                <a:cs typeface="+mn-lt"/>
              </a:rPr>
              <a:t>s </a:t>
            </a:r>
            <a:r>
              <a:rPr lang="en-US" sz="2000" dirty="0" err="1">
                <a:ea typeface="+mn-lt"/>
                <a:cs typeface="+mn-lt"/>
              </a:rPr>
              <a:t>el</a:t>
            </a:r>
            <a:r>
              <a:rPr lang="en-US" sz="2000" dirty="0">
                <a:ea typeface="+mn-lt"/>
                <a:cs typeface="+mn-lt"/>
              </a:rPr>
              <a:t> CORE </a:t>
            </a:r>
            <a:r>
              <a:rPr lang="en-US" sz="2000" dirty="0" err="1">
                <a:ea typeface="+mn-lt"/>
                <a:cs typeface="+mn-lt"/>
              </a:rPr>
              <a:t>enemigo</a:t>
            </a:r>
            <a:r>
              <a:rPr lang="en-US" sz="2000" dirty="0">
                <a:ea typeface="+mn-lt"/>
                <a:cs typeface="+mn-lt"/>
              </a:rPr>
              <a:t>, </a:t>
            </a:r>
            <a:r>
              <a:rPr lang="en-US" sz="2000" dirty="0" err="1">
                <a:ea typeface="+mn-lt"/>
                <a:cs typeface="+mn-lt"/>
              </a:rPr>
              <a:t>lugar</a:t>
            </a:r>
            <a:r>
              <a:rPr lang="en-US" sz="2000" dirty="0">
                <a:ea typeface="+mn-lt"/>
                <a:cs typeface="+mn-lt"/>
              </a:rPr>
              <a:t> de </a:t>
            </a:r>
            <a:r>
              <a:rPr lang="en-US" sz="2000" dirty="0" err="1">
                <a:ea typeface="+mn-lt"/>
                <a:cs typeface="+mn-lt"/>
              </a:rPr>
              <a:t>donde</a:t>
            </a:r>
            <a:r>
              <a:rPr lang="en-US" sz="2000" dirty="0">
                <a:ea typeface="+mn-lt"/>
                <a:cs typeface="+mn-lt"/>
              </a:rPr>
              <a:t> se </a:t>
            </a:r>
            <a:r>
              <a:rPr lang="en-US" sz="2000" dirty="0" err="1">
                <a:ea typeface="+mn-lt"/>
                <a:cs typeface="+mn-lt"/>
              </a:rPr>
              <a:t>originan</a:t>
            </a:r>
            <a:r>
              <a:rPr lang="en-US" sz="2000" dirty="0">
                <a:ea typeface="+mn-lt"/>
                <a:cs typeface="+mn-lt"/>
              </a:rPr>
              <a:t> </a:t>
            </a:r>
            <a:r>
              <a:rPr lang="en-US" sz="2000" dirty="0" err="1">
                <a:ea typeface="+mn-lt"/>
                <a:cs typeface="+mn-lt"/>
              </a:rPr>
              <a:t>los</a:t>
            </a:r>
            <a:r>
              <a:rPr lang="en-US" sz="2000" dirty="0">
                <a:ea typeface="+mn-lt"/>
                <a:cs typeface="+mn-lt"/>
              </a:rPr>
              <a:t> </a:t>
            </a:r>
            <a:r>
              <a:rPr lang="en-US" sz="2000" dirty="0" err="1">
                <a:ea typeface="+mn-lt"/>
                <a:cs typeface="+mn-lt"/>
              </a:rPr>
              <a:t>enemigos</a:t>
            </a:r>
            <a:r>
              <a:rPr lang="en-US" sz="2000" dirty="0">
                <a:ea typeface="+mn-lt"/>
                <a:cs typeface="+mn-lt"/>
              </a:rPr>
              <a:t> que </a:t>
            </a:r>
            <a:r>
              <a:rPr lang="en-US" sz="2000" dirty="0" err="1">
                <a:ea typeface="+mn-lt"/>
                <a:cs typeface="+mn-lt"/>
              </a:rPr>
              <a:t>te</a:t>
            </a:r>
            <a:r>
              <a:rPr lang="en-US" sz="2000" dirty="0">
                <a:ea typeface="+mn-lt"/>
                <a:cs typeface="+mn-lt"/>
              </a:rPr>
              <a:t> </a:t>
            </a:r>
            <a:r>
              <a:rPr lang="en-US" sz="2000" dirty="0" err="1">
                <a:ea typeface="+mn-lt"/>
                <a:cs typeface="+mn-lt"/>
              </a:rPr>
              <a:t>atacan</a:t>
            </a:r>
            <a:r>
              <a:rPr lang="en-US" sz="2000" dirty="0">
                <a:ea typeface="+mn-lt"/>
                <a:cs typeface="+mn-lt"/>
              </a:rPr>
              <a:t>, </a:t>
            </a:r>
            <a:r>
              <a:rPr lang="en-US" sz="2000" dirty="0" err="1">
                <a:ea typeface="+mn-lt"/>
                <a:cs typeface="+mn-lt"/>
              </a:rPr>
              <a:t>aunque</a:t>
            </a:r>
            <a:r>
              <a:rPr lang="en-US" sz="2000" dirty="0">
                <a:ea typeface="+mn-lt"/>
                <a:cs typeface="+mn-lt"/>
              </a:rPr>
              <a:t> no </a:t>
            </a:r>
            <a:r>
              <a:rPr lang="en-US" sz="2000" dirty="0" err="1">
                <a:ea typeface="+mn-lt"/>
                <a:cs typeface="+mn-lt"/>
              </a:rPr>
              <a:t>puedes</a:t>
            </a:r>
            <a:r>
              <a:rPr lang="en-US" sz="2000" dirty="0">
                <a:ea typeface="+mn-lt"/>
                <a:cs typeface="+mn-lt"/>
              </a:rPr>
              <a:t> </a:t>
            </a:r>
            <a:r>
              <a:rPr lang="en-US" sz="2000" dirty="0" err="1">
                <a:ea typeface="+mn-lt"/>
                <a:cs typeface="+mn-lt"/>
              </a:rPr>
              <a:t>atacarlo</a:t>
            </a:r>
            <a:r>
              <a:rPr lang="en-US" sz="2000" dirty="0">
                <a:ea typeface="+mn-lt"/>
                <a:cs typeface="+mn-lt"/>
              </a:rPr>
              <a:t> al </a:t>
            </a:r>
            <a:r>
              <a:rPr lang="en-US" sz="2000" dirty="0" err="1">
                <a:ea typeface="+mn-lt"/>
                <a:cs typeface="+mn-lt"/>
              </a:rPr>
              <a:t>menos</a:t>
            </a:r>
            <a:r>
              <a:rPr lang="en-US" sz="2000" dirty="0">
                <a:ea typeface="+mn-lt"/>
                <a:cs typeface="+mn-lt"/>
              </a:rPr>
              <a:t> </a:t>
            </a:r>
            <a:r>
              <a:rPr lang="en-US" sz="2000" dirty="0" err="1">
                <a:ea typeface="+mn-lt"/>
                <a:cs typeface="+mn-lt"/>
              </a:rPr>
              <a:t>puedes</a:t>
            </a:r>
            <a:r>
              <a:rPr lang="en-US" sz="2000" dirty="0">
                <a:ea typeface="+mn-lt"/>
                <a:cs typeface="+mn-lt"/>
              </a:rPr>
              <a:t> </a:t>
            </a:r>
            <a:r>
              <a:rPr lang="en-US" sz="2000" dirty="0" err="1">
                <a:ea typeface="+mn-lt"/>
                <a:cs typeface="+mn-lt"/>
              </a:rPr>
              <a:t>destruir</a:t>
            </a:r>
            <a:r>
              <a:rPr lang="en-US" sz="2000" dirty="0">
                <a:ea typeface="+mn-lt"/>
                <a:cs typeface="+mn-lt"/>
              </a:rPr>
              <a:t> las </a:t>
            </a:r>
            <a:r>
              <a:rPr lang="en-US" sz="2000" dirty="0" err="1">
                <a:ea typeface="+mn-lt"/>
                <a:cs typeface="+mn-lt"/>
              </a:rPr>
              <a:t>unidades</a:t>
            </a:r>
            <a:r>
              <a:rPr lang="en-US" sz="2000" dirty="0">
                <a:ea typeface="+mn-lt"/>
                <a:cs typeface="+mn-lt"/>
              </a:rPr>
              <a:t> que </a:t>
            </a:r>
            <a:r>
              <a:rPr lang="en-US" sz="2000" dirty="0" err="1">
                <a:ea typeface="+mn-lt"/>
                <a:cs typeface="+mn-lt"/>
              </a:rPr>
              <a:t>te</a:t>
            </a:r>
            <a:r>
              <a:rPr lang="en-US" sz="2000" dirty="0">
                <a:ea typeface="+mn-lt"/>
                <a:cs typeface="+mn-lt"/>
              </a:rPr>
              <a:t> </a:t>
            </a:r>
            <a:r>
              <a:rPr lang="en-US" sz="2000" dirty="0" err="1">
                <a:ea typeface="+mn-lt"/>
                <a:cs typeface="+mn-lt"/>
              </a:rPr>
              <a:t>envían</a:t>
            </a:r>
            <a:r>
              <a:rPr lang="en-US" sz="2000" dirty="0">
                <a:ea typeface="+mn-lt"/>
                <a:cs typeface="+mn-lt"/>
              </a:rPr>
              <a:t> y </a:t>
            </a:r>
            <a:r>
              <a:rPr lang="en-US" sz="2000" dirty="0" err="1">
                <a:ea typeface="+mn-lt"/>
                <a:cs typeface="+mn-lt"/>
              </a:rPr>
              <a:t>robar</a:t>
            </a:r>
            <a:r>
              <a:rPr lang="en-US" sz="2000" dirty="0">
                <a:ea typeface="+mn-lt"/>
                <a:cs typeface="+mn-lt"/>
              </a:rPr>
              <a:t> </a:t>
            </a:r>
            <a:r>
              <a:rPr lang="en-US" sz="2000" dirty="0" err="1">
                <a:ea typeface="+mn-lt"/>
                <a:cs typeface="+mn-lt"/>
              </a:rPr>
              <a:t>los</a:t>
            </a:r>
            <a:r>
              <a:rPr lang="en-US" sz="2000" dirty="0">
                <a:ea typeface="+mn-lt"/>
                <a:cs typeface="+mn-lt"/>
              </a:rPr>
              <a:t> </a:t>
            </a:r>
            <a:r>
              <a:rPr lang="en-US" sz="2000" dirty="0" err="1">
                <a:ea typeface="+mn-lt"/>
                <a:cs typeface="+mn-lt"/>
              </a:rPr>
              <a:t>recursos</a:t>
            </a:r>
            <a:r>
              <a:rPr lang="en-US" sz="2000" dirty="0">
                <a:ea typeface="+mn-lt"/>
                <a:cs typeface="+mn-lt"/>
              </a:rPr>
              <a:t> que </a:t>
            </a:r>
            <a:r>
              <a:rPr lang="en-US" sz="2000" dirty="0" err="1">
                <a:ea typeface="+mn-lt"/>
                <a:cs typeface="+mn-lt"/>
              </a:rPr>
              <a:t>están</a:t>
            </a:r>
            <a:r>
              <a:rPr lang="en-US" sz="2000" dirty="0">
                <a:ea typeface="+mn-lt"/>
                <a:cs typeface="+mn-lt"/>
              </a:rPr>
              <a:t> </a:t>
            </a:r>
            <a:r>
              <a:rPr lang="en-US" sz="2000" dirty="0" err="1">
                <a:ea typeface="+mn-lt"/>
                <a:cs typeface="+mn-lt"/>
              </a:rPr>
              <a:t>en</a:t>
            </a:r>
            <a:r>
              <a:rPr lang="en-US" sz="2000" dirty="0">
                <a:ea typeface="+mn-lt"/>
                <a:cs typeface="+mn-lt"/>
              </a:rPr>
              <a:t> </a:t>
            </a:r>
            <a:r>
              <a:rPr lang="en-US" sz="2000" dirty="0" err="1">
                <a:ea typeface="+mn-lt"/>
                <a:cs typeface="+mn-lt"/>
              </a:rPr>
              <a:t>los</a:t>
            </a:r>
            <a:r>
              <a:rPr lang="en-US" sz="2000" dirty="0">
                <a:ea typeface="+mn-lt"/>
                <a:cs typeface="+mn-lt"/>
              </a:rPr>
              <a:t> </a:t>
            </a:r>
            <a:r>
              <a:rPr lang="en-US" sz="2000" dirty="0" err="1">
                <a:ea typeface="+mn-lt"/>
                <a:cs typeface="+mn-lt"/>
              </a:rPr>
              <a:t>restos</a:t>
            </a:r>
            <a:r>
              <a:rPr lang="en-US" sz="2000" dirty="0">
                <a:ea typeface="+mn-lt"/>
                <a:cs typeface="+mn-lt"/>
              </a:rPr>
              <a:t> de </a:t>
            </a:r>
            <a:r>
              <a:rPr lang="en-US" sz="2000" dirty="0" err="1">
                <a:ea typeface="+mn-lt"/>
                <a:cs typeface="+mn-lt"/>
              </a:rPr>
              <a:t>estos</a:t>
            </a:r>
            <a:r>
              <a:rPr lang="en-US" sz="2000" dirty="0">
                <a:ea typeface="+mn-lt"/>
                <a:cs typeface="+mn-lt"/>
              </a:rPr>
              <a:t>, lo </a:t>
            </a:r>
            <a:r>
              <a:rPr lang="en-US" sz="2000" dirty="0" err="1">
                <a:ea typeface="+mn-lt"/>
                <a:cs typeface="+mn-lt"/>
              </a:rPr>
              <a:t>cual</a:t>
            </a:r>
            <a:r>
              <a:rPr lang="en-US" sz="2000" dirty="0">
                <a:ea typeface="+mn-lt"/>
                <a:cs typeface="+mn-lt"/>
              </a:rPr>
              <a:t> es un </a:t>
            </a:r>
            <a:r>
              <a:rPr lang="en-US" sz="2000" dirty="0" err="1">
                <a:ea typeface="+mn-lt"/>
                <a:cs typeface="+mn-lt"/>
              </a:rPr>
              <a:t>beneficio</a:t>
            </a:r>
            <a:r>
              <a:rPr lang="en-US" sz="2000" dirty="0">
                <a:ea typeface="+mn-lt"/>
                <a:cs typeface="+mn-lt"/>
              </a:rPr>
              <a:t> para </a:t>
            </a:r>
            <a:r>
              <a:rPr lang="en-US" sz="2000" dirty="0" err="1">
                <a:ea typeface="+mn-lt"/>
                <a:cs typeface="+mn-lt"/>
              </a:rPr>
              <a:t>ti</a:t>
            </a:r>
            <a:r>
              <a:rPr lang="en-US" sz="2000" dirty="0">
                <a:ea typeface="+mn-lt"/>
                <a:cs typeface="+mn-lt"/>
              </a:rPr>
              <a:t> un </a:t>
            </a:r>
            <a:r>
              <a:rPr lang="en-US" sz="2000" dirty="0" err="1">
                <a:ea typeface="+mn-lt"/>
                <a:cs typeface="+mn-lt"/>
              </a:rPr>
              <a:t>costo</a:t>
            </a:r>
            <a:r>
              <a:rPr lang="en-US" sz="2000" dirty="0">
                <a:ea typeface="+mn-lt"/>
                <a:cs typeface="+mn-lt"/>
              </a:rPr>
              <a:t> mayor para </a:t>
            </a:r>
            <a:r>
              <a:rPr lang="en-US" sz="2000" dirty="0" err="1">
                <a:ea typeface="+mn-lt"/>
                <a:cs typeface="+mn-lt"/>
              </a:rPr>
              <a:t>tus</a:t>
            </a:r>
            <a:r>
              <a:rPr lang="en-US" sz="2000" dirty="0">
                <a:ea typeface="+mn-lt"/>
                <a:cs typeface="+mn-lt"/>
              </a:rPr>
              <a:t> </a:t>
            </a:r>
            <a:r>
              <a:rPr lang="en-US" sz="2000" dirty="0" err="1">
                <a:ea typeface="+mn-lt"/>
                <a:cs typeface="+mn-lt"/>
              </a:rPr>
              <a:t>enemigos</a:t>
            </a:r>
            <a:r>
              <a:rPr lang="en-US" sz="2000" dirty="0">
                <a:ea typeface="+mn-lt"/>
                <a:cs typeface="+mn-lt"/>
              </a:rPr>
              <a:t>.</a:t>
            </a:r>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3011091287"/>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6">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194402-1C6E-1E1E-DBA6-08B13C7B0C4E}"/>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a:solidFill>
                  <a:schemeClr val="tx1"/>
                </a:solidFill>
                <a:latin typeface="+mj-lt"/>
                <a:ea typeface="+mj-ea"/>
                <a:cs typeface="+mj-cs"/>
              </a:rPr>
              <a:t>MECANICAS DEL JUEGO</a:t>
            </a:r>
          </a:p>
        </p:txBody>
      </p:sp>
      <p:cxnSp>
        <p:nvCxnSpPr>
          <p:cNvPr id="19" name="Straight Connector 18">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798633"/>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uadrado y rectángulo en 3D">
            <a:extLst>
              <a:ext uri="{FF2B5EF4-FFF2-40B4-BE49-F238E27FC236}">
                <a16:creationId xmlns:a16="http://schemas.microsoft.com/office/drawing/2014/main" id="{685FAD09-5E24-79C5-51FC-9D4E0577EDD9}"/>
              </a:ext>
            </a:extLst>
          </p:cNvPr>
          <p:cNvPicPr>
            <a:picLocks noChangeAspect="1"/>
          </p:cNvPicPr>
          <p:nvPr/>
        </p:nvPicPr>
        <p:blipFill rotWithShape="1">
          <a:blip r:embed="rId2"/>
          <a:srcRect l="402" r="18359" b="1"/>
          <a:stretch/>
        </p:blipFill>
        <p:spPr>
          <a:xfrm>
            <a:off x="4117521" y="10"/>
            <a:ext cx="8074479" cy="6857990"/>
          </a:xfrm>
          <a:prstGeom prst="rect">
            <a:avLst/>
          </a:prstGeom>
        </p:spPr>
      </p:pic>
      <p:sp>
        <p:nvSpPr>
          <p:cNvPr id="10" name="Freeform: Shape 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3F57B8-F076-7493-E88F-2F662B5FF88E}"/>
              </a:ext>
            </a:extLst>
          </p:cNvPr>
          <p:cNvSpPr>
            <a:spLocks noGrp="1"/>
          </p:cNvSpPr>
          <p:nvPr>
            <p:ph type="title"/>
          </p:nvPr>
        </p:nvSpPr>
        <p:spPr>
          <a:xfrm>
            <a:off x="804672" y="365125"/>
            <a:ext cx="5266155" cy="1325563"/>
          </a:xfrm>
        </p:spPr>
        <p:txBody>
          <a:bodyPr vert="horz" lIns="91440" tIns="45720" rIns="91440" bIns="45720" rtlCol="0">
            <a:normAutofit/>
          </a:bodyPr>
          <a:lstStyle/>
          <a:p>
            <a:r>
              <a:rPr lang="en-US">
                <a:ln w="22225">
                  <a:solidFill>
                    <a:schemeClr val="tx1"/>
                  </a:solidFill>
                  <a:miter lim="800000"/>
                </a:ln>
              </a:rPr>
              <a:t>COLOCACION DE TORRETAS</a:t>
            </a:r>
          </a:p>
        </p:txBody>
      </p:sp>
      <p:sp>
        <p:nvSpPr>
          <p:cNvPr id="3" name="Content Placeholder 2">
            <a:extLst>
              <a:ext uri="{FF2B5EF4-FFF2-40B4-BE49-F238E27FC236}">
                <a16:creationId xmlns:a16="http://schemas.microsoft.com/office/drawing/2014/main" id="{2549F1CE-CCB6-8531-8333-68C914B74AF6}"/>
              </a:ext>
            </a:extLst>
          </p:cNvPr>
          <p:cNvSpPr>
            <a:spLocks noGrp="1"/>
          </p:cNvSpPr>
          <p:nvPr>
            <p:ph idx="1"/>
          </p:nvPr>
        </p:nvSpPr>
        <p:spPr>
          <a:xfrm>
            <a:off x="804672" y="2022601"/>
            <a:ext cx="3941499" cy="4154361"/>
          </a:xfrm>
        </p:spPr>
        <p:txBody>
          <a:bodyPr vert="horz" lIns="91440" tIns="45720" rIns="91440" bIns="45720" rtlCol="0">
            <a:normAutofit/>
          </a:bodyPr>
          <a:lstStyle/>
          <a:p>
            <a:pPr marL="0" indent="0">
              <a:buNone/>
            </a:pPr>
            <a:r>
              <a:rPr lang="en-US" sz="2000"/>
              <a:t>E</a:t>
            </a:r>
            <a:r>
              <a:rPr lang="es-DO" sz="2000">
                <a:ea typeface="+mn-lt"/>
                <a:cs typeface="+mn-lt"/>
              </a:rPr>
              <a:t>sta mecánica utiliza los nodos como elemento principal, trata de ver si es posible colocar una torreta al mirar varios elementos como la cantidad de materiales y si el nodo ya tiene otra torreta en posición.</a:t>
            </a:r>
            <a:endParaRPr lang="en-US" sz="2000">
              <a:ea typeface="+mn-lt"/>
              <a:cs typeface="+mn-lt"/>
            </a:endParaRPr>
          </a:p>
        </p:txBody>
      </p:sp>
    </p:spTree>
    <p:extLst>
      <p:ext uri="{BB962C8B-B14F-4D97-AF65-F5344CB8AC3E}">
        <p14:creationId xmlns:p14="http://schemas.microsoft.com/office/powerpoint/2010/main" val="24185847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CA2779-0B69-28AF-E792-62A41646D157}"/>
              </a:ext>
            </a:extLst>
          </p:cNvPr>
          <p:cNvSpPr>
            <a:spLocks noGrp="1"/>
          </p:cNvSpPr>
          <p:nvPr>
            <p:ph type="title"/>
          </p:nvPr>
        </p:nvSpPr>
        <p:spPr>
          <a:xfrm>
            <a:off x="2311147" y="365760"/>
            <a:ext cx="7569706" cy="1288238"/>
          </a:xfrm>
        </p:spPr>
        <p:txBody>
          <a:bodyPr anchor="ctr">
            <a:normAutofit/>
          </a:bodyPr>
          <a:lstStyle/>
          <a:p>
            <a:pPr algn="ctr"/>
            <a:r>
              <a:rPr lang="en-US" dirty="0">
                <a:ea typeface="Calibri Light"/>
                <a:cs typeface="Calibri Light"/>
              </a:rPr>
              <a:t>CAMPO VISUAL</a:t>
            </a:r>
            <a:endParaRPr lang="en-US"/>
          </a:p>
        </p:txBody>
      </p:sp>
      <p:sp>
        <p:nvSpPr>
          <p:cNvPr id="3" name="Content Placeholder 2">
            <a:extLst>
              <a:ext uri="{FF2B5EF4-FFF2-40B4-BE49-F238E27FC236}">
                <a16:creationId xmlns:a16="http://schemas.microsoft.com/office/drawing/2014/main" id="{00B37C59-E864-46A8-5139-9444BE8DC1EB}"/>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a:ea typeface="Calibri"/>
                <a:cs typeface="Calibri"/>
              </a:rPr>
              <a:t>U</a:t>
            </a:r>
            <a:r>
              <a:rPr lang="es-DO" sz="2400">
                <a:ea typeface="+mn-lt"/>
                <a:cs typeface="+mn-lt"/>
              </a:rPr>
              <a:t>na mecánica usada por los enemigos y torretas por igual, aunque con distintos propósitos, una torreta ve si tiene el enemigo en la mira antes de decidir disparar, mientras tanto los enemigos miran la distancia que tienen con el suelo, nodos y obstáculos para así poder navegar por el mapa, también tenemos al enemigo trickster que utiliza ambos lados de esta mecánica para funcionar.</a:t>
            </a:r>
            <a:endParaRPr lang="en-US" sz="2400">
              <a:ea typeface="+mn-lt"/>
              <a:cs typeface="+mn-lt"/>
            </a:endParaRPr>
          </a:p>
        </p:txBody>
      </p:sp>
    </p:spTree>
    <p:extLst>
      <p:ext uri="{BB962C8B-B14F-4D97-AF65-F5344CB8AC3E}">
        <p14:creationId xmlns:p14="http://schemas.microsoft.com/office/powerpoint/2010/main" val="2016757360"/>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909278-2662-69AB-0515-3415302C98B7}"/>
              </a:ext>
            </a:extLst>
          </p:cNvPr>
          <p:cNvSpPr>
            <a:spLocks noGrp="1"/>
          </p:cNvSpPr>
          <p:nvPr>
            <p:ph type="title"/>
          </p:nvPr>
        </p:nvSpPr>
        <p:spPr>
          <a:xfrm>
            <a:off x="2311147" y="365760"/>
            <a:ext cx="7569706" cy="1288238"/>
          </a:xfrm>
        </p:spPr>
        <p:txBody>
          <a:bodyPr anchor="ctr">
            <a:normAutofit/>
          </a:bodyPr>
          <a:lstStyle/>
          <a:p>
            <a:pPr algn="ctr"/>
            <a:r>
              <a:rPr lang="en-US" dirty="0">
                <a:ea typeface="Calibri Light"/>
                <a:cs typeface="Calibri Light"/>
              </a:rPr>
              <a:t>MEJORA Y VENTA DE TORRETAS</a:t>
            </a:r>
            <a:endParaRPr lang="en-US"/>
          </a:p>
        </p:txBody>
      </p:sp>
      <p:sp>
        <p:nvSpPr>
          <p:cNvPr id="3" name="Content Placeholder 2">
            <a:extLst>
              <a:ext uri="{FF2B5EF4-FFF2-40B4-BE49-F238E27FC236}">
                <a16:creationId xmlns:a16="http://schemas.microsoft.com/office/drawing/2014/main" id="{D3DCD861-03E8-9B6C-7FC8-09B1F69A8D15}"/>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a:ea typeface="+mn-lt"/>
                <a:cs typeface="+mn-lt"/>
              </a:rPr>
              <a:t>Esta mecánica nos permite, si es posible, mejorar y vender las torretas colocadas por el mapa, donde solo recibimos la mitad de su valor, una torreta mejorada tiene cambios en sus estadísticas y, en el caso de las defensivas, apartado visual. El resultado de vender una torreta mejorada es la mitad de su coste de mejora más la mitad del coste de la torreta base.</a:t>
            </a: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3285749358"/>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61A764-BC3C-3748-A113-94CB5D1B4754}"/>
              </a:ext>
            </a:extLst>
          </p:cNvPr>
          <p:cNvSpPr>
            <a:spLocks noGrp="1"/>
          </p:cNvSpPr>
          <p:nvPr>
            <p:ph type="title"/>
          </p:nvPr>
        </p:nvSpPr>
        <p:spPr>
          <a:xfrm>
            <a:off x="2311147" y="365760"/>
            <a:ext cx="7569706" cy="1288238"/>
          </a:xfrm>
        </p:spPr>
        <p:txBody>
          <a:bodyPr anchor="ctr">
            <a:normAutofit/>
          </a:bodyPr>
          <a:lstStyle/>
          <a:p>
            <a:pPr algn="ctr"/>
            <a:r>
              <a:rPr lang="en-US" dirty="0">
                <a:ea typeface="Calibri Light"/>
                <a:cs typeface="Calibri Light"/>
              </a:rPr>
              <a:t>OLEADAS</a:t>
            </a:r>
            <a:endParaRPr lang="en-US"/>
          </a:p>
        </p:txBody>
      </p:sp>
      <p:sp>
        <p:nvSpPr>
          <p:cNvPr id="3" name="Content Placeholder 2">
            <a:extLst>
              <a:ext uri="{FF2B5EF4-FFF2-40B4-BE49-F238E27FC236}">
                <a16:creationId xmlns:a16="http://schemas.microsoft.com/office/drawing/2014/main" id="{E090E43E-A4DD-23D5-BE80-63F75B697CE9}"/>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a:ea typeface="Calibri"/>
                <a:cs typeface="Calibri"/>
              </a:rPr>
              <a:t>Es </a:t>
            </a:r>
            <a:r>
              <a:rPr lang="es-DO" sz="2400">
                <a:ea typeface="+mn-lt"/>
                <a:cs typeface="+mn-lt"/>
              </a:rPr>
              <a:t>la mecánica que controla la aparición de enemigos en el mapa, decide los tipos de enemigo que van a aparecer, el radio de aparición, tiempo entre oleadas y numero de enemigos.</a:t>
            </a:r>
            <a:endParaRPr lang="en-US" sz="2400">
              <a:ea typeface="+mn-lt"/>
              <a:cs typeface="+mn-lt"/>
            </a:endParaRPr>
          </a:p>
        </p:txBody>
      </p:sp>
    </p:spTree>
    <p:extLst>
      <p:ext uri="{BB962C8B-B14F-4D97-AF65-F5344CB8AC3E}">
        <p14:creationId xmlns:p14="http://schemas.microsoft.com/office/powerpoint/2010/main" val="3188237308"/>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6E241B-ECA5-E0FE-1176-51E42F0C82B7}"/>
              </a:ext>
            </a:extLst>
          </p:cNvPr>
          <p:cNvSpPr>
            <a:spLocks noGrp="1"/>
          </p:cNvSpPr>
          <p:nvPr>
            <p:ph type="title"/>
          </p:nvPr>
        </p:nvSpPr>
        <p:spPr>
          <a:xfrm>
            <a:off x="2311147" y="365760"/>
            <a:ext cx="7569706" cy="1288238"/>
          </a:xfrm>
        </p:spPr>
        <p:txBody>
          <a:bodyPr anchor="ctr">
            <a:normAutofit/>
          </a:bodyPr>
          <a:lstStyle/>
          <a:p>
            <a:pPr algn="ctr"/>
            <a:r>
              <a:rPr lang="en-US" dirty="0">
                <a:ea typeface="Calibri Light"/>
                <a:cs typeface="Calibri Light"/>
              </a:rPr>
              <a:t>PRODUCCION</a:t>
            </a:r>
            <a:endParaRPr lang="en-US"/>
          </a:p>
        </p:txBody>
      </p:sp>
      <p:sp>
        <p:nvSpPr>
          <p:cNvPr id="3" name="Content Placeholder 2">
            <a:extLst>
              <a:ext uri="{FF2B5EF4-FFF2-40B4-BE49-F238E27FC236}">
                <a16:creationId xmlns:a16="http://schemas.microsoft.com/office/drawing/2014/main" id="{2BDE6682-A541-7E88-F8A0-D9EFAA337769}"/>
              </a:ext>
            </a:extLst>
          </p:cNvPr>
          <p:cNvSpPr>
            <a:spLocks noGrp="1"/>
          </p:cNvSpPr>
          <p:nvPr>
            <p:ph idx="1"/>
          </p:nvPr>
        </p:nvSpPr>
        <p:spPr>
          <a:xfrm>
            <a:off x="2165569" y="1956816"/>
            <a:ext cx="7860863" cy="4024884"/>
          </a:xfrm>
        </p:spPr>
        <p:txBody>
          <a:bodyPr vert="horz" lIns="91440" tIns="45720" rIns="91440" bIns="45720" rtlCol="0" anchor="t">
            <a:normAutofit/>
          </a:bodyPr>
          <a:lstStyle/>
          <a:p>
            <a:pPr marL="0" indent="0">
              <a:buNone/>
            </a:pPr>
            <a:r>
              <a:rPr lang="en-US" sz="2400">
                <a:ea typeface="Calibri" panose="020F0502020204030204"/>
                <a:cs typeface="Calibri" panose="020F0502020204030204"/>
              </a:rPr>
              <a:t>M</a:t>
            </a:r>
            <a:r>
              <a:rPr lang="en-US" sz="2400">
                <a:ea typeface="+mn-lt"/>
                <a:cs typeface="+mn-lt"/>
              </a:rPr>
              <a:t>ecánica principal, pues sin esta las torretas no funcionan, decide que se produce, ya sea energía, minerales o incluso cura del daño de las torretas (cortesía de los trickters), una producción deficiente tiene impactos catastróficos en el desarrollo de la partida por lo que se debe tener presente cuando estes planteando tu estrategia.</a:t>
            </a:r>
          </a:p>
        </p:txBody>
      </p:sp>
    </p:spTree>
    <p:extLst>
      <p:ext uri="{BB962C8B-B14F-4D97-AF65-F5344CB8AC3E}">
        <p14:creationId xmlns:p14="http://schemas.microsoft.com/office/powerpoint/2010/main" val="41502250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CDCB8-84D3-37FE-F0BC-00343BCF67C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DIAGRAMA DEL </a:t>
            </a:r>
            <a:r>
              <a:rPr lang="en-US" sz="4800" kern="1200">
                <a:solidFill>
                  <a:srgbClr val="FFFFFF"/>
                </a:solidFill>
                <a:latin typeface="+mj-lt"/>
                <a:ea typeface="+mj-ea"/>
                <a:cs typeface="+mj-cs"/>
              </a:rPr>
              <a:t>JUEGO</a:t>
            </a:r>
          </a:p>
        </p:txBody>
      </p:sp>
      <p:pic>
        <p:nvPicPr>
          <p:cNvPr id="7" name="Picture 7" descr="Diagram&#10;&#10;Description automatically generated">
            <a:extLst>
              <a:ext uri="{FF2B5EF4-FFF2-40B4-BE49-F238E27FC236}">
                <a16:creationId xmlns:a16="http://schemas.microsoft.com/office/drawing/2014/main" id="{10BFBC42-00A3-750F-EB0E-57A06465AD1F}"/>
              </a:ext>
            </a:extLst>
          </p:cNvPr>
          <p:cNvPicPr>
            <a:picLocks noGrp="1" noChangeAspect="1"/>
          </p:cNvPicPr>
          <p:nvPr>
            <p:ph idx="1"/>
          </p:nvPr>
        </p:nvPicPr>
        <p:blipFill>
          <a:blip r:embed="rId2"/>
          <a:stretch>
            <a:fillRect/>
          </a:stretch>
        </p:blipFill>
        <p:spPr>
          <a:xfrm>
            <a:off x="6070925" y="492573"/>
            <a:ext cx="4719339" cy="5880796"/>
          </a:xfrm>
          <a:prstGeom prst="rect">
            <a:avLst/>
          </a:prstGeom>
        </p:spPr>
      </p:pic>
    </p:spTree>
    <p:extLst>
      <p:ext uri="{BB962C8B-B14F-4D97-AF65-F5344CB8AC3E}">
        <p14:creationId xmlns:p14="http://schemas.microsoft.com/office/powerpoint/2010/main" val="971713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19E0AF-700E-67F1-81C6-8802AB415F52}"/>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GRACIAS</a:t>
            </a:r>
          </a:p>
        </p:txBody>
      </p:sp>
    </p:spTree>
    <p:extLst>
      <p:ext uri="{BB962C8B-B14F-4D97-AF65-F5344CB8AC3E}">
        <p14:creationId xmlns:p14="http://schemas.microsoft.com/office/powerpoint/2010/main" val="1086671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89D829-B33B-8AC6-E619-D3B6FF6B536E}"/>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endParaRPr lang="en-US" sz="6000" kern="1200">
              <a:solidFill>
                <a:schemeClr val="tx1"/>
              </a:solidFill>
              <a:latin typeface="+mj-lt"/>
              <a:ea typeface="+mj-ea"/>
              <a:cs typeface="+mj-cs"/>
            </a:endParaRPr>
          </a:p>
          <a:p>
            <a:pPr algn="ctr"/>
            <a:r>
              <a:rPr lang="en-US" sz="6000" dirty="0"/>
              <a:t>CASOS</a:t>
            </a:r>
            <a:r>
              <a:rPr lang="en-US" sz="6000" kern="1200" dirty="0">
                <a:latin typeface="+mj-lt"/>
                <a:ea typeface="+mj-ea"/>
                <a:cs typeface="+mj-cs"/>
              </a:rPr>
              <a:t> DE USO</a:t>
            </a:r>
            <a:endParaRPr lang="en-US" sz="6000" kern="1200" dirty="0">
              <a:latin typeface="+mj-lt"/>
              <a:ea typeface="Calibri Light"/>
              <a:cs typeface="Calibri Light"/>
            </a:endParaRPr>
          </a:p>
        </p:txBody>
      </p:sp>
      <p:cxnSp>
        <p:nvCxnSpPr>
          <p:cNvPr id="21" name="Straight Connector 2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2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B27CB-6861-93A6-36A9-ACD3117C029D}"/>
              </a:ext>
            </a:extLst>
          </p:cNvPr>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kern="1200">
                <a:solidFill>
                  <a:srgbClr val="FFFFFF"/>
                </a:solidFill>
                <a:latin typeface="+mj-lt"/>
                <a:ea typeface="+mj-ea"/>
                <a:cs typeface="+mj-cs"/>
              </a:rPr>
              <a:t>MENU PRINCIPAL</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2B999D3C-E4DA-49FA-7C2C-7E93E9CF0A65}"/>
              </a:ext>
            </a:extLst>
          </p:cNvPr>
          <p:cNvPicPr>
            <a:picLocks noGrp="1" noChangeAspect="1"/>
          </p:cNvPicPr>
          <p:nvPr>
            <p:ph idx="1"/>
          </p:nvPr>
        </p:nvPicPr>
        <p:blipFill>
          <a:blip r:embed="rId2"/>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34967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251EF-BFD0-B869-F047-2F96CED7F3C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MENU DE OPCIONES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B07B762C-8E74-6E6E-2713-AF014F777529}"/>
              </a:ext>
            </a:extLst>
          </p:cNvPr>
          <p:cNvPicPr>
            <a:picLocks noGrp="1" noChangeAspect="1"/>
          </p:cNvPicPr>
          <p:nvPr>
            <p:ph idx="1"/>
          </p:nvPr>
        </p:nvPicPr>
        <p:blipFill>
          <a:blip r:embed="rId2"/>
          <a:stretch>
            <a:fillRect/>
          </a:stretch>
        </p:blipFill>
        <p:spPr>
          <a:xfrm>
            <a:off x="5490196" y="492573"/>
            <a:ext cx="5880796" cy="5880796"/>
          </a:xfrm>
          <a:prstGeom prst="rect">
            <a:avLst/>
          </a:prstGeom>
        </p:spPr>
      </p:pic>
    </p:spTree>
    <p:extLst>
      <p:ext uri="{BB962C8B-B14F-4D97-AF65-F5344CB8AC3E}">
        <p14:creationId xmlns:p14="http://schemas.microsoft.com/office/powerpoint/2010/main" val="281776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5FDC3-FB57-D2BC-1E3D-9B0966EEA53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MENU DE MEJORAS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Diagram&#10;&#10;Description automatically generated">
            <a:extLst>
              <a:ext uri="{FF2B5EF4-FFF2-40B4-BE49-F238E27FC236}">
                <a16:creationId xmlns:a16="http://schemas.microsoft.com/office/drawing/2014/main" id="{14A7B15D-6505-A403-12CD-5E8C870C27BA}"/>
              </a:ext>
            </a:extLst>
          </p:cNvPr>
          <p:cNvPicPr>
            <a:picLocks noGrp="1" noChangeAspect="1"/>
          </p:cNvPicPr>
          <p:nvPr>
            <p:ph idx="1"/>
          </p:nvPr>
        </p:nvPicPr>
        <p:blipFill>
          <a:blip r:embed="rId2"/>
          <a:stretch>
            <a:fillRect/>
          </a:stretch>
        </p:blipFill>
        <p:spPr>
          <a:xfrm>
            <a:off x="5153822" y="1016351"/>
            <a:ext cx="6553545" cy="4833240"/>
          </a:xfrm>
          <a:prstGeom prst="rect">
            <a:avLst/>
          </a:prstGeom>
        </p:spPr>
      </p:pic>
    </p:spTree>
    <p:extLst>
      <p:ext uri="{BB962C8B-B14F-4D97-AF65-F5344CB8AC3E}">
        <p14:creationId xmlns:p14="http://schemas.microsoft.com/office/powerpoint/2010/main" val="2229067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CAPITULO II</vt:lpstr>
      <vt:lpstr>PLANIFICACION</vt:lpstr>
      <vt:lpstr>DIAGRAMAS  Y  CASOS DE USO</vt:lpstr>
      <vt:lpstr>DIAGRAMA DEL PROYECTO</vt:lpstr>
      <vt:lpstr>DIAGRAMA DEL JUEGO</vt:lpstr>
      <vt:lpstr> CASOS DE USO</vt:lpstr>
      <vt:lpstr>MENU PRINCIPAL</vt:lpstr>
      <vt:lpstr>MENU DE OPCIONES</vt:lpstr>
      <vt:lpstr>MENU DE MEJORAS</vt:lpstr>
      <vt:lpstr>MENU DE NIVELES</vt:lpstr>
      <vt:lpstr>DENTRO DEL NIVEL</vt:lpstr>
      <vt:lpstr>MENU DE PAUSA</vt:lpstr>
      <vt:lpstr>MENU DE GAMEOVER</vt:lpstr>
      <vt:lpstr>MENU DE VICTORIA</vt:lpstr>
      <vt:lpstr>PLATAFORMA</vt:lpstr>
      <vt:lpstr>GENERO</vt:lpstr>
      <vt:lpstr>CLASIFICACION</vt:lpstr>
      <vt:lpstr>TIPO DE ANIMACION</vt:lpstr>
      <vt:lpstr>EQUIPO DE TRABAJO</vt:lpstr>
      <vt:lpstr>HISTORIA</vt:lpstr>
      <vt:lpstr>GUION</vt:lpstr>
      <vt:lpstr>STORYBOARD</vt:lpstr>
      <vt:lpstr>PERSONAJES</vt:lpstr>
      <vt:lpstr>TORRETA ESTANDAR</vt:lpstr>
      <vt:lpstr>LANZADOR DE MISILES</vt:lpstr>
      <vt:lpstr>RAYO LASER</vt:lpstr>
      <vt:lpstr>TORRETA ELECTRICA</vt:lpstr>
      <vt:lpstr>TORRE MINERA</vt:lpstr>
      <vt:lpstr>TORRE DE ENERGIA</vt:lpstr>
      <vt:lpstr>TORRE DE REPARACION</vt:lpstr>
      <vt:lpstr>RAIL</vt:lpstr>
      <vt:lpstr>COLOSO</vt:lpstr>
      <vt:lpstr>FLASH</vt:lpstr>
      <vt:lpstr>TRICKSTER</vt:lpstr>
      <vt:lpstr>NIVELES</vt:lpstr>
      <vt:lpstr>NODO</vt:lpstr>
      <vt:lpstr>OBSTACULO</vt:lpstr>
      <vt:lpstr>CAMINOS</vt:lpstr>
      <vt:lpstr>WAYPOINTS</vt:lpstr>
      <vt:lpstr>MINERAL</vt:lpstr>
      <vt:lpstr>MINERAL ENERGETICO</vt:lpstr>
      <vt:lpstr>CORE</vt:lpstr>
      <vt:lpstr>ENEMYCORE</vt:lpstr>
      <vt:lpstr>MECANICAS DEL JUEGO</vt:lpstr>
      <vt:lpstr>COLOCACION DE TORRETAS</vt:lpstr>
      <vt:lpstr>CAMPO VISUAL</vt:lpstr>
      <vt:lpstr>MEJORA Y VENTA DE TORRETAS</vt:lpstr>
      <vt:lpstr>OLEADAS</vt:lpstr>
      <vt:lpstr>PRODUCCION</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253</cp:revision>
  <dcterms:created xsi:type="dcterms:W3CDTF">2022-04-10T22:50:03Z</dcterms:created>
  <dcterms:modified xsi:type="dcterms:W3CDTF">2022-04-10T23:28:34Z</dcterms:modified>
</cp:coreProperties>
</file>