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c712d822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c712d822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c7c6c64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c7c6c64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c7c6c64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c7c6c64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c7c6c64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c7c6c64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youtube.com/watch?v=pAFwT3GLwDI"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Trabajo Final</a:t>
            </a:r>
            <a:endParaRPr sz="2400"/>
          </a:p>
          <a:p>
            <a:pPr indent="0" lvl="0" marL="0" rtl="0" algn="l">
              <a:spcBef>
                <a:spcPts val="0"/>
              </a:spcBef>
              <a:spcAft>
                <a:spcPts val="0"/>
              </a:spcAft>
              <a:buNone/>
            </a:pPr>
            <a:r>
              <a:rPr lang="es" sz="2400"/>
              <a:t>Algoritmos y Estructura de Datos</a:t>
            </a:r>
            <a:endParaRPr sz="24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Marco Antonio Manrique Acha</a:t>
            </a:r>
            <a:endParaRPr/>
          </a:p>
          <a:p>
            <a:pPr indent="0" lvl="0" marL="0" rtl="0" algn="l">
              <a:spcBef>
                <a:spcPts val="0"/>
              </a:spcBef>
              <a:spcAft>
                <a:spcPts val="0"/>
              </a:spcAft>
              <a:buNone/>
            </a:pPr>
            <a:r>
              <a:rPr lang="es"/>
              <a:t>Guillermo Rosales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y Objetivos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a:solidFill>
                  <a:srgbClr val="FFFFFF"/>
                </a:solidFill>
              </a:rPr>
              <a:t>El objetivo principal del proyecto es la elaboración una librería “Dataframe.h” que permitirá crear, manipular y efectuar operaciones con Dataframes. Las operaciones que incluirá la librería serán: importación de datos, indexado de datos por columna, selección y filtrado de datos por columna, ordenamiento y exportación de datos.</a:t>
            </a:r>
            <a:endParaRPr>
              <a:solidFill>
                <a:srgbClr val="FFFFFF"/>
              </a:solidFill>
            </a:endParaRPr>
          </a:p>
        </p:txBody>
      </p:sp>
      <p:pic>
        <p:nvPicPr>
          <p:cNvPr id="142" name="Google Shape;142;p14"/>
          <p:cNvPicPr preferRelativeResize="0"/>
          <p:nvPr/>
        </p:nvPicPr>
        <p:blipFill>
          <a:blip r:embed="rId3">
            <a:alphaModFix/>
          </a:blip>
          <a:stretch>
            <a:fillRect/>
          </a:stretch>
        </p:blipFill>
        <p:spPr>
          <a:xfrm>
            <a:off x="2911575" y="2863100"/>
            <a:ext cx="3810752" cy="1967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Elaboración</a:t>
            </a:r>
            <a:r>
              <a:rPr lang="es"/>
              <a:t> de la </a:t>
            </a:r>
            <a:r>
              <a:rPr lang="es"/>
              <a:t>solución</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armar el dataframe se han usado dos estructuras de tipo ArbolAVL. El primer </a:t>
            </a:r>
            <a:r>
              <a:rPr lang="es"/>
              <a:t>árbol y el principal</a:t>
            </a:r>
            <a:r>
              <a:rPr lang="es"/>
              <a:t> es para el indexado de las filas. </a:t>
            </a:r>
            <a:r>
              <a:rPr b="1" lang="es"/>
              <a:t>En este caso, 10 filas</a:t>
            </a:r>
            <a:r>
              <a:rPr lang="es"/>
              <a:t>. Cada nodo representa un puntero a otro </a:t>
            </a:r>
            <a:r>
              <a:rPr lang="es"/>
              <a:t>árbol</a:t>
            </a:r>
            <a:r>
              <a:rPr lang="es"/>
              <a:t> que sirve para las columnas. </a:t>
            </a:r>
            <a:endParaRPr/>
          </a:p>
          <a:p>
            <a:pPr indent="0" lvl="0" marL="0" rtl="0" algn="l">
              <a:spcBef>
                <a:spcPts val="1600"/>
              </a:spcBef>
              <a:spcAft>
                <a:spcPts val="1600"/>
              </a:spcAft>
              <a:buNone/>
            </a:pPr>
            <a:r>
              <a:rPr lang="es"/>
              <a:t>ArbolFIL: </a:t>
            </a:r>
            <a:endParaRPr/>
          </a:p>
        </p:txBody>
      </p:sp>
      <p:pic>
        <p:nvPicPr>
          <p:cNvPr id="149" name="Google Shape;149;p15"/>
          <p:cNvPicPr preferRelativeResize="0"/>
          <p:nvPr/>
        </p:nvPicPr>
        <p:blipFill>
          <a:blip r:embed="rId3">
            <a:alphaModFix/>
          </a:blip>
          <a:stretch>
            <a:fillRect/>
          </a:stretch>
        </p:blipFill>
        <p:spPr>
          <a:xfrm>
            <a:off x="1970045" y="2796120"/>
            <a:ext cx="5693825" cy="1758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Elaboración</a:t>
            </a:r>
            <a:r>
              <a:rPr lang="es"/>
              <a:t> de la </a:t>
            </a:r>
            <a:r>
              <a:rPr lang="es"/>
              <a:t>solución</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segundo </a:t>
            </a:r>
            <a:r>
              <a:rPr lang="es"/>
              <a:t>árbol</a:t>
            </a:r>
            <a:r>
              <a:rPr lang="es"/>
              <a:t> es </a:t>
            </a:r>
            <a:r>
              <a:rPr lang="es"/>
              <a:t>también</a:t>
            </a:r>
            <a:r>
              <a:rPr lang="es"/>
              <a:t> de tipo AVL y sirve para indexar las columnas. Cada nodo representa un puntero a una clase Nodo donde se encuentra el dato (string) de la celda a consultar. La siguiente imagen representa el </a:t>
            </a:r>
            <a:r>
              <a:rPr lang="es"/>
              <a:t>árbol</a:t>
            </a:r>
            <a:r>
              <a:rPr lang="es"/>
              <a:t> que empleamos para 6 columnas.</a:t>
            </a:r>
            <a:endParaRPr/>
          </a:p>
          <a:p>
            <a:pPr indent="0" lvl="0" marL="0" rtl="0" algn="l">
              <a:spcBef>
                <a:spcPts val="1600"/>
              </a:spcBef>
              <a:spcAft>
                <a:spcPts val="1600"/>
              </a:spcAft>
              <a:buNone/>
            </a:pPr>
            <a:r>
              <a:rPr lang="es"/>
              <a:t>ArbolCOL:</a:t>
            </a:r>
            <a:endParaRPr/>
          </a:p>
        </p:txBody>
      </p:sp>
      <p:pic>
        <p:nvPicPr>
          <p:cNvPr id="156" name="Google Shape;156;p16"/>
          <p:cNvPicPr preferRelativeResize="0"/>
          <p:nvPr/>
        </p:nvPicPr>
        <p:blipFill>
          <a:blip r:embed="rId3">
            <a:alphaModFix/>
          </a:blip>
          <a:stretch>
            <a:fillRect/>
          </a:stretch>
        </p:blipFill>
        <p:spPr>
          <a:xfrm>
            <a:off x="1751038" y="2803922"/>
            <a:ext cx="6131825" cy="1611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Conclusiones</a:t>
            </a:r>
            <a:endParaRPr/>
          </a:p>
        </p:txBody>
      </p:sp>
      <p:sp>
        <p:nvSpPr>
          <p:cNvPr id="162" name="Google Shape;162;p17"/>
          <p:cNvSpPr txBox="1"/>
          <p:nvPr>
            <p:ph idx="1" type="body"/>
          </p:nvPr>
        </p:nvSpPr>
        <p:spPr>
          <a:xfrm>
            <a:off x="1297500" y="1551875"/>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rgbClr val="FFFFFF"/>
                </a:solidFill>
              </a:rPr>
              <a:t>La gran cantidad de información generada al momento de ejecutarse el programa plantea un reto para el manejo de datos y su correcta recuperación. La eficacia en tiempo y espacio en el acceso a diversos datos refleja que se deben hacer el uso de diversas Estructura de datos que sean las adecuadas para manejar este escenario.  En este caso, nuestro programa hizo uso de dos </a:t>
            </a:r>
            <a:r>
              <a:rPr lang="es">
                <a:solidFill>
                  <a:srgbClr val="FFFFFF"/>
                </a:solidFill>
              </a:rPr>
              <a:t>árboles</a:t>
            </a:r>
            <a:r>
              <a:rPr lang="es">
                <a:solidFill>
                  <a:srgbClr val="FFFFFF"/>
                </a:solidFill>
              </a:rPr>
              <a:t> AVL para manejar un Dataframe de la mejor manera. </a:t>
            </a:r>
            <a:r>
              <a:rPr lang="es" sz="1100" u="sng">
                <a:solidFill>
                  <a:schemeClr val="hlink"/>
                </a:solidFill>
                <a:latin typeface="Arial"/>
                <a:ea typeface="Arial"/>
                <a:cs typeface="Arial"/>
                <a:sym typeface="Arial"/>
                <a:hlinkClick r:id="rId3"/>
              </a:rPr>
              <a:t>https://www.youtube.com/watch?v=pAFwT3GLwDI</a:t>
            </a:r>
            <a:endParaRPr>
              <a:solidFill>
                <a:srgbClr val="FFFFFF"/>
              </a:solidFill>
            </a:endParaRPr>
          </a:p>
          <a:p>
            <a:pPr indent="0" lvl="0" marL="0" rtl="0" algn="just">
              <a:spcBef>
                <a:spcPts val="0"/>
              </a:spcBef>
              <a:spcAft>
                <a:spcPts val="0"/>
              </a:spcAft>
              <a:buNone/>
            </a:pPr>
            <a:r>
              <a:t/>
            </a:r>
            <a:endParaRPr>
              <a:solidFill>
                <a:srgbClr val="FFFFFF"/>
              </a:solidFill>
            </a:endParaRPr>
          </a:p>
        </p:txBody>
      </p:sp>
      <p:pic>
        <p:nvPicPr>
          <p:cNvPr id="163" name="Google Shape;163;p17"/>
          <p:cNvPicPr preferRelativeResize="0"/>
          <p:nvPr/>
        </p:nvPicPr>
        <p:blipFill>
          <a:blip r:embed="rId4">
            <a:alphaModFix/>
          </a:blip>
          <a:stretch>
            <a:fillRect/>
          </a:stretch>
        </p:blipFill>
        <p:spPr>
          <a:xfrm>
            <a:off x="3483450" y="3022150"/>
            <a:ext cx="2667000" cy="2000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