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65" r:id="rId6"/>
    <p:sldId id="263" r:id="rId7"/>
    <p:sldId id="267" r:id="rId8"/>
    <p:sldId id="268" r:id="rId9"/>
    <p:sldId id="269" r:id="rId10"/>
    <p:sldId id="274" r:id="rId11"/>
    <p:sldId id="275" r:id="rId12"/>
    <p:sldId id="270" r:id="rId13"/>
    <p:sldId id="273" r:id="rId14"/>
    <p:sldId id="277" r:id="rId15"/>
    <p:sldId id="278" r:id="rId16"/>
    <p:sldId id="279" r:id="rId17"/>
    <p:sldId id="259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D665-451D-4AA3-8E91-EDDE00AA6C94}" type="datetimeFigureOut">
              <a:rPr lang="es-ES" smtClean="0"/>
              <a:pPr/>
              <a:t>25/04/2015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5A6D-443A-4F26-9087-DD968F49704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D665-451D-4AA3-8E91-EDDE00AA6C94}" type="datetimeFigureOut">
              <a:rPr lang="es-ES" smtClean="0"/>
              <a:pPr/>
              <a:t>25/04/2015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5A6D-443A-4F26-9087-DD968F49704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D665-451D-4AA3-8E91-EDDE00AA6C94}" type="datetimeFigureOut">
              <a:rPr lang="es-ES" smtClean="0"/>
              <a:pPr/>
              <a:t>25/04/2015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5A6D-443A-4F26-9087-DD968F49704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D665-451D-4AA3-8E91-EDDE00AA6C94}" type="datetimeFigureOut">
              <a:rPr lang="es-ES" smtClean="0"/>
              <a:pPr/>
              <a:t>25/04/2015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5A6D-443A-4F26-9087-DD968F49704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D665-451D-4AA3-8E91-EDDE00AA6C94}" type="datetimeFigureOut">
              <a:rPr lang="es-ES" smtClean="0"/>
              <a:pPr/>
              <a:t>25/04/2015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5A6D-443A-4F26-9087-DD968F49704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D665-451D-4AA3-8E91-EDDE00AA6C94}" type="datetimeFigureOut">
              <a:rPr lang="es-ES" smtClean="0"/>
              <a:pPr/>
              <a:t>25/04/2015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5A6D-443A-4F26-9087-DD968F49704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D665-451D-4AA3-8E91-EDDE00AA6C94}" type="datetimeFigureOut">
              <a:rPr lang="es-ES" smtClean="0"/>
              <a:pPr/>
              <a:t>25/04/2015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5A6D-443A-4F26-9087-DD968F49704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D665-451D-4AA3-8E91-EDDE00AA6C94}" type="datetimeFigureOut">
              <a:rPr lang="es-ES" smtClean="0"/>
              <a:pPr/>
              <a:t>25/04/2015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5A6D-443A-4F26-9087-DD968F49704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D665-451D-4AA3-8E91-EDDE00AA6C94}" type="datetimeFigureOut">
              <a:rPr lang="es-ES" smtClean="0"/>
              <a:pPr/>
              <a:t>25/04/2015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5A6D-443A-4F26-9087-DD968F49704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D665-451D-4AA3-8E91-EDDE00AA6C94}" type="datetimeFigureOut">
              <a:rPr lang="es-ES" smtClean="0"/>
              <a:pPr/>
              <a:t>25/04/2015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5A6D-443A-4F26-9087-DD968F49704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D665-451D-4AA3-8E91-EDDE00AA6C94}" type="datetimeFigureOut">
              <a:rPr lang="es-ES" smtClean="0"/>
              <a:pPr/>
              <a:t>25/04/2015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5A6D-443A-4F26-9087-DD968F49704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D665-451D-4AA3-8E91-EDDE00AA6C94}" type="datetimeFigureOut">
              <a:rPr lang="es-ES" smtClean="0"/>
              <a:pPr/>
              <a:t>25/04/2015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75A6D-443A-4F26-9087-DD968F49704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TidySanCugat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2439" y="1941562"/>
            <a:ext cx="4695825" cy="249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332655"/>
            <a:ext cx="77724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smtClean="0">
                <a:latin typeface="+mj-lt"/>
                <a:ea typeface="+mj-ea"/>
                <a:cs typeface="+mj-cs"/>
              </a:rPr>
              <a:t>PROTOTYPE</a:t>
            </a: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87624" y="1412776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 </a:t>
            </a:r>
          </a:p>
          <a:p>
            <a:endParaRPr lang="en-US" b="0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1187624" y="141277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 Data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5 Imagen" descr="Containers Alarm Stat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916832"/>
            <a:ext cx="5667151" cy="4658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332655"/>
            <a:ext cx="77724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smtClean="0">
                <a:latin typeface="+mj-lt"/>
                <a:ea typeface="+mj-ea"/>
                <a:cs typeface="+mj-cs"/>
              </a:rPr>
              <a:t>PROTOTYPE</a:t>
            </a: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87624" y="1412776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 </a:t>
            </a:r>
          </a:p>
          <a:p>
            <a:endParaRPr lang="en-US" b="0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1187624" y="141277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 Data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5 Imagen" descr="Elemen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988840"/>
            <a:ext cx="5717679" cy="4691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332655"/>
            <a:ext cx="77724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smtClean="0">
                <a:latin typeface="+mj-lt"/>
                <a:ea typeface="+mj-ea"/>
                <a:cs typeface="+mj-cs"/>
              </a:rPr>
              <a:t>PROTOTYPE</a:t>
            </a: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87624" y="1412776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 </a:t>
            </a:r>
          </a:p>
          <a:p>
            <a:endParaRPr lang="en-US" b="0" dirty="0" smtClean="0"/>
          </a:p>
        </p:txBody>
      </p:sp>
      <p:pic>
        <p:nvPicPr>
          <p:cNvPr id="7" name="6 Imagen" descr="Captura de pantalla 2015-04-25 16.12.58.png"/>
          <p:cNvPicPr>
            <a:picLocks noChangeAspect="1"/>
          </p:cNvPicPr>
          <p:nvPr/>
        </p:nvPicPr>
        <p:blipFill>
          <a:blip r:embed="rId2" cstate="print"/>
          <a:srcRect t="3778" b="5179"/>
          <a:stretch>
            <a:fillRect/>
          </a:stretch>
        </p:blipFill>
        <p:spPr>
          <a:xfrm>
            <a:off x="0" y="1916832"/>
            <a:ext cx="9144000" cy="4680520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187624" y="1412776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Visualizing c</a:t>
            </a:r>
            <a:r>
              <a:rPr lang="en-US" dirty="0" smtClean="0"/>
              <a:t>ontainer types and vehicle tracking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332655"/>
            <a:ext cx="77724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smtClean="0">
                <a:latin typeface="+mj-lt"/>
                <a:ea typeface="+mj-ea"/>
                <a:cs typeface="+mj-cs"/>
              </a:rPr>
              <a:t>PROTOTYPE</a:t>
            </a: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87624" y="1412776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 </a:t>
            </a:r>
          </a:p>
          <a:p>
            <a:endParaRPr lang="en-US" b="0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1187624" y="141277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5 Imagen" descr="Screen Shot 2015-04-25 at 16.10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1700808"/>
            <a:ext cx="3318039" cy="4358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332655"/>
            <a:ext cx="77724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smtClean="0">
                <a:latin typeface="+mj-lt"/>
                <a:ea typeface="+mj-ea"/>
                <a:cs typeface="+mj-cs"/>
              </a:rPr>
              <a:t>PROTOTYPE</a:t>
            </a: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87624" y="1412776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 </a:t>
            </a:r>
          </a:p>
          <a:p>
            <a:endParaRPr lang="en-US" b="0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1187624" y="141277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5 Imagen" descr="Screen Shot 2015-04-25 at 16.10.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1700808"/>
            <a:ext cx="3345655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332655"/>
            <a:ext cx="77724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smtClean="0">
                <a:latin typeface="+mj-lt"/>
                <a:ea typeface="+mj-ea"/>
                <a:cs typeface="+mj-cs"/>
              </a:rPr>
              <a:t>PROTOTYPE</a:t>
            </a: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87624" y="1412776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 </a:t>
            </a:r>
          </a:p>
          <a:p>
            <a:endParaRPr lang="en-US" b="0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1187624" y="141277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5 Imagen" descr="Screen Shot 2015-04-25 at 16.10.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7728" y="1700808"/>
            <a:ext cx="3486440" cy="4405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332655"/>
            <a:ext cx="77724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smtClean="0">
                <a:latin typeface="+mj-lt"/>
                <a:ea typeface="+mj-ea"/>
                <a:cs typeface="+mj-cs"/>
              </a:rPr>
              <a:t>PROTOTYPE</a:t>
            </a: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87624" y="1412776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 </a:t>
            </a:r>
          </a:p>
          <a:p>
            <a:endParaRPr lang="en-US" b="0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1187624" y="141277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5 Imagen" descr="Screen Shot 2015-04-25 at 16.11.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9" y="1556793"/>
            <a:ext cx="3457678" cy="4248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32655"/>
            <a:ext cx="7772400" cy="648073"/>
          </a:xfrm>
        </p:spPr>
        <p:txBody>
          <a:bodyPr>
            <a:normAutofit/>
          </a:bodyPr>
          <a:lstStyle/>
          <a:p>
            <a:pPr algn="l"/>
            <a:r>
              <a:rPr lang="es-ES" sz="2800" b="1" dirty="0" smtClean="0"/>
              <a:t>TEAM</a:t>
            </a:r>
            <a:endParaRPr lang="es-ES" sz="28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2204864"/>
            <a:ext cx="4968552" cy="2592288"/>
          </a:xfrm>
        </p:spPr>
        <p:txBody>
          <a:bodyPr>
            <a:normAutofit fontScale="85000" lnSpcReduction="20000"/>
          </a:bodyPr>
          <a:lstStyle/>
          <a:p>
            <a:pPr algn="l"/>
            <a:endParaRPr lang="es-ES" dirty="0" smtClean="0"/>
          </a:p>
          <a:p>
            <a:pPr algn="l"/>
            <a:r>
              <a:rPr lang="es-ES" dirty="0" smtClean="0"/>
              <a:t>Guillermo Blasco</a:t>
            </a:r>
          </a:p>
          <a:p>
            <a:pPr algn="l"/>
            <a:endParaRPr lang="es-ES" dirty="0" smtClean="0"/>
          </a:p>
          <a:p>
            <a:pPr algn="l"/>
            <a:r>
              <a:rPr lang="es-ES" dirty="0" smtClean="0"/>
              <a:t>Adriana Freitas</a:t>
            </a:r>
          </a:p>
          <a:p>
            <a:pPr algn="l"/>
            <a:endParaRPr lang="es-ES" dirty="0" smtClean="0"/>
          </a:p>
          <a:p>
            <a:pPr algn="l"/>
            <a:r>
              <a:rPr lang="es-ES" dirty="0" smtClean="0"/>
              <a:t>Francesc Roca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1700808"/>
            <a:ext cx="7920880" cy="338437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s-ES" sz="3500" dirty="0" err="1" smtClean="0"/>
              <a:t>Conservative</a:t>
            </a:r>
            <a:r>
              <a:rPr lang="es-ES" sz="3500" dirty="0" smtClean="0"/>
              <a:t> </a:t>
            </a:r>
            <a:r>
              <a:rPr lang="es-ES" sz="3500" dirty="0" err="1" smtClean="0"/>
              <a:t>garbage</a:t>
            </a:r>
            <a:r>
              <a:rPr lang="es-ES" sz="3500" dirty="0" smtClean="0"/>
              <a:t> </a:t>
            </a:r>
            <a:r>
              <a:rPr lang="es-ES" sz="3500" dirty="0" err="1" smtClean="0"/>
              <a:t>collection</a:t>
            </a:r>
            <a:r>
              <a:rPr lang="es-ES" sz="3500" dirty="0" smtClean="0"/>
              <a:t> </a:t>
            </a:r>
            <a:r>
              <a:rPr lang="es-ES" sz="3500" dirty="0" err="1" smtClean="0"/>
              <a:t>disadvantages</a:t>
            </a:r>
            <a:r>
              <a:rPr lang="es-ES" sz="3500" dirty="0" smtClean="0"/>
              <a:t>:</a:t>
            </a:r>
            <a:endParaRPr lang="es-ES" dirty="0" smtClean="0"/>
          </a:p>
          <a:p>
            <a:pPr algn="l">
              <a:buFontTx/>
              <a:buChar char="-"/>
            </a:pPr>
            <a:endParaRPr lang="es-ES" dirty="0"/>
          </a:p>
          <a:p>
            <a:pPr algn="l">
              <a:buFontTx/>
              <a:buChar char="-"/>
            </a:pPr>
            <a:r>
              <a:rPr lang="es-ES" dirty="0" smtClean="0"/>
              <a:t>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cost</a:t>
            </a:r>
            <a:r>
              <a:rPr lang="es-ES" dirty="0" smtClean="0"/>
              <a:t> of </a:t>
            </a:r>
            <a:r>
              <a:rPr lang="es-ES" dirty="0" err="1" smtClean="0"/>
              <a:t>administration</a:t>
            </a:r>
            <a:r>
              <a:rPr lang="es-ES" dirty="0" smtClean="0"/>
              <a:t> and </a:t>
            </a:r>
            <a:r>
              <a:rPr lang="es-ES" dirty="0" err="1" smtClean="0"/>
              <a:t>operation</a:t>
            </a:r>
            <a:endParaRPr lang="es-ES" dirty="0" smtClean="0"/>
          </a:p>
          <a:p>
            <a:pPr algn="l"/>
            <a:endParaRPr lang="es-ES" dirty="0"/>
          </a:p>
          <a:p>
            <a:pPr algn="l">
              <a:buFontTx/>
              <a:buChar char="-"/>
            </a:pPr>
            <a:r>
              <a:rPr lang="es-ES" dirty="0" smtClean="0"/>
              <a:t> </a:t>
            </a:r>
            <a:r>
              <a:rPr lang="es-ES" dirty="0" err="1" smtClean="0"/>
              <a:t>Low</a:t>
            </a:r>
            <a:r>
              <a:rPr lang="es-ES" dirty="0" smtClean="0"/>
              <a:t> </a:t>
            </a:r>
            <a:r>
              <a:rPr lang="es-ES" dirty="0" err="1" smtClean="0"/>
              <a:t>efficiency</a:t>
            </a:r>
            <a:r>
              <a:rPr lang="es-ES" dirty="0" smtClean="0"/>
              <a:t>  and </a:t>
            </a:r>
            <a:r>
              <a:rPr lang="es-ES" dirty="0" err="1" smtClean="0"/>
              <a:t>few</a:t>
            </a:r>
            <a:r>
              <a:rPr lang="es-ES" dirty="0" smtClean="0"/>
              <a:t> </a:t>
            </a:r>
            <a:r>
              <a:rPr lang="es-ES" dirty="0" err="1" smtClean="0"/>
              <a:t>quality</a:t>
            </a:r>
            <a:r>
              <a:rPr lang="es-ES" dirty="0" smtClean="0"/>
              <a:t> of </a:t>
            </a:r>
            <a:r>
              <a:rPr lang="es-ES" dirty="0" err="1" smtClean="0"/>
              <a:t>service</a:t>
            </a:r>
            <a:endParaRPr lang="es-ES" dirty="0" smtClean="0"/>
          </a:p>
          <a:p>
            <a:pPr algn="l">
              <a:buFontTx/>
              <a:buChar char="-"/>
            </a:pPr>
            <a:endParaRPr lang="es-ES" dirty="0"/>
          </a:p>
          <a:p>
            <a:pPr algn="l">
              <a:buFontTx/>
              <a:buChar char="-"/>
            </a:pPr>
            <a:r>
              <a:rPr lang="es-ES" dirty="0"/>
              <a:t> </a:t>
            </a:r>
            <a:r>
              <a:rPr lang="es-ES" dirty="0" err="1" smtClean="0"/>
              <a:t>Bad</a:t>
            </a:r>
            <a:r>
              <a:rPr lang="es-ES" dirty="0" smtClean="0"/>
              <a:t> </a:t>
            </a:r>
            <a:r>
              <a:rPr lang="es-ES" dirty="0" err="1" smtClean="0"/>
              <a:t>citizens</a:t>
            </a:r>
            <a:r>
              <a:rPr lang="es-ES" dirty="0" smtClean="0"/>
              <a:t> </a:t>
            </a:r>
            <a:r>
              <a:rPr lang="es-ES" dirty="0" err="1" smtClean="0"/>
              <a:t>experience</a:t>
            </a:r>
            <a:r>
              <a:rPr lang="es-ES" dirty="0" smtClean="0"/>
              <a:t>,</a:t>
            </a:r>
          </a:p>
          <a:p>
            <a:pPr algn="l">
              <a:buFontTx/>
              <a:buChar char="-"/>
            </a:pPr>
            <a:endParaRPr lang="es-ES" dirty="0"/>
          </a:p>
          <a:p>
            <a:pPr algn="l">
              <a:buFontTx/>
              <a:buChar char="-"/>
            </a:pPr>
            <a:r>
              <a:rPr lang="es-ES" dirty="0"/>
              <a:t> </a:t>
            </a:r>
            <a:r>
              <a:rPr lang="es-ES" dirty="0" err="1" smtClean="0"/>
              <a:t>Garbage</a:t>
            </a:r>
            <a:r>
              <a:rPr lang="es-ES" dirty="0" smtClean="0"/>
              <a:t> </a:t>
            </a:r>
            <a:r>
              <a:rPr lang="es-ES" dirty="0" err="1" smtClean="0"/>
              <a:t>out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containers</a:t>
            </a:r>
            <a:endParaRPr lang="es-ES" dirty="0" smtClean="0"/>
          </a:p>
          <a:p>
            <a:pPr algn="l">
              <a:buFontTx/>
              <a:buChar char="-"/>
            </a:pPr>
            <a:endParaRPr lang="es-ES" dirty="0"/>
          </a:p>
          <a:p>
            <a:pPr algn="l"/>
            <a:r>
              <a:rPr lang="es-ES" dirty="0" smtClean="0"/>
              <a:t>- </a:t>
            </a:r>
            <a:r>
              <a:rPr lang="es-ES" dirty="0" err="1" smtClean="0"/>
              <a:t>Few</a:t>
            </a:r>
            <a:r>
              <a:rPr lang="es-ES" dirty="0" smtClean="0"/>
              <a:t> </a:t>
            </a:r>
            <a:r>
              <a:rPr lang="es-ES" dirty="0" err="1" smtClean="0"/>
              <a:t>visibility</a:t>
            </a:r>
            <a:r>
              <a:rPr lang="es-ES" dirty="0" smtClean="0"/>
              <a:t> of </a:t>
            </a:r>
            <a:r>
              <a:rPr lang="es-ES" dirty="0" err="1" smtClean="0"/>
              <a:t>incidences</a:t>
            </a:r>
            <a:r>
              <a:rPr lang="es-ES" dirty="0" smtClean="0"/>
              <a:t> </a:t>
            </a:r>
          </a:p>
          <a:p>
            <a:pPr algn="l"/>
            <a:endParaRPr lang="es-ES" dirty="0" smtClean="0"/>
          </a:p>
          <a:p>
            <a:pPr algn="l">
              <a:buFontTx/>
              <a:buChar char="-"/>
            </a:pPr>
            <a:endParaRPr lang="es-ES" dirty="0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83568" y="332655"/>
            <a:ext cx="77724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noProof="0" dirty="0" smtClean="0">
                <a:latin typeface="+mj-lt"/>
                <a:ea typeface="+mj-ea"/>
                <a:cs typeface="+mj-cs"/>
              </a:rPr>
              <a:t>MARKET OVERVIEW </a:t>
            </a: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332655"/>
            <a:ext cx="77724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noProof="0" dirty="0" smtClean="0">
                <a:latin typeface="+mj-lt"/>
                <a:ea typeface="+mj-ea"/>
                <a:cs typeface="+mj-cs"/>
              </a:rPr>
              <a:t>CONSERVATIVE GARBAGE COLLECTION</a:t>
            </a: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4" name="AutoShape 4" descr="https://docs.google.com/drawings/u/0/d/sfJkbCjM01M1hT4VsQwExyg/image?w=624&amp;h=471&amp;rev=216&amp;ac=1"/>
          <p:cNvSpPr>
            <a:spLocks noChangeAspect="1" noChangeArrowheads="1"/>
          </p:cNvSpPr>
          <p:nvPr/>
        </p:nvSpPr>
        <p:spPr bwMode="auto">
          <a:xfrm>
            <a:off x="1301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7 Imagen" descr="Captura de pantalla 2015-04-25 14.49.00.png"/>
          <p:cNvPicPr>
            <a:picLocks noChangeAspect="1"/>
          </p:cNvPicPr>
          <p:nvPr/>
        </p:nvPicPr>
        <p:blipFill>
          <a:blip r:embed="rId2" cstate="print"/>
          <a:srcRect l="24013" t="27589" r="25588" b="7980"/>
          <a:stretch>
            <a:fillRect/>
          </a:stretch>
        </p:blipFill>
        <p:spPr>
          <a:xfrm>
            <a:off x="1294071" y="1628800"/>
            <a:ext cx="6158249" cy="4426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332655"/>
            <a:ext cx="77724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800" b="1" dirty="0"/>
              <a:t>SOLUTION OVERVIEW PHASE I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187624" y="1412776"/>
            <a:ext cx="69847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happened? </a:t>
            </a:r>
          </a:p>
          <a:p>
            <a:endParaRPr lang="en-US" b="0" dirty="0" smtClean="0"/>
          </a:p>
          <a:p>
            <a:pPr fontAlgn="base"/>
            <a:r>
              <a:rPr lang="en-US" dirty="0" smtClean="0"/>
              <a:t>- Notify </a:t>
            </a:r>
            <a:r>
              <a:rPr lang="en-US" dirty="0"/>
              <a:t>users </a:t>
            </a:r>
            <a:r>
              <a:rPr lang="en-US" dirty="0" smtClean="0"/>
              <a:t>when the nearest container is full and empty</a:t>
            </a:r>
            <a:endParaRPr lang="en-US" dirty="0"/>
          </a:p>
          <a:p>
            <a:pPr fontAlgn="base"/>
            <a:r>
              <a:rPr lang="en-US" dirty="0" smtClean="0"/>
              <a:t>- Notify </a:t>
            </a:r>
            <a:r>
              <a:rPr lang="en-US" dirty="0"/>
              <a:t>administration when </a:t>
            </a:r>
            <a:r>
              <a:rPr lang="en-US" dirty="0" smtClean="0"/>
              <a:t>the containers are </a:t>
            </a:r>
            <a:r>
              <a:rPr lang="en-US" dirty="0"/>
              <a:t>full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Benefits :</a:t>
            </a:r>
          </a:p>
          <a:p>
            <a:endParaRPr lang="en-US" b="0" dirty="0" smtClean="0"/>
          </a:p>
          <a:p>
            <a:pPr fontAlgn="base">
              <a:buFontTx/>
              <a:buChar char="-"/>
            </a:pPr>
            <a:r>
              <a:rPr lang="en-US" dirty="0" smtClean="0"/>
              <a:t>Users </a:t>
            </a:r>
            <a:r>
              <a:rPr lang="en-US" dirty="0"/>
              <a:t>knows when </a:t>
            </a:r>
            <a:r>
              <a:rPr lang="en-US" dirty="0" smtClean="0"/>
              <a:t>is the best moment to throw garbage</a:t>
            </a:r>
          </a:p>
          <a:p>
            <a:pPr fontAlgn="base">
              <a:buFontTx/>
              <a:buChar char="-"/>
            </a:pPr>
            <a:r>
              <a:rPr lang="en-US" dirty="0" smtClean="0"/>
              <a:t>Administrators </a:t>
            </a:r>
            <a:r>
              <a:rPr lang="en-US" dirty="0"/>
              <a:t>knows when </a:t>
            </a:r>
            <a:r>
              <a:rPr lang="en-US" dirty="0" smtClean="0"/>
              <a:t>garbage has to be collected</a:t>
            </a:r>
          </a:p>
          <a:p>
            <a:pPr fontAlgn="base">
              <a:buFontTx/>
              <a:buChar char="-"/>
            </a:pPr>
            <a:r>
              <a:rPr lang="en-US" dirty="0" smtClean="0"/>
              <a:t> Administrators have full visibility of incidences, containers and vehicles</a:t>
            </a:r>
          </a:p>
          <a:p>
            <a:pPr fontAlgn="base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Required </a:t>
            </a:r>
            <a:r>
              <a:rPr lang="en-US" dirty="0"/>
              <a:t>data</a:t>
            </a:r>
            <a:r>
              <a:rPr lang="en-US" dirty="0" smtClean="0"/>
              <a:t>:</a:t>
            </a:r>
          </a:p>
          <a:p>
            <a:endParaRPr lang="en-US" b="0" dirty="0" smtClean="0"/>
          </a:p>
          <a:p>
            <a:pPr fontAlgn="base">
              <a:buFontTx/>
              <a:buChar char="-"/>
            </a:pPr>
            <a:r>
              <a:rPr lang="en-US" dirty="0" smtClean="0"/>
              <a:t>User </a:t>
            </a:r>
            <a:r>
              <a:rPr lang="en-US" dirty="0"/>
              <a:t>input </a:t>
            </a:r>
            <a:r>
              <a:rPr lang="en-US" dirty="0" smtClean="0"/>
              <a:t>when containers are full or have incidences </a:t>
            </a:r>
          </a:p>
          <a:p>
            <a:pPr fontAlgn="base">
              <a:buFontTx/>
              <a:buChar char="-"/>
            </a:pPr>
            <a:r>
              <a:rPr lang="en-US" dirty="0" smtClean="0"/>
              <a:t> Information when containers are full / empty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332655"/>
            <a:ext cx="77724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s-ES" sz="2800" b="1" dirty="0" smtClean="0"/>
              <a:t>SOLUTION OVERVIEW </a:t>
            </a:r>
            <a:r>
              <a:rPr lang="es-ES" sz="2800" b="1" noProof="0" dirty="0" smtClean="0">
                <a:latin typeface="+mj-lt"/>
                <a:ea typeface="+mj-ea"/>
                <a:cs typeface="+mj-cs"/>
              </a:rPr>
              <a:t>PHASE I</a:t>
            </a: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4 Imagen" descr="Captura de pantalla 2015-04-25 14.53.47.png"/>
          <p:cNvPicPr>
            <a:picLocks noChangeAspect="1"/>
          </p:cNvPicPr>
          <p:nvPr/>
        </p:nvPicPr>
        <p:blipFill>
          <a:blip r:embed="rId2" cstate="print"/>
          <a:srcRect l="29525" t="27589" r="31100" b="19185"/>
          <a:stretch>
            <a:fillRect/>
          </a:stretch>
        </p:blipFill>
        <p:spPr>
          <a:xfrm>
            <a:off x="1691680" y="1484784"/>
            <a:ext cx="6120680" cy="46517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332655"/>
            <a:ext cx="77724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smtClean="0">
                <a:latin typeface="+mj-lt"/>
                <a:ea typeface="+mj-ea"/>
                <a:cs typeface="+mj-cs"/>
              </a:rPr>
              <a:t>SOLUTION OVERVIEW </a:t>
            </a:r>
            <a:r>
              <a:rPr lang="es-ES" sz="2800" b="1" noProof="0" dirty="0" smtClean="0">
                <a:latin typeface="+mj-lt"/>
                <a:ea typeface="+mj-ea"/>
                <a:cs typeface="+mj-cs"/>
              </a:rPr>
              <a:t>PHASE II </a:t>
            </a: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87624" y="1412776"/>
            <a:ext cx="69847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happened that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 Issues </a:t>
            </a:r>
            <a:r>
              <a:rPr lang="en-US" dirty="0"/>
              <a:t>in the garbage collection plan 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/>
              <a:t>notify users</a:t>
            </a:r>
          </a:p>
          <a:p>
            <a:pPr>
              <a:buFontTx/>
              <a:buChar char="-"/>
            </a:pPr>
            <a:r>
              <a:rPr lang="en-US" dirty="0" smtClean="0"/>
              <a:t>Change </a:t>
            </a:r>
            <a:r>
              <a:rPr lang="en-US" dirty="0"/>
              <a:t>of user’s </a:t>
            </a:r>
            <a:r>
              <a:rPr lang="en-US" dirty="0" err="1" smtClean="0"/>
              <a:t>behaviour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modify </a:t>
            </a:r>
            <a:r>
              <a:rPr lang="en-US" dirty="0" smtClean="0"/>
              <a:t>collection plan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endParaRPr lang="en-US" b="0" dirty="0" smtClean="0"/>
          </a:p>
          <a:p>
            <a:pPr fontAlgn="base"/>
            <a:r>
              <a:rPr lang="en-US" dirty="0" smtClean="0"/>
              <a:t>- Users </a:t>
            </a:r>
            <a:r>
              <a:rPr lang="en-US" dirty="0"/>
              <a:t>knows the status of the service and </a:t>
            </a:r>
            <a:r>
              <a:rPr lang="en-US" dirty="0" smtClean="0"/>
              <a:t>have </a:t>
            </a:r>
            <a:r>
              <a:rPr lang="en-US" dirty="0"/>
              <a:t>better </a:t>
            </a:r>
            <a:r>
              <a:rPr lang="en-US" dirty="0" smtClean="0"/>
              <a:t>experience</a:t>
            </a:r>
            <a:endParaRPr lang="en-US" dirty="0"/>
          </a:p>
          <a:p>
            <a:pPr fontAlgn="base"/>
            <a:r>
              <a:rPr lang="en-US" dirty="0" smtClean="0"/>
              <a:t>- Administration have </a:t>
            </a:r>
            <a:r>
              <a:rPr lang="en-US" dirty="0"/>
              <a:t>enough information to review </a:t>
            </a:r>
            <a:r>
              <a:rPr lang="en-US" dirty="0" smtClean="0"/>
              <a:t>collection plans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Required data:</a:t>
            </a:r>
          </a:p>
          <a:p>
            <a:endParaRPr lang="en-US" b="0" dirty="0" smtClean="0"/>
          </a:p>
          <a:p>
            <a:pPr fontAlgn="base"/>
            <a:r>
              <a:rPr lang="en-US" dirty="0" smtClean="0"/>
              <a:t>- Geospatial </a:t>
            </a:r>
            <a:r>
              <a:rPr lang="en-US" dirty="0"/>
              <a:t>data of garbage collectors to detect </a:t>
            </a:r>
            <a:r>
              <a:rPr lang="en-US" dirty="0" smtClean="0"/>
              <a:t> incidences</a:t>
            </a:r>
            <a:endParaRPr lang="en-US" dirty="0"/>
          </a:p>
          <a:p>
            <a:pPr fontAlgn="base"/>
            <a:r>
              <a:rPr lang="en-US" dirty="0" smtClean="0"/>
              <a:t>- Traffic </a:t>
            </a:r>
            <a:r>
              <a:rPr lang="en-US" dirty="0"/>
              <a:t>and weather data</a:t>
            </a:r>
          </a:p>
          <a:p>
            <a:pPr fontAlgn="base"/>
            <a:r>
              <a:rPr lang="en-US" dirty="0" smtClean="0"/>
              <a:t>- Data </a:t>
            </a:r>
            <a:r>
              <a:rPr lang="en-US" dirty="0"/>
              <a:t>of incidences in garbage collection system</a:t>
            </a:r>
          </a:p>
          <a:p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332655"/>
            <a:ext cx="77724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smtClean="0">
                <a:latin typeface="+mj-lt"/>
                <a:ea typeface="+mj-ea"/>
                <a:cs typeface="+mj-cs"/>
              </a:rPr>
              <a:t>SOLUTION OVERVIEW </a:t>
            </a:r>
            <a:r>
              <a:rPr lang="es-ES" sz="2800" b="1" noProof="0" dirty="0" smtClean="0">
                <a:latin typeface="+mj-lt"/>
                <a:ea typeface="+mj-ea"/>
                <a:cs typeface="+mj-cs"/>
              </a:rPr>
              <a:t>PHASE III </a:t>
            </a: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87624" y="1412776"/>
            <a:ext cx="69847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shall happen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="0" dirty="0" smtClean="0"/>
              <a:t>F</a:t>
            </a:r>
            <a:r>
              <a:rPr lang="en-US" dirty="0" smtClean="0"/>
              <a:t>orecast </a:t>
            </a:r>
            <a:r>
              <a:rPr lang="en-US" dirty="0"/>
              <a:t>the fill rate of </a:t>
            </a:r>
            <a:r>
              <a:rPr lang="en-US" dirty="0" smtClean="0"/>
              <a:t>containers </a:t>
            </a:r>
            <a:r>
              <a:rPr lang="en-US" dirty="0" smtClean="0">
                <a:sym typeface="Wingdings" pitchFamily="2" charset="2"/>
              </a:rPr>
              <a:t> fill rate prediction for users</a:t>
            </a:r>
          </a:p>
          <a:p>
            <a:pPr>
              <a:buFontTx/>
              <a:buChar char="-"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/>
              <a:t>Inform </a:t>
            </a:r>
            <a:r>
              <a:rPr lang="en-US" dirty="0"/>
              <a:t>administration of the fill rate of all containers at future hours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enefits:</a:t>
            </a:r>
          </a:p>
          <a:p>
            <a:endParaRPr lang="en-US" b="0" dirty="0" smtClean="0"/>
          </a:p>
          <a:p>
            <a:pPr fontAlgn="base"/>
            <a:r>
              <a:rPr lang="en-US" dirty="0" smtClean="0"/>
              <a:t>- Users </a:t>
            </a:r>
            <a:r>
              <a:rPr lang="en-US" dirty="0"/>
              <a:t>can plan its </a:t>
            </a:r>
            <a:r>
              <a:rPr lang="en-US" dirty="0" smtClean="0"/>
              <a:t>actions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save time</a:t>
            </a:r>
            <a:endParaRPr lang="en-US" dirty="0"/>
          </a:p>
          <a:p>
            <a:pPr fontAlgn="base"/>
            <a:r>
              <a:rPr lang="en-US" dirty="0" smtClean="0"/>
              <a:t>- Administrators </a:t>
            </a:r>
            <a:r>
              <a:rPr lang="en-US" dirty="0"/>
              <a:t>can prepare plans with </a:t>
            </a:r>
            <a:r>
              <a:rPr lang="en-US" dirty="0" smtClean="0"/>
              <a:t>forecast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Required data:</a:t>
            </a:r>
          </a:p>
          <a:p>
            <a:endParaRPr lang="en-US" b="0" dirty="0" smtClean="0"/>
          </a:p>
          <a:p>
            <a:pPr fontAlgn="base"/>
            <a:r>
              <a:rPr lang="en-US" dirty="0" smtClean="0"/>
              <a:t>- Time </a:t>
            </a:r>
            <a:r>
              <a:rPr lang="en-US" dirty="0"/>
              <a:t>series data of garbage mass of containers from sensors</a:t>
            </a:r>
          </a:p>
          <a:p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332655"/>
            <a:ext cx="77724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smtClean="0">
                <a:latin typeface="+mj-lt"/>
                <a:ea typeface="+mj-ea"/>
                <a:cs typeface="+mj-cs"/>
              </a:rPr>
              <a:t>SOLUTION OVERVIEW </a:t>
            </a:r>
            <a:r>
              <a:rPr lang="es-ES" sz="2800" b="1" noProof="0" dirty="0" smtClean="0">
                <a:latin typeface="+mj-lt"/>
                <a:ea typeface="+mj-ea"/>
                <a:cs typeface="+mj-cs"/>
              </a:rPr>
              <a:t>PHASE IV</a:t>
            </a:r>
            <a:endParaRPr kumimoji="0" lang="es-E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87624" y="1412776"/>
            <a:ext cx="7488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we should do to maximize success?</a:t>
            </a:r>
          </a:p>
          <a:p>
            <a:endParaRPr lang="en-US" dirty="0"/>
          </a:p>
          <a:p>
            <a:pPr fontAlgn="base"/>
            <a:r>
              <a:rPr lang="en-US" dirty="0" smtClean="0"/>
              <a:t>- Suggest users best moment for throw the garbage</a:t>
            </a:r>
          </a:p>
          <a:p>
            <a:pPr fontAlgn="base"/>
            <a:r>
              <a:rPr lang="en-US" dirty="0" smtClean="0"/>
              <a:t>- Automatic collection plan update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Benefits :</a:t>
            </a:r>
          </a:p>
          <a:p>
            <a:pPr fontAlgn="base"/>
            <a:endParaRPr lang="en-US" dirty="0" smtClean="0"/>
          </a:p>
          <a:p>
            <a:pPr fontAlgn="base">
              <a:buFontTx/>
              <a:buChar char="-"/>
            </a:pPr>
            <a:r>
              <a:rPr lang="en-US" dirty="0" smtClean="0"/>
              <a:t>Users knows in real time the status of the containers </a:t>
            </a:r>
          </a:p>
          <a:p>
            <a:pPr fontAlgn="base">
              <a:buFontTx/>
              <a:buChar char="-"/>
            </a:pPr>
            <a:r>
              <a:rPr lang="en-US" dirty="0" smtClean="0"/>
              <a:t>Administrators can offer the best service at the lowest cost</a:t>
            </a:r>
            <a:endParaRPr lang="es-ES" dirty="0" smtClean="0"/>
          </a:p>
          <a:p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344</Words>
  <Application>Microsoft Office PowerPoint</Application>
  <PresentationFormat>Presentación en pantalla (4:3)</PresentationFormat>
  <Paragraphs>105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Diapositiva 1</vt:lpstr>
      <vt:lpstr>TEAM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Francisco</dc:creator>
  <cp:lastModifiedBy>Francisco</cp:lastModifiedBy>
  <cp:revision>35</cp:revision>
  <dcterms:created xsi:type="dcterms:W3CDTF">2015-04-25T11:07:02Z</dcterms:created>
  <dcterms:modified xsi:type="dcterms:W3CDTF">2015-04-25T14:48:47Z</dcterms:modified>
</cp:coreProperties>
</file>