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63" r:id="rId5"/>
    <p:sldId id="267" r:id="rId6"/>
    <p:sldId id="273" r:id="rId7"/>
    <p:sldId id="269" r:id="rId8"/>
    <p:sldId id="268" r:id="rId9"/>
    <p:sldId id="274" r:id="rId10"/>
    <p:sldId id="275" r:id="rId11"/>
    <p:sldId id="278" r:id="rId12"/>
    <p:sldId id="270" r:id="rId13"/>
    <p:sldId id="272"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338" autoAdjust="0"/>
  </p:normalViewPr>
  <p:slideViewPr>
    <p:cSldViewPr snapToGrid="0">
      <p:cViewPr varScale="1">
        <p:scale>
          <a:sx n="86" d="100"/>
          <a:sy n="86" d="100"/>
        </p:scale>
        <p:origin x="15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58FC2-3246-4DA7-95CF-3D2FC1A26822}"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52661-5844-44C6-A4AC-7729D18C1296}" type="slidenum">
              <a:rPr lang="en-US" smtClean="0"/>
              <a:t>‹#›</a:t>
            </a:fld>
            <a:endParaRPr lang="en-US"/>
          </a:p>
        </p:txBody>
      </p:sp>
    </p:spTree>
    <p:extLst>
      <p:ext uri="{BB962C8B-B14F-4D97-AF65-F5344CB8AC3E}">
        <p14:creationId xmlns:p14="http://schemas.microsoft.com/office/powerpoint/2010/main" val="2392319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dependent variable: turnout, number of members in the building that showed up to the meeting</a:t>
            </a:r>
          </a:p>
          <a:p>
            <a:r>
              <a:rPr lang="en-US" dirty="0"/>
              <a:t>Building internal Division: whether it’s a commercial building, residential building, a school building</a:t>
            </a:r>
          </a:p>
          <a:p>
            <a:r>
              <a:rPr lang="en-US" dirty="0"/>
              <a:t>Roster size: number of workers in the building</a:t>
            </a:r>
          </a:p>
          <a:p>
            <a:r>
              <a:rPr lang="en-US" dirty="0"/>
              <a:t>ADF:( American Dream Fund) We aren’t allowed to spend member dues on political lobby so we ADF which members can contribute to separately from their dues. Number of the building that is contributing to ADF. Often this is referenced as members that are more likely to come to events and be involved, so I was interested in including it</a:t>
            </a:r>
          </a:p>
        </p:txBody>
      </p:sp>
      <p:sp>
        <p:nvSpPr>
          <p:cNvPr id="4" name="Slide Number Placeholder 3"/>
          <p:cNvSpPr>
            <a:spLocks noGrp="1"/>
          </p:cNvSpPr>
          <p:nvPr>
            <p:ph type="sldNum" sz="quarter" idx="5"/>
          </p:nvPr>
        </p:nvSpPr>
        <p:spPr/>
        <p:txBody>
          <a:bodyPr/>
          <a:lstStyle/>
          <a:p>
            <a:fld id="{1F552661-5844-44C6-A4AC-7729D18C1296}" type="slidenum">
              <a:rPr lang="en-US" smtClean="0"/>
              <a:t>3</a:t>
            </a:fld>
            <a:endParaRPr lang="en-US"/>
          </a:p>
        </p:txBody>
      </p:sp>
    </p:spTree>
    <p:extLst>
      <p:ext uri="{BB962C8B-B14F-4D97-AF65-F5344CB8AC3E}">
        <p14:creationId xmlns:p14="http://schemas.microsoft.com/office/powerpoint/2010/main" val="417968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knew I was going to end up with log regression, its possible I should’ve made my analysis around peoples metrics rather than grouped buildings metrics. It makes more sense to me have attend/didn’t attend for a single person, than the proportion of attendance I have set up atm.</a:t>
            </a:r>
          </a:p>
        </p:txBody>
      </p:sp>
      <p:sp>
        <p:nvSpPr>
          <p:cNvPr id="4" name="Slide Number Placeholder 3"/>
          <p:cNvSpPr>
            <a:spLocks noGrp="1"/>
          </p:cNvSpPr>
          <p:nvPr>
            <p:ph type="sldNum" sz="quarter" idx="5"/>
          </p:nvPr>
        </p:nvSpPr>
        <p:spPr/>
        <p:txBody>
          <a:bodyPr/>
          <a:lstStyle/>
          <a:p>
            <a:fld id="{1F552661-5844-44C6-A4AC-7729D18C1296}" type="slidenum">
              <a:rPr lang="en-US" smtClean="0"/>
              <a:t>13</a:t>
            </a:fld>
            <a:endParaRPr lang="en-US"/>
          </a:p>
        </p:txBody>
      </p:sp>
    </p:spTree>
    <p:extLst>
      <p:ext uri="{BB962C8B-B14F-4D97-AF65-F5344CB8AC3E}">
        <p14:creationId xmlns:p14="http://schemas.microsoft.com/office/powerpoint/2010/main" val="193343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52661-5844-44C6-A4AC-7729D18C1296}" type="slidenum">
              <a:rPr lang="en-US" smtClean="0"/>
              <a:t>4</a:t>
            </a:fld>
            <a:endParaRPr lang="en-US"/>
          </a:p>
        </p:txBody>
      </p:sp>
    </p:spTree>
    <p:extLst>
      <p:ext uri="{BB962C8B-B14F-4D97-AF65-F5344CB8AC3E}">
        <p14:creationId xmlns:p14="http://schemas.microsoft.com/office/powerpoint/2010/main" val="4085162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half the buildings under 10 members, </a:t>
            </a:r>
          </a:p>
        </p:txBody>
      </p:sp>
      <p:sp>
        <p:nvSpPr>
          <p:cNvPr id="4" name="Slide Number Placeholder 3"/>
          <p:cNvSpPr>
            <a:spLocks noGrp="1"/>
          </p:cNvSpPr>
          <p:nvPr>
            <p:ph type="sldNum" sz="quarter" idx="5"/>
          </p:nvPr>
        </p:nvSpPr>
        <p:spPr/>
        <p:txBody>
          <a:bodyPr/>
          <a:lstStyle/>
          <a:p>
            <a:fld id="{1F552661-5844-44C6-A4AC-7729D18C1296}" type="slidenum">
              <a:rPr lang="en-US" smtClean="0"/>
              <a:t>5</a:t>
            </a:fld>
            <a:endParaRPr lang="en-US"/>
          </a:p>
        </p:txBody>
      </p:sp>
    </p:spTree>
    <p:extLst>
      <p:ext uri="{BB962C8B-B14F-4D97-AF65-F5344CB8AC3E}">
        <p14:creationId xmlns:p14="http://schemas.microsoft.com/office/powerpoint/2010/main" val="1393714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struggling with ways to combat the small counts and right skewness of all my data. I felt creating ADFPercentage (dividing ADF count by roster size) was a more honest view of the proportion of contributions. Vaguely normally distributed, center on the lower end at around 1/3 of the site is contributing into the political fund</a:t>
            </a:r>
          </a:p>
        </p:txBody>
      </p:sp>
      <p:sp>
        <p:nvSpPr>
          <p:cNvPr id="4" name="Slide Number Placeholder 3"/>
          <p:cNvSpPr>
            <a:spLocks noGrp="1"/>
          </p:cNvSpPr>
          <p:nvPr>
            <p:ph type="sldNum" sz="quarter" idx="5"/>
          </p:nvPr>
        </p:nvSpPr>
        <p:spPr/>
        <p:txBody>
          <a:bodyPr/>
          <a:lstStyle/>
          <a:p>
            <a:fld id="{1F552661-5844-44C6-A4AC-7729D18C1296}" type="slidenum">
              <a:rPr lang="en-US" smtClean="0"/>
              <a:t>6</a:t>
            </a:fld>
            <a:endParaRPr lang="en-US"/>
          </a:p>
        </p:txBody>
      </p:sp>
    </p:spTree>
    <p:extLst>
      <p:ext uri="{BB962C8B-B14F-4D97-AF65-F5344CB8AC3E}">
        <p14:creationId xmlns:p14="http://schemas.microsoft.com/office/powerpoint/2010/main" val="300546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Schools: smaller member count, buildings are farther apart, this bump at 50% if confusing to me, </a:t>
            </a:r>
            <a:r>
              <a:rPr lang="en-US" dirty="0" err="1"/>
              <a:t>im</a:t>
            </a:r>
            <a:r>
              <a:rPr lang="en-US" dirty="0"/>
              <a:t> thinking it could a day/night shift thing where only half the shift can come to a meeting at a time? </a:t>
            </a:r>
          </a:p>
          <a:p>
            <a:r>
              <a:rPr lang="en-US" dirty="0"/>
              <a:t>Residential: the grouped 100% are mostly 1 doorman buildings, but surprised to see lower turnout for the other buildings</a:t>
            </a:r>
          </a:p>
          <a:p>
            <a:r>
              <a:rPr lang="en-US" dirty="0"/>
              <a:t>Commercial: incredibly broad spread, glad to see higher turnout. A lot of our union reps come from the jobs, so I know the commercial reps pride themselves on their good relationship w members and getting good turnout often from buildings they used to work at. they have the highest turnout numbers, allowing for </a:t>
            </a:r>
            <a:r>
              <a:rPr lang="en-US" dirty="0" err="1"/>
              <a:t>broaders</a:t>
            </a:r>
            <a:r>
              <a:rPr lang="en-US" dirty="0"/>
              <a:t> percentages when dealing with full human as numbers?</a:t>
            </a:r>
          </a:p>
        </p:txBody>
      </p:sp>
      <p:sp>
        <p:nvSpPr>
          <p:cNvPr id="4" name="Slide Number Placeholder 3"/>
          <p:cNvSpPr>
            <a:spLocks noGrp="1"/>
          </p:cNvSpPr>
          <p:nvPr>
            <p:ph type="sldNum" sz="quarter" idx="5"/>
          </p:nvPr>
        </p:nvSpPr>
        <p:spPr/>
        <p:txBody>
          <a:bodyPr/>
          <a:lstStyle/>
          <a:p>
            <a:fld id="{1F552661-5844-44C6-A4AC-7729D18C1296}" type="slidenum">
              <a:rPr lang="en-US" smtClean="0"/>
              <a:t>7</a:t>
            </a:fld>
            <a:endParaRPr lang="en-US"/>
          </a:p>
        </p:txBody>
      </p:sp>
    </p:spTree>
    <p:extLst>
      <p:ext uri="{BB962C8B-B14F-4D97-AF65-F5344CB8AC3E}">
        <p14:creationId xmlns:p14="http://schemas.microsoft.com/office/powerpoint/2010/main" val="364479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field reps often talk about ADF being a good metric for member union activity: “if they’re paying into political fund, they're more likely to be politically and union engaged, and more likely to go to events, including worksite meetings”.</a:t>
            </a:r>
          </a:p>
          <a:p>
            <a:r>
              <a:rPr lang="en-US" dirty="0"/>
              <a:t>I was surprised that to </a:t>
            </a:r>
            <a:r>
              <a:rPr lang="en-US" dirty="0" err="1"/>
              <a:t>methis</a:t>
            </a:r>
            <a:r>
              <a:rPr lang="en-US" dirty="0"/>
              <a:t> isn’t really showing that, </a:t>
            </a:r>
            <a:r>
              <a:rPr lang="en-US" dirty="0" err="1"/>
              <a:t>im</a:t>
            </a:r>
            <a:r>
              <a:rPr lang="en-US" dirty="0"/>
              <a:t> not sure </a:t>
            </a:r>
            <a:r>
              <a:rPr lang="en-US" dirty="0" err="1"/>
              <a:t>theres</a:t>
            </a:r>
            <a:r>
              <a:rPr lang="en-US" dirty="0"/>
              <a:t> a clear pattern here for worksite meetings that we were hoping for</a:t>
            </a:r>
          </a:p>
        </p:txBody>
      </p:sp>
      <p:sp>
        <p:nvSpPr>
          <p:cNvPr id="4" name="Slide Number Placeholder 3"/>
          <p:cNvSpPr>
            <a:spLocks noGrp="1"/>
          </p:cNvSpPr>
          <p:nvPr>
            <p:ph type="sldNum" sz="quarter" idx="5"/>
          </p:nvPr>
        </p:nvSpPr>
        <p:spPr/>
        <p:txBody>
          <a:bodyPr/>
          <a:lstStyle/>
          <a:p>
            <a:fld id="{1F552661-5844-44C6-A4AC-7729D18C1296}" type="slidenum">
              <a:rPr lang="en-US" smtClean="0"/>
              <a:t>8</a:t>
            </a:fld>
            <a:endParaRPr lang="en-US"/>
          </a:p>
        </p:txBody>
      </p:sp>
    </p:spTree>
    <p:extLst>
      <p:ext uri="{BB962C8B-B14F-4D97-AF65-F5344CB8AC3E}">
        <p14:creationId xmlns:p14="http://schemas.microsoft.com/office/powerpoint/2010/main" val="3442449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tried a linear model using the turnout counts and ADF counts. It had heavy tails, distribution is not normal, very skewed. Also My residuals seems to be increasing and are not constant. Unfortunately, we learned this is probably not a good fit for linear models?</a:t>
            </a:r>
          </a:p>
        </p:txBody>
      </p:sp>
      <p:sp>
        <p:nvSpPr>
          <p:cNvPr id="4" name="Slide Number Placeholder 3"/>
          <p:cNvSpPr>
            <a:spLocks noGrp="1"/>
          </p:cNvSpPr>
          <p:nvPr>
            <p:ph type="sldNum" sz="quarter" idx="5"/>
          </p:nvPr>
        </p:nvSpPr>
        <p:spPr/>
        <p:txBody>
          <a:bodyPr/>
          <a:lstStyle/>
          <a:p>
            <a:fld id="{1F552661-5844-44C6-A4AC-7729D18C1296}" type="slidenum">
              <a:rPr lang="en-US" smtClean="0"/>
              <a:t>9</a:t>
            </a:fld>
            <a:endParaRPr lang="en-US"/>
          </a:p>
        </p:txBody>
      </p:sp>
    </p:spTree>
    <p:extLst>
      <p:ext uri="{BB962C8B-B14F-4D97-AF65-F5344CB8AC3E}">
        <p14:creationId xmlns:p14="http://schemas.microsoft.com/office/powerpoint/2010/main" val="105953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percentage of turnout, turnout count divided by member count at the building, to get a proportion, bounded within 0 to 1.  I also found it needed to include the turnout count as a weight in the model, </a:t>
            </a:r>
            <a:r>
              <a:rPr lang="en-US" dirty="0" err="1"/>
              <a:t>bc</a:t>
            </a:r>
            <a:r>
              <a:rPr lang="en-US" dirty="0"/>
              <a:t> my data is a bit unbalanced.</a:t>
            </a:r>
          </a:p>
          <a:p>
            <a:endParaRPr lang="en-US" dirty="0"/>
          </a:p>
          <a:p>
            <a:r>
              <a:rPr lang="en-US" dirty="0"/>
              <a:t>I found the logistic regression interpretation a bit confusing, </a:t>
            </a:r>
            <a:r>
              <a:rPr lang="en-US" dirty="0" err="1"/>
              <a:t>Im</a:t>
            </a:r>
            <a:r>
              <a:rPr lang="en-US" dirty="0"/>
              <a:t> taking the exponential of the log odds to turn them into the odds 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these are my interpretation (while holding all other variables constant):</a:t>
            </a:r>
          </a:p>
          <a:p>
            <a:endParaRPr lang="en-US" dirty="0"/>
          </a:p>
          <a:p>
            <a:r>
              <a:rPr lang="en-US" dirty="0" err="1"/>
              <a:t>im</a:t>
            </a:r>
            <a:r>
              <a:rPr lang="en-US" dirty="0"/>
              <a:t> not sure interpreting the intercept is that useful, but assuming hypothetical </a:t>
            </a:r>
            <a:r>
              <a:rPr lang="en-US" dirty="0" err="1"/>
              <a:t>membercount</a:t>
            </a:r>
            <a:r>
              <a:rPr lang="en-US" dirty="0"/>
              <a:t> is 0 and </a:t>
            </a:r>
            <a:r>
              <a:rPr lang="en-US" dirty="0" err="1"/>
              <a:t>adf</a:t>
            </a:r>
            <a:r>
              <a:rPr lang="en-US" dirty="0"/>
              <a:t> count is 0 and a </a:t>
            </a:r>
            <a:r>
              <a:rPr lang="en-US" dirty="0" err="1"/>
              <a:t>ny</a:t>
            </a:r>
            <a:r>
              <a:rPr lang="en-US" dirty="0"/>
              <a:t> commercial building, we’re expecting the probability of turnout is around 78%</a:t>
            </a:r>
          </a:p>
          <a:p>
            <a:r>
              <a:rPr lang="en-US" dirty="0"/>
              <a:t>NY Residential buildings odds ratio of 0.49, suggests a 51% lower odds of turnout than a NY Commercial buildings </a:t>
            </a:r>
          </a:p>
          <a:p>
            <a:r>
              <a:rPr lang="en-US" dirty="0"/>
              <a:t>with the </a:t>
            </a:r>
            <a:r>
              <a:rPr lang="en-US" dirty="0" err="1"/>
              <a:t>membercount</a:t>
            </a:r>
            <a:r>
              <a:rPr lang="en-US" dirty="0"/>
              <a:t> odds ratio with 0.99, a increase of 1 more member at the buildings, would suggests a 1% lower odds of turnout </a:t>
            </a:r>
          </a:p>
          <a:p>
            <a:r>
              <a:rPr lang="en-US" dirty="0"/>
              <a:t>similarly with </a:t>
            </a:r>
            <a:r>
              <a:rPr lang="en-US" dirty="0" err="1"/>
              <a:t>ADFCount</a:t>
            </a:r>
            <a:r>
              <a:rPr lang="en-US" dirty="0"/>
              <a:t> odds ratio being 0.99, a increase of 1 more person signing up for ADF at the buildings, would suggests a 1% lower odds of turnout</a:t>
            </a:r>
          </a:p>
        </p:txBody>
      </p:sp>
      <p:sp>
        <p:nvSpPr>
          <p:cNvPr id="4" name="Slide Number Placeholder 3"/>
          <p:cNvSpPr>
            <a:spLocks noGrp="1"/>
          </p:cNvSpPr>
          <p:nvPr>
            <p:ph type="sldNum" sz="quarter" idx="5"/>
          </p:nvPr>
        </p:nvSpPr>
        <p:spPr/>
        <p:txBody>
          <a:bodyPr/>
          <a:lstStyle/>
          <a:p>
            <a:fld id="{1F552661-5844-44C6-A4AC-7729D18C1296}" type="slidenum">
              <a:rPr lang="en-US" smtClean="0"/>
              <a:t>10</a:t>
            </a:fld>
            <a:endParaRPr lang="en-US"/>
          </a:p>
        </p:txBody>
      </p:sp>
    </p:spTree>
    <p:extLst>
      <p:ext uri="{BB962C8B-B14F-4D97-AF65-F5344CB8AC3E}">
        <p14:creationId xmlns:p14="http://schemas.microsoft.com/office/powerpoint/2010/main" val="47930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chi-square statistic (χ²), which is used to assess the significance of the model, to get a chi squared from log, you use the null deviance – the residual deviance. </a:t>
            </a:r>
            <a:r>
              <a:rPr lang="en-US" dirty="0" err="1"/>
              <a:t>df</a:t>
            </a:r>
            <a:r>
              <a:rPr lang="en-US" dirty="0"/>
              <a:t> of freedom 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F552661-5844-44C6-A4AC-7729D18C1296}" type="slidenum">
              <a:rPr lang="en-US" smtClean="0"/>
              <a:t>11</a:t>
            </a:fld>
            <a:endParaRPr lang="en-US"/>
          </a:p>
        </p:txBody>
      </p:sp>
    </p:spTree>
    <p:extLst>
      <p:ext uri="{BB962C8B-B14F-4D97-AF65-F5344CB8AC3E}">
        <p14:creationId xmlns:p14="http://schemas.microsoft.com/office/powerpoint/2010/main" val="2401459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90D6-A186-6443-6B02-3F4B2EF008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C37271-595E-48A3-60CF-7DEF5A75DE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B60146-AABA-7828-F756-B3F2CA6F87FE}"/>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5" name="Footer Placeholder 4">
            <a:extLst>
              <a:ext uri="{FF2B5EF4-FFF2-40B4-BE49-F238E27FC236}">
                <a16:creationId xmlns:a16="http://schemas.microsoft.com/office/drawing/2014/main" id="{DAEE208D-8C4C-2209-B550-4F3774485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0F5A0-92D6-92BE-6C03-09A9314F949E}"/>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101603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F852-02FE-5841-AFA2-62C70E11E4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04889-4BBD-EF9F-5F35-860CB221F3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38F43-2105-16C0-A9C2-C79DD46B2536}"/>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5" name="Footer Placeholder 4">
            <a:extLst>
              <a:ext uri="{FF2B5EF4-FFF2-40B4-BE49-F238E27FC236}">
                <a16:creationId xmlns:a16="http://schemas.microsoft.com/office/drawing/2014/main" id="{83D295FA-9B99-4BA6-5BE3-99D1B7F36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982FC-1EDA-7092-E090-BA8D2BAC5816}"/>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240173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8E806D-E998-83F3-2CE7-CEA71D2542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386C7-6CAA-B083-7027-087E5EFE5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8E362-113C-6159-250B-4F0A139C2C23}"/>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5" name="Footer Placeholder 4">
            <a:extLst>
              <a:ext uri="{FF2B5EF4-FFF2-40B4-BE49-F238E27FC236}">
                <a16:creationId xmlns:a16="http://schemas.microsoft.com/office/drawing/2014/main" id="{B6386FC8-F272-4441-DD45-0662F94FA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95860-2376-D15F-9DF5-BFEB81FA4F8B}"/>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293366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E182-5D8E-2528-BECF-07D6CD2B60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358D9-02E8-8E0B-444D-18028FE46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286C0-3A32-C18D-CFD1-858FF986F9A6}"/>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5" name="Footer Placeholder 4">
            <a:extLst>
              <a:ext uri="{FF2B5EF4-FFF2-40B4-BE49-F238E27FC236}">
                <a16:creationId xmlns:a16="http://schemas.microsoft.com/office/drawing/2014/main" id="{E1DB76FC-0493-7C87-6D2E-5D50D6B9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FCD4B-3626-A176-295A-F0A8F6EB0925}"/>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226798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A430-7B9B-06CB-C2DF-9CE1FF265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A140C5-C197-C1C1-320A-9E7EAA20B8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C08E3-0FAD-EFEF-A46C-06023011E830}"/>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5" name="Footer Placeholder 4">
            <a:extLst>
              <a:ext uri="{FF2B5EF4-FFF2-40B4-BE49-F238E27FC236}">
                <a16:creationId xmlns:a16="http://schemas.microsoft.com/office/drawing/2014/main" id="{A1A56254-BDDF-8D14-2AE9-C53264D47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A6F5D-DB54-7F6B-8167-C6EE9B45A560}"/>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115043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A233-B23A-2DBA-A73B-872961D78F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0B2B3-B3E3-FF8F-2705-6A2636C2FE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96EA0D-0731-4F89-068E-18951DCEC7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CCDC96-20E4-2B6C-DCA5-DF2BCBB17809}"/>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6" name="Footer Placeholder 5">
            <a:extLst>
              <a:ext uri="{FF2B5EF4-FFF2-40B4-BE49-F238E27FC236}">
                <a16:creationId xmlns:a16="http://schemas.microsoft.com/office/drawing/2014/main" id="{844AF0EB-47CB-A90E-04F5-DFEF0BC9D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42D9E-79F7-2AE5-4EC6-1A21DC9E1574}"/>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353189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D82D-37ED-1DA5-E47E-6147B6EBF9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E63CC-D52B-2712-ED96-9E1BA1702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F1A3A-810F-E866-CE4B-78383B1FE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C96D42-95E0-A323-2914-A72FB7D61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DFDD6-3DA4-74EB-B338-9508CAF03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A603E-DC0F-2B93-17E0-0499CBE04054}"/>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8" name="Footer Placeholder 7">
            <a:extLst>
              <a:ext uri="{FF2B5EF4-FFF2-40B4-BE49-F238E27FC236}">
                <a16:creationId xmlns:a16="http://schemas.microsoft.com/office/drawing/2014/main" id="{8032E572-364C-BA19-74EE-E4F897DD1A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D418B3-C169-7E0E-AED7-23EB60F49867}"/>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82319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D061-3A16-66BE-201C-C60F68D3FF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B00E5C-CAB4-DE54-B539-5FADDC9495C0}"/>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4" name="Footer Placeholder 3">
            <a:extLst>
              <a:ext uri="{FF2B5EF4-FFF2-40B4-BE49-F238E27FC236}">
                <a16:creationId xmlns:a16="http://schemas.microsoft.com/office/drawing/2014/main" id="{F0666B99-30ED-DBAB-0C1B-794BEEA4B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D24E86-2D7E-64DC-6297-525C7CAAA97B}"/>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368755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21303-1A17-EEAD-24B2-231154042842}"/>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3" name="Footer Placeholder 2">
            <a:extLst>
              <a:ext uri="{FF2B5EF4-FFF2-40B4-BE49-F238E27FC236}">
                <a16:creationId xmlns:a16="http://schemas.microsoft.com/office/drawing/2014/main" id="{E1C4899F-8AFF-6925-2037-A9573F8E07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14A6F-52A5-F436-9E97-B06B06BB9084}"/>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309435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6A0-0EF7-BDA0-F231-F84B583B5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96BCF-3758-C68E-6D00-A5EF76235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9A592B-7021-847A-6097-9AF65D9B6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3D94D-0859-1ACD-66E2-582D9E969482}"/>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6" name="Footer Placeholder 5">
            <a:extLst>
              <a:ext uri="{FF2B5EF4-FFF2-40B4-BE49-F238E27FC236}">
                <a16:creationId xmlns:a16="http://schemas.microsoft.com/office/drawing/2014/main" id="{EAAEF412-E29C-9533-1941-5A22C2333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9D8D0-47E9-D536-43E7-47AAC7D99756}"/>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80832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C293-B64A-3A64-DB45-72993F10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16705-ABF5-0995-BEE6-4BB62E308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5FDBF-5190-9B49-0ED4-C5AFA9F75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DE254-2CF2-63BD-4831-69DBB103EA8B}"/>
              </a:ext>
            </a:extLst>
          </p:cNvPr>
          <p:cNvSpPr>
            <a:spLocks noGrp="1"/>
          </p:cNvSpPr>
          <p:nvPr>
            <p:ph type="dt" sz="half" idx="10"/>
          </p:nvPr>
        </p:nvSpPr>
        <p:spPr/>
        <p:txBody>
          <a:bodyPr/>
          <a:lstStyle/>
          <a:p>
            <a:fld id="{F42D62F9-1668-48AF-90B4-2E35AEAA713C}" type="datetimeFigureOut">
              <a:rPr lang="en-US" smtClean="0"/>
              <a:t>12/11/2024</a:t>
            </a:fld>
            <a:endParaRPr lang="en-US"/>
          </a:p>
        </p:txBody>
      </p:sp>
      <p:sp>
        <p:nvSpPr>
          <p:cNvPr id="6" name="Footer Placeholder 5">
            <a:extLst>
              <a:ext uri="{FF2B5EF4-FFF2-40B4-BE49-F238E27FC236}">
                <a16:creationId xmlns:a16="http://schemas.microsoft.com/office/drawing/2014/main" id="{3EF75A44-B436-681F-634C-70C732AE2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FF0AD-3127-4263-0EC6-2001AF735813}"/>
              </a:ext>
            </a:extLst>
          </p:cNvPr>
          <p:cNvSpPr>
            <a:spLocks noGrp="1"/>
          </p:cNvSpPr>
          <p:nvPr>
            <p:ph type="sldNum" sz="quarter" idx="12"/>
          </p:nvPr>
        </p:nvSpPr>
        <p:spPr/>
        <p:txBody>
          <a:bodyPr/>
          <a:lstStyle/>
          <a:p>
            <a:fld id="{55BE9C8D-15DC-4B33-B248-8A9C30884B35}" type="slidenum">
              <a:rPr lang="en-US" smtClean="0"/>
              <a:t>‹#›</a:t>
            </a:fld>
            <a:endParaRPr lang="en-US"/>
          </a:p>
        </p:txBody>
      </p:sp>
    </p:spTree>
    <p:extLst>
      <p:ext uri="{BB962C8B-B14F-4D97-AF65-F5344CB8AC3E}">
        <p14:creationId xmlns:p14="http://schemas.microsoft.com/office/powerpoint/2010/main" val="381032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72D57-AEB9-2644-1044-AE03328F2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087745-974E-969E-5E60-C23D46883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12A57-2F6E-6C3B-1359-E7FDB81D0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2D62F9-1668-48AF-90B4-2E35AEAA713C}" type="datetimeFigureOut">
              <a:rPr lang="en-US" smtClean="0"/>
              <a:t>12/11/2024</a:t>
            </a:fld>
            <a:endParaRPr lang="en-US"/>
          </a:p>
        </p:txBody>
      </p:sp>
      <p:sp>
        <p:nvSpPr>
          <p:cNvPr id="5" name="Footer Placeholder 4">
            <a:extLst>
              <a:ext uri="{FF2B5EF4-FFF2-40B4-BE49-F238E27FC236}">
                <a16:creationId xmlns:a16="http://schemas.microsoft.com/office/drawing/2014/main" id="{B6DB2C7C-CF57-01A8-74D6-BD470A7AC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E4B62E-DBDF-FC46-5E18-10C98C6CB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BE9C8D-15DC-4B33-B248-8A9C30884B35}" type="slidenum">
              <a:rPr lang="en-US" smtClean="0"/>
              <a:t>‹#›</a:t>
            </a:fld>
            <a:endParaRPr lang="en-US"/>
          </a:p>
        </p:txBody>
      </p:sp>
    </p:spTree>
    <p:extLst>
      <p:ext uri="{BB962C8B-B14F-4D97-AF65-F5344CB8AC3E}">
        <p14:creationId xmlns:p14="http://schemas.microsoft.com/office/powerpoint/2010/main" val="2791327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86C0-0031-6BC5-BD6B-0B5DCB25AFA1}"/>
              </a:ext>
            </a:extLst>
          </p:cNvPr>
          <p:cNvSpPr>
            <a:spLocks noGrp="1"/>
          </p:cNvSpPr>
          <p:nvPr>
            <p:ph type="ctrTitle"/>
          </p:nvPr>
        </p:nvSpPr>
        <p:spPr>
          <a:xfrm>
            <a:off x="1524000" y="1445748"/>
            <a:ext cx="9144000" cy="2387600"/>
          </a:xfrm>
        </p:spPr>
        <p:txBody>
          <a:bodyPr>
            <a:normAutofit fontScale="90000"/>
          </a:bodyPr>
          <a:lstStyle/>
          <a:p>
            <a:r>
              <a:rPr lang="en-US" b="1" dirty="0"/>
              <a:t>Can I help our Union Reps predict turnout to Worksite Meetings?</a:t>
            </a:r>
          </a:p>
        </p:txBody>
      </p:sp>
      <p:sp>
        <p:nvSpPr>
          <p:cNvPr id="3" name="Subtitle 2">
            <a:extLst>
              <a:ext uri="{FF2B5EF4-FFF2-40B4-BE49-F238E27FC236}">
                <a16:creationId xmlns:a16="http://schemas.microsoft.com/office/drawing/2014/main" id="{E412BA2C-5B64-2715-1A06-503844729CBD}"/>
              </a:ext>
            </a:extLst>
          </p:cNvPr>
          <p:cNvSpPr>
            <a:spLocks noGrp="1"/>
          </p:cNvSpPr>
          <p:nvPr>
            <p:ph type="subTitle" idx="1"/>
          </p:nvPr>
        </p:nvSpPr>
        <p:spPr>
          <a:xfrm>
            <a:off x="1524000" y="3925423"/>
            <a:ext cx="9144000" cy="1655762"/>
          </a:xfrm>
        </p:spPr>
        <p:txBody>
          <a:bodyPr/>
          <a:lstStyle/>
          <a:p>
            <a:r>
              <a:rPr lang="en-US" dirty="0"/>
              <a:t>Guillermo Schneider</a:t>
            </a:r>
          </a:p>
        </p:txBody>
      </p:sp>
    </p:spTree>
    <p:extLst>
      <p:ext uri="{BB962C8B-B14F-4D97-AF65-F5344CB8AC3E}">
        <p14:creationId xmlns:p14="http://schemas.microsoft.com/office/powerpoint/2010/main" val="43723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8E0B-5041-9E89-BE8E-7C667F71EDD8}"/>
              </a:ext>
            </a:extLst>
          </p:cNvPr>
          <p:cNvSpPr>
            <a:spLocks noGrp="1"/>
          </p:cNvSpPr>
          <p:nvPr>
            <p:ph type="title"/>
          </p:nvPr>
        </p:nvSpPr>
        <p:spPr/>
        <p:txBody>
          <a:bodyPr/>
          <a:lstStyle/>
          <a:p>
            <a:r>
              <a:rPr lang="en-US" b="1" dirty="0"/>
              <a:t>Weighted Logistic Regression Model</a:t>
            </a:r>
          </a:p>
        </p:txBody>
      </p:sp>
      <p:pic>
        <p:nvPicPr>
          <p:cNvPr id="5" name="Picture 4">
            <a:extLst>
              <a:ext uri="{FF2B5EF4-FFF2-40B4-BE49-F238E27FC236}">
                <a16:creationId xmlns:a16="http://schemas.microsoft.com/office/drawing/2014/main" id="{C328579F-B0A6-649F-8080-66A29FA4299E}"/>
              </a:ext>
            </a:extLst>
          </p:cNvPr>
          <p:cNvPicPr>
            <a:picLocks noChangeAspect="1"/>
          </p:cNvPicPr>
          <p:nvPr/>
        </p:nvPicPr>
        <p:blipFill>
          <a:blip r:embed="rId3"/>
          <a:srcRect b="10827"/>
          <a:stretch/>
        </p:blipFill>
        <p:spPr>
          <a:xfrm>
            <a:off x="1409046" y="1785998"/>
            <a:ext cx="6875224" cy="3160093"/>
          </a:xfrm>
          <a:prstGeom prst="rect">
            <a:avLst/>
          </a:prstGeom>
        </p:spPr>
      </p:pic>
      <p:pic>
        <p:nvPicPr>
          <p:cNvPr id="9" name="Picture 8">
            <a:extLst>
              <a:ext uri="{FF2B5EF4-FFF2-40B4-BE49-F238E27FC236}">
                <a16:creationId xmlns:a16="http://schemas.microsoft.com/office/drawing/2014/main" id="{E0A64276-C684-D67E-4959-BBF6A387BD70}"/>
              </a:ext>
            </a:extLst>
          </p:cNvPr>
          <p:cNvPicPr>
            <a:picLocks noChangeAspect="1"/>
          </p:cNvPicPr>
          <p:nvPr/>
        </p:nvPicPr>
        <p:blipFill>
          <a:blip r:embed="rId4"/>
          <a:stretch>
            <a:fillRect/>
          </a:stretch>
        </p:blipFill>
        <p:spPr>
          <a:xfrm>
            <a:off x="1409046" y="5228120"/>
            <a:ext cx="9373908" cy="1105054"/>
          </a:xfrm>
          <a:prstGeom prst="rect">
            <a:avLst/>
          </a:prstGeom>
        </p:spPr>
      </p:pic>
      <p:pic>
        <p:nvPicPr>
          <p:cNvPr id="11" name="Picture 10">
            <a:extLst>
              <a:ext uri="{FF2B5EF4-FFF2-40B4-BE49-F238E27FC236}">
                <a16:creationId xmlns:a16="http://schemas.microsoft.com/office/drawing/2014/main" id="{B62224C6-52F1-957C-B4D9-1DEF9C0BAE4D}"/>
              </a:ext>
            </a:extLst>
          </p:cNvPr>
          <p:cNvPicPr>
            <a:picLocks noChangeAspect="1"/>
          </p:cNvPicPr>
          <p:nvPr/>
        </p:nvPicPr>
        <p:blipFill>
          <a:blip r:embed="rId5"/>
          <a:stretch>
            <a:fillRect/>
          </a:stretch>
        </p:blipFill>
        <p:spPr>
          <a:xfrm>
            <a:off x="217920" y="1299451"/>
            <a:ext cx="10926700" cy="200053"/>
          </a:xfrm>
          <a:prstGeom prst="rect">
            <a:avLst/>
          </a:prstGeom>
        </p:spPr>
      </p:pic>
    </p:spTree>
    <p:extLst>
      <p:ext uri="{BB962C8B-B14F-4D97-AF65-F5344CB8AC3E}">
        <p14:creationId xmlns:p14="http://schemas.microsoft.com/office/powerpoint/2010/main" val="370730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DA51-1C5B-FC7D-9767-40AB956209E1}"/>
              </a:ext>
            </a:extLst>
          </p:cNvPr>
          <p:cNvSpPr>
            <a:spLocks noGrp="1"/>
          </p:cNvSpPr>
          <p:nvPr>
            <p:ph type="title"/>
          </p:nvPr>
        </p:nvSpPr>
        <p:spPr/>
        <p:txBody>
          <a:bodyPr/>
          <a:lstStyle/>
          <a:p>
            <a:r>
              <a:rPr lang="en-US" b="1" dirty="0"/>
              <a:t>Chi-square statistic (χ²)</a:t>
            </a:r>
          </a:p>
        </p:txBody>
      </p:sp>
      <p:sp>
        <p:nvSpPr>
          <p:cNvPr id="3" name="Content Placeholder 2">
            <a:extLst>
              <a:ext uri="{FF2B5EF4-FFF2-40B4-BE49-F238E27FC236}">
                <a16:creationId xmlns:a16="http://schemas.microsoft.com/office/drawing/2014/main" id="{C312FAFF-6739-EA5B-ECC2-862B7E012437}"/>
              </a:ext>
            </a:extLst>
          </p:cNvPr>
          <p:cNvSpPr>
            <a:spLocks noGrp="1"/>
          </p:cNvSpPr>
          <p:nvPr>
            <p:ph idx="1"/>
          </p:nvPr>
        </p:nvSpPr>
        <p:spPr>
          <a:xfrm>
            <a:off x="838200" y="1569147"/>
            <a:ext cx="10993244" cy="3058610"/>
          </a:xfrm>
        </p:spPr>
        <p:txBody>
          <a:bodyPr>
            <a:normAutofit fontScale="92500" lnSpcReduction="20000"/>
          </a:bodyPr>
          <a:lstStyle/>
          <a:p>
            <a:pPr>
              <a:buFont typeface="Arial" panose="020B0604020202020204" pitchFamily="34" charset="0"/>
              <a:buChar char="•"/>
            </a:pPr>
            <a:r>
              <a:rPr lang="en-US" dirty="0"/>
              <a:t>Null hypothesis (H0): there is no association between our variables</a:t>
            </a:r>
          </a:p>
          <a:p>
            <a:pPr>
              <a:buFont typeface="Arial" panose="020B0604020202020204" pitchFamily="34" charset="0"/>
              <a:buChar char="•"/>
            </a:pPr>
            <a:r>
              <a:rPr lang="en-US" dirty="0"/>
              <a:t>Alternative hypothesis (H1): there is an association between our variables</a:t>
            </a:r>
          </a:p>
          <a:p>
            <a:pPr>
              <a:buFont typeface="Arial" panose="020B0604020202020204" pitchFamily="34" charset="0"/>
              <a:buChar char="•"/>
            </a:pPr>
            <a:endParaRPr lang="en-US" dirty="0">
              <a:solidFill>
                <a:srgbClr val="000000"/>
              </a:solidFill>
              <a:effectLst/>
            </a:endParaRPr>
          </a:p>
          <a:p>
            <a:pPr marL="0" indent="0">
              <a:buNone/>
            </a:pPr>
            <a:r>
              <a:rPr lang="en-US" dirty="0">
                <a:solidFill>
                  <a:srgbClr val="000000"/>
                </a:solidFill>
                <a:effectLst/>
              </a:rPr>
              <a:t>Chi-squared to p-value:</a:t>
            </a:r>
          </a:p>
          <a:p>
            <a:pPr lvl="1"/>
            <a:r>
              <a:rPr lang="en-US" dirty="0">
                <a:solidFill>
                  <a:srgbClr val="000000"/>
                </a:solidFill>
                <a:effectLst/>
              </a:rPr>
              <a:t>X</a:t>
            </a:r>
            <a:r>
              <a:rPr lang="en-US" baseline="30000" dirty="0">
                <a:solidFill>
                  <a:srgbClr val="000000"/>
                </a:solidFill>
                <a:effectLst/>
              </a:rPr>
              <a:t>2</a:t>
            </a:r>
            <a:r>
              <a:rPr lang="en-US" dirty="0">
                <a:solidFill>
                  <a:srgbClr val="000000"/>
                </a:solidFill>
                <a:effectLst/>
              </a:rPr>
              <a:t> = Null deviance – Residual deviance</a:t>
            </a:r>
            <a:endParaRPr lang="en-US" dirty="0"/>
          </a:p>
          <a:p>
            <a:pPr lvl="1"/>
            <a:r>
              <a:rPr lang="en-US" dirty="0">
                <a:solidFill>
                  <a:srgbClr val="000000"/>
                </a:solidFill>
                <a:effectLst/>
              </a:rPr>
              <a:t>X</a:t>
            </a:r>
            <a:r>
              <a:rPr lang="en-US" baseline="30000" dirty="0">
                <a:solidFill>
                  <a:srgbClr val="000000"/>
                </a:solidFill>
                <a:effectLst/>
              </a:rPr>
              <a:t>2</a:t>
            </a:r>
            <a:r>
              <a:rPr lang="en-US" dirty="0">
                <a:solidFill>
                  <a:srgbClr val="000000"/>
                </a:solidFill>
                <a:effectLst/>
              </a:rPr>
              <a:t> = 1131.38 – 952.04</a:t>
            </a:r>
            <a:endParaRPr lang="en-US" dirty="0"/>
          </a:p>
          <a:p>
            <a:pPr lvl="1"/>
            <a:r>
              <a:rPr lang="en-US" dirty="0">
                <a:solidFill>
                  <a:srgbClr val="000000"/>
                </a:solidFill>
                <a:effectLst/>
              </a:rPr>
              <a:t>X</a:t>
            </a:r>
            <a:r>
              <a:rPr lang="en-US" baseline="30000" dirty="0">
                <a:solidFill>
                  <a:srgbClr val="000000"/>
                </a:solidFill>
                <a:effectLst/>
              </a:rPr>
              <a:t>2</a:t>
            </a:r>
            <a:r>
              <a:rPr lang="en-US" dirty="0">
                <a:solidFill>
                  <a:srgbClr val="000000"/>
                </a:solidFill>
                <a:effectLst/>
              </a:rPr>
              <a:t> = 179.34</a:t>
            </a:r>
          </a:p>
          <a:p>
            <a:pPr lvl="1"/>
            <a:r>
              <a:rPr lang="en-US" dirty="0" err="1">
                <a:solidFill>
                  <a:srgbClr val="000000"/>
                </a:solidFill>
              </a:rPr>
              <a:t>df</a:t>
            </a:r>
            <a:r>
              <a:rPr lang="en-US" dirty="0">
                <a:solidFill>
                  <a:srgbClr val="000000"/>
                </a:solidFill>
              </a:rPr>
              <a:t> = 529 – 525 = 4</a:t>
            </a:r>
            <a:endParaRPr lang="en-US" dirty="0">
              <a:solidFill>
                <a:srgbClr val="000000"/>
              </a:solidFill>
              <a:effectLst/>
            </a:endParaRPr>
          </a:p>
          <a:p>
            <a:pPr>
              <a:buFont typeface="Arial" panose="020B0604020202020204" pitchFamily="34" charset="0"/>
              <a:buChar char="•"/>
            </a:pPr>
            <a:endParaRPr lang="en-US" dirty="0">
              <a:solidFill>
                <a:srgbClr val="000000"/>
              </a:solidFill>
            </a:endParaRPr>
          </a:p>
        </p:txBody>
      </p:sp>
      <p:pic>
        <p:nvPicPr>
          <p:cNvPr id="9" name="Picture 8">
            <a:extLst>
              <a:ext uri="{FF2B5EF4-FFF2-40B4-BE49-F238E27FC236}">
                <a16:creationId xmlns:a16="http://schemas.microsoft.com/office/drawing/2014/main" id="{9CF668E8-55CB-4C40-ADDA-242EE79D2712}"/>
              </a:ext>
            </a:extLst>
          </p:cNvPr>
          <p:cNvPicPr>
            <a:picLocks noChangeAspect="1"/>
          </p:cNvPicPr>
          <p:nvPr/>
        </p:nvPicPr>
        <p:blipFill>
          <a:blip r:embed="rId3"/>
          <a:stretch>
            <a:fillRect/>
          </a:stretch>
        </p:blipFill>
        <p:spPr>
          <a:xfrm>
            <a:off x="7055767" y="4627757"/>
            <a:ext cx="4543108" cy="1593752"/>
          </a:xfrm>
          <a:prstGeom prst="rect">
            <a:avLst/>
          </a:prstGeom>
        </p:spPr>
      </p:pic>
      <p:sp>
        <p:nvSpPr>
          <p:cNvPr id="10" name="TextBox 9">
            <a:extLst>
              <a:ext uri="{FF2B5EF4-FFF2-40B4-BE49-F238E27FC236}">
                <a16:creationId xmlns:a16="http://schemas.microsoft.com/office/drawing/2014/main" id="{6636DD13-E9FF-976E-525A-4C9448FEA532}"/>
              </a:ext>
            </a:extLst>
          </p:cNvPr>
          <p:cNvSpPr txBox="1"/>
          <p:nvPr/>
        </p:nvSpPr>
        <p:spPr>
          <a:xfrm>
            <a:off x="838200" y="4627757"/>
            <a:ext cx="6327344" cy="2062103"/>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0000"/>
                </a:solidFill>
                <a:effectLst/>
              </a:rPr>
              <a:t>p-value is less than.05 so we reject the null hypothesis. </a:t>
            </a:r>
            <a:r>
              <a:rPr lang="en-US" sz="2200" dirty="0">
                <a:solidFill>
                  <a:srgbClr val="000000"/>
                </a:solidFill>
              </a:rPr>
              <a:t>T</a:t>
            </a:r>
            <a:r>
              <a:rPr lang="en-US" sz="2200" dirty="0">
                <a:solidFill>
                  <a:srgbClr val="000000"/>
                </a:solidFill>
                <a:effectLst/>
              </a:rPr>
              <a:t>here is a statistically significant relationship between the </a:t>
            </a:r>
            <a:r>
              <a:rPr lang="en-US" sz="2200" dirty="0">
                <a:effectLst/>
              </a:rPr>
              <a:t>buildings’ division, member count, and ADF contributions to turnout</a:t>
            </a:r>
            <a:endParaRPr lang="en-US" sz="2200" dirty="0"/>
          </a:p>
          <a:p>
            <a:endParaRPr lang="en-US" dirty="0"/>
          </a:p>
        </p:txBody>
      </p:sp>
    </p:spTree>
    <p:extLst>
      <p:ext uri="{BB962C8B-B14F-4D97-AF65-F5344CB8AC3E}">
        <p14:creationId xmlns:p14="http://schemas.microsoft.com/office/powerpoint/2010/main" val="358305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4254-DE8F-1680-324A-8F064AA401AE}"/>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6EF4A92B-5A4F-0FE8-BDCE-5C7272483DC4}"/>
              </a:ext>
            </a:extLst>
          </p:cNvPr>
          <p:cNvSpPr>
            <a:spLocks noGrp="1"/>
          </p:cNvSpPr>
          <p:nvPr>
            <p:ph idx="1"/>
          </p:nvPr>
        </p:nvSpPr>
        <p:spPr>
          <a:xfrm>
            <a:off x="838200" y="1078493"/>
            <a:ext cx="10515600" cy="5199643"/>
          </a:xfrm>
        </p:spPr>
        <p:txBody>
          <a:bodyPr>
            <a:normAutofit fontScale="92500"/>
          </a:bodyPr>
          <a:lstStyle/>
          <a:p>
            <a:endParaRPr lang="en-US" sz="3200" dirty="0"/>
          </a:p>
          <a:p>
            <a:r>
              <a:rPr lang="en-US" sz="3500" dirty="0"/>
              <a:t>Our turnout seems to be more polarized than we thought, with extremes (both very high and very low turnout %) seeming to be more common than expected </a:t>
            </a:r>
          </a:p>
          <a:p>
            <a:r>
              <a:rPr lang="en-US" sz="3500" dirty="0"/>
              <a:t>Our Union Reps may be putting to much weight on whether a building contributes to ADF means they’ll be more likely to come to Worksite Meetings</a:t>
            </a:r>
          </a:p>
          <a:p>
            <a:r>
              <a:rPr lang="en-US" sz="3500" dirty="0"/>
              <a:t>Commercial Building members are much more likely to turnout</a:t>
            </a:r>
          </a:p>
          <a:p>
            <a:r>
              <a:rPr lang="en-US" sz="3500" dirty="0"/>
              <a:t>Targeting smaller buildings may be key for better turnout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8721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9F9F-4425-CFD0-AE78-3EDD944A3FDF}"/>
              </a:ext>
            </a:extLst>
          </p:cNvPr>
          <p:cNvSpPr>
            <a:spLocks noGrp="1"/>
          </p:cNvSpPr>
          <p:nvPr>
            <p:ph type="title"/>
          </p:nvPr>
        </p:nvSpPr>
        <p:spPr/>
        <p:txBody>
          <a:bodyPr/>
          <a:lstStyle/>
          <a:p>
            <a:r>
              <a:rPr lang="en-US" b="1" dirty="0"/>
              <a:t>Limitations and Future Analysis</a:t>
            </a:r>
          </a:p>
        </p:txBody>
      </p:sp>
      <p:sp>
        <p:nvSpPr>
          <p:cNvPr id="3" name="Content Placeholder 2">
            <a:extLst>
              <a:ext uri="{FF2B5EF4-FFF2-40B4-BE49-F238E27FC236}">
                <a16:creationId xmlns:a16="http://schemas.microsoft.com/office/drawing/2014/main" id="{42E3CEA1-1034-16BF-6551-275C8FDA2761}"/>
              </a:ext>
            </a:extLst>
          </p:cNvPr>
          <p:cNvSpPr>
            <a:spLocks noGrp="1"/>
          </p:cNvSpPr>
          <p:nvPr>
            <p:ph idx="1"/>
          </p:nvPr>
        </p:nvSpPr>
        <p:spPr>
          <a:xfrm>
            <a:off x="838199" y="1253330"/>
            <a:ext cx="10714463" cy="5470855"/>
          </a:xfrm>
        </p:spPr>
        <p:txBody>
          <a:bodyPr>
            <a:normAutofit/>
          </a:bodyPr>
          <a:lstStyle/>
          <a:p>
            <a:pPr marL="0" indent="0">
              <a:buNone/>
            </a:pPr>
            <a:endParaRPr lang="en-US" dirty="0"/>
          </a:p>
          <a:p>
            <a:r>
              <a:rPr lang="en-US" b="1" dirty="0"/>
              <a:t>Limitations: </a:t>
            </a:r>
            <a:r>
              <a:rPr lang="en-US" dirty="0"/>
              <a:t>I’m calculating turnout % using past turnout divided by current roster. Usually, rosters stay similar sizes through the year (especially due to union contract protections on unlawful reduction in forces), but they do change, introducing possible inaccuracy.</a:t>
            </a:r>
          </a:p>
          <a:p>
            <a:endParaRPr lang="en-US" sz="800" dirty="0"/>
          </a:p>
          <a:p>
            <a:r>
              <a:rPr lang="en-US" b="1" dirty="0"/>
              <a:t>Improved dataset: </a:t>
            </a:r>
            <a:r>
              <a:rPr lang="en-US" dirty="0"/>
              <a:t>I think its possible but tedious to have my SQL queries roster and ADF data for each day, to more accurately calculate the turnout % for the exact day of the worksite meeting</a:t>
            </a:r>
          </a:p>
          <a:p>
            <a:endParaRPr lang="en-US" sz="800" dirty="0"/>
          </a:p>
          <a:p>
            <a:r>
              <a:rPr lang="en-US" b="1" dirty="0"/>
              <a:t>Future Analysis: </a:t>
            </a:r>
            <a:r>
              <a:rPr lang="en-US" dirty="0"/>
              <a:t>With that dataset, I could compare data before and after worksite meetings to see the potential impact of the visit </a:t>
            </a:r>
          </a:p>
        </p:txBody>
      </p:sp>
    </p:spTree>
    <p:extLst>
      <p:ext uri="{BB962C8B-B14F-4D97-AF65-F5344CB8AC3E}">
        <p14:creationId xmlns:p14="http://schemas.microsoft.com/office/powerpoint/2010/main" val="162400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1C59-5421-6344-AAC3-86366BA4495A}"/>
              </a:ext>
            </a:extLst>
          </p:cNvPr>
          <p:cNvSpPr>
            <a:spLocks noGrp="1"/>
          </p:cNvSpPr>
          <p:nvPr>
            <p:ph type="ctrTitle"/>
          </p:nvPr>
        </p:nvSpPr>
        <p:spPr/>
        <p:txBody>
          <a:bodyPr/>
          <a:lstStyle/>
          <a:p>
            <a:r>
              <a:rPr lang="en-US" b="1" dirty="0"/>
              <a:t>Thank you!</a:t>
            </a:r>
          </a:p>
        </p:txBody>
      </p:sp>
      <p:sp>
        <p:nvSpPr>
          <p:cNvPr id="3" name="Subtitle 2">
            <a:extLst>
              <a:ext uri="{FF2B5EF4-FFF2-40B4-BE49-F238E27FC236}">
                <a16:creationId xmlns:a16="http://schemas.microsoft.com/office/drawing/2014/main" id="{C0A50274-A060-FEA0-B82A-2C8C9CB762FF}"/>
              </a:ext>
            </a:extLst>
          </p:cNvPr>
          <p:cNvSpPr>
            <a:spLocks noGrp="1"/>
          </p:cNvSpPr>
          <p:nvPr>
            <p:ph type="subTitle" idx="1"/>
          </p:nvPr>
        </p:nvSpPr>
        <p:spPr>
          <a:xfrm>
            <a:off x="1524000" y="3493236"/>
            <a:ext cx="9144000" cy="1655762"/>
          </a:xfrm>
        </p:spPr>
        <p:txBody>
          <a:bodyPr>
            <a:normAutofit/>
          </a:bodyPr>
          <a:lstStyle/>
          <a:p>
            <a:r>
              <a:rPr lang="en-US" sz="1800" b="1" dirty="0"/>
              <a:t>Unions for All!</a:t>
            </a:r>
          </a:p>
        </p:txBody>
      </p:sp>
    </p:spTree>
    <p:extLst>
      <p:ext uri="{BB962C8B-B14F-4D97-AF65-F5344CB8AC3E}">
        <p14:creationId xmlns:p14="http://schemas.microsoft.com/office/powerpoint/2010/main" val="154392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E629-B400-5A31-15E1-A6F2486FE997}"/>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07B663DF-8307-4CE6-5A59-8F620E82C77C}"/>
              </a:ext>
            </a:extLst>
          </p:cNvPr>
          <p:cNvSpPr>
            <a:spLocks noGrp="1"/>
          </p:cNvSpPr>
          <p:nvPr>
            <p:ph idx="1"/>
          </p:nvPr>
        </p:nvSpPr>
        <p:spPr/>
        <p:txBody>
          <a:bodyPr>
            <a:normAutofit/>
          </a:bodyPr>
          <a:lstStyle/>
          <a:p>
            <a:r>
              <a:rPr lang="en-US" dirty="0"/>
              <a:t>I work as a Data Analyst at SEIU 32BJ, a labor union. We represent ~80,000 Janitors, Cleaners, Doormen, Security Guards, Window Cleaners, and other building workers in NYC. </a:t>
            </a:r>
          </a:p>
          <a:p>
            <a:r>
              <a:rPr lang="en-US" dirty="0"/>
              <a:t>Our Union Representatives often organize group meetings with our members at their worksite (called Worksite Meetings). </a:t>
            </a:r>
          </a:p>
          <a:p>
            <a:r>
              <a:rPr lang="en-US" sz="2800" dirty="0">
                <a:effectLst/>
              </a:rPr>
              <a:t>By using our new app to scan member IDs, they’ve been gathering more accurate meeting attendance data for the past year.</a:t>
            </a:r>
            <a:endParaRPr lang="en-US" dirty="0"/>
          </a:p>
          <a:p>
            <a:r>
              <a:rPr lang="en-US" dirty="0"/>
              <a:t>We’re curious if we can use this to can help predict expected turnout to Worksite Meetings.</a:t>
            </a:r>
          </a:p>
          <a:p>
            <a:endParaRPr lang="en-US" dirty="0"/>
          </a:p>
        </p:txBody>
      </p:sp>
    </p:spTree>
    <p:extLst>
      <p:ext uri="{BB962C8B-B14F-4D97-AF65-F5344CB8AC3E}">
        <p14:creationId xmlns:p14="http://schemas.microsoft.com/office/powerpoint/2010/main" val="93049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1FE3-FF01-A34E-4511-2BB781D74800}"/>
              </a:ext>
            </a:extLst>
          </p:cNvPr>
          <p:cNvSpPr>
            <a:spLocks noGrp="1"/>
          </p:cNvSpPr>
          <p:nvPr>
            <p:ph type="title"/>
          </p:nvPr>
        </p:nvSpPr>
        <p:spPr/>
        <p:txBody>
          <a:bodyPr/>
          <a:lstStyle/>
          <a:p>
            <a:r>
              <a:rPr lang="en-US" b="1" dirty="0"/>
              <a:t>Research Question</a:t>
            </a:r>
          </a:p>
        </p:txBody>
      </p:sp>
      <p:sp>
        <p:nvSpPr>
          <p:cNvPr id="3" name="Content Placeholder 2">
            <a:extLst>
              <a:ext uri="{FF2B5EF4-FFF2-40B4-BE49-F238E27FC236}">
                <a16:creationId xmlns:a16="http://schemas.microsoft.com/office/drawing/2014/main" id="{3CA4C97E-233F-5604-F433-B853EA69A051}"/>
              </a:ext>
            </a:extLst>
          </p:cNvPr>
          <p:cNvSpPr>
            <a:spLocks noGrp="1"/>
          </p:cNvSpPr>
          <p:nvPr>
            <p:ph idx="1"/>
          </p:nvPr>
        </p:nvSpPr>
        <p:spPr>
          <a:xfrm>
            <a:off x="838200" y="1690688"/>
            <a:ext cx="10632541" cy="4351338"/>
          </a:xfrm>
        </p:spPr>
        <p:txBody>
          <a:bodyPr>
            <a:normAutofit/>
          </a:bodyPr>
          <a:lstStyle/>
          <a:p>
            <a:pPr marL="0" indent="0">
              <a:buNone/>
            </a:pPr>
            <a:r>
              <a:rPr lang="en-US" sz="4000" dirty="0">
                <a:effectLst/>
              </a:rPr>
              <a:t>Do buildings’ division, member count, and ADF (political) contributions influence turnout to worksite meetings?</a:t>
            </a:r>
            <a:endParaRPr lang="en-US" sz="4000" b="1" dirty="0">
              <a:effectLst/>
            </a:endParaRPr>
          </a:p>
          <a:p>
            <a:pPr marL="0" indent="0">
              <a:buNone/>
            </a:pPr>
            <a:endParaRPr lang="en-US" sz="4000" b="1" dirty="0"/>
          </a:p>
          <a:p>
            <a:pPr marL="0" indent="0">
              <a:buNone/>
            </a:pPr>
            <a:r>
              <a:rPr lang="en-US" sz="4000" dirty="0"/>
              <a:t>Turnout</a:t>
            </a:r>
            <a:r>
              <a:rPr lang="en-US" sz="4000" b="1" dirty="0"/>
              <a:t> ~ </a:t>
            </a:r>
            <a:r>
              <a:rPr lang="en-US" sz="4000" i="1" dirty="0"/>
              <a:t>Division + Members + ADF </a:t>
            </a:r>
          </a:p>
          <a:p>
            <a:pPr marL="0" indent="0">
              <a:buNone/>
            </a:pPr>
            <a:endParaRPr lang="en-US" sz="4800" i="1" dirty="0"/>
          </a:p>
          <a:p>
            <a:pPr marL="0" indent="0">
              <a:buNone/>
            </a:pPr>
            <a:endParaRPr lang="en-US" sz="4800" i="1" dirty="0"/>
          </a:p>
        </p:txBody>
      </p:sp>
    </p:spTree>
    <p:extLst>
      <p:ext uri="{BB962C8B-B14F-4D97-AF65-F5344CB8AC3E}">
        <p14:creationId xmlns:p14="http://schemas.microsoft.com/office/powerpoint/2010/main" val="29985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24C-D979-70EA-D1D3-7951CAED2C4D}"/>
              </a:ext>
            </a:extLst>
          </p:cNvPr>
          <p:cNvSpPr>
            <a:spLocks noGrp="1"/>
          </p:cNvSpPr>
          <p:nvPr>
            <p:ph type="title"/>
          </p:nvPr>
        </p:nvSpPr>
        <p:spPr>
          <a:xfrm>
            <a:off x="276884" y="365125"/>
            <a:ext cx="5387936" cy="1325563"/>
          </a:xfrm>
        </p:spPr>
        <p:txBody>
          <a:bodyPr/>
          <a:lstStyle/>
          <a:p>
            <a:r>
              <a:rPr lang="en-US" b="1" dirty="0"/>
              <a:t>Building Division Map</a:t>
            </a:r>
          </a:p>
        </p:txBody>
      </p:sp>
      <p:sp>
        <p:nvSpPr>
          <p:cNvPr id="3" name="Content Placeholder 2">
            <a:extLst>
              <a:ext uri="{FF2B5EF4-FFF2-40B4-BE49-F238E27FC236}">
                <a16:creationId xmlns:a16="http://schemas.microsoft.com/office/drawing/2014/main" id="{D366772C-4623-167A-ECBE-CAB8AE5460C3}"/>
              </a:ext>
            </a:extLst>
          </p:cNvPr>
          <p:cNvSpPr>
            <a:spLocks noGrp="1"/>
          </p:cNvSpPr>
          <p:nvPr>
            <p:ph idx="1"/>
          </p:nvPr>
        </p:nvSpPr>
        <p:spPr>
          <a:xfrm>
            <a:off x="90535" y="1690687"/>
            <a:ext cx="10515600" cy="5167313"/>
          </a:xfrm>
        </p:spPr>
        <p:txBody>
          <a:bodyPr>
            <a:normAutofit fontScale="55000" lnSpcReduction="20000"/>
          </a:bodyPr>
          <a:lstStyle/>
          <a:p>
            <a:r>
              <a:rPr lang="en-US" sz="5100" dirty="0">
                <a:solidFill>
                  <a:schemeClr val="accent2">
                    <a:lumMod val="75000"/>
                  </a:schemeClr>
                </a:solidFill>
              </a:rPr>
              <a:t>228 Commercial Worksite Meetings </a:t>
            </a:r>
          </a:p>
          <a:p>
            <a:r>
              <a:rPr lang="en-US" sz="5100" dirty="0">
                <a:solidFill>
                  <a:srgbClr val="7030A0"/>
                </a:solidFill>
              </a:rPr>
              <a:t>249 Residential Worksite Meetings</a:t>
            </a:r>
          </a:p>
          <a:p>
            <a:r>
              <a:rPr lang="en-US" sz="5100" dirty="0">
                <a:solidFill>
                  <a:srgbClr val="00B0F0"/>
                </a:solidFill>
              </a:rPr>
              <a:t>72 Schools Worksite Meetings</a:t>
            </a:r>
          </a:p>
          <a:p>
            <a:pPr marL="0" indent="0">
              <a:buNone/>
            </a:pPr>
            <a:endParaRPr lang="en-US" sz="5100" dirty="0"/>
          </a:p>
          <a:p>
            <a:pPr marL="0" indent="0">
              <a:buNone/>
            </a:pPr>
            <a:r>
              <a:rPr lang="en-US" sz="5100" dirty="0"/>
              <a:t>Notable Commercial Buildings:</a:t>
            </a:r>
          </a:p>
          <a:p>
            <a:r>
              <a:rPr lang="en-US" sz="5100" dirty="0"/>
              <a:t>Empire State Building</a:t>
            </a:r>
          </a:p>
          <a:p>
            <a:r>
              <a:rPr lang="en-US" sz="5100" dirty="0"/>
              <a:t>World Trade Center</a:t>
            </a:r>
          </a:p>
          <a:p>
            <a:r>
              <a:rPr lang="en-US" sz="5100" dirty="0"/>
              <a:t>Madison Square Garden</a:t>
            </a:r>
          </a:p>
          <a:p>
            <a:r>
              <a:rPr lang="en-US" sz="5100" dirty="0"/>
              <a:t>Penn Station</a:t>
            </a:r>
          </a:p>
          <a:p>
            <a:r>
              <a:rPr lang="en-US" sz="5100" dirty="0"/>
              <a:t>Barclays Center</a:t>
            </a:r>
          </a:p>
          <a:p>
            <a:r>
              <a:rPr lang="en-US" sz="5100" dirty="0"/>
              <a:t>The MoMA</a:t>
            </a:r>
          </a:p>
          <a:p>
            <a:r>
              <a:rPr lang="en-US" sz="5100" dirty="0"/>
              <a:t>Broadway Theatre(s)</a:t>
            </a:r>
          </a:p>
          <a:p>
            <a:endParaRPr lang="en-US" dirty="0"/>
          </a:p>
          <a:p>
            <a:endParaRPr lang="en-US" dirty="0"/>
          </a:p>
        </p:txBody>
      </p:sp>
      <p:pic>
        <p:nvPicPr>
          <p:cNvPr id="7" name="Picture 6">
            <a:extLst>
              <a:ext uri="{FF2B5EF4-FFF2-40B4-BE49-F238E27FC236}">
                <a16:creationId xmlns:a16="http://schemas.microsoft.com/office/drawing/2014/main" id="{47B97BED-77CF-57BF-EA21-24F53A2FF547}"/>
              </a:ext>
            </a:extLst>
          </p:cNvPr>
          <p:cNvPicPr>
            <a:picLocks noChangeAspect="1"/>
          </p:cNvPicPr>
          <p:nvPr/>
        </p:nvPicPr>
        <p:blipFill>
          <a:blip r:embed="rId3"/>
          <a:srcRect l="25379"/>
          <a:stretch/>
        </p:blipFill>
        <p:spPr>
          <a:xfrm>
            <a:off x="5898995" y="0"/>
            <a:ext cx="6392593" cy="6858000"/>
          </a:xfrm>
          <a:prstGeom prst="rect">
            <a:avLst/>
          </a:prstGeom>
        </p:spPr>
      </p:pic>
    </p:spTree>
    <p:extLst>
      <p:ext uri="{BB962C8B-B14F-4D97-AF65-F5344CB8AC3E}">
        <p14:creationId xmlns:p14="http://schemas.microsoft.com/office/powerpoint/2010/main" val="380233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B3DF-C97C-8588-5BF0-6A7EC863EA61}"/>
              </a:ext>
            </a:extLst>
          </p:cNvPr>
          <p:cNvSpPr>
            <a:spLocks noGrp="1"/>
          </p:cNvSpPr>
          <p:nvPr>
            <p:ph type="title"/>
          </p:nvPr>
        </p:nvSpPr>
        <p:spPr/>
        <p:txBody>
          <a:bodyPr/>
          <a:lstStyle/>
          <a:p>
            <a:r>
              <a:rPr lang="en-US" b="1" dirty="0"/>
              <a:t>Member Count</a:t>
            </a:r>
          </a:p>
        </p:txBody>
      </p:sp>
      <p:pic>
        <p:nvPicPr>
          <p:cNvPr id="5" name="Content Placeholder 4">
            <a:extLst>
              <a:ext uri="{FF2B5EF4-FFF2-40B4-BE49-F238E27FC236}">
                <a16:creationId xmlns:a16="http://schemas.microsoft.com/office/drawing/2014/main" id="{25DD1086-CDF9-D857-A13C-14B1147F6A1F}"/>
              </a:ext>
            </a:extLst>
          </p:cNvPr>
          <p:cNvPicPr>
            <a:picLocks noGrp="1" noChangeAspect="1"/>
          </p:cNvPicPr>
          <p:nvPr>
            <p:ph idx="1"/>
          </p:nvPr>
        </p:nvPicPr>
        <p:blipFill>
          <a:blip r:embed="rId3"/>
          <a:stretch>
            <a:fillRect/>
          </a:stretch>
        </p:blipFill>
        <p:spPr>
          <a:xfrm>
            <a:off x="838200" y="1237261"/>
            <a:ext cx="9033268" cy="5522708"/>
          </a:xfrm>
        </p:spPr>
      </p:pic>
      <p:pic>
        <p:nvPicPr>
          <p:cNvPr id="7" name="Picture 6">
            <a:extLst>
              <a:ext uri="{FF2B5EF4-FFF2-40B4-BE49-F238E27FC236}">
                <a16:creationId xmlns:a16="http://schemas.microsoft.com/office/drawing/2014/main" id="{FB62A4A0-AB84-D150-AEC1-F66B30429199}"/>
              </a:ext>
            </a:extLst>
          </p:cNvPr>
          <p:cNvPicPr>
            <a:picLocks noChangeAspect="1"/>
          </p:cNvPicPr>
          <p:nvPr/>
        </p:nvPicPr>
        <p:blipFill>
          <a:blip r:embed="rId4"/>
          <a:stretch>
            <a:fillRect/>
          </a:stretch>
        </p:blipFill>
        <p:spPr>
          <a:xfrm>
            <a:off x="4884940" y="814038"/>
            <a:ext cx="4897709" cy="503274"/>
          </a:xfrm>
          <a:prstGeom prst="rect">
            <a:avLst/>
          </a:prstGeom>
        </p:spPr>
      </p:pic>
    </p:spTree>
    <p:extLst>
      <p:ext uri="{BB962C8B-B14F-4D97-AF65-F5344CB8AC3E}">
        <p14:creationId xmlns:p14="http://schemas.microsoft.com/office/powerpoint/2010/main" val="99319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2DCC-1F9D-C549-9E7F-BD5933999D93}"/>
              </a:ext>
            </a:extLst>
          </p:cNvPr>
          <p:cNvSpPr>
            <a:spLocks noGrp="1"/>
          </p:cNvSpPr>
          <p:nvPr>
            <p:ph type="title"/>
          </p:nvPr>
        </p:nvSpPr>
        <p:spPr/>
        <p:txBody>
          <a:bodyPr/>
          <a:lstStyle/>
          <a:p>
            <a:r>
              <a:rPr lang="en-US" b="1" dirty="0"/>
              <a:t>ADF (American Dream Fund)</a:t>
            </a:r>
          </a:p>
        </p:txBody>
      </p:sp>
      <p:pic>
        <p:nvPicPr>
          <p:cNvPr id="5" name="Picture 4">
            <a:extLst>
              <a:ext uri="{FF2B5EF4-FFF2-40B4-BE49-F238E27FC236}">
                <a16:creationId xmlns:a16="http://schemas.microsoft.com/office/drawing/2014/main" id="{567FD03E-833C-60C5-ED33-DC2269B5AAC0}"/>
              </a:ext>
            </a:extLst>
          </p:cNvPr>
          <p:cNvPicPr>
            <a:picLocks noChangeAspect="1"/>
          </p:cNvPicPr>
          <p:nvPr/>
        </p:nvPicPr>
        <p:blipFill>
          <a:blip r:embed="rId3"/>
          <a:stretch>
            <a:fillRect/>
          </a:stretch>
        </p:blipFill>
        <p:spPr>
          <a:xfrm>
            <a:off x="5992061" y="1936729"/>
            <a:ext cx="6061331" cy="3705742"/>
          </a:xfrm>
          <a:prstGeom prst="rect">
            <a:avLst/>
          </a:prstGeom>
        </p:spPr>
      </p:pic>
      <p:pic>
        <p:nvPicPr>
          <p:cNvPr id="7" name="Picture 6">
            <a:extLst>
              <a:ext uri="{FF2B5EF4-FFF2-40B4-BE49-F238E27FC236}">
                <a16:creationId xmlns:a16="http://schemas.microsoft.com/office/drawing/2014/main" id="{EF760415-EE04-7558-5B8A-E5AE59D13A38}"/>
              </a:ext>
            </a:extLst>
          </p:cNvPr>
          <p:cNvPicPr>
            <a:picLocks noChangeAspect="1"/>
          </p:cNvPicPr>
          <p:nvPr/>
        </p:nvPicPr>
        <p:blipFill>
          <a:blip r:embed="rId4"/>
          <a:stretch>
            <a:fillRect/>
          </a:stretch>
        </p:blipFill>
        <p:spPr>
          <a:xfrm>
            <a:off x="6592952" y="5642471"/>
            <a:ext cx="4859547" cy="447126"/>
          </a:xfrm>
          <a:prstGeom prst="rect">
            <a:avLst/>
          </a:prstGeom>
        </p:spPr>
      </p:pic>
      <p:pic>
        <p:nvPicPr>
          <p:cNvPr id="9" name="Picture 8">
            <a:extLst>
              <a:ext uri="{FF2B5EF4-FFF2-40B4-BE49-F238E27FC236}">
                <a16:creationId xmlns:a16="http://schemas.microsoft.com/office/drawing/2014/main" id="{BBDD83C8-CFD2-2F3D-CA97-3D8EEAF7DB8D}"/>
              </a:ext>
            </a:extLst>
          </p:cNvPr>
          <p:cNvPicPr>
            <a:picLocks noChangeAspect="1"/>
          </p:cNvPicPr>
          <p:nvPr/>
        </p:nvPicPr>
        <p:blipFill>
          <a:blip r:embed="rId5"/>
          <a:stretch>
            <a:fillRect/>
          </a:stretch>
        </p:blipFill>
        <p:spPr>
          <a:xfrm>
            <a:off x="0" y="1854715"/>
            <a:ext cx="5992061" cy="3705742"/>
          </a:xfrm>
          <a:prstGeom prst="rect">
            <a:avLst/>
          </a:prstGeom>
        </p:spPr>
      </p:pic>
      <p:pic>
        <p:nvPicPr>
          <p:cNvPr id="11" name="Picture 10">
            <a:extLst>
              <a:ext uri="{FF2B5EF4-FFF2-40B4-BE49-F238E27FC236}">
                <a16:creationId xmlns:a16="http://schemas.microsoft.com/office/drawing/2014/main" id="{1B222C77-E9F9-4419-13F7-017B6DE6B0F8}"/>
              </a:ext>
            </a:extLst>
          </p:cNvPr>
          <p:cNvPicPr>
            <a:picLocks noChangeAspect="1"/>
          </p:cNvPicPr>
          <p:nvPr/>
        </p:nvPicPr>
        <p:blipFill>
          <a:blip r:embed="rId6"/>
          <a:stretch>
            <a:fillRect/>
          </a:stretch>
        </p:blipFill>
        <p:spPr>
          <a:xfrm>
            <a:off x="920458" y="5620337"/>
            <a:ext cx="4151146" cy="469260"/>
          </a:xfrm>
          <a:prstGeom prst="rect">
            <a:avLst/>
          </a:prstGeom>
        </p:spPr>
      </p:pic>
    </p:spTree>
    <p:extLst>
      <p:ext uri="{BB962C8B-B14F-4D97-AF65-F5344CB8AC3E}">
        <p14:creationId xmlns:p14="http://schemas.microsoft.com/office/powerpoint/2010/main" val="161239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6B878-91C3-834F-E717-5D4A75DC3A0D}"/>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b="1" kern="1200" dirty="0">
                <a:solidFill>
                  <a:schemeClr val="tx1"/>
                </a:solidFill>
                <a:latin typeface="+mj-lt"/>
                <a:ea typeface="+mj-ea"/>
                <a:cs typeface="+mj-cs"/>
              </a:rPr>
              <a:t>Turnout by Building Division</a:t>
            </a:r>
          </a:p>
        </p:txBody>
      </p:sp>
      <p:pic>
        <p:nvPicPr>
          <p:cNvPr id="11" name="Picture 10">
            <a:extLst>
              <a:ext uri="{FF2B5EF4-FFF2-40B4-BE49-F238E27FC236}">
                <a16:creationId xmlns:a16="http://schemas.microsoft.com/office/drawing/2014/main" id="{F0C126AF-1354-7308-FEA3-FB9EE5B47DA4}"/>
              </a:ext>
            </a:extLst>
          </p:cNvPr>
          <p:cNvPicPr>
            <a:picLocks noChangeAspect="1"/>
          </p:cNvPicPr>
          <p:nvPr/>
        </p:nvPicPr>
        <p:blipFill>
          <a:blip r:embed="rId3"/>
          <a:stretch>
            <a:fillRect/>
          </a:stretch>
        </p:blipFill>
        <p:spPr>
          <a:xfrm>
            <a:off x="177122" y="1963502"/>
            <a:ext cx="5828261" cy="3671804"/>
          </a:xfrm>
          <a:prstGeom prst="rect">
            <a:avLst/>
          </a:prstGeom>
        </p:spPr>
      </p:pic>
      <p:pic>
        <p:nvPicPr>
          <p:cNvPr id="9" name="Picture 8">
            <a:extLst>
              <a:ext uri="{FF2B5EF4-FFF2-40B4-BE49-F238E27FC236}">
                <a16:creationId xmlns:a16="http://schemas.microsoft.com/office/drawing/2014/main" id="{AEFE9479-4700-DE1A-36F5-BFC16B246B95}"/>
              </a:ext>
            </a:extLst>
          </p:cNvPr>
          <p:cNvPicPr>
            <a:picLocks noChangeAspect="1"/>
          </p:cNvPicPr>
          <p:nvPr/>
        </p:nvPicPr>
        <p:blipFill>
          <a:blip r:embed="rId4"/>
          <a:stretch>
            <a:fillRect/>
          </a:stretch>
        </p:blipFill>
        <p:spPr>
          <a:xfrm>
            <a:off x="6120768" y="2036355"/>
            <a:ext cx="5828261" cy="3526098"/>
          </a:xfrm>
          <a:prstGeom prst="rect">
            <a:avLst/>
          </a:prstGeom>
        </p:spPr>
      </p:pic>
    </p:spTree>
    <p:extLst>
      <p:ext uri="{BB962C8B-B14F-4D97-AF65-F5344CB8AC3E}">
        <p14:creationId xmlns:p14="http://schemas.microsoft.com/office/powerpoint/2010/main" val="370229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998A2-6C8A-6A7E-BF49-29BB5147781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b="1" dirty="0"/>
              <a:t>Turnout Percentage vs ADF Percentage </a:t>
            </a:r>
            <a:endParaRPr lang="en-US" b="1"/>
          </a:p>
        </p:txBody>
      </p:sp>
      <p:pic>
        <p:nvPicPr>
          <p:cNvPr id="9" name="Picture 8">
            <a:extLst>
              <a:ext uri="{FF2B5EF4-FFF2-40B4-BE49-F238E27FC236}">
                <a16:creationId xmlns:a16="http://schemas.microsoft.com/office/drawing/2014/main" id="{C59DD00C-4565-5945-540A-A7453BDA6C36}"/>
              </a:ext>
            </a:extLst>
          </p:cNvPr>
          <p:cNvPicPr>
            <a:picLocks noChangeAspect="1"/>
          </p:cNvPicPr>
          <p:nvPr/>
        </p:nvPicPr>
        <p:blipFill>
          <a:blip r:embed="rId3"/>
          <a:stretch>
            <a:fillRect/>
          </a:stretch>
        </p:blipFill>
        <p:spPr>
          <a:xfrm>
            <a:off x="329765" y="2236141"/>
            <a:ext cx="5531198" cy="3443171"/>
          </a:xfrm>
          <a:prstGeom prst="rect">
            <a:avLst/>
          </a:prstGeom>
        </p:spPr>
      </p:pic>
      <p:pic>
        <p:nvPicPr>
          <p:cNvPr id="7" name="Picture 6">
            <a:extLst>
              <a:ext uri="{FF2B5EF4-FFF2-40B4-BE49-F238E27FC236}">
                <a16:creationId xmlns:a16="http://schemas.microsoft.com/office/drawing/2014/main" id="{B954DF6A-1D78-309D-5C75-960272404186}"/>
              </a:ext>
            </a:extLst>
          </p:cNvPr>
          <p:cNvPicPr>
            <a:picLocks noChangeAspect="1"/>
          </p:cNvPicPr>
          <p:nvPr/>
        </p:nvPicPr>
        <p:blipFill>
          <a:blip r:embed="rId4"/>
          <a:stretch>
            <a:fillRect/>
          </a:stretch>
        </p:blipFill>
        <p:spPr>
          <a:xfrm>
            <a:off x="5860963" y="2284538"/>
            <a:ext cx="5531199" cy="3346376"/>
          </a:xfrm>
          <a:prstGeom prst="rect">
            <a:avLst/>
          </a:prstGeom>
        </p:spPr>
      </p:pic>
    </p:spTree>
    <p:extLst>
      <p:ext uri="{BB962C8B-B14F-4D97-AF65-F5344CB8AC3E}">
        <p14:creationId xmlns:p14="http://schemas.microsoft.com/office/powerpoint/2010/main" val="15365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F5E9-A863-6DFE-A587-F280B711B397}"/>
              </a:ext>
            </a:extLst>
          </p:cNvPr>
          <p:cNvSpPr>
            <a:spLocks noGrp="1"/>
          </p:cNvSpPr>
          <p:nvPr>
            <p:ph type="title"/>
          </p:nvPr>
        </p:nvSpPr>
        <p:spPr/>
        <p:txBody>
          <a:bodyPr/>
          <a:lstStyle/>
          <a:p>
            <a:r>
              <a:rPr lang="en-US" b="1" dirty="0"/>
              <a:t>Failed Linear Regression Model</a:t>
            </a:r>
          </a:p>
        </p:txBody>
      </p:sp>
      <p:pic>
        <p:nvPicPr>
          <p:cNvPr id="5" name="Picture 4">
            <a:extLst>
              <a:ext uri="{FF2B5EF4-FFF2-40B4-BE49-F238E27FC236}">
                <a16:creationId xmlns:a16="http://schemas.microsoft.com/office/drawing/2014/main" id="{8F7B2AA3-AB82-8F23-7F60-F98487F29259}"/>
              </a:ext>
            </a:extLst>
          </p:cNvPr>
          <p:cNvPicPr>
            <a:picLocks noChangeAspect="1"/>
          </p:cNvPicPr>
          <p:nvPr/>
        </p:nvPicPr>
        <p:blipFill>
          <a:blip r:embed="rId3"/>
          <a:stretch>
            <a:fillRect/>
          </a:stretch>
        </p:blipFill>
        <p:spPr>
          <a:xfrm>
            <a:off x="6445297" y="1817698"/>
            <a:ext cx="3858430" cy="2324499"/>
          </a:xfrm>
          <a:prstGeom prst="rect">
            <a:avLst/>
          </a:prstGeom>
        </p:spPr>
      </p:pic>
      <p:pic>
        <p:nvPicPr>
          <p:cNvPr id="7" name="Picture 6">
            <a:extLst>
              <a:ext uri="{FF2B5EF4-FFF2-40B4-BE49-F238E27FC236}">
                <a16:creationId xmlns:a16="http://schemas.microsoft.com/office/drawing/2014/main" id="{EEEDA8D6-3D06-5A9E-41AA-4383DF41ADF2}"/>
              </a:ext>
            </a:extLst>
          </p:cNvPr>
          <p:cNvPicPr>
            <a:picLocks noChangeAspect="1"/>
          </p:cNvPicPr>
          <p:nvPr/>
        </p:nvPicPr>
        <p:blipFill>
          <a:blip r:embed="rId4"/>
          <a:stretch>
            <a:fillRect/>
          </a:stretch>
        </p:blipFill>
        <p:spPr>
          <a:xfrm>
            <a:off x="6445296" y="4284860"/>
            <a:ext cx="3852027" cy="2324499"/>
          </a:xfrm>
          <a:prstGeom prst="rect">
            <a:avLst/>
          </a:prstGeom>
        </p:spPr>
      </p:pic>
      <p:pic>
        <p:nvPicPr>
          <p:cNvPr id="9" name="Picture 8">
            <a:extLst>
              <a:ext uri="{FF2B5EF4-FFF2-40B4-BE49-F238E27FC236}">
                <a16:creationId xmlns:a16="http://schemas.microsoft.com/office/drawing/2014/main" id="{63C83E88-059D-C54C-F352-BBE413FCDCB6}"/>
              </a:ext>
            </a:extLst>
          </p:cNvPr>
          <p:cNvPicPr>
            <a:picLocks noChangeAspect="1"/>
          </p:cNvPicPr>
          <p:nvPr/>
        </p:nvPicPr>
        <p:blipFill>
          <a:blip r:embed="rId5"/>
          <a:stretch>
            <a:fillRect/>
          </a:stretch>
        </p:blipFill>
        <p:spPr>
          <a:xfrm>
            <a:off x="656627" y="2065270"/>
            <a:ext cx="5590908" cy="2975081"/>
          </a:xfrm>
          <a:prstGeom prst="rect">
            <a:avLst/>
          </a:prstGeom>
        </p:spPr>
      </p:pic>
      <p:pic>
        <p:nvPicPr>
          <p:cNvPr id="4" name="Picture 3">
            <a:extLst>
              <a:ext uri="{FF2B5EF4-FFF2-40B4-BE49-F238E27FC236}">
                <a16:creationId xmlns:a16="http://schemas.microsoft.com/office/drawing/2014/main" id="{AB63F6D6-CA56-161A-58D9-E8B24E84B6D8}"/>
              </a:ext>
            </a:extLst>
          </p:cNvPr>
          <p:cNvPicPr>
            <a:picLocks noChangeAspect="1"/>
          </p:cNvPicPr>
          <p:nvPr/>
        </p:nvPicPr>
        <p:blipFill>
          <a:blip r:embed="rId6"/>
          <a:stretch>
            <a:fillRect/>
          </a:stretch>
        </p:blipFill>
        <p:spPr>
          <a:xfrm>
            <a:off x="1011266" y="1287459"/>
            <a:ext cx="6801799" cy="228632"/>
          </a:xfrm>
          <a:prstGeom prst="rect">
            <a:avLst/>
          </a:prstGeom>
        </p:spPr>
      </p:pic>
    </p:spTree>
    <p:extLst>
      <p:ext uri="{BB962C8B-B14F-4D97-AF65-F5344CB8AC3E}">
        <p14:creationId xmlns:p14="http://schemas.microsoft.com/office/powerpoint/2010/main" val="905893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1273</TotalTime>
  <Words>1232</Words>
  <Application>Microsoft Office PowerPoint</Application>
  <PresentationFormat>Widescreen</PresentationFormat>
  <Paragraphs>93</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Can I help our Union Reps predict turnout to Worksite Meetings?</vt:lpstr>
      <vt:lpstr>Introduction</vt:lpstr>
      <vt:lpstr>Research Question</vt:lpstr>
      <vt:lpstr>Building Division Map</vt:lpstr>
      <vt:lpstr>Member Count</vt:lpstr>
      <vt:lpstr>ADF (American Dream Fund)</vt:lpstr>
      <vt:lpstr>Turnout by Building Division</vt:lpstr>
      <vt:lpstr>Turnout Percentage vs ADF Percentage </vt:lpstr>
      <vt:lpstr>Failed Linear Regression Model</vt:lpstr>
      <vt:lpstr>Weighted Logistic Regression Model</vt:lpstr>
      <vt:lpstr>Chi-square statistic (χ²)</vt:lpstr>
      <vt:lpstr>Conclusions</vt:lpstr>
      <vt:lpstr>Limitations and Future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Guillermo Schneider</dc:creator>
  <cp:lastModifiedBy>Guillermo Schneider</cp:lastModifiedBy>
  <cp:revision>41</cp:revision>
  <dcterms:created xsi:type="dcterms:W3CDTF">2024-12-09T02:13:11Z</dcterms:created>
  <dcterms:modified xsi:type="dcterms:W3CDTF">2024-12-11T19:40:19Z</dcterms:modified>
</cp:coreProperties>
</file>