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1" r:id="rId1"/>
  </p:sldMasterIdLst>
  <p:sldIdLst>
    <p:sldId id="256" r:id="rId2"/>
    <p:sldId id="257" r:id="rId3"/>
    <p:sldId id="258" r:id="rId4"/>
    <p:sldId id="275" r:id="rId5"/>
    <p:sldId id="271" r:id="rId6"/>
    <p:sldId id="272" r:id="rId7"/>
    <p:sldId id="273" r:id="rId8"/>
    <p:sldId id="274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07883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51044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65516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73304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55427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00321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39290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89202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28702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62881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01359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6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home.web.cern.ch/science/computing/birth-web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profesor.com/lengua-espanola/que-es-un-hipertexto-y-ejemplos-5866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storyofinformation.com/detail.php?id=830" TargetMode="External"/><Relationship Id="rId2" Type="http://schemas.openxmlformats.org/officeDocument/2006/relationships/hyperlink" Target="https://es.wikipedia.org/wiki/Memex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s.wikipedia.org/wiki/Enquir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info.cern.ch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449" y="-687776"/>
            <a:ext cx="7772400" cy="1154306"/>
          </a:xfrm>
        </p:spPr>
        <p:txBody>
          <a:bodyPr/>
          <a:lstStyle/>
          <a:p>
            <a:r>
              <a:rPr sz="1800" b="1" dirty="0">
                <a:solidFill>
                  <a:srgbClr val="8B0000"/>
                </a:solidFill>
                <a:latin typeface="Courier New"/>
              </a:rPr>
              <a:t>De la </a:t>
            </a:r>
            <a:r>
              <a:rPr sz="1800" b="1" dirty="0" err="1">
                <a:solidFill>
                  <a:srgbClr val="8B0000"/>
                </a:solidFill>
                <a:latin typeface="Courier New"/>
              </a:rPr>
              <a:t>Historia</a:t>
            </a:r>
            <a:r>
              <a:rPr sz="1800" b="1" dirty="0">
                <a:solidFill>
                  <a:srgbClr val="8B0000"/>
                </a:solidFill>
                <a:latin typeface="Courier New"/>
              </a:rPr>
              <a:t> del HTML a </a:t>
            </a:r>
            <a:r>
              <a:rPr sz="1800" b="1" dirty="0" err="1">
                <a:solidFill>
                  <a:srgbClr val="8B0000"/>
                </a:solidFill>
                <a:latin typeface="Courier New"/>
              </a:rPr>
              <a:t>Publicar</a:t>
            </a:r>
            <a:r>
              <a:rPr sz="1800" b="1" dirty="0">
                <a:solidFill>
                  <a:srgbClr val="8B0000"/>
                </a:solidFill>
                <a:latin typeface="Courier New"/>
              </a:rPr>
              <a:t> </a:t>
            </a:r>
            <a:r>
              <a:rPr lang="es-AR" sz="1800" b="1" dirty="0" smtClean="0">
                <a:solidFill>
                  <a:srgbClr val="8B0000"/>
                </a:solidFill>
                <a:latin typeface="Courier New"/>
              </a:rPr>
              <a:t>un</a:t>
            </a:r>
            <a:r>
              <a:rPr sz="1800" b="1" dirty="0" smtClean="0">
                <a:solidFill>
                  <a:srgbClr val="8B0000"/>
                </a:solidFill>
                <a:latin typeface="Courier New"/>
              </a:rPr>
              <a:t> </a:t>
            </a:r>
            <a:r>
              <a:rPr sz="1800" b="1" dirty="0" err="1">
                <a:solidFill>
                  <a:srgbClr val="8B0000"/>
                </a:solidFill>
                <a:latin typeface="Courier New"/>
              </a:rPr>
              <a:t>Sitio</a:t>
            </a:r>
            <a:r>
              <a:rPr sz="1800" b="1" dirty="0">
                <a:solidFill>
                  <a:srgbClr val="8B0000"/>
                </a:solidFill>
                <a:latin typeface="Courier New"/>
              </a:rPr>
              <a:t> Web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513" y="5943599"/>
            <a:ext cx="8332237" cy="634903"/>
          </a:xfrm>
        </p:spPr>
        <p:txBody>
          <a:bodyPr/>
          <a:lstStyle/>
          <a:p>
            <a:r>
              <a:rPr sz="1800" dirty="0" err="1">
                <a:solidFill>
                  <a:srgbClr val="3C3C3C"/>
                </a:solidFill>
                <a:latin typeface="Courier New"/>
              </a:rPr>
              <a:t>Clase</a:t>
            </a:r>
            <a:r>
              <a:rPr sz="1800" dirty="0">
                <a:solidFill>
                  <a:srgbClr val="3C3C3C"/>
                </a:solidFill>
                <a:latin typeface="Courier New"/>
              </a:rPr>
              <a:t> de </a:t>
            </a:r>
            <a:r>
              <a:rPr sz="1800" dirty="0" err="1">
                <a:solidFill>
                  <a:srgbClr val="3C3C3C"/>
                </a:solidFill>
                <a:latin typeface="Courier New"/>
              </a:rPr>
              <a:t>repaso</a:t>
            </a:r>
            <a:r>
              <a:rPr sz="1800" dirty="0">
                <a:solidFill>
                  <a:srgbClr val="3C3C3C"/>
                </a:solidFill>
                <a:latin typeface="Courier New"/>
              </a:rPr>
              <a:t> - Internet, </a:t>
            </a:r>
            <a:r>
              <a:rPr sz="1800" dirty="0" err="1">
                <a:solidFill>
                  <a:srgbClr val="3C3C3C"/>
                </a:solidFill>
                <a:latin typeface="Courier New"/>
              </a:rPr>
              <a:t>Navegadores</a:t>
            </a:r>
            <a:r>
              <a:rPr sz="1800" dirty="0">
                <a:solidFill>
                  <a:srgbClr val="3C3C3C"/>
                </a:solidFill>
                <a:latin typeface="Courier New"/>
              </a:rPr>
              <a:t>, DNS, HTML y Hosting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286000" cy="457200"/>
          </a:xfrm>
          <a:prstGeom prst="rect">
            <a:avLst/>
          </a:prstGeom>
          <a:solidFill>
            <a:srgbClr val="DAA52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000000"/>
                </a:solidFill>
              </a:defRPr>
            </a:pPr>
            <a:r>
              <a:t>Web Retro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922" y="533450"/>
            <a:ext cx="6718041" cy="5191383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55985"/>
            <a:ext cx="2860999" cy="483960"/>
          </a:xfrm>
        </p:spPr>
        <p:txBody>
          <a:bodyPr/>
          <a:lstStyle/>
          <a:p>
            <a:r>
              <a:rPr sz="1800" b="1" dirty="0">
                <a:solidFill>
                  <a:srgbClr val="8B0000"/>
                </a:solidFill>
                <a:latin typeface="Courier New"/>
              </a:rPr>
              <a:t>¿</a:t>
            </a:r>
            <a:r>
              <a:rPr sz="1800" b="1" dirty="0" err="1">
                <a:solidFill>
                  <a:srgbClr val="8B0000"/>
                </a:solidFill>
                <a:latin typeface="Courier New"/>
              </a:rPr>
              <a:t>Qué</a:t>
            </a:r>
            <a:r>
              <a:rPr sz="1800" b="1" dirty="0">
                <a:solidFill>
                  <a:srgbClr val="8B0000"/>
                </a:solidFill>
                <a:latin typeface="Courier New"/>
              </a:rPr>
              <a:t> </a:t>
            </a:r>
            <a:r>
              <a:rPr sz="1800" b="1" dirty="0" err="1">
                <a:solidFill>
                  <a:srgbClr val="8B0000"/>
                </a:solidFill>
                <a:latin typeface="Courier New"/>
              </a:rPr>
              <a:t>es</a:t>
            </a:r>
            <a:r>
              <a:rPr sz="1800" b="1" dirty="0">
                <a:solidFill>
                  <a:srgbClr val="8B0000"/>
                </a:solidFill>
                <a:latin typeface="Courier New"/>
              </a:rPr>
              <a:t> </a:t>
            </a:r>
            <a:r>
              <a:rPr sz="1800" b="1" dirty="0" err="1">
                <a:solidFill>
                  <a:srgbClr val="8B0000"/>
                </a:solidFill>
                <a:latin typeface="Courier New"/>
              </a:rPr>
              <a:t>una</a:t>
            </a:r>
            <a:r>
              <a:rPr sz="1800" b="1" dirty="0">
                <a:solidFill>
                  <a:srgbClr val="8B0000"/>
                </a:solidFill>
                <a:latin typeface="Courier New"/>
              </a:rPr>
              <a:t> URL?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 smtClean="0">
                <a:solidFill>
                  <a:srgbClr val="3C3C3C"/>
                </a:solidFill>
                <a:latin typeface="Courier New"/>
              </a:rPr>
              <a:t> </a:t>
            </a:r>
            <a:r>
              <a:rPr sz="1800" dirty="0">
                <a:solidFill>
                  <a:srgbClr val="3C3C3C"/>
                </a:solidFill>
                <a:latin typeface="Courier New"/>
              </a:rPr>
              <a:t>Uniform Resource Locator</a:t>
            </a:r>
          </a:p>
          <a:p>
            <a:r>
              <a:rPr sz="1800" dirty="0" smtClean="0">
                <a:solidFill>
                  <a:srgbClr val="3C3C3C"/>
                </a:solidFill>
                <a:latin typeface="Courier New"/>
              </a:rPr>
              <a:t> </a:t>
            </a:r>
            <a:r>
              <a:rPr sz="1800" dirty="0" err="1">
                <a:solidFill>
                  <a:srgbClr val="3C3C3C"/>
                </a:solidFill>
                <a:latin typeface="Courier New"/>
              </a:rPr>
              <a:t>Estructura</a:t>
            </a:r>
            <a:r>
              <a:rPr sz="1800" dirty="0">
                <a:solidFill>
                  <a:srgbClr val="3C3C3C"/>
                </a:solidFill>
                <a:latin typeface="Courier New"/>
              </a:rPr>
              <a:t>: </a:t>
            </a:r>
            <a:r>
              <a:rPr sz="1800" dirty="0" err="1">
                <a:solidFill>
                  <a:srgbClr val="3C3C3C"/>
                </a:solidFill>
                <a:latin typeface="Courier New"/>
              </a:rPr>
              <a:t>protocolo</a:t>
            </a:r>
            <a:r>
              <a:rPr sz="1800" dirty="0">
                <a:solidFill>
                  <a:srgbClr val="3C3C3C"/>
                </a:solidFill>
                <a:latin typeface="Courier New"/>
              </a:rPr>
              <a:t> + </a:t>
            </a:r>
            <a:r>
              <a:rPr sz="1800" dirty="0" err="1">
                <a:solidFill>
                  <a:srgbClr val="3C3C3C"/>
                </a:solidFill>
                <a:latin typeface="Courier New"/>
              </a:rPr>
              <a:t>dominio</a:t>
            </a:r>
            <a:r>
              <a:rPr sz="1800" dirty="0">
                <a:solidFill>
                  <a:srgbClr val="3C3C3C"/>
                </a:solidFill>
                <a:latin typeface="Courier New"/>
              </a:rPr>
              <a:t> + </a:t>
            </a:r>
            <a:r>
              <a:rPr sz="1800" dirty="0" err="1">
                <a:solidFill>
                  <a:srgbClr val="3C3C3C"/>
                </a:solidFill>
                <a:latin typeface="Courier New"/>
              </a:rPr>
              <a:t>ruta</a:t>
            </a:r>
            <a:r>
              <a:rPr sz="1800" dirty="0">
                <a:solidFill>
                  <a:srgbClr val="3C3C3C"/>
                </a:solidFill>
                <a:latin typeface="Courier New"/>
              </a:rPr>
              <a:t> + </a:t>
            </a:r>
            <a:r>
              <a:rPr sz="1800" dirty="0" err="1">
                <a:solidFill>
                  <a:srgbClr val="3C3C3C"/>
                </a:solidFill>
                <a:latin typeface="Courier New"/>
              </a:rPr>
              <a:t>parámetros</a:t>
            </a:r>
            <a:endParaRPr dirty="0"/>
          </a:p>
          <a:p>
            <a:r>
              <a:rPr sz="1800" dirty="0" smtClean="0">
                <a:solidFill>
                  <a:srgbClr val="3C3C3C"/>
                </a:solidFill>
                <a:latin typeface="Courier New"/>
              </a:rPr>
              <a:t> </a:t>
            </a:r>
            <a:r>
              <a:rPr sz="1800" dirty="0" err="1">
                <a:solidFill>
                  <a:srgbClr val="3C3C3C"/>
                </a:solidFill>
                <a:latin typeface="Courier New"/>
              </a:rPr>
              <a:t>Ejemplo</a:t>
            </a:r>
            <a:r>
              <a:rPr sz="1800" dirty="0">
                <a:solidFill>
                  <a:srgbClr val="3C3C3C"/>
                </a:solidFill>
                <a:latin typeface="Courier New"/>
              </a:rPr>
              <a:t>: https://ejemplo.com/blog?user=polaco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286000" cy="457200"/>
          </a:xfrm>
          <a:prstGeom prst="rect">
            <a:avLst/>
          </a:prstGeom>
          <a:solidFill>
            <a:srgbClr val="DAA52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000000"/>
                </a:solidFill>
              </a:defRPr>
            </a:pPr>
            <a:r>
              <a:t>Web Retro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28649" y="580961"/>
            <a:ext cx="83847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URL = </a:t>
            </a:r>
            <a:r>
              <a:rPr lang="es-ES" b="1" dirty="0" err="1"/>
              <a:t>Uniform</a:t>
            </a:r>
            <a:r>
              <a:rPr lang="es-ES" b="1" dirty="0"/>
              <a:t> </a:t>
            </a:r>
            <a:r>
              <a:rPr lang="es-ES" b="1" dirty="0" err="1"/>
              <a:t>Resource</a:t>
            </a:r>
            <a:r>
              <a:rPr lang="es-ES" b="1" dirty="0"/>
              <a:t> </a:t>
            </a:r>
            <a:r>
              <a:rPr lang="es-ES" b="1" dirty="0" err="1"/>
              <a:t>Locator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Es la dirección exacta que usamos para acceder a cualquier recurso en la Web: una página, una imagen, un PDF, etc.</a:t>
            </a:r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47" y="3003514"/>
            <a:ext cx="6916128" cy="285611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7440" y="19894"/>
            <a:ext cx="2767693" cy="455968"/>
          </a:xfrm>
        </p:spPr>
        <p:txBody>
          <a:bodyPr/>
          <a:lstStyle/>
          <a:p>
            <a:r>
              <a:rPr sz="1800" b="1" dirty="0">
                <a:solidFill>
                  <a:srgbClr val="8B0000"/>
                </a:solidFill>
                <a:latin typeface="Courier New"/>
              </a:rPr>
              <a:t>¿</a:t>
            </a:r>
            <a:r>
              <a:rPr sz="1800" b="1" dirty="0" err="1">
                <a:solidFill>
                  <a:srgbClr val="8B0000"/>
                </a:solidFill>
                <a:latin typeface="Courier New"/>
              </a:rPr>
              <a:t>Qué</a:t>
            </a:r>
            <a:r>
              <a:rPr sz="1800" b="1" dirty="0">
                <a:solidFill>
                  <a:srgbClr val="8B0000"/>
                </a:solidFill>
                <a:latin typeface="Courier New"/>
              </a:rPr>
              <a:t> </a:t>
            </a:r>
            <a:r>
              <a:rPr sz="1800" b="1" dirty="0" err="1">
                <a:solidFill>
                  <a:srgbClr val="8B0000"/>
                </a:solidFill>
                <a:latin typeface="Courier New"/>
              </a:rPr>
              <a:t>es</a:t>
            </a:r>
            <a:r>
              <a:rPr sz="1800" b="1" dirty="0">
                <a:solidFill>
                  <a:srgbClr val="8B0000"/>
                </a:solidFill>
                <a:latin typeface="Courier New"/>
              </a:rPr>
              <a:t> HTTP?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286000" cy="457200"/>
          </a:xfrm>
          <a:prstGeom prst="rect">
            <a:avLst/>
          </a:prstGeom>
          <a:solidFill>
            <a:srgbClr val="DAA52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000000"/>
                </a:solidFill>
              </a:defRPr>
            </a:pPr>
            <a:r>
              <a:t>Web Retro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-1" y="475862"/>
            <a:ext cx="90040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HTTP = </a:t>
            </a:r>
            <a:r>
              <a:rPr lang="es-ES" b="1" dirty="0" err="1"/>
              <a:t>HyperText</a:t>
            </a:r>
            <a:r>
              <a:rPr lang="es-ES" b="1" dirty="0"/>
              <a:t> Transfer </a:t>
            </a:r>
            <a:r>
              <a:rPr lang="es-ES" b="1" dirty="0" err="1"/>
              <a:t>Protocol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Es el protocolo que permite que tu navegador y el servidor web </a:t>
            </a:r>
            <a:r>
              <a:rPr lang="es-ES" b="1" dirty="0"/>
              <a:t>se comuniquen e intercambien archivos</a:t>
            </a:r>
            <a:r>
              <a:rPr lang="es-ES" dirty="0"/>
              <a:t> (como HTML, imágenes, CSS, JS…).</a:t>
            </a:r>
            <a:endParaRPr lang="es-AR" dirty="0"/>
          </a:p>
        </p:txBody>
      </p:sp>
      <p:sp>
        <p:nvSpPr>
          <p:cNvPr id="7" name="Rectángulo 6"/>
          <p:cNvSpPr/>
          <p:nvPr/>
        </p:nvSpPr>
        <p:spPr>
          <a:xfrm>
            <a:off x="-2" y="1392580"/>
            <a:ext cx="4077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600" dirty="0"/>
              <a:t>🔄 ¿Cómo funciona?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15465" y="2061983"/>
            <a:ext cx="8440705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Cuando escribís una URL, tu navegador: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conecta al servidor usando HTTP.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Envía un mensaje del tipo:</a:t>
            </a:r>
            <a:br>
              <a:rPr kumimoji="0" lang="es-AR" alt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“Hola, ¿me </a:t>
            </a:r>
            <a:r>
              <a:rPr kumimoji="0" lang="es-AR" altLang="es-A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pasás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archivo 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/index.html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?”</a:t>
            </a:r>
            <a:endParaRPr kumimoji="0" lang="es-AR" altLang="es-A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servidor responde:</a:t>
            </a:r>
            <a:br>
              <a:rPr kumimoji="0" lang="es-AR" alt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“Sí, acá </a:t>
            </a:r>
            <a:r>
              <a:rPr kumimoji="0" lang="es-AR" altLang="es-A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tenés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HTML. Código 200: OK”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 navegador empieza a mostrar la página.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15464" y="5271996"/>
            <a:ext cx="85153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HTTPS = HTTP + Seguridad (TLS)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Es como enviar una carta, pero </a:t>
            </a:r>
            <a:r>
              <a:rPr lang="es-ES" b="1" dirty="0"/>
              <a:t>cerrada con candado y solo el receptor puede leerla</a:t>
            </a:r>
            <a:r>
              <a:rPr lang="es-ES" dirty="0"/>
              <a:t>.</a:t>
            </a:r>
            <a:endParaRPr lang="es-AR" dirty="0"/>
          </a:p>
        </p:txBody>
      </p:sp>
      <p:sp>
        <p:nvSpPr>
          <p:cNvPr id="11" name="Rectángulo 10"/>
          <p:cNvSpPr/>
          <p:nvPr/>
        </p:nvSpPr>
        <p:spPr>
          <a:xfrm>
            <a:off x="71727" y="5918327"/>
            <a:ext cx="8528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Hoy en día, </a:t>
            </a:r>
            <a:r>
              <a:rPr lang="es-ES" b="1" dirty="0"/>
              <a:t>casi todos los sitios deberían usar HTTPS</a:t>
            </a:r>
            <a:r>
              <a:rPr lang="es-ES" dirty="0"/>
              <a:t>. De hecho, muchos navegadores </a:t>
            </a:r>
            <a:r>
              <a:rPr lang="es-ES" b="1" dirty="0"/>
              <a:t>bloquean por defecto páginas solo HTTP</a:t>
            </a:r>
            <a:r>
              <a:rPr lang="es-ES" dirty="0"/>
              <a:t>.</a:t>
            </a:r>
            <a:endParaRPr lang="es-AR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7256" y="104486"/>
            <a:ext cx="5510893" cy="521282"/>
          </a:xfrm>
        </p:spPr>
        <p:txBody>
          <a:bodyPr/>
          <a:lstStyle/>
          <a:p>
            <a:r>
              <a:rPr lang="es-E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Entonces… ¿Qué es HTML, de verdad?</a:t>
            </a:r>
            <a:endParaRPr sz="1800" b="1" dirty="0">
              <a:solidFill>
                <a:srgbClr val="8B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49" y="817919"/>
            <a:ext cx="7886700" cy="1738669"/>
          </a:xfrm>
        </p:spPr>
        <p:txBody>
          <a:bodyPr/>
          <a:lstStyle/>
          <a:p>
            <a:r>
              <a:rPr lang="es-ES" sz="1800" b="1" dirty="0"/>
              <a:t>✅ Es:</a:t>
            </a:r>
          </a:p>
          <a:p>
            <a:r>
              <a:rPr lang="es-ES" sz="1800" b="1" dirty="0"/>
              <a:t>Un lenguaje de marcado</a:t>
            </a:r>
            <a:r>
              <a:rPr lang="es-ES" sz="1800" dirty="0"/>
              <a:t> (no de programación).</a:t>
            </a:r>
          </a:p>
          <a:p>
            <a:r>
              <a:rPr lang="es-ES" sz="1800" dirty="0"/>
              <a:t>Se usa para </a:t>
            </a:r>
            <a:r>
              <a:rPr lang="es-ES" sz="1800" b="1" dirty="0"/>
              <a:t>dar estructura</a:t>
            </a:r>
            <a:r>
              <a:rPr lang="es-ES" sz="1800" dirty="0"/>
              <a:t> al contenido de la Web.</a:t>
            </a:r>
          </a:p>
          <a:p>
            <a:r>
              <a:rPr lang="es-ES" sz="1800" dirty="0"/>
              <a:t>Define qué es cada parte: un título, un párrafo, una imagen, un link, etc.</a:t>
            </a:r>
          </a:p>
          <a:p>
            <a:endParaRPr sz="1800" dirty="0">
              <a:solidFill>
                <a:srgbClr val="3C3C3C"/>
              </a:solidFill>
              <a:latin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286000" cy="457200"/>
          </a:xfrm>
          <a:prstGeom prst="rect">
            <a:avLst/>
          </a:prstGeom>
          <a:solidFill>
            <a:srgbClr val="DAA52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000000"/>
                </a:solidFill>
              </a:defRPr>
            </a:pPr>
            <a:r>
              <a:t>Web Retro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61255" y="2556588"/>
            <a:ext cx="75577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❌ No 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No calcula, no tiene lógica, no toma decisiones.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No es interactivo (para eso está JavaScript).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26571" y="3695092"/>
            <a:ext cx="80709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HTML es como los ladrillos y columnas de una casa.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El CSS la pinta y la decora.</a:t>
            </a:r>
            <a:br>
              <a:rPr lang="es-ES" dirty="0"/>
            </a:br>
            <a:r>
              <a:rPr lang="es-ES" dirty="0"/>
              <a:t>JavaScript le instala luz y movimiento.</a:t>
            </a:r>
            <a:endParaRPr lang="es-AR" dirty="0"/>
          </a:p>
        </p:txBody>
      </p:sp>
      <p:sp>
        <p:nvSpPr>
          <p:cNvPr id="8" name="Rectángulo 7"/>
          <p:cNvSpPr/>
          <p:nvPr/>
        </p:nvSpPr>
        <p:spPr>
          <a:xfrm>
            <a:off x="171449" y="4661622"/>
            <a:ext cx="88174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¿Qué podés crear con HTML?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Artículos, formularios, imágenes, menús, estructuras de </a:t>
            </a:r>
            <a:r>
              <a:rPr lang="es-ES" dirty="0" err="1"/>
              <a:t>layout</a:t>
            </a:r>
            <a:r>
              <a:rPr lang="es-ES" dirty="0"/>
              <a:t>, tablas, ítems de navegación...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Todo eso </a:t>
            </a:r>
            <a:r>
              <a:rPr lang="es-ES" b="1" dirty="0"/>
              <a:t>sin ningún diseño aún</a:t>
            </a:r>
            <a:r>
              <a:rPr lang="es-ES" dirty="0"/>
              <a:t>, solo contenido puro.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453951" y="6077125"/>
            <a:ext cx="64474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“HTML es el esqueleto de la Web. Sin él, nada tendría forma.”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3434" y="78339"/>
            <a:ext cx="5872261" cy="539943"/>
          </a:xfrm>
        </p:spPr>
        <p:txBody>
          <a:bodyPr>
            <a:normAutofit/>
          </a:bodyPr>
          <a:lstStyle/>
          <a:p>
            <a:r>
              <a:rPr lang="es-E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🧭 ¿Qué pasa cuando escribís una URL?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286000" cy="457200"/>
          </a:xfrm>
          <a:prstGeom prst="rect">
            <a:avLst/>
          </a:prstGeom>
          <a:solidFill>
            <a:srgbClr val="DAA52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000000"/>
                </a:solidFill>
              </a:defRPr>
            </a:pPr>
            <a:r>
              <a:t>Web Retro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0628" y="537451"/>
            <a:ext cx="4693299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🔍 1. El navegador interpreta la URL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Ejemplo: 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2"/>
              </a:rPr>
              <a:t>https://www.google.com</a:t>
            </a:r>
            <a:endParaRPr kumimoji="0" lang="es-AR" altLang="es-A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El navegador identifica el </a:t>
            </a:r>
            <a:r>
              <a:rPr kumimoji="0" lang="es-AR" altLang="es-A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protocolo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https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y el </a:t>
            </a:r>
            <a:r>
              <a:rPr kumimoji="0" lang="es-AR" altLang="es-A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dominio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s-AR" altLang="es-AR" sz="1600" dirty="0" smtClean="0">
                <a:latin typeface="Arial Unicode MS" panose="020B0604020202020204" pitchFamily="34" charset="-128"/>
                <a:hlinkClick r:id="rId2"/>
              </a:rPr>
              <a:t>google.com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s-AR" altLang="es-A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16016" y="559371"/>
            <a:ext cx="455586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🌐 2. Consulta al DNS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Pregunta: “¿Cuál es la IP de 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google.com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?”</a:t>
            </a:r>
            <a:br>
              <a:rPr kumimoji="0" lang="es-AR" alt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El servidor DNS responde: 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104.21.74.123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s-AR" altLang="es-A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30628" y="1850355"/>
            <a:ext cx="82550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📞 3. Conexión con el servidor</a:t>
            </a:r>
          </a:p>
          <a:p>
            <a:r>
              <a:rPr lang="es-ES" dirty="0"/>
              <a:t>Tu navegador se conecta a la IP devuelta por el DNS, a través del puerto 443 si es HTTPS.</a:t>
            </a:r>
            <a:br>
              <a:rPr lang="es-ES" dirty="0"/>
            </a:br>
            <a:r>
              <a:rPr lang="es-ES" dirty="0"/>
              <a:t>Usan el protocolo HTTP(S) para comunicarse.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30627" y="3236434"/>
            <a:ext cx="552372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📄 4. Solicita el documento 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navegador le pide al servidor:</a:t>
            </a:r>
            <a:br>
              <a:rPr kumimoji="0" lang="es-AR" alt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“Dame el archivo 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/index.html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”</a:t>
            </a:r>
            <a:endParaRPr kumimoji="0" lang="es-AR" altLang="es-A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servidor responde con ese documento HTML.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5253134" y="2710543"/>
            <a:ext cx="38187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📦 5. Descarga recursos adicionales</a:t>
            </a:r>
          </a:p>
          <a:p>
            <a:r>
              <a:rPr lang="es-ES" dirty="0"/>
              <a:t>Al leer el HTML, el navegador encuentra más recursos: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Hojas de estilo 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Scripts 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Imágenes, videos, fuentes, íconos…</a:t>
            </a:r>
          </a:p>
          <a:p>
            <a:r>
              <a:rPr lang="es-ES" dirty="0"/>
              <a:t>Los va descargando en paralelo.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130627" y="4952755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1" dirty="0"/>
              <a:t>🏗️ 6. Construye el DOM y </a:t>
            </a:r>
            <a:r>
              <a:rPr lang="es-ES" b="1" dirty="0" err="1"/>
              <a:t>renderiza</a:t>
            </a:r>
            <a:endParaRPr lang="es-E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El navegador crea un </a:t>
            </a:r>
            <a:r>
              <a:rPr lang="es-ES" b="1" dirty="0"/>
              <a:t>árbol DOM</a:t>
            </a:r>
            <a:r>
              <a:rPr lang="es-ES" dirty="0"/>
              <a:t> (</a:t>
            </a:r>
            <a:r>
              <a:rPr lang="es-ES" dirty="0" err="1"/>
              <a:t>Document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Aplica estilos (CSSOM) y calcula el </a:t>
            </a:r>
            <a:r>
              <a:rPr lang="es-ES" b="1" dirty="0" err="1"/>
              <a:t>layout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Ejecuta el JavaScript.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Finalmente, </a:t>
            </a:r>
            <a:r>
              <a:rPr lang="es-ES" b="1" dirty="0"/>
              <a:t>pinta los píxeles en pantalla</a:t>
            </a:r>
            <a:r>
              <a:rPr lang="es-ES" dirty="0"/>
              <a:t>.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3789" y="69365"/>
            <a:ext cx="5299788" cy="425157"/>
          </a:xfrm>
        </p:spPr>
        <p:txBody>
          <a:bodyPr/>
          <a:lstStyle/>
          <a:p>
            <a:r>
              <a:rPr sz="1800" b="1" dirty="0" err="1" smtClean="0">
                <a:solidFill>
                  <a:srgbClr val="8B0000"/>
                </a:solidFill>
                <a:latin typeface="Courier New"/>
              </a:rPr>
              <a:t>Desde</a:t>
            </a:r>
            <a:r>
              <a:rPr sz="1800" b="1" dirty="0" smtClean="0">
                <a:solidFill>
                  <a:srgbClr val="8B0000"/>
                </a:solidFill>
                <a:latin typeface="Courier New"/>
              </a:rPr>
              <a:t> </a:t>
            </a:r>
            <a:r>
              <a:rPr sz="1800" b="1" dirty="0" err="1" smtClean="0">
                <a:solidFill>
                  <a:srgbClr val="8B0000"/>
                </a:solidFill>
                <a:latin typeface="Courier New"/>
              </a:rPr>
              <a:t>tu</a:t>
            </a:r>
            <a:r>
              <a:rPr sz="1800" b="1" dirty="0" smtClean="0">
                <a:solidFill>
                  <a:srgbClr val="8B0000"/>
                </a:solidFill>
                <a:latin typeface="Courier New"/>
              </a:rPr>
              <a:t> casa a Internet</a:t>
            </a:r>
            <a:endParaRPr sz="1800" b="1" dirty="0">
              <a:solidFill>
                <a:srgbClr val="8B0000"/>
              </a:solidFill>
              <a:latin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286000" cy="457200"/>
          </a:xfrm>
          <a:prstGeom prst="rect">
            <a:avLst/>
          </a:prstGeom>
          <a:solidFill>
            <a:srgbClr val="DAA52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000000"/>
                </a:solidFill>
              </a:defRPr>
            </a:pPr>
            <a:r>
              <a:t>Web Retro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-79765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dirty="0" smtClean="0">
                <a:latin typeface="Segoe UI Emoji"/>
              </a:rPr>
              <a:t>🏠</a:t>
            </a:r>
            <a:endParaRPr sz="3200" dirty="0">
              <a:latin typeface="Segoe UI Emoji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787866"/>
            <a:ext cx="8699113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es-AR" altLang="es-A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Contratás</a:t>
            </a:r>
            <a:r>
              <a:rPr kumimoji="0" lang="es-AR" altLang="es-A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servicio de Internet (ISP)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ISP (</a:t>
            </a:r>
            <a:r>
              <a:rPr kumimoji="0" lang="es-AR" altLang="es-A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Proveedor de Servicios de Internet</a:t>
            </a:r>
            <a:r>
              <a:rPr kumimoji="0" lang="es-AR" altLang="es-A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tiene infraestructura que </a:t>
            </a:r>
            <a:r>
              <a:rPr kumimoji="0" lang="es-AR" altLang="es-A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conecta con el resto del mundo</a:t>
            </a:r>
            <a:r>
              <a:rPr kumimoji="0" lang="es-AR" altLang="es-A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Vos le </a:t>
            </a:r>
            <a:r>
              <a:rPr kumimoji="0" lang="es-AR" altLang="es-A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pagás</a:t>
            </a:r>
            <a:r>
              <a:rPr kumimoji="0" lang="es-AR" altLang="es-A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por: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Acceso a su red de cables, antenas y servidores.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Asignación de una </a:t>
            </a:r>
            <a:r>
              <a:rPr kumimoji="0" lang="es-AR" altLang="es-A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IP pública</a:t>
            </a:r>
            <a:r>
              <a:rPr kumimoji="0" lang="es-AR" altLang="es-A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(una dirección en Internet).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Velocidad contratada (por ejemplo, 100 Mbps).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 ISP, </a:t>
            </a:r>
            <a:r>
              <a:rPr kumimoji="0" lang="es-AR" altLang="es-A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podrías salir de tu red local</a:t>
            </a:r>
            <a:r>
              <a:rPr kumimoji="0" lang="es-AR" altLang="es-A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igual que no podrías llamar por teléfono sin compañía telefónica</a:t>
            </a:r>
            <a:r>
              <a:rPr kumimoji="0" lang="es-AR" alt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5315" y="2394339"/>
            <a:ext cx="839749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📶 2. El </a:t>
            </a:r>
            <a:r>
              <a:rPr kumimoji="0" lang="es-AR" altLang="es-AR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router</a:t>
            </a:r>
            <a:r>
              <a:rPr kumimoji="0" lang="es-AR" altLang="es-A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 tu red privada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módem/</a:t>
            </a:r>
            <a:r>
              <a:rPr kumimoji="0" lang="es-AR" altLang="es-A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router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te da el ISP: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conecta a Internet usando esa </a:t>
            </a:r>
            <a:r>
              <a:rPr kumimoji="0" lang="es-AR" altLang="es-A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IP pública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asigna a cada dispositivo de tu casa una </a:t>
            </a:r>
            <a:r>
              <a:rPr kumimoji="0" lang="es-AR" altLang="es-A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IP privada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como 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192.168.0.5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s-AR" altLang="es-A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Esto forma tu </a:t>
            </a:r>
            <a:r>
              <a:rPr kumimoji="0" lang="es-AR" altLang="es-A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 (red local)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9" name="Rectángulo 8"/>
          <p:cNvSpPr/>
          <p:nvPr/>
        </p:nvSpPr>
        <p:spPr>
          <a:xfrm>
            <a:off x="65315" y="3785991"/>
            <a:ext cx="89760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🔁 3. Todo lo que </a:t>
            </a:r>
            <a:r>
              <a:rPr lang="es-ES" b="1" dirty="0" err="1"/>
              <a:t>hacés</a:t>
            </a:r>
            <a:r>
              <a:rPr lang="es-ES" b="1" dirty="0"/>
              <a:t> pasa por el ISP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Cuando </a:t>
            </a:r>
            <a:r>
              <a:rPr lang="es-ES" dirty="0" err="1"/>
              <a:t>navegás</a:t>
            </a:r>
            <a:r>
              <a:rPr lang="es-ES" dirty="0"/>
              <a:t>, </a:t>
            </a:r>
            <a:r>
              <a:rPr lang="es-ES" b="1" dirty="0"/>
              <a:t>todo tu tráfico va al ISP</a:t>
            </a:r>
            <a:r>
              <a:rPr lang="es-ES" dirty="0"/>
              <a:t> primero.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Luego, el ISP </a:t>
            </a:r>
            <a:r>
              <a:rPr lang="es-ES" b="1" dirty="0" err="1"/>
              <a:t>redirecciona</a:t>
            </a:r>
            <a:r>
              <a:rPr lang="es-ES" b="1" dirty="0"/>
              <a:t> tus pedidos</a:t>
            </a:r>
            <a:r>
              <a:rPr lang="es-ES" dirty="0"/>
              <a:t> a Internet global.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Y te devuelve las respuestas.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3974" y="5109431"/>
            <a:ext cx="895739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¿Por qué no puedo conectarme “solo”?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Porque </a:t>
            </a:r>
            <a:r>
              <a:rPr kumimoji="0" lang="es-AR" altLang="es-A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Internet es una red de redes privadas interconectadas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ISP </a:t>
            </a:r>
            <a:r>
              <a:rPr kumimoji="0" lang="es-AR" altLang="es-A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 tu puerta de entrada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ese mundo.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podés tirar un cable desde tu casa al servidor de Google 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 </a:t>
            </a:r>
            <a:r>
              <a:rPr kumimoji="0" lang="es-AR" altLang="es-A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ISPs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tienen </a:t>
            </a:r>
            <a:r>
              <a:rPr kumimoji="0" lang="es-AR" altLang="es-A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acuerdos internacionales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ancho de banda dedicado, centros de datos, nodos, y una posición en el ecosistema de Internet que vos, como usuario individual, no podés tener.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9" y="0"/>
            <a:ext cx="3862873" cy="577265"/>
          </a:xfrm>
        </p:spPr>
        <p:txBody>
          <a:bodyPr>
            <a:normAutofit/>
          </a:bodyPr>
          <a:lstStyle/>
          <a:p>
            <a:r>
              <a:rPr sz="1800" b="1" dirty="0">
                <a:solidFill>
                  <a:srgbClr val="8B0000"/>
                </a:solidFill>
                <a:latin typeface="Courier New"/>
              </a:rPr>
              <a:t>¿</a:t>
            </a:r>
            <a:r>
              <a:rPr sz="1800" b="1" dirty="0" err="1">
                <a:solidFill>
                  <a:srgbClr val="8B0000"/>
                </a:solidFill>
                <a:latin typeface="Courier New"/>
              </a:rPr>
              <a:t>Qué</a:t>
            </a:r>
            <a:r>
              <a:rPr sz="1800" b="1" dirty="0">
                <a:solidFill>
                  <a:srgbClr val="8B0000"/>
                </a:solidFill>
                <a:latin typeface="Courier New"/>
              </a:rPr>
              <a:t> </a:t>
            </a:r>
            <a:r>
              <a:rPr sz="1800" b="1" dirty="0" err="1">
                <a:solidFill>
                  <a:srgbClr val="8B0000"/>
                </a:solidFill>
                <a:latin typeface="Courier New"/>
              </a:rPr>
              <a:t>es</a:t>
            </a:r>
            <a:r>
              <a:rPr sz="1800" b="1" dirty="0">
                <a:solidFill>
                  <a:srgbClr val="8B0000"/>
                </a:solidFill>
                <a:latin typeface="Courier New"/>
              </a:rPr>
              <a:t> un hosting?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286000" cy="457200"/>
          </a:xfrm>
          <a:prstGeom prst="rect">
            <a:avLst/>
          </a:prstGeom>
          <a:solidFill>
            <a:srgbClr val="DAA52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000000"/>
                </a:solidFill>
              </a:defRPr>
            </a:pPr>
            <a:r>
              <a:t>Web Retro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" y="9144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>
                <a:latin typeface="Segoe UI Emoji"/>
              </a:rPr>
              <a:t>🗄️</a:t>
            </a:r>
          </a:p>
        </p:txBody>
      </p:sp>
      <p:sp>
        <p:nvSpPr>
          <p:cNvPr id="7" name="Rectángulo 6"/>
          <p:cNvSpPr/>
          <p:nvPr/>
        </p:nvSpPr>
        <p:spPr>
          <a:xfrm>
            <a:off x="0" y="577265"/>
            <a:ext cx="89592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💡 Definición simple:</a:t>
            </a:r>
          </a:p>
          <a:p>
            <a:r>
              <a:rPr lang="es-ES" dirty="0"/>
              <a:t>Es un </a:t>
            </a:r>
            <a:r>
              <a:rPr lang="es-ES" b="1" dirty="0"/>
              <a:t>servicio que </a:t>
            </a:r>
            <a:r>
              <a:rPr lang="es-ES" b="1" dirty="0" err="1"/>
              <a:t>alquilás</a:t>
            </a:r>
            <a:r>
              <a:rPr lang="es-ES" b="1" dirty="0"/>
              <a:t> para que tu sitio web esté disponible 24/7 en Internet</a:t>
            </a:r>
            <a:r>
              <a:rPr lang="es-ES" dirty="0"/>
              <a:t>, en una computadora remota llamada </a:t>
            </a:r>
            <a:r>
              <a:rPr lang="es-ES" b="1" dirty="0"/>
              <a:t>servidor</a:t>
            </a:r>
            <a:endParaRPr lang="es-E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1535260"/>
            <a:ext cx="895925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¿Por qué no puedo “</a:t>
            </a:r>
            <a:r>
              <a:rPr kumimoji="0" lang="es-AR" altLang="es-AR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hostear</a:t>
            </a:r>
            <a:r>
              <a:rPr kumimoji="0" lang="es-AR" altLang="es-A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” mi web desde mi casa?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 computadora no está encendida todo el día.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 conexión no tiene la velocidad ni estabilidad necesarias.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</a:t>
            </a:r>
            <a:r>
              <a:rPr kumimoji="0" lang="es-AR" altLang="es-A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tenés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una IP pública fija.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Tampoco protección contra ataques o </a:t>
            </a:r>
            <a:r>
              <a:rPr kumimoji="0" lang="es-AR" altLang="es-A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backups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automáticos.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Hosting = </a:t>
            </a:r>
            <a:r>
              <a:rPr kumimoji="0" lang="es-AR" altLang="es-A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alquilar un lugar profesional en Internet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como alquilar un local para abrir tu negocio.</a:t>
            </a:r>
          </a:p>
        </p:txBody>
      </p:sp>
      <p:sp>
        <p:nvSpPr>
          <p:cNvPr id="9" name="Rectángulo 8"/>
          <p:cNvSpPr/>
          <p:nvPr/>
        </p:nvSpPr>
        <p:spPr>
          <a:xfrm>
            <a:off x="91439" y="3566585"/>
            <a:ext cx="92485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/>
              <a:t>🧱 ¿Qué te ofrece un servicio de hosting?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b="1" dirty="0"/>
              <a:t>Un servidor online 24/7</a:t>
            </a:r>
            <a:r>
              <a:rPr lang="es-AR" dirty="0"/>
              <a:t> (tu web siempre disponible).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Una </a:t>
            </a:r>
            <a:r>
              <a:rPr lang="es-AR" b="1" dirty="0"/>
              <a:t>IP pública</a:t>
            </a:r>
            <a:r>
              <a:rPr lang="es-AR" dirty="0"/>
              <a:t> y muchas veces un </a:t>
            </a:r>
            <a:r>
              <a:rPr lang="es-AR" b="1" dirty="0"/>
              <a:t>dominio asociado</a:t>
            </a:r>
            <a:r>
              <a:rPr lang="es-A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Espacio para tus archivos (HTML, CSS, JS, imágenes…).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Soporte de tecnologías: </a:t>
            </a:r>
            <a:r>
              <a:rPr lang="es-AR" b="1" dirty="0"/>
              <a:t>Apache, </a:t>
            </a:r>
            <a:r>
              <a:rPr lang="es-AR" b="1" dirty="0" err="1"/>
              <a:t>Nginx</a:t>
            </a:r>
            <a:r>
              <a:rPr lang="es-AR" b="1" dirty="0"/>
              <a:t>, PHP, Node.js</a:t>
            </a:r>
            <a:r>
              <a:rPr lang="es-AR" dirty="0"/>
              <a:t>, bases de datos,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Panel de control (</a:t>
            </a:r>
            <a:r>
              <a:rPr lang="es-AR" dirty="0" err="1"/>
              <a:t>cPanel</a:t>
            </a:r>
            <a:r>
              <a:rPr lang="es-AR" dirty="0"/>
              <a:t>, FTP, etc.) para subir y gestionar tu web.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Seguridad, </a:t>
            </a:r>
            <a:r>
              <a:rPr lang="es-AR" dirty="0" err="1"/>
              <a:t>backups</a:t>
            </a:r>
            <a:r>
              <a:rPr lang="es-AR" dirty="0"/>
              <a:t>, certificados SSL y soporte técnico.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4479627" y="578518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1" dirty="0"/>
              <a:t>HTML = tus productos</a:t>
            </a:r>
            <a:r>
              <a:rPr lang="es-ES" dirty="0"/>
              <a:t/>
            </a:r>
            <a:br>
              <a:rPr lang="es-ES" dirty="0"/>
            </a:br>
            <a:r>
              <a:rPr lang="es-ES" b="1" dirty="0"/>
              <a:t>Dominio = dirección de tu local</a:t>
            </a:r>
            <a:r>
              <a:rPr lang="es-ES" dirty="0"/>
              <a:t/>
            </a:r>
            <a:br>
              <a:rPr lang="es-ES" dirty="0"/>
            </a:br>
            <a:r>
              <a:rPr lang="es-ES" b="1" dirty="0"/>
              <a:t>Hosting = el local que </a:t>
            </a:r>
            <a:r>
              <a:rPr lang="es-ES" b="1" dirty="0" err="1"/>
              <a:t>alquilás</a:t>
            </a:r>
            <a:r>
              <a:rPr lang="es-ES" b="1" dirty="0"/>
              <a:t> para mostrarlos</a:t>
            </a:r>
            <a:endParaRPr lang="es-AR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0"/>
            <a:ext cx="5421086" cy="558605"/>
          </a:xfrm>
        </p:spPr>
        <p:txBody>
          <a:bodyPr>
            <a:normAutofit/>
          </a:bodyPr>
          <a:lstStyle/>
          <a:p>
            <a:r>
              <a:rPr sz="1800" b="1" dirty="0" err="1">
                <a:solidFill>
                  <a:srgbClr val="8B0000"/>
                </a:solidFill>
                <a:latin typeface="Courier New"/>
              </a:rPr>
              <a:t>Publicar</a:t>
            </a:r>
            <a:r>
              <a:rPr sz="1800" b="1" dirty="0">
                <a:solidFill>
                  <a:srgbClr val="8B0000"/>
                </a:solidFill>
                <a:latin typeface="Courier New"/>
              </a:rPr>
              <a:t> </a:t>
            </a:r>
            <a:r>
              <a:rPr sz="1800" b="1" dirty="0" err="1">
                <a:solidFill>
                  <a:srgbClr val="8B0000"/>
                </a:solidFill>
                <a:latin typeface="Courier New"/>
              </a:rPr>
              <a:t>tu</a:t>
            </a:r>
            <a:r>
              <a:rPr sz="1800" b="1" dirty="0">
                <a:solidFill>
                  <a:srgbClr val="8B0000"/>
                </a:solidFill>
                <a:latin typeface="Courier New"/>
              </a:rPr>
              <a:t> </a:t>
            </a:r>
            <a:r>
              <a:rPr sz="1800" b="1" dirty="0" err="1" smtClean="0">
                <a:solidFill>
                  <a:srgbClr val="8B0000"/>
                </a:solidFill>
                <a:latin typeface="Courier New"/>
              </a:rPr>
              <a:t>sitio</a:t>
            </a:r>
            <a:r>
              <a:rPr lang="es-AR" sz="1800" b="1" dirty="0" smtClean="0">
                <a:solidFill>
                  <a:srgbClr val="8B0000"/>
                </a:solidFill>
                <a:latin typeface="Courier New"/>
              </a:rPr>
              <a:t> – EL PASO FINAL</a:t>
            </a:r>
            <a:endParaRPr sz="1800" b="1" dirty="0">
              <a:solidFill>
                <a:srgbClr val="8B0000"/>
              </a:solidFill>
              <a:latin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286000" cy="457200"/>
          </a:xfrm>
          <a:prstGeom prst="rect">
            <a:avLst/>
          </a:prstGeom>
          <a:solidFill>
            <a:srgbClr val="DAA52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000000"/>
                </a:solidFill>
              </a:defRPr>
            </a:pPr>
            <a:r>
              <a:t>Web Retro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-45243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dirty="0">
                <a:latin typeface="Segoe UI Emoji"/>
              </a:rPr>
              <a:t>🚀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605851"/>
            <a:ext cx="5057192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1. Crear tu web en local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Usás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archivos 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s-AR" altLang="es-A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html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.css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posiblemente 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s-AR" altLang="es-A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js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s-AR" altLang="es-A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Probás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todo en tu navegador </a:t>
            </a:r>
            <a:r>
              <a:rPr kumimoji="0" lang="es-AR" altLang="es-A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desde tu </a:t>
            </a:r>
            <a:r>
              <a:rPr kumimoji="0" lang="es-AR" altLang="es-A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Ejemplo: 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file:///C:/misitio/index.html</a:t>
            </a:r>
            <a:endParaRPr kumimoji="0" lang="es-AR" altLang="es-A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Hasta acá, </a:t>
            </a:r>
            <a:r>
              <a:rPr kumimoji="0" lang="es-AR" altLang="es-A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solo vos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podés ver el sitio</a:t>
            </a:r>
            <a:r>
              <a:rPr kumimoji="0" lang="es-AR" alt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7992" y="1922777"/>
            <a:ext cx="4576666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🌐 2. Contratar un servicio de hosting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Elegís un proveedor (gratuito o pago).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 dan un </a:t>
            </a:r>
            <a:r>
              <a:rPr kumimoji="0" lang="es-AR" altLang="es-A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espacio en la nube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guardar tu sitio.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También te dan acceso por: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FTP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(subida con programas como </a:t>
            </a:r>
            <a:r>
              <a:rPr kumimoji="0" lang="es-AR" altLang="es-A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FileZilla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</a:t>
            </a:r>
            <a:r>
              <a:rPr kumimoji="0" lang="es-AR" altLang="es-A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panel web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(tipo </a:t>
            </a:r>
            <a:r>
              <a:rPr kumimoji="0" lang="es-AR" altLang="es-A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cPanel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AR" altLang="es-A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Netlify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AR" altLang="es-A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drag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kumimoji="0" lang="es-AR" altLang="es-A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AR" altLang="es-A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etc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 como alquilar un local para mostrar tu página en Internet.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7992" y="4760835"/>
            <a:ext cx="518976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📤 4. Subir tus archivos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Subís todos los archivos de tu web: 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index.html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estilos.css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imágenes, carpetas...</a:t>
            </a:r>
            <a:endParaRPr kumimoji="0" lang="es-AR" altLang="es-A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Asegurate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que estén en la </a:t>
            </a:r>
            <a:r>
              <a:rPr kumimoji="0" lang="es-AR" altLang="es-A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carpeta pública del servidor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 veces llamada 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es-AR" altLang="es-A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public_html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 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/www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s-AR" altLang="es-A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Revisás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permisos, rutas, enlaces.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¡Este paso hace tu sitio </a:t>
            </a:r>
            <a:r>
              <a:rPr kumimoji="0" lang="es-AR" altLang="es-A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visible al mundo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!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5057192" y="4592946"/>
            <a:ext cx="37857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/>
              <a:t>Opcional: hosting gratuito recomendado para principiantes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🟢 GitHub </a:t>
            </a:r>
            <a:r>
              <a:rPr lang="es-AR" dirty="0" err="1"/>
              <a:t>Pages</a:t>
            </a:r>
            <a:r>
              <a:rPr lang="es-AR" dirty="0"/>
              <a:t> (para sitios estáticos)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🟣 </a:t>
            </a:r>
            <a:r>
              <a:rPr lang="es-AR" dirty="0" err="1"/>
              <a:t>Netlify</a:t>
            </a:r>
            <a:r>
              <a:rPr lang="es-AR" dirty="0"/>
              <a:t> (HTML, JS, </a:t>
            </a:r>
            <a:r>
              <a:rPr lang="es-AR" dirty="0" err="1"/>
              <a:t>frameworks</a:t>
            </a:r>
            <a:r>
              <a:rPr lang="es-A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🔵 </a:t>
            </a:r>
            <a:r>
              <a:rPr lang="es-AR" dirty="0" err="1"/>
              <a:t>Firebase</a:t>
            </a:r>
            <a:r>
              <a:rPr lang="es-AR" dirty="0"/>
              <a:t> Hosting (ideal para apps con </a:t>
            </a:r>
            <a:r>
              <a:rPr lang="es-AR" dirty="0" err="1"/>
              <a:t>backend</a:t>
            </a:r>
            <a:r>
              <a:rPr lang="es-AR" dirty="0"/>
              <a:t>)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821789" y="1792179"/>
            <a:ext cx="4238236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🌍 3. Registrar un dominio (nombre personalizado)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 la </a:t>
            </a:r>
            <a:r>
              <a:rPr kumimoji="0" lang="es-AR" altLang="es-A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dirección amigable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tu sitio, como 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tupagina.com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s-AR" altLang="es-A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 </a:t>
            </a:r>
            <a:r>
              <a:rPr kumimoji="0" lang="es-AR" altLang="es-A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contratás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aparte del hosting (aunque muchos hostings lo ofrecen también).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Requiere pagar una </a:t>
            </a:r>
            <a:r>
              <a:rPr kumimoji="0" lang="es-AR" altLang="es-A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cuota anual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dominio se asocia con la IP de tu servidor vía DNS.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 dominio, tu sitio solo sería accesible con una dirección IP numérica.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286000" cy="457200"/>
          </a:xfrm>
          <a:prstGeom prst="rect">
            <a:avLst/>
          </a:prstGeom>
          <a:solidFill>
            <a:srgbClr val="DAA52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000000"/>
                </a:solidFill>
              </a:defRPr>
            </a:pPr>
            <a:r>
              <a:t>Web Retro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-45243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dirty="0">
                <a:latin typeface="Segoe UI Emoji"/>
              </a:rPr>
              <a:t>🔧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0588" y="738472"/>
            <a:ext cx="80616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“Saber cómo funciona Internet no es magia... es conocimiento. Y ya es tuyo.”</a:t>
            </a:r>
            <a:endParaRPr kumimoji="0" lang="es-AR" altLang="es-AR" sz="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83" y="1222312"/>
            <a:ext cx="7119257" cy="509293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6186" y="0"/>
            <a:ext cx="2991628" cy="517234"/>
          </a:xfrm>
        </p:spPr>
        <p:txBody>
          <a:bodyPr/>
          <a:lstStyle/>
          <a:p>
            <a:r>
              <a:rPr sz="1800" b="1" dirty="0">
                <a:solidFill>
                  <a:srgbClr val="8B0000"/>
                </a:solidFill>
                <a:latin typeface="Courier New"/>
              </a:rPr>
              <a:t>Antes del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4393" y="4733548"/>
            <a:ext cx="3508310" cy="2124452"/>
          </a:xfrm>
        </p:spPr>
        <p:txBody>
          <a:bodyPr>
            <a:normAutofit/>
          </a:bodyPr>
          <a:lstStyle/>
          <a:p>
            <a:r>
              <a:rPr lang="es-AR" sz="1800" dirty="0" smtClean="0">
                <a:solidFill>
                  <a:srgbClr val="3C3C3C"/>
                </a:solidFill>
                <a:latin typeface="Courier New"/>
              </a:rPr>
              <a:t>“</a:t>
            </a:r>
            <a:r>
              <a:rPr sz="1800" dirty="0" smtClean="0">
                <a:solidFill>
                  <a:srgbClr val="3C3C3C"/>
                </a:solidFill>
                <a:latin typeface="Courier New"/>
              </a:rPr>
              <a:t> </a:t>
            </a:r>
            <a:r>
              <a:rPr sz="1800" dirty="0" err="1">
                <a:solidFill>
                  <a:srgbClr val="3C3C3C"/>
                </a:solidFill>
                <a:latin typeface="Courier New"/>
              </a:rPr>
              <a:t>Años</a:t>
            </a:r>
            <a:r>
              <a:rPr sz="1800" dirty="0">
                <a:solidFill>
                  <a:srgbClr val="3C3C3C"/>
                </a:solidFill>
                <a:latin typeface="Courier New"/>
              </a:rPr>
              <a:t> 70-80: ARPANET, telnet, ftp</a:t>
            </a:r>
          </a:p>
          <a:p>
            <a:r>
              <a:rPr sz="1800" dirty="0" smtClean="0">
                <a:solidFill>
                  <a:srgbClr val="3C3C3C"/>
                </a:solidFill>
                <a:latin typeface="Courier New"/>
              </a:rPr>
              <a:t> </a:t>
            </a:r>
            <a:r>
              <a:rPr sz="1800" dirty="0">
                <a:solidFill>
                  <a:srgbClr val="3C3C3C"/>
                </a:solidFill>
                <a:latin typeface="Courier New"/>
              </a:rPr>
              <a:t>Sin </a:t>
            </a:r>
            <a:r>
              <a:rPr sz="1800" dirty="0" err="1">
                <a:solidFill>
                  <a:srgbClr val="3C3C3C"/>
                </a:solidFill>
                <a:latin typeface="Courier New"/>
              </a:rPr>
              <a:t>navegadores</a:t>
            </a:r>
            <a:r>
              <a:rPr sz="1800" dirty="0">
                <a:solidFill>
                  <a:srgbClr val="3C3C3C"/>
                </a:solidFill>
                <a:latin typeface="Courier New"/>
              </a:rPr>
              <a:t> </a:t>
            </a:r>
            <a:r>
              <a:rPr sz="1800" dirty="0" err="1">
                <a:solidFill>
                  <a:srgbClr val="3C3C3C"/>
                </a:solidFill>
                <a:latin typeface="Courier New"/>
              </a:rPr>
              <a:t>ni</a:t>
            </a:r>
            <a:r>
              <a:rPr sz="1800" dirty="0">
                <a:solidFill>
                  <a:srgbClr val="3C3C3C"/>
                </a:solidFill>
                <a:latin typeface="Courier New"/>
              </a:rPr>
              <a:t> </a:t>
            </a:r>
            <a:r>
              <a:rPr sz="1800" dirty="0" err="1">
                <a:solidFill>
                  <a:srgbClr val="3C3C3C"/>
                </a:solidFill>
                <a:latin typeface="Courier New"/>
              </a:rPr>
              <a:t>hipertexto</a:t>
            </a:r>
            <a:endParaRPr dirty="0"/>
          </a:p>
          <a:p>
            <a:r>
              <a:rPr sz="1800" dirty="0" smtClean="0">
                <a:solidFill>
                  <a:srgbClr val="3C3C3C"/>
                </a:solidFill>
                <a:latin typeface="Courier New"/>
              </a:rPr>
              <a:t> </a:t>
            </a:r>
            <a:r>
              <a:rPr sz="1800" dirty="0">
                <a:solidFill>
                  <a:srgbClr val="3C3C3C"/>
                </a:solidFill>
                <a:latin typeface="Courier New"/>
              </a:rPr>
              <a:t>Solo </a:t>
            </a:r>
            <a:r>
              <a:rPr sz="1800" dirty="0" err="1">
                <a:solidFill>
                  <a:srgbClr val="3C3C3C"/>
                </a:solidFill>
                <a:latin typeface="Courier New"/>
              </a:rPr>
              <a:t>texto</a:t>
            </a:r>
            <a:r>
              <a:rPr sz="1800" dirty="0">
                <a:solidFill>
                  <a:srgbClr val="3C3C3C"/>
                </a:solidFill>
                <a:latin typeface="Courier New"/>
              </a:rPr>
              <a:t> </a:t>
            </a:r>
            <a:r>
              <a:rPr sz="1800" dirty="0" err="1">
                <a:solidFill>
                  <a:srgbClr val="3C3C3C"/>
                </a:solidFill>
                <a:latin typeface="Courier New"/>
              </a:rPr>
              <a:t>plano</a:t>
            </a:r>
            <a:r>
              <a:rPr sz="1800" dirty="0">
                <a:solidFill>
                  <a:srgbClr val="3C3C3C"/>
                </a:solidFill>
                <a:latin typeface="Courier New"/>
              </a:rPr>
              <a:t> entre </a:t>
            </a:r>
            <a:r>
              <a:rPr sz="1800" dirty="0" err="1" smtClean="0">
                <a:solidFill>
                  <a:srgbClr val="3C3C3C"/>
                </a:solidFill>
                <a:latin typeface="Courier New"/>
              </a:rPr>
              <a:t>terminales</a:t>
            </a:r>
            <a:r>
              <a:rPr lang="es-AR" sz="1800" dirty="0" smtClean="0">
                <a:solidFill>
                  <a:srgbClr val="3C3C3C"/>
                </a:solidFill>
                <a:latin typeface="Courier New"/>
              </a:rPr>
              <a:t> “</a:t>
            </a:r>
          </a:p>
          <a:p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11968" y="60034"/>
            <a:ext cx="2286000" cy="457200"/>
          </a:xfrm>
          <a:prstGeom prst="rect">
            <a:avLst/>
          </a:prstGeom>
          <a:solidFill>
            <a:srgbClr val="DAA52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000000"/>
                </a:solidFill>
              </a:defRPr>
            </a:pPr>
            <a:r>
              <a:rPr dirty="0"/>
              <a:t>Web Retro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-45243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dirty="0">
                <a:latin typeface="Segoe UI Emoji"/>
              </a:rPr>
              <a:t>💾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1968" y="718790"/>
            <a:ext cx="880809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💾 </a:t>
            </a:r>
            <a:r>
              <a:rPr kumimoji="0" lang="es-AR" altLang="es-A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Contexto histórico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Antes de que existiera HTML, </a:t>
            </a:r>
            <a:r>
              <a:rPr kumimoji="0" lang="es-AR" altLang="es-A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Internet no era la web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como la conocemos. Lo que había era </a:t>
            </a:r>
            <a:r>
              <a:rPr kumimoji="0" lang="es-AR" altLang="es-A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ARPANET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(1969), una red militar-académica para intercambiar mensajes entre computadoras.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 documentos eran texto plano. Se usaban comandos como 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telnet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ftp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gopher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para navegar y descargar archivos. No había navegadores, ni hipervínculos, ni colores. Solo texto.</a:t>
            </a:r>
            <a:endParaRPr kumimoji="0" lang="es-AR" altLang="es-A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4" y="2750115"/>
            <a:ext cx="5299789" cy="3256872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1902" y="39083"/>
            <a:ext cx="6363478" cy="574448"/>
          </a:xfrm>
        </p:spPr>
        <p:txBody>
          <a:bodyPr>
            <a:normAutofit/>
          </a:bodyPr>
          <a:lstStyle/>
          <a:p>
            <a:r>
              <a:rPr lang="es-E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 nacimiento de la Web: ¿Quién y por qué?</a:t>
            </a:r>
            <a:endParaRPr sz="1800" b="1" dirty="0">
              <a:solidFill>
                <a:srgbClr val="8B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45" y="4935894"/>
            <a:ext cx="4040154" cy="1748081"/>
          </a:xfrm>
        </p:spPr>
        <p:txBody>
          <a:bodyPr>
            <a:normAutofit lnSpcReduction="10000"/>
          </a:bodyPr>
          <a:lstStyle/>
          <a:p>
            <a:r>
              <a:rPr sz="1800" dirty="0" smtClean="0">
                <a:solidFill>
                  <a:srgbClr val="3C3C3C"/>
                </a:solidFill>
                <a:latin typeface="Courier New"/>
              </a:rPr>
              <a:t> </a:t>
            </a:r>
            <a:r>
              <a:rPr lang="es-AR" sz="1800" dirty="0" smtClean="0">
                <a:solidFill>
                  <a:srgbClr val="3C3C3C"/>
                </a:solidFill>
                <a:latin typeface="Courier New"/>
              </a:rPr>
              <a:t>"</a:t>
            </a:r>
            <a:r>
              <a:rPr sz="1800" dirty="0" smtClean="0">
                <a:solidFill>
                  <a:srgbClr val="3C3C3C"/>
                </a:solidFill>
                <a:latin typeface="Courier New"/>
              </a:rPr>
              <a:t>1989 </a:t>
            </a:r>
            <a:r>
              <a:rPr sz="1800" dirty="0">
                <a:solidFill>
                  <a:srgbClr val="3C3C3C"/>
                </a:solidFill>
                <a:latin typeface="Courier New"/>
              </a:rPr>
              <a:t>– Tim Berners-Lee </a:t>
            </a:r>
            <a:r>
              <a:rPr sz="1800" dirty="0" err="1">
                <a:solidFill>
                  <a:srgbClr val="3C3C3C"/>
                </a:solidFill>
                <a:latin typeface="Courier New"/>
              </a:rPr>
              <a:t>en</a:t>
            </a:r>
            <a:r>
              <a:rPr sz="1800" dirty="0">
                <a:solidFill>
                  <a:srgbClr val="3C3C3C"/>
                </a:solidFill>
                <a:latin typeface="Courier New"/>
              </a:rPr>
              <a:t> CERN</a:t>
            </a:r>
          </a:p>
          <a:p>
            <a:r>
              <a:rPr sz="1800" dirty="0" smtClean="0">
                <a:solidFill>
                  <a:srgbClr val="3C3C3C"/>
                </a:solidFill>
                <a:latin typeface="Courier New"/>
              </a:rPr>
              <a:t> </a:t>
            </a:r>
            <a:r>
              <a:rPr sz="1800" dirty="0" err="1">
                <a:solidFill>
                  <a:srgbClr val="3C3C3C"/>
                </a:solidFill>
                <a:latin typeface="Courier New"/>
              </a:rPr>
              <a:t>Problema</a:t>
            </a:r>
            <a:r>
              <a:rPr sz="1800" dirty="0">
                <a:solidFill>
                  <a:srgbClr val="3C3C3C"/>
                </a:solidFill>
                <a:latin typeface="Courier New"/>
              </a:rPr>
              <a:t>: </a:t>
            </a:r>
            <a:r>
              <a:rPr sz="1800" dirty="0" err="1">
                <a:solidFill>
                  <a:srgbClr val="3C3C3C"/>
                </a:solidFill>
                <a:latin typeface="Courier New"/>
              </a:rPr>
              <a:t>compartir</a:t>
            </a:r>
            <a:r>
              <a:rPr sz="1800" dirty="0">
                <a:solidFill>
                  <a:srgbClr val="3C3C3C"/>
                </a:solidFill>
                <a:latin typeface="Courier New"/>
              </a:rPr>
              <a:t> </a:t>
            </a:r>
            <a:r>
              <a:rPr sz="1800" dirty="0" err="1">
                <a:solidFill>
                  <a:srgbClr val="3C3C3C"/>
                </a:solidFill>
                <a:latin typeface="Courier New"/>
              </a:rPr>
              <a:t>documentos</a:t>
            </a:r>
            <a:r>
              <a:rPr sz="1800" dirty="0">
                <a:solidFill>
                  <a:srgbClr val="3C3C3C"/>
                </a:solidFill>
                <a:latin typeface="Courier New"/>
              </a:rPr>
              <a:t> </a:t>
            </a:r>
            <a:r>
              <a:rPr sz="1800" dirty="0" err="1">
                <a:solidFill>
                  <a:srgbClr val="3C3C3C"/>
                </a:solidFill>
                <a:latin typeface="Courier New"/>
              </a:rPr>
              <a:t>científicos</a:t>
            </a:r>
            <a:endParaRPr dirty="0"/>
          </a:p>
          <a:p>
            <a:r>
              <a:rPr sz="1800" dirty="0" smtClean="0">
                <a:solidFill>
                  <a:srgbClr val="3C3C3C"/>
                </a:solidFill>
                <a:latin typeface="Courier New"/>
              </a:rPr>
              <a:t> </a:t>
            </a:r>
            <a:r>
              <a:rPr sz="1800" dirty="0" err="1">
                <a:solidFill>
                  <a:srgbClr val="3C3C3C"/>
                </a:solidFill>
                <a:latin typeface="Courier New"/>
              </a:rPr>
              <a:t>Solución</a:t>
            </a:r>
            <a:r>
              <a:rPr sz="1800" dirty="0">
                <a:solidFill>
                  <a:srgbClr val="3C3C3C"/>
                </a:solidFill>
                <a:latin typeface="Courier New"/>
              </a:rPr>
              <a:t>: HTML + HTTP + </a:t>
            </a:r>
            <a:r>
              <a:rPr sz="1800" dirty="0" smtClean="0">
                <a:solidFill>
                  <a:srgbClr val="3C3C3C"/>
                </a:solidFill>
                <a:latin typeface="Courier New"/>
              </a:rPr>
              <a:t>URL</a:t>
            </a:r>
            <a:r>
              <a:rPr lang="es-AR" sz="1800" dirty="0" smtClean="0">
                <a:solidFill>
                  <a:srgbClr val="3C3C3C"/>
                </a:solidFill>
                <a:latin typeface="Courier New"/>
              </a:rPr>
              <a:t>"</a:t>
            </a:r>
            <a:endParaRPr sz="1800" dirty="0">
              <a:solidFill>
                <a:srgbClr val="3C3C3C"/>
              </a:solidFill>
              <a:latin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286000" cy="457200"/>
          </a:xfrm>
          <a:prstGeom prst="rect">
            <a:avLst/>
          </a:prstGeom>
          <a:solidFill>
            <a:srgbClr val="DAA52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000000"/>
                </a:solidFill>
              </a:defRPr>
            </a:pPr>
            <a:r>
              <a:t>Web Retro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5514" y="-53959"/>
            <a:ext cx="4963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3200" dirty="0">
                <a:latin typeface="Segoe UI Emoji"/>
              </a:rPr>
              <a:t>🌐</a:t>
            </a:r>
          </a:p>
        </p:txBody>
      </p:sp>
      <p:sp>
        <p:nvSpPr>
          <p:cNvPr id="6" name="Rectángulo 5"/>
          <p:cNvSpPr/>
          <p:nvPr/>
        </p:nvSpPr>
        <p:spPr>
          <a:xfrm>
            <a:off x="71861" y="2397874"/>
            <a:ext cx="469983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Tim </a:t>
            </a:r>
            <a:r>
              <a:rPr lang="es-ES" b="1" dirty="0" err="1"/>
              <a:t>Berners</a:t>
            </a:r>
            <a:r>
              <a:rPr lang="es-ES" b="1" dirty="0"/>
              <a:t>-Lee (1989</a:t>
            </a:r>
            <a:r>
              <a:rPr lang="es-ES" b="1" dirty="0" smtClean="0"/>
              <a:t>)</a:t>
            </a:r>
            <a:br>
              <a:rPr lang="es-ES" b="1" dirty="0" smtClean="0"/>
            </a:br>
            <a:r>
              <a:rPr lang="es-ES" dirty="0" err="1"/>
              <a:t>Berners</a:t>
            </a:r>
            <a:r>
              <a:rPr lang="es-ES" dirty="0"/>
              <a:t>-Lee quería crear una especie de “memoria colectiva” a la que cualquiera pudiera acceder, sin importar qué computadora tuviera ni dónde estuviera.</a:t>
            </a:r>
            <a:endParaRPr lang="es-ES" b="1" dirty="0"/>
          </a:p>
          <a:p>
            <a:r>
              <a:rPr lang="es-ES" dirty="0" smtClean="0"/>
              <a:t>Entonces </a:t>
            </a:r>
            <a:r>
              <a:rPr lang="es-ES" dirty="0"/>
              <a:t>pensó:</a:t>
            </a:r>
            <a:br>
              <a:rPr lang="es-ES" dirty="0"/>
            </a:br>
            <a:r>
              <a:rPr lang="es-ES" b="1" dirty="0"/>
              <a:t>¿Y si creamos un sistema universal de hipertexto que funcione sobre Internet?</a:t>
            </a:r>
            <a:endParaRPr lang="es-ES" dirty="0"/>
          </a:p>
          <a:p>
            <a:r>
              <a:rPr lang="es-ES" dirty="0"/>
              <a:t>Así nacieron tres cosas que cambiarían la historia: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HTML</a:t>
            </a:r>
            <a:r>
              <a:rPr lang="es-ES" dirty="0"/>
              <a:t>: para estructurar documentos.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HTTP</a:t>
            </a:r>
            <a:r>
              <a:rPr lang="es-ES" dirty="0"/>
              <a:t>: protocolo para transferir documentos.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URL</a:t>
            </a:r>
            <a:r>
              <a:rPr lang="es-ES" dirty="0"/>
              <a:t>: dirección única para cada recurso.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552" y="2225524"/>
            <a:ext cx="3917691" cy="2532278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643556"/>
            <a:ext cx="933061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Científicos de diferentes países usaban </a:t>
            </a:r>
            <a:r>
              <a:rPr kumimoji="0" lang="es-AR" altLang="es-A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distintos sistemas operativos</a:t>
            </a:r>
            <a:r>
              <a:rPr kumimoji="0" lang="es-AR" alt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(Unix, VMS, Macintosh...).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Cada uno tenía su propia forma de guardar datos y documentación.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había una forma sencilla de compartir o </a:t>
            </a:r>
            <a:r>
              <a:rPr kumimoji="0" lang="es-AR" altLang="es-A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conectar ideas entre documentos</a:t>
            </a:r>
            <a:r>
              <a:rPr kumimoji="0" lang="es-AR" alt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Todo requería copiar, reenviar por correo electrónico o saber exactamente dónde estaba el archivo en una red cerrada.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86000" y="0"/>
            <a:ext cx="6923312" cy="365318"/>
          </a:xfrm>
        </p:spPr>
        <p:txBody>
          <a:bodyPr>
            <a:noAutofit/>
          </a:bodyPr>
          <a:lstStyle/>
          <a:p>
            <a:r>
              <a:rPr lang="es-E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📜 Línea de Tiempo del Nacimiento de la </a:t>
            </a:r>
            <a:r>
              <a:rPr lang="es-E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Web</a:t>
            </a:r>
            <a:endParaRPr lang="es-E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30630" y="4889633"/>
            <a:ext cx="88734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/>
              <a:t>📅 Día Mundial de Internet – 17 de mayo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b="1" dirty="0"/>
              <a:t>¿Qué se conmemora?</a:t>
            </a:r>
            <a:r>
              <a:rPr lang="es-ES" sz="1600" dirty="0"/>
              <a:t/>
            </a:r>
            <a:br>
              <a:rPr lang="es-ES" sz="1600" dirty="0"/>
            </a:br>
            <a:r>
              <a:rPr lang="es-ES" sz="1600" dirty="0"/>
              <a:t>Fue establecido por la ONU y otras organizaciones para </a:t>
            </a:r>
            <a:r>
              <a:rPr lang="es-ES" sz="1600" b="1" dirty="0"/>
              <a:t>reflexionar sobre el impacto social, educativo y económico</a:t>
            </a:r>
            <a:r>
              <a:rPr lang="es-ES" sz="1600" dirty="0"/>
              <a:t> de Internet.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b="1" dirty="0"/>
              <a:t>¿Por qué el 17 de mayo?</a:t>
            </a:r>
            <a:r>
              <a:rPr lang="es-ES" sz="1600" dirty="0"/>
              <a:t/>
            </a:r>
            <a:br>
              <a:rPr lang="es-ES" sz="1600" dirty="0"/>
            </a:br>
            <a:r>
              <a:rPr lang="es-ES" sz="1600" dirty="0"/>
              <a:t>Coincide con el </a:t>
            </a:r>
            <a:r>
              <a:rPr lang="es-ES" sz="1600" b="1" dirty="0"/>
              <a:t>Día Mundial de las Telecomunicaciones</a:t>
            </a:r>
            <a:r>
              <a:rPr lang="es-ES" sz="1600" dirty="0"/>
              <a:t>, proclamado por la UIT (Unión Internacional de Telecomunicaciones), una agencia de Naciones Unidas.</a:t>
            </a:r>
          </a:p>
        </p:txBody>
      </p:sp>
      <p:sp>
        <p:nvSpPr>
          <p:cNvPr id="2" name="Rectángulo 1"/>
          <p:cNvSpPr/>
          <p:nvPr/>
        </p:nvSpPr>
        <p:spPr>
          <a:xfrm>
            <a:off x="0" y="365318"/>
            <a:ext cx="69139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smtClean="0"/>
              <a:t>📌 </a:t>
            </a:r>
            <a:r>
              <a:rPr lang="es-ES" sz="1600" b="1" dirty="0"/>
              <a:t>Marzo de 1989 – Versión oficial de la propuesta</a:t>
            </a:r>
            <a:r>
              <a:rPr lang="es-ES" sz="1600" dirty="0"/>
              <a:t/>
            </a:r>
            <a:br>
              <a:rPr lang="es-ES" sz="1600" dirty="0"/>
            </a:br>
            <a:r>
              <a:rPr lang="es-ES" sz="1600" dirty="0"/>
              <a:t>La idea fue desarrollada un poco más y presentada formalmente. El CERN la aprobó como proyecto</a:t>
            </a:r>
            <a:r>
              <a:rPr lang="es-ES" sz="1600" dirty="0" smtClean="0"/>
              <a:t>.</a:t>
            </a:r>
          </a:p>
          <a:p>
            <a:r>
              <a:rPr lang="es-ES" sz="1600" b="1" dirty="0"/>
              <a:t>🌱 Diciembre de 1989</a:t>
            </a:r>
            <a:r>
              <a:rPr lang="es-ES" sz="1600" dirty="0"/>
              <a:t/>
            </a:r>
            <a:br>
              <a:rPr lang="es-ES" sz="1600" dirty="0"/>
            </a:br>
            <a:r>
              <a:rPr lang="es-ES" sz="1600" dirty="0"/>
              <a:t>Tim </a:t>
            </a:r>
            <a:r>
              <a:rPr lang="es-ES" sz="1600" dirty="0" err="1"/>
              <a:t>Berners</a:t>
            </a:r>
            <a:r>
              <a:rPr lang="es-ES" sz="1600" dirty="0"/>
              <a:t>-Lee, trabajando en el CERN (Suiza), presenta el primer borrador de su propuesta llamada:</a:t>
            </a:r>
            <a:br>
              <a:rPr lang="es-ES" sz="1600" dirty="0"/>
            </a:br>
            <a:r>
              <a:rPr lang="es-ES" sz="1600" dirty="0"/>
              <a:t>👉 </a:t>
            </a:r>
            <a:r>
              <a:rPr lang="es-ES" sz="1600" i="1" dirty="0"/>
              <a:t>“</a:t>
            </a:r>
            <a:r>
              <a:rPr lang="es-ES" sz="1600" i="1" dirty="0" err="1"/>
              <a:t>Information</a:t>
            </a:r>
            <a:r>
              <a:rPr lang="es-ES" sz="1600" i="1" dirty="0"/>
              <a:t> Management: A </a:t>
            </a:r>
            <a:r>
              <a:rPr lang="es-ES" sz="1600" i="1" dirty="0" err="1"/>
              <a:t>Proposal</a:t>
            </a:r>
            <a:r>
              <a:rPr lang="es-ES" sz="1600" i="1" dirty="0"/>
              <a:t>”</a:t>
            </a:r>
            <a:r>
              <a:rPr lang="es-ES" sz="1600" dirty="0"/>
              <a:t>.</a:t>
            </a:r>
            <a:br>
              <a:rPr lang="es-ES" sz="1600" dirty="0"/>
            </a:br>
            <a:r>
              <a:rPr lang="es-ES" sz="1600" dirty="0"/>
              <a:t>En ese texto imaginaba un sistema de hipertexto para conectar información entre computadoras</a:t>
            </a:r>
            <a:r>
              <a:rPr lang="es-ES" sz="1600" dirty="0" smtClean="0"/>
              <a:t>.</a:t>
            </a:r>
            <a:endParaRPr lang="es-ES" sz="1600" dirty="0"/>
          </a:p>
          <a:p>
            <a:r>
              <a:rPr lang="es-ES" sz="1600" b="1" dirty="0"/>
              <a:t>💻 </a:t>
            </a:r>
            <a:r>
              <a:rPr lang="es-ES" sz="1600" b="1" dirty="0" smtClean="0"/>
              <a:t>1990 </a:t>
            </a:r>
            <a:r>
              <a:rPr lang="es-ES" sz="1600" b="1" dirty="0"/>
              <a:t>– Primer prototipo</a:t>
            </a:r>
            <a:r>
              <a:rPr lang="es-ES" sz="1600" dirty="0"/>
              <a:t/>
            </a:r>
            <a:br>
              <a:rPr lang="es-ES" sz="1600" dirty="0"/>
            </a:br>
            <a:r>
              <a:rPr lang="es-ES" sz="1600" dirty="0" err="1"/>
              <a:t>Berners</a:t>
            </a:r>
            <a:r>
              <a:rPr lang="es-ES" sz="1600" dirty="0"/>
              <a:t>-Lee crea el </a:t>
            </a:r>
            <a:r>
              <a:rPr lang="es-ES" sz="1600" b="1" dirty="0"/>
              <a:t>primer navegador web</a:t>
            </a:r>
            <a:r>
              <a:rPr lang="es-ES" sz="1600" dirty="0"/>
              <a:t>, el </a:t>
            </a:r>
            <a:r>
              <a:rPr lang="es-ES" sz="1600" b="1" dirty="0"/>
              <a:t>primer servidor web</a:t>
            </a:r>
            <a:r>
              <a:rPr lang="es-ES" sz="1600" dirty="0"/>
              <a:t> y el </a:t>
            </a:r>
            <a:r>
              <a:rPr lang="es-ES" sz="1600" b="1" dirty="0"/>
              <a:t>lenguaje HTML</a:t>
            </a:r>
            <a:r>
              <a:rPr lang="es-ES" sz="1600" dirty="0"/>
              <a:t>, junto con HTTP y </a:t>
            </a:r>
            <a:r>
              <a:rPr lang="es-ES" sz="1600" dirty="0" err="1"/>
              <a:t>URLs</a:t>
            </a:r>
            <a:r>
              <a:rPr lang="es-ES" sz="1600" dirty="0"/>
              <a:t>.</a:t>
            </a:r>
          </a:p>
          <a:p>
            <a:r>
              <a:rPr lang="es-ES" sz="1600" b="1" dirty="0"/>
              <a:t>🌍 23 de agosto de 1991 – Lanzamiento público</a:t>
            </a:r>
            <a:r>
              <a:rPr lang="es-ES" sz="1600" dirty="0"/>
              <a:t/>
            </a:r>
            <a:br>
              <a:rPr lang="es-ES" sz="1600" dirty="0"/>
            </a:br>
            <a:r>
              <a:rPr lang="es-ES" sz="1600" dirty="0"/>
              <a:t>El </a:t>
            </a:r>
            <a:r>
              <a:rPr lang="es-ES" sz="1600" b="1" dirty="0"/>
              <a:t>servidor web del CERN se abre al público</a:t>
            </a:r>
            <a:r>
              <a:rPr lang="es-ES" sz="1600" dirty="0"/>
              <a:t>, y nace el concepto de "internauta".</a:t>
            </a:r>
            <a:br>
              <a:rPr lang="es-ES" sz="1600" dirty="0"/>
            </a:br>
            <a:r>
              <a:rPr lang="es-ES" sz="1600" dirty="0"/>
              <a:t>Cualquier persona del mundo con acceso a Internet podía entrar a una web por primera vez . Este hito marcó un antes y un después en la forma en que interactuamos con la información y la tecnología. Se conmemora todos los años como el </a:t>
            </a:r>
            <a:r>
              <a:rPr lang="es-ES" sz="1600" dirty="0" err="1"/>
              <a:t>dia</a:t>
            </a:r>
            <a:r>
              <a:rPr lang="es-ES" sz="1600" dirty="0"/>
              <a:t> del internauta.</a:t>
            </a:r>
            <a:endParaRPr lang="es-AR" sz="1600" dirty="0"/>
          </a:p>
        </p:txBody>
      </p:sp>
      <p:pic>
        <p:nvPicPr>
          <p:cNvPr id="6" name="Imagen 5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984" y="970335"/>
            <a:ext cx="2090058" cy="3736639"/>
          </a:xfrm>
          <a:prstGeom prst="rect">
            <a:avLst/>
          </a:prstGeom>
        </p:spPr>
      </p:pic>
      <p:sp>
        <p:nvSpPr>
          <p:cNvPr id="7" name="Rectangle 3"/>
          <p:cNvSpPr/>
          <p:nvPr/>
        </p:nvSpPr>
        <p:spPr>
          <a:xfrm>
            <a:off x="0" y="0"/>
            <a:ext cx="2286000" cy="365318"/>
          </a:xfrm>
          <a:prstGeom prst="rect">
            <a:avLst/>
          </a:prstGeom>
          <a:solidFill>
            <a:srgbClr val="DAA52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000000"/>
                </a:solidFill>
              </a:defRPr>
            </a:pPr>
            <a:r>
              <a:t>Web Retro</a:t>
            </a:r>
          </a:p>
        </p:txBody>
      </p:sp>
    </p:spTree>
    <p:extLst>
      <p:ext uri="{BB962C8B-B14F-4D97-AF65-F5344CB8AC3E}">
        <p14:creationId xmlns:p14="http://schemas.microsoft.com/office/powerpoint/2010/main" val="1655754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57732"/>
            <a:ext cx="3956180" cy="418129"/>
          </a:xfrm>
        </p:spPr>
        <p:txBody>
          <a:bodyPr>
            <a:noAutofit/>
          </a:bodyPr>
          <a:lstStyle/>
          <a:p>
            <a:r>
              <a:rPr lang="es-E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🔗 ¿Qué es el hipertexto?</a:t>
            </a:r>
            <a:endParaRPr lang="es-A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136" y="512666"/>
            <a:ext cx="7162411" cy="970383"/>
          </a:xfrm>
        </p:spPr>
        <p:txBody>
          <a:bodyPr>
            <a:normAutofit lnSpcReduction="10000"/>
          </a:bodyPr>
          <a:lstStyle/>
          <a:p>
            <a:r>
              <a:rPr lang="es-ES" b="1" dirty="0"/>
              <a:t>Hipertexto</a:t>
            </a:r>
            <a:r>
              <a:rPr lang="es-ES" dirty="0"/>
              <a:t> es una palabra compuesta:</a:t>
            </a:r>
          </a:p>
          <a:p>
            <a:r>
              <a:rPr lang="es-ES" b="1" dirty="0"/>
              <a:t>"</a:t>
            </a:r>
            <a:r>
              <a:rPr lang="es-ES" b="1" dirty="0" err="1"/>
              <a:t>Hiper</a:t>
            </a:r>
            <a:r>
              <a:rPr lang="es-ES" b="1" dirty="0"/>
              <a:t>"</a:t>
            </a:r>
            <a:r>
              <a:rPr lang="es-ES" dirty="0"/>
              <a:t>: más allá</a:t>
            </a:r>
            <a:r>
              <a:rPr lang="es-ES" dirty="0" smtClean="0"/>
              <a:t>. - </a:t>
            </a:r>
            <a:r>
              <a:rPr lang="es-ES" b="1" dirty="0" smtClean="0"/>
              <a:t>"</a:t>
            </a:r>
            <a:r>
              <a:rPr lang="es-ES" b="1" dirty="0"/>
              <a:t>Texto"</a:t>
            </a:r>
            <a:r>
              <a:rPr lang="es-ES" dirty="0"/>
              <a:t>: bueno… texto 😄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11" name="Rectángulo 10"/>
          <p:cNvSpPr/>
          <p:nvPr/>
        </p:nvSpPr>
        <p:spPr>
          <a:xfrm>
            <a:off x="106136" y="1433986"/>
            <a:ext cx="848152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hlinkClick r:id="rId2"/>
              </a:rPr>
              <a:t>El hipertexto</a:t>
            </a:r>
            <a:r>
              <a:rPr lang="es-ES" sz="2000" dirty="0"/>
              <a:t> es una </a:t>
            </a:r>
            <a:r>
              <a:rPr lang="es-ES" sz="2000" b="1" dirty="0"/>
              <a:t>estructura no secuencial</a:t>
            </a:r>
            <a:r>
              <a:rPr lang="es-ES" sz="2000" dirty="0"/>
              <a:t> que permite al autor </a:t>
            </a:r>
            <a:r>
              <a:rPr lang="es-ES" sz="2000" b="1" dirty="0"/>
              <a:t>crear, agregar, enlazar y compartir</a:t>
            </a:r>
            <a:r>
              <a:rPr lang="es-ES" sz="2000" dirty="0"/>
              <a:t> información de diversas fuentes. Esto se hace a través de enlaces que asocian las páginas webs unas con otras. El hipertexto, entonces es el texto que contiene enlaces a otros textos o contenido multimedia.</a:t>
            </a:r>
          </a:p>
          <a:p>
            <a:r>
              <a:rPr lang="es-ES" sz="2000" dirty="0"/>
              <a:t>Este término surgió por primera ver en 1965 y actualmente, la forma más habitual de encontrar hipertexto en la informática es </a:t>
            </a:r>
            <a:r>
              <a:rPr lang="es-ES" sz="2000" b="1" dirty="0"/>
              <a:t>a través de los hipervínculos</a:t>
            </a:r>
            <a:r>
              <a:rPr lang="es-ES" sz="2000" dirty="0"/>
              <a:t>. Si el lector hace clic sobre un hipervínculo, el programa le mostrará directamente un documento o página web enlazados, de forma que cada usuario puede crear su experiencia de lectura, sin necesidad de seguir un orden concreto.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4853713"/>
            <a:ext cx="903203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“Entonces, ¿qué es?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 texto que contiene </a:t>
            </a:r>
            <a:r>
              <a:rPr kumimoji="0" lang="es-AR" altLang="es-A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enlaces (links)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otros textos o recursos.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Eso permite: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Conectar conceptos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entre páginas.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Saltar de un documento a otro con solo hacer clic.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seguir un orden lineal: podés navegar </a:t>
            </a:r>
            <a:r>
              <a:rPr kumimoji="0" lang="es-AR" altLang="es-A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 asociaciones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no por índice.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 la base del concepto de </a:t>
            </a:r>
            <a:r>
              <a:rPr kumimoji="0" lang="es-AR" altLang="es-A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“navegar”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web: moverse libremente entre nodos de información.”</a:t>
            </a:r>
          </a:p>
        </p:txBody>
      </p:sp>
      <p:sp>
        <p:nvSpPr>
          <p:cNvPr id="13" name="Rectangle 3"/>
          <p:cNvSpPr/>
          <p:nvPr/>
        </p:nvSpPr>
        <p:spPr>
          <a:xfrm>
            <a:off x="0" y="0"/>
            <a:ext cx="2286000" cy="457200"/>
          </a:xfrm>
          <a:prstGeom prst="rect">
            <a:avLst/>
          </a:prstGeom>
          <a:solidFill>
            <a:srgbClr val="DAA52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000000"/>
                </a:solidFill>
              </a:defRPr>
            </a:pPr>
            <a:r>
              <a:t>Web Retro</a:t>
            </a:r>
          </a:p>
        </p:txBody>
      </p:sp>
    </p:spTree>
    <p:extLst>
      <p:ext uri="{BB962C8B-B14F-4D97-AF65-F5344CB8AC3E}">
        <p14:creationId xmlns:p14="http://schemas.microsoft.com/office/powerpoint/2010/main" val="2496198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86000" y="9331"/>
            <a:ext cx="5817637" cy="447869"/>
          </a:xfrm>
        </p:spPr>
        <p:txBody>
          <a:bodyPr>
            <a:normAutofit/>
          </a:bodyPr>
          <a:lstStyle/>
          <a:p>
            <a:r>
              <a:rPr lang="es-E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🧠 ¿De dónde sacó la idea?</a:t>
            </a:r>
            <a:endParaRPr lang="es-A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1257" y="902379"/>
            <a:ext cx="8686800" cy="5778339"/>
          </a:xfrm>
        </p:spPr>
        <p:txBody>
          <a:bodyPr>
            <a:normAutofit fontScale="92500" lnSpcReduction="10000"/>
          </a:bodyPr>
          <a:lstStyle/>
          <a:p>
            <a:r>
              <a:rPr lang="es-ES" sz="2800" dirty="0" err="1"/>
              <a:t>Berners</a:t>
            </a:r>
            <a:r>
              <a:rPr lang="es-ES" sz="2800" dirty="0"/>
              <a:t>-Lee estaba inspirado en varios conceptos previos:</a:t>
            </a:r>
          </a:p>
          <a:p>
            <a:r>
              <a:rPr lang="es-ES" sz="2800" b="1" dirty="0"/>
              <a:t>"</a:t>
            </a:r>
            <a:r>
              <a:rPr lang="es-ES" sz="2800" b="1" dirty="0" err="1"/>
              <a:t>Memex</a:t>
            </a:r>
            <a:r>
              <a:rPr lang="es-ES" sz="2800" b="1" dirty="0"/>
              <a:t>" (1945)</a:t>
            </a:r>
            <a:r>
              <a:rPr lang="es-ES" sz="2800" dirty="0"/>
              <a:t>: idea de </a:t>
            </a:r>
            <a:r>
              <a:rPr lang="es-ES" sz="2800" dirty="0" err="1"/>
              <a:t>Vannevar</a:t>
            </a:r>
            <a:r>
              <a:rPr lang="es-ES" sz="2800" dirty="0"/>
              <a:t> Bush, una máquina para almacenar todo el conocimiento humano enlazado como una red</a:t>
            </a:r>
            <a:r>
              <a:rPr lang="es-ES" sz="2800" dirty="0" smtClean="0"/>
              <a:t>.</a:t>
            </a:r>
          </a:p>
          <a:p>
            <a:r>
              <a:rPr lang="es-ES" sz="2800" dirty="0">
                <a:hlinkClick r:id="rId2"/>
              </a:rPr>
              <a:t>https://es.wikipedia.org/wiki/Memex</a:t>
            </a:r>
            <a:endParaRPr lang="es-ES" sz="2800" dirty="0"/>
          </a:p>
          <a:p>
            <a:r>
              <a:rPr lang="es-ES" sz="2800" b="1" dirty="0" smtClean="0"/>
              <a:t>"Hipertexto" </a:t>
            </a:r>
            <a:r>
              <a:rPr lang="es-ES" sz="2800" b="1" dirty="0"/>
              <a:t>(1965)</a:t>
            </a:r>
            <a:r>
              <a:rPr lang="es-ES" sz="2800" dirty="0"/>
              <a:t>: término acuñado por Ted Nelson</a:t>
            </a:r>
            <a:r>
              <a:rPr lang="es-ES" sz="2800" dirty="0" smtClean="0"/>
              <a:t>.</a:t>
            </a:r>
          </a:p>
          <a:p>
            <a:r>
              <a:rPr lang="es-ES" sz="2800" dirty="0">
                <a:hlinkClick r:id="rId3"/>
              </a:rPr>
              <a:t>https://www.historyofinformation.com/detail.php?id=830</a:t>
            </a:r>
            <a:endParaRPr lang="es-ES" sz="2800" dirty="0"/>
          </a:p>
          <a:p>
            <a:r>
              <a:rPr lang="es-ES" sz="2800" b="1" dirty="0" smtClean="0"/>
              <a:t>Sistemas </a:t>
            </a:r>
            <a:r>
              <a:rPr lang="es-ES" sz="2800" b="1" dirty="0"/>
              <a:t>como ENQUIRE</a:t>
            </a:r>
            <a:r>
              <a:rPr lang="es-ES" sz="2800" dirty="0"/>
              <a:t>: un proyecto anterior de </a:t>
            </a:r>
            <a:r>
              <a:rPr lang="es-ES" sz="2800" dirty="0" err="1"/>
              <a:t>Berners</a:t>
            </a:r>
            <a:r>
              <a:rPr lang="es-ES" sz="2800" dirty="0"/>
              <a:t>-Lee, que ya conectaba archivos de forma rudimentaria</a:t>
            </a:r>
            <a:r>
              <a:rPr lang="es-ES" sz="2800" dirty="0" smtClean="0"/>
              <a:t>.</a:t>
            </a:r>
          </a:p>
          <a:p>
            <a:r>
              <a:rPr lang="es-ES" sz="2800" dirty="0">
                <a:hlinkClick r:id="rId4"/>
              </a:rPr>
              <a:t>https://es.wikipedia.org/wiki/Enquire</a:t>
            </a:r>
            <a:endParaRPr lang="es-ES" sz="2800" dirty="0"/>
          </a:p>
          <a:p>
            <a:r>
              <a:rPr lang="es-ES" sz="2800" dirty="0"/>
              <a:t>Pero lo que faltaba era algo fundamental: </a:t>
            </a:r>
            <a:r>
              <a:rPr lang="es-ES" sz="2800" b="1" dirty="0"/>
              <a:t>Internet ya existía, pero no tenía un sistema de navegación visual, con documentos conectados y fáciles de leer desde cualquier lugar</a:t>
            </a:r>
            <a:r>
              <a:rPr lang="es-ES" sz="2800" dirty="0"/>
              <a:t>.</a:t>
            </a:r>
          </a:p>
          <a:p>
            <a:endParaRPr lang="es-AR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286000" cy="457200"/>
          </a:xfrm>
          <a:prstGeom prst="rect">
            <a:avLst/>
          </a:prstGeom>
          <a:solidFill>
            <a:srgbClr val="DAA52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000000"/>
                </a:solidFill>
              </a:defRPr>
            </a:pPr>
            <a:r>
              <a:t>Web Retro</a:t>
            </a:r>
          </a:p>
        </p:txBody>
      </p:sp>
    </p:spTree>
    <p:extLst>
      <p:ext uri="{BB962C8B-B14F-4D97-AF65-F5344CB8AC3E}">
        <p14:creationId xmlns:p14="http://schemas.microsoft.com/office/powerpoint/2010/main" val="20545202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79971"/>
            <a:ext cx="7772400" cy="491833"/>
          </a:xfrm>
        </p:spPr>
        <p:txBody>
          <a:bodyPr>
            <a:normAutofit fontScale="90000"/>
          </a:bodyPr>
          <a:lstStyle/>
          <a:p>
            <a:pPr lvl="0"/>
            <a:r>
              <a:rPr lang="es-AR" altLang="es-A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🚀 </a:t>
            </a:r>
            <a:r>
              <a:rPr lang="es-AR" altLang="es-A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¿Qué inventó exactamente?</a:t>
            </a:r>
            <a:br>
              <a:rPr lang="es-AR" altLang="es-A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s-A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6276" y="671804"/>
            <a:ext cx="8851447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s-AR" altLang="es-A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</a:t>
            </a:r>
            <a:r>
              <a:rPr kumimoji="0" lang="es-AR" altLang="es-A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s-AR" altLang="es-AR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HyperText</a:t>
            </a:r>
            <a:r>
              <a:rPr kumimoji="0" lang="es-AR" altLang="es-A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AR" altLang="es-AR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</a:t>
            </a:r>
            <a:r>
              <a:rPr kumimoji="0" lang="es-AR" altLang="es-A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AR" altLang="es-AR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</a:t>
            </a:r>
            <a:r>
              <a:rPr kumimoji="0" lang="es-AR" altLang="es-A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Lenguaje para estructurar documentos con enlaces, títulos, listas,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s-AR" altLang="es-A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</a:t>
            </a:r>
            <a:r>
              <a:rPr kumimoji="0" lang="es-AR" altLang="es-A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s-AR" altLang="es-AR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HyperText</a:t>
            </a:r>
            <a:r>
              <a:rPr kumimoji="0" lang="es-AR" altLang="es-A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Transfer </a:t>
            </a:r>
            <a:r>
              <a:rPr kumimoji="0" lang="es-AR" altLang="es-AR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Protocol</a:t>
            </a:r>
            <a:r>
              <a:rPr kumimoji="0" lang="es-AR" altLang="es-A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Protocolo que regula cómo se piden y se entregan los documentos.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s-AR" altLang="es-A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URL</a:t>
            </a:r>
            <a:r>
              <a:rPr kumimoji="0" lang="es-AR" altLang="es-A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s-AR" altLang="es-AR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Uniform</a:t>
            </a:r>
            <a:r>
              <a:rPr kumimoji="0" lang="es-AR" altLang="es-A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AR" altLang="es-AR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</a:t>
            </a:r>
            <a:r>
              <a:rPr kumimoji="0" lang="es-AR" altLang="es-A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AR" altLang="es-AR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Locator</a:t>
            </a:r>
            <a:r>
              <a:rPr kumimoji="0" lang="es-AR" altLang="es-A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dirección única para cada recurso, como si fuera la “coordenada” de cada página.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Así nació la </a:t>
            </a:r>
            <a:r>
              <a:rPr kumimoji="0" lang="es-AR" altLang="es-AR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World</a:t>
            </a:r>
            <a:r>
              <a:rPr kumimoji="0" lang="es-AR" altLang="es-A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Wide Web</a:t>
            </a:r>
            <a:r>
              <a:rPr kumimoji="0" lang="es-AR" altLang="es-A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 diciembre de 1990. El primer sitio fue:</a:t>
            </a:r>
            <a:br>
              <a:rPr kumimoji="0" lang="es-AR" altLang="es-A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AR" altLang="es-A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👉 </a:t>
            </a:r>
            <a:r>
              <a:rPr kumimoji="0" lang="es-AR" altLang="es-A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http://info.cern.ch</a:t>
            </a:r>
            <a:endParaRPr kumimoji="0" lang="es-AR" altLang="es-A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0" y="0"/>
            <a:ext cx="2286000" cy="457200"/>
          </a:xfrm>
          <a:prstGeom prst="rect">
            <a:avLst/>
          </a:prstGeom>
          <a:solidFill>
            <a:srgbClr val="DAA52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000000"/>
                </a:solidFill>
              </a:defRPr>
            </a:pPr>
            <a:r>
              <a:t>Web Retro</a:t>
            </a:r>
          </a:p>
        </p:txBody>
      </p:sp>
    </p:spTree>
    <p:extLst>
      <p:ext uri="{BB962C8B-B14F-4D97-AF65-F5344CB8AC3E}">
        <p14:creationId xmlns:p14="http://schemas.microsoft.com/office/powerpoint/2010/main" val="25801529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86000" y="-139959"/>
            <a:ext cx="5910943" cy="615820"/>
          </a:xfrm>
        </p:spPr>
        <p:txBody>
          <a:bodyPr>
            <a:noAutofit/>
          </a:bodyPr>
          <a:lstStyle/>
          <a:p>
            <a:r>
              <a:rPr lang="es-E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🧭¿</a:t>
            </a:r>
            <a:r>
              <a:rPr lang="es-E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Por qué lo pensó como hipertexto</a:t>
            </a:r>
            <a:r>
              <a:rPr lang="es-E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s-A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259633"/>
            <a:ext cx="9190653" cy="3998167"/>
          </a:xfrm>
        </p:spPr>
        <p:txBody>
          <a:bodyPr>
            <a:normAutofit/>
          </a:bodyPr>
          <a:lstStyle/>
          <a:p>
            <a:r>
              <a:rPr lang="es-ES" dirty="0" smtClean="0"/>
              <a:t>Porque </a:t>
            </a:r>
            <a:r>
              <a:rPr lang="es-ES" b="1" dirty="0"/>
              <a:t>quería que la información se pudiera recorrer como una red de ideas conectadas</a:t>
            </a:r>
            <a:r>
              <a:rPr lang="es-ES" dirty="0"/>
              <a:t>, no como un índice de archivo. Pensó:</a:t>
            </a:r>
          </a:p>
          <a:p>
            <a:r>
              <a:rPr lang="es-ES" dirty="0"/>
              <a:t>¿Y si cada concepto técnico, físico o de software pudiera referenciar a otro con un solo clic?</a:t>
            </a:r>
          </a:p>
          <a:p>
            <a:r>
              <a:rPr lang="es-ES" dirty="0"/>
              <a:t>¿Y si las ideas pudieran crecer como un organismo vivo, enlazado?</a:t>
            </a:r>
          </a:p>
          <a:p>
            <a:r>
              <a:rPr lang="es-ES" dirty="0"/>
              <a:t>¿Y si esto funcionara para todo el mundo, no solo para científicos?</a:t>
            </a:r>
          </a:p>
          <a:p>
            <a:r>
              <a:rPr lang="es-ES" dirty="0"/>
              <a:t>Esa fue su visión. Y funcionó.</a:t>
            </a:r>
          </a:p>
          <a:p>
            <a:endParaRPr lang="es-AR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286000" cy="457200"/>
          </a:xfrm>
          <a:prstGeom prst="rect">
            <a:avLst/>
          </a:prstGeom>
          <a:solidFill>
            <a:srgbClr val="DAA52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000000"/>
                </a:solidFill>
              </a:defRPr>
            </a:pPr>
            <a:r>
              <a:t>Web Retro</a:t>
            </a:r>
          </a:p>
        </p:txBody>
      </p:sp>
    </p:spTree>
    <p:extLst>
      <p:ext uri="{BB962C8B-B14F-4D97-AF65-F5344CB8AC3E}">
        <p14:creationId xmlns:p14="http://schemas.microsoft.com/office/powerpoint/2010/main" val="33132473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2804" y="113199"/>
            <a:ext cx="5632191" cy="344001"/>
          </a:xfrm>
        </p:spPr>
        <p:txBody>
          <a:bodyPr>
            <a:normAutofit/>
          </a:bodyPr>
          <a:lstStyle/>
          <a:p>
            <a:r>
              <a:rPr sz="1800" b="1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¿</a:t>
            </a:r>
            <a:r>
              <a:rPr sz="1800" b="1" dirty="0" err="1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Qué</a:t>
            </a:r>
            <a:r>
              <a:rPr sz="1800" b="1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800" b="1" dirty="0" err="1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sz="1800" b="1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DNS</a:t>
            </a:r>
            <a:r>
              <a:rPr sz="1800" b="1" dirty="0" smtClean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s-AR" sz="1800" b="1" dirty="0" smtClean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s-A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Domain</a:t>
            </a:r>
            <a:r>
              <a:rPr lang="es-A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A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s-A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sz="1800" b="1" dirty="0">
              <a:solidFill>
                <a:srgbClr val="8B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286000" cy="457200"/>
          </a:xfrm>
          <a:prstGeom prst="rect">
            <a:avLst/>
          </a:prstGeom>
          <a:solidFill>
            <a:srgbClr val="DAA52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000000"/>
                </a:solidFill>
              </a:defRPr>
            </a:pPr>
            <a:r>
              <a:t>Web Retro</a:t>
            </a:r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974" y="641866"/>
            <a:ext cx="8994711" cy="627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🌐 </a:t>
            </a:r>
            <a:r>
              <a:rPr kumimoji="0" lang="es-AR" altLang="es-A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Traduce nombres como google.com en direcciones IP reales</a:t>
            </a:r>
            <a:r>
              <a:rPr kumimoji="0" lang="es-AR" altLang="es-A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que son los “números de matrícula” de las computadoras en Internet.</a:t>
            </a:r>
            <a:br>
              <a:rPr kumimoji="0" lang="es-AR" altLang="es-A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s-AR" altLang="es-A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Ejemplo: google.com → 142.250.78.14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🕰️ </a:t>
            </a:r>
            <a:r>
              <a:rPr kumimoji="0" lang="es-AR" altLang="es-A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Creado en 1983</a:t>
            </a:r>
            <a:r>
              <a:rPr kumimoji="0" lang="es-AR" altLang="es-A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para reemplazar una lista estática de servidores.</a:t>
            </a:r>
            <a:br>
              <a:rPr kumimoji="0" lang="es-AR" altLang="es-A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s-AR" altLang="es-A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Antes, todo el mundo usaba un archivo llamado hosts.txt que se actualizaba a mano 😳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📖 </a:t>
            </a:r>
            <a:r>
              <a:rPr kumimoji="0" lang="es-AR" altLang="es-A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Funciona como la agenda telefónica de Internet</a:t>
            </a:r>
            <a:r>
              <a:rPr kumimoji="0" lang="es-AR" altLang="es-A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br>
              <a:rPr kumimoji="0" lang="es-AR" altLang="es-A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s-AR" altLang="es-A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Vos sabés el nombre, el DNS te da el número.</a:t>
            </a:r>
            <a:br>
              <a:rPr kumimoji="0" lang="es-AR" altLang="es-A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s-AR" altLang="es-A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🔁 Al escribir una URL, el navegador consulta a un servidor DNS para encontrar la IP correspondiente.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🧠 </a:t>
            </a:r>
            <a:r>
              <a:rPr kumimoji="0" lang="es-AR" altLang="es-A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Distribuido y jerárquico</a:t>
            </a:r>
            <a:r>
              <a:rPr kumimoji="0" lang="es-AR" altLang="es-A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br>
              <a:rPr kumimoji="0" lang="es-AR" altLang="es-A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s-AR" altLang="es-A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Hay millones de servidores DNS en el mundo, organizados por zonas (.</a:t>
            </a:r>
            <a:r>
              <a:rPr kumimoji="0" lang="es-AR" altLang="es-A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com</a:t>
            </a:r>
            <a:r>
              <a:rPr kumimoji="0" lang="es-AR" altLang="es-A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.</a:t>
            </a:r>
            <a:r>
              <a:rPr kumimoji="0" lang="es-AR" altLang="es-A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org</a:t>
            </a:r>
            <a:r>
              <a:rPr kumimoji="0" lang="es-AR" altLang="es-A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.</a:t>
            </a:r>
            <a:r>
              <a:rPr kumimoji="0" lang="es-AR" altLang="es-A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ar</a:t>
            </a:r>
            <a:r>
              <a:rPr kumimoji="0" lang="es-AR" altLang="es-A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etc.)</a:t>
            </a:r>
            <a:br>
              <a:rPr kumimoji="0" lang="es-AR" altLang="es-A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s-AR" altLang="es-A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Si uno falla, hay copias en otros lugares.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🔒 </a:t>
            </a:r>
            <a:r>
              <a:rPr kumimoji="0" lang="es-AR" altLang="es-A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DNS moderno</a:t>
            </a:r>
            <a:r>
              <a:rPr kumimoji="0" lang="es-AR" altLang="es-A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puede usar seguridad extra (DNSSEC) o incluso cifrado (</a:t>
            </a:r>
            <a:r>
              <a:rPr kumimoji="0" lang="es-AR" altLang="es-A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DoH</a:t>
            </a:r>
            <a:r>
              <a:rPr kumimoji="0" lang="es-AR" altLang="es-A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= DNS </a:t>
            </a:r>
            <a:r>
              <a:rPr kumimoji="0" lang="es-AR" altLang="es-A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over</a:t>
            </a:r>
            <a:r>
              <a:rPr kumimoji="0" lang="es-AR" altLang="es-A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HTTPS).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1872</Words>
  <Application>Microsoft Office PowerPoint</Application>
  <PresentationFormat>Presentación en pantalla (4:3)</PresentationFormat>
  <Paragraphs>213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Arial Unicode MS</vt:lpstr>
      <vt:lpstr>Arial</vt:lpstr>
      <vt:lpstr>Calibri</vt:lpstr>
      <vt:lpstr>Calibri Light</vt:lpstr>
      <vt:lpstr>Courier New</vt:lpstr>
      <vt:lpstr>Segoe UI Emoji</vt:lpstr>
      <vt:lpstr>Office Theme</vt:lpstr>
      <vt:lpstr>De la Historia del HTML a Publicar un Sitio Web</vt:lpstr>
      <vt:lpstr>Antes del HTML</vt:lpstr>
      <vt:lpstr>El nacimiento de la Web: ¿Quién y por qué?</vt:lpstr>
      <vt:lpstr>Presentación de PowerPoint</vt:lpstr>
      <vt:lpstr>🔗 ¿Qué es el hipertexto?</vt:lpstr>
      <vt:lpstr>🧠 ¿De dónde sacó la idea?</vt:lpstr>
      <vt:lpstr>🚀 ¿Qué inventó exactamente? </vt:lpstr>
      <vt:lpstr>🧭¿Por qué lo pensó como hipertexto?</vt:lpstr>
      <vt:lpstr>¿Qué es DNS? - (Domain Name System)</vt:lpstr>
      <vt:lpstr>¿Qué es una URL?</vt:lpstr>
      <vt:lpstr>¿Qué es HTTP?</vt:lpstr>
      <vt:lpstr>Entonces… ¿Qué es HTML, de verdad?</vt:lpstr>
      <vt:lpstr>🧭 ¿Qué pasa cuando escribís una URL?</vt:lpstr>
      <vt:lpstr>Desde tu casa a Internet</vt:lpstr>
      <vt:lpstr>¿Qué es un hosting?</vt:lpstr>
      <vt:lpstr>Publicar tu sitio – EL PASO FINAL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la Historia del HTML a Publicar un Sitio Web</dc:title>
  <dc:subject/>
  <dc:creator/>
  <cp:keywords/>
  <dc:description>generated using python-pptx</dc:description>
  <cp:lastModifiedBy>Diego Markiewicz</cp:lastModifiedBy>
  <cp:revision>23</cp:revision>
  <dcterms:created xsi:type="dcterms:W3CDTF">2013-01-27T09:14:16Z</dcterms:created>
  <dcterms:modified xsi:type="dcterms:W3CDTF">2025-07-03T17:04:38Z</dcterms:modified>
  <cp:category/>
</cp:coreProperties>
</file>