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59" r:id="rId8"/>
    <p:sldId id="260" r:id="rId9"/>
    <p:sldId id="262"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93" d="100"/>
          <a:sy n="93" d="100"/>
        </p:scale>
        <p:origin x="302" y="8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C0D37EEE-75D6-4597-B974-4251AF0A36E6}" type="datetimeFigureOut">
              <a:rPr lang="es-MX" smtClean="0"/>
              <a:t>29/04/2025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3988559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0D37EEE-75D6-4597-B974-4251AF0A36E6}" type="datetimeFigureOut">
              <a:rPr lang="es-MX" smtClean="0"/>
              <a:t>29/04/2025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215448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0D37EEE-75D6-4597-B974-4251AF0A36E6}" type="datetimeFigureOut">
              <a:rPr lang="es-MX" smtClean="0"/>
              <a:t>29/04/2025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E0C3100-FF60-425E-B73A-9F68A34BE73F}"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9072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0D37EEE-75D6-4597-B974-4251AF0A36E6}" type="datetimeFigureOut">
              <a:rPr lang="es-MX" smtClean="0"/>
              <a:t>29/04/2025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3291110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0D37EEE-75D6-4597-B974-4251AF0A36E6}" type="datetimeFigureOut">
              <a:rPr lang="es-MX" smtClean="0"/>
              <a:t>29/04/2025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E0C3100-FF60-425E-B73A-9F68A34BE73F}"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6058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0D37EEE-75D6-4597-B974-4251AF0A36E6}" type="datetimeFigureOut">
              <a:rPr lang="es-MX" smtClean="0"/>
              <a:t>29/04/2025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302186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D37EEE-75D6-4597-B974-4251AF0A36E6}" type="datetimeFigureOut">
              <a:rPr lang="es-MX" smtClean="0"/>
              <a:t>29/04/2025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3824978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D37EEE-75D6-4597-B974-4251AF0A36E6}" type="datetimeFigureOut">
              <a:rPr lang="es-MX" smtClean="0"/>
              <a:t>29/04/2025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210406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C0D37EEE-75D6-4597-B974-4251AF0A36E6}" type="datetimeFigureOut">
              <a:rPr lang="es-MX" smtClean="0"/>
              <a:t>29/04/2025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257759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C0D37EEE-75D6-4597-B974-4251AF0A36E6}" type="datetimeFigureOut">
              <a:rPr lang="es-MX" smtClean="0"/>
              <a:t>29/04/2025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277901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C0D37EEE-75D6-4597-B974-4251AF0A36E6}" type="datetimeFigureOut">
              <a:rPr lang="es-MX" smtClean="0"/>
              <a:t>29/04/2025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153969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C0D37EEE-75D6-4597-B974-4251AF0A36E6}" type="datetimeFigureOut">
              <a:rPr lang="es-MX" smtClean="0"/>
              <a:t>29/04/2025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210394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C0D37EEE-75D6-4597-B974-4251AF0A36E6}" type="datetimeFigureOut">
              <a:rPr lang="es-MX" smtClean="0"/>
              <a:t>29/04/2025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2950573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D37EEE-75D6-4597-B974-4251AF0A36E6}" type="datetimeFigureOut">
              <a:rPr lang="es-MX" smtClean="0"/>
              <a:t>29/04/2025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82309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0D37EEE-75D6-4597-B974-4251AF0A36E6}" type="datetimeFigureOut">
              <a:rPr lang="es-MX" smtClean="0"/>
              <a:t>29/04/2025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2764266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C0D37EEE-75D6-4597-B974-4251AF0A36E6}" type="datetimeFigureOut">
              <a:rPr lang="es-MX" smtClean="0"/>
              <a:t>29/04/2025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E0C3100-FF60-425E-B73A-9F68A34BE73F}" type="slidenum">
              <a:rPr lang="es-MX" smtClean="0"/>
              <a:t>‹Nº›</a:t>
            </a:fld>
            <a:endParaRPr lang="es-MX"/>
          </a:p>
        </p:txBody>
      </p:sp>
    </p:spTree>
    <p:extLst>
      <p:ext uri="{BB962C8B-B14F-4D97-AF65-F5344CB8AC3E}">
        <p14:creationId xmlns:p14="http://schemas.microsoft.com/office/powerpoint/2010/main" val="104948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0D37EEE-75D6-4597-B974-4251AF0A36E6}" type="datetimeFigureOut">
              <a:rPr lang="es-MX" smtClean="0"/>
              <a:t>29/04/2025</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E0C3100-FF60-425E-B73A-9F68A34BE73F}" type="slidenum">
              <a:rPr lang="es-MX" smtClean="0"/>
              <a:t>‹Nº›</a:t>
            </a:fld>
            <a:endParaRPr lang="es-MX"/>
          </a:p>
        </p:txBody>
      </p:sp>
    </p:spTree>
    <p:extLst>
      <p:ext uri="{BB962C8B-B14F-4D97-AF65-F5344CB8AC3E}">
        <p14:creationId xmlns:p14="http://schemas.microsoft.com/office/powerpoint/2010/main" val="7104017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910046" y="2899955"/>
            <a:ext cx="9474926" cy="923330"/>
          </a:xfrm>
          <a:prstGeom prst="rect">
            <a:avLst/>
          </a:prstGeom>
          <a:noFill/>
        </p:spPr>
        <p:txBody>
          <a:bodyPr wrap="square" rtlCol="0">
            <a:spAutoFit/>
          </a:bodyPr>
          <a:lstStyle/>
          <a:p>
            <a:pPr algn="ctr"/>
            <a:r>
              <a:rPr lang="es-MX" sz="5400" dirty="0" smtClean="0">
                <a:latin typeface="Gloucester MT Extra Condensed" panose="02030808020601010101" pitchFamily="18" charset="0"/>
              </a:rPr>
              <a:t>LA ADMINISTRACIÓN</a:t>
            </a:r>
            <a:endParaRPr lang="es-MX" sz="5400" dirty="0">
              <a:latin typeface="Gloucester MT Extra Condensed" panose="02030808020601010101" pitchFamily="18" charset="0"/>
            </a:endParaRPr>
          </a:p>
        </p:txBody>
      </p:sp>
    </p:spTree>
    <p:extLst>
      <p:ext uri="{BB962C8B-B14F-4D97-AF65-F5344CB8AC3E}">
        <p14:creationId xmlns:p14="http://schemas.microsoft.com/office/powerpoint/2010/main" val="2253963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968829" y="727771"/>
            <a:ext cx="2819400" cy="748331"/>
          </a:xfrm>
        </p:spPr>
        <p:txBody>
          <a:bodyPr>
            <a:noAutofit/>
          </a:bodyPr>
          <a:lstStyle/>
          <a:p>
            <a:r>
              <a:rPr lang="es-MX" sz="4000" b="1" dirty="0" smtClean="0">
                <a:solidFill>
                  <a:schemeClr val="tx1"/>
                </a:solidFill>
              </a:rPr>
              <a:t>CONCEPTO</a:t>
            </a:r>
            <a:endParaRPr lang="es-MX" sz="4000" b="1" dirty="0">
              <a:solidFill>
                <a:schemeClr val="tx1"/>
              </a:solidFill>
            </a:endParaRPr>
          </a:p>
        </p:txBody>
      </p:sp>
      <p:sp>
        <p:nvSpPr>
          <p:cNvPr id="2" name="Rectángulo 1"/>
          <p:cNvSpPr/>
          <p:nvPr/>
        </p:nvSpPr>
        <p:spPr>
          <a:xfrm>
            <a:off x="2718162" y="1668921"/>
            <a:ext cx="6096000" cy="2308324"/>
          </a:xfrm>
          <a:prstGeom prst="rect">
            <a:avLst/>
          </a:prstGeom>
          <a:solidFill>
            <a:schemeClr val="accent6">
              <a:lumMod val="40000"/>
              <a:lumOff val="60000"/>
            </a:schemeClr>
          </a:solidFill>
        </p:spPr>
        <p:txBody>
          <a:bodyPr>
            <a:spAutoFit/>
          </a:bodyPr>
          <a:lstStyle/>
          <a:p>
            <a:pPr algn="just"/>
            <a:r>
              <a:rPr lang="en-US" sz="3600" dirty="0"/>
              <a:t>“Administrar es prever, organizar, dirigir, coordinar y controlar a </a:t>
            </a:r>
            <a:r>
              <a:rPr lang="en-US" sz="3600" dirty="0" err="1"/>
              <a:t>través</a:t>
            </a:r>
            <a:r>
              <a:rPr lang="en-US" sz="3600" dirty="0"/>
              <a:t> de la </a:t>
            </a:r>
            <a:r>
              <a:rPr lang="en-US" sz="3600" dirty="0" err="1"/>
              <a:t>gerencia</a:t>
            </a:r>
            <a:r>
              <a:rPr lang="en-US" sz="3600" dirty="0"/>
              <a:t>”. (Henri </a:t>
            </a:r>
            <a:r>
              <a:rPr lang="en-US" sz="3600" dirty="0" err="1"/>
              <a:t>Fayol</a:t>
            </a:r>
            <a:r>
              <a:rPr lang="en-US" sz="3600" dirty="0"/>
              <a:t>).</a:t>
            </a:r>
            <a:endParaRPr lang="es-MX" sz="3600" dirty="0"/>
          </a:p>
        </p:txBody>
      </p:sp>
      <p:pic>
        <p:nvPicPr>
          <p:cNvPr id="1026" name="Picture 2" descr="Elementos del concepto d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7412" y="4561949"/>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4836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05393" y="744583"/>
            <a:ext cx="4598126" cy="954107"/>
          </a:xfrm>
          <a:prstGeom prst="rect">
            <a:avLst/>
          </a:prstGeom>
          <a:noFill/>
        </p:spPr>
        <p:txBody>
          <a:bodyPr wrap="square" rtlCol="0">
            <a:spAutoFit/>
          </a:bodyPr>
          <a:lstStyle/>
          <a:p>
            <a:pPr algn="ctr"/>
            <a:r>
              <a:rPr lang="es-MX" sz="2800" dirty="0" smtClean="0"/>
              <a:t>ANTECEDENTES DE LA ADMINISTRACIÓN</a:t>
            </a:r>
            <a:endParaRPr lang="es-MX" sz="2800" dirty="0"/>
          </a:p>
        </p:txBody>
      </p:sp>
      <p:sp>
        <p:nvSpPr>
          <p:cNvPr id="3" name="Rectángulo 2"/>
          <p:cNvSpPr/>
          <p:nvPr/>
        </p:nvSpPr>
        <p:spPr>
          <a:xfrm>
            <a:off x="1859279" y="2091792"/>
            <a:ext cx="7820297" cy="2862322"/>
          </a:xfrm>
          <a:prstGeom prst="rect">
            <a:avLst/>
          </a:prstGeom>
        </p:spPr>
        <p:txBody>
          <a:bodyPr wrap="square">
            <a:spAutoFit/>
          </a:bodyPr>
          <a:lstStyle/>
          <a:p>
            <a:pPr algn="just"/>
            <a:r>
              <a:rPr lang="es-ES" dirty="0"/>
              <a:t>La administración aparece desde que el hombre comienza a trabajar en sociedad. El surgimiento de la administración es un acontecimiento de primera importancia en la historia social en pocos casos, si los hay, una institución básicamente nueva, o algún nuevo grupo dirigente, han surgido tan rápido como la administración desde principios del siglo. Pocas veces en la historia de la humanidad una institución se ha manifestado indispensable con tanta rapidez. La administración que es el órgano específico encargado de hacer que los recursos sean productivos, esto es, con la responsabilidad de organizar el desarrollo económico, refleja el espíritu esencial de la era </a:t>
            </a:r>
            <a:r>
              <a:rPr lang="es-ES" dirty="0" smtClean="0"/>
              <a:t>moderna.</a:t>
            </a:r>
            <a:endParaRPr lang="es-MX" dirty="0"/>
          </a:p>
        </p:txBody>
      </p:sp>
    </p:spTree>
    <p:extLst>
      <p:ext uri="{BB962C8B-B14F-4D97-AF65-F5344CB8AC3E}">
        <p14:creationId xmlns:p14="http://schemas.microsoft.com/office/powerpoint/2010/main" val="834825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IMPORTANCIA </a:t>
            </a:r>
            <a:endParaRPr lang="es-MX" dirty="0"/>
          </a:p>
        </p:txBody>
      </p:sp>
      <p:sp>
        <p:nvSpPr>
          <p:cNvPr id="3" name="Marcador de contenido 2"/>
          <p:cNvSpPr>
            <a:spLocks noGrp="1"/>
          </p:cNvSpPr>
          <p:nvPr>
            <p:ph idx="1"/>
          </p:nvPr>
        </p:nvSpPr>
        <p:spPr>
          <a:xfrm>
            <a:off x="677333" y="2160589"/>
            <a:ext cx="9511695" cy="3521753"/>
          </a:xfrm>
        </p:spPr>
        <p:txBody>
          <a:bodyPr>
            <a:noAutofit/>
          </a:bodyPr>
          <a:lstStyle/>
          <a:p>
            <a:pPr marL="0" indent="0">
              <a:buNone/>
            </a:pPr>
            <a:r>
              <a:rPr lang="es-ES" sz="2400" dirty="0"/>
              <a:t>Reyes Ponce nos enumera la importancia de la administración como: </a:t>
            </a:r>
            <a:endParaRPr lang="es-ES" sz="2400" dirty="0" smtClean="0"/>
          </a:p>
          <a:p>
            <a:r>
              <a:rPr lang="es-ES" sz="2400" dirty="0" smtClean="0"/>
              <a:t> </a:t>
            </a:r>
            <a:r>
              <a:rPr lang="es-ES" sz="2400" dirty="0"/>
              <a:t>La administración se da donde quiera que existe un organismo social, aunque lógicamente sea más necesaria, cuanto mayor y más complejo sea éste. El éxito de un organismo social depende, directa e inmediatamente, de su buena administración y sólo a través de ésta, de los elementos materiales, humanos, etc. con que ese organismo cuenta.</a:t>
            </a:r>
            <a:endParaRPr lang="es-MX" sz="2400" dirty="0"/>
          </a:p>
        </p:txBody>
      </p:sp>
    </p:spTree>
    <p:extLst>
      <p:ext uri="{BB962C8B-B14F-4D97-AF65-F5344CB8AC3E}">
        <p14:creationId xmlns:p14="http://schemas.microsoft.com/office/powerpoint/2010/main" val="310002718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DE LA ADMINISTRACIÓN</a:t>
            </a:r>
            <a:endParaRPr lang="es-MX" dirty="0"/>
          </a:p>
        </p:txBody>
      </p:sp>
      <p:sp>
        <p:nvSpPr>
          <p:cNvPr id="3" name="Marcador de contenido 2"/>
          <p:cNvSpPr>
            <a:spLocks noGrp="1"/>
          </p:cNvSpPr>
          <p:nvPr>
            <p:ph idx="1"/>
          </p:nvPr>
        </p:nvSpPr>
        <p:spPr>
          <a:xfrm>
            <a:off x="3498911" y="2552474"/>
            <a:ext cx="4521683" cy="2920863"/>
          </a:xfrm>
        </p:spPr>
        <p:txBody>
          <a:bodyPr>
            <a:noAutofit/>
          </a:bodyPr>
          <a:lstStyle/>
          <a:p>
            <a:r>
              <a:rPr lang="es-ES" sz="3200" b="1" dirty="0" smtClean="0"/>
              <a:t>Universalidad .</a:t>
            </a:r>
          </a:p>
          <a:p>
            <a:r>
              <a:rPr lang="es-ES" sz="3200" b="1" dirty="0" smtClean="0"/>
              <a:t>Especificidad.</a:t>
            </a:r>
          </a:p>
          <a:p>
            <a:r>
              <a:rPr lang="es-ES" sz="3200" b="1" dirty="0"/>
              <a:t>Unidad </a:t>
            </a:r>
            <a:r>
              <a:rPr lang="es-ES" sz="3200" b="1" dirty="0" smtClean="0"/>
              <a:t>temporal.</a:t>
            </a:r>
          </a:p>
          <a:p>
            <a:r>
              <a:rPr lang="es-ES" sz="3200" b="1" dirty="0" smtClean="0"/>
              <a:t>Unidad jerárquica.</a:t>
            </a:r>
            <a:endParaRPr lang="es-MX" sz="3200" b="1" dirty="0"/>
          </a:p>
        </p:txBody>
      </p:sp>
    </p:spTree>
    <p:extLst>
      <p:ext uri="{BB962C8B-B14F-4D97-AF65-F5344CB8AC3E}">
        <p14:creationId xmlns:p14="http://schemas.microsoft.com/office/powerpoint/2010/main" val="907469048"/>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
                                            <p:txEl>
                                              <p:pRg st="0" end="0"/>
                                            </p:txEl>
                                          </p:spTgt>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3">
                                            <p:txEl>
                                              <p:pRg st="1" end="1"/>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0" nodeType="clickEffect">
                                  <p:stCondLst>
                                    <p:cond delay="0"/>
                                  </p:stCondLst>
                                  <p:childTnLst>
                                    <p:animRot by="21600000">
                                      <p:cBhvr>
                                        <p:cTn id="14" dur="2000" fill="hold"/>
                                        <p:tgtEl>
                                          <p:spTgt spid="3">
                                            <p:txEl>
                                              <p:pRg st="2" end="2"/>
                                            </p:txEl>
                                          </p:spTgt>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grpId="0" nodeType="clickEffect">
                                  <p:stCondLst>
                                    <p:cond delay="0"/>
                                  </p:stCondLst>
                                  <p:childTnLst>
                                    <p:animRot by="21600000">
                                      <p:cBhvr>
                                        <p:cTn id="18" dur="2000" fill="hold"/>
                                        <p:tgtEl>
                                          <p:spTgt spid="3">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Los principios básicos de la administración son:</a:t>
            </a:r>
            <a:endParaRPr lang="es-MX" dirty="0"/>
          </a:p>
        </p:txBody>
      </p:sp>
      <p:sp>
        <p:nvSpPr>
          <p:cNvPr id="4" name="Rectángulo 3"/>
          <p:cNvSpPr/>
          <p:nvPr/>
        </p:nvSpPr>
        <p:spPr>
          <a:xfrm>
            <a:off x="1774989" y="4228757"/>
            <a:ext cx="7585166" cy="1815882"/>
          </a:xfrm>
          <a:prstGeom prst="rect">
            <a:avLst/>
          </a:prstGeom>
        </p:spPr>
        <p:txBody>
          <a:bodyPr wrap="square">
            <a:spAutoFit/>
          </a:bodyPr>
          <a:lstStyle/>
          <a:p>
            <a:pPr algn="just"/>
            <a:r>
              <a:rPr lang="es-ES" sz="2800" dirty="0"/>
              <a:t>Estos principios, que forman la base del proceso administrativo, son fundamentales para la gestión eficiente de cualquier organización. </a:t>
            </a:r>
            <a:endParaRPr lang="es-MX" sz="2800" dirty="0"/>
          </a:p>
        </p:txBody>
      </p:sp>
      <p:grpSp>
        <p:nvGrpSpPr>
          <p:cNvPr id="24" name="Grupo 23"/>
          <p:cNvGrpSpPr/>
          <p:nvPr/>
        </p:nvGrpSpPr>
        <p:grpSpPr>
          <a:xfrm>
            <a:off x="1046256" y="2551063"/>
            <a:ext cx="2048955" cy="937021"/>
            <a:chOff x="1046256" y="2551063"/>
            <a:chExt cx="2048955" cy="937021"/>
          </a:xfrm>
        </p:grpSpPr>
        <p:sp>
          <p:nvSpPr>
            <p:cNvPr id="17" name="Forma libre 16"/>
            <p:cNvSpPr/>
            <p:nvPr/>
          </p:nvSpPr>
          <p:spPr>
            <a:xfrm>
              <a:off x="1046256" y="2551063"/>
              <a:ext cx="1561703" cy="937021"/>
            </a:xfrm>
            <a:custGeom>
              <a:avLst/>
              <a:gdLst>
                <a:gd name="connsiteX0" fmla="*/ 0 w 1561703"/>
                <a:gd name="connsiteY0" fmla="*/ 93702 h 937021"/>
                <a:gd name="connsiteX1" fmla="*/ 93702 w 1561703"/>
                <a:gd name="connsiteY1" fmla="*/ 0 h 937021"/>
                <a:gd name="connsiteX2" fmla="*/ 1468001 w 1561703"/>
                <a:gd name="connsiteY2" fmla="*/ 0 h 937021"/>
                <a:gd name="connsiteX3" fmla="*/ 1561703 w 1561703"/>
                <a:gd name="connsiteY3" fmla="*/ 93702 h 937021"/>
                <a:gd name="connsiteX4" fmla="*/ 1561703 w 1561703"/>
                <a:gd name="connsiteY4" fmla="*/ 843319 h 937021"/>
                <a:gd name="connsiteX5" fmla="*/ 1468001 w 1561703"/>
                <a:gd name="connsiteY5" fmla="*/ 937021 h 937021"/>
                <a:gd name="connsiteX6" fmla="*/ 93702 w 1561703"/>
                <a:gd name="connsiteY6" fmla="*/ 937021 h 937021"/>
                <a:gd name="connsiteX7" fmla="*/ 0 w 1561703"/>
                <a:gd name="connsiteY7" fmla="*/ 843319 h 937021"/>
                <a:gd name="connsiteX8" fmla="*/ 0 w 1561703"/>
                <a:gd name="connsiteY8" fmla="*/ 93702 h 93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703" h="937021">
                  <a:moveTo>
                    <a:pt x="0" y="93702"/>
                  </a:moveTo>
                  <a:cubicBezTo>
                    <a:pt x="0" y="41952"/>
                    <a:pt x="41952" y="0"/>
                    <a:pt x="93702" y="0"/>
                  </a:cubicBezTo>
                  <a:lnTo>
                    <a:pt x="1468001" y="0"/>
                  </a:lnTo>
                  <a:cubicBezTo>
                    <a:pt x="1519751" y="0"/>
                    <a:pt x="1561703" y="41952"/>
                    <a:pt x="1561703" y="93702"/>
                  </a:cubicBezTo>
                  <a:lnTo>
                    <a:pt x="1561703" y="843319"/>
                  </a:lnTo>
                  <a:cubicBezTo>
                    <a:pt x="1561703" y="895069"/>
                    <a:pt x="1519751" y="937021"/>
                    <a:pt x="1468001" y="937021"/>
                  </a:cubicBezTo>
                  <a:lnTo>
                    <a:pt x="93702" y="937021"/>
                  </a:lnTo>
                  <a:cubicBezTo>
                    <a:pt x="41952" y="937021"/>
                    <a:pt x="0" y="895069"/>
                    <a:pt x="0" y="843319"/>
                  </a:cubicBezTo>
                  <a:lnTo>
                    <a:pt x="0" y="9370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024" tIns="96024" rIns="96024" bIns="96024" numCol="1" spcCol="1270" anchor="ctr" anchorCtr="0">
              <a:noAutofit/>
            </a:bodyPr>
            <a:lstStyle/>
            <a:p>
              <a:pPr lvl="0" algn="ctr" defTabSz="800100">
                <a:lnSpc>
                  <a:spcPct val="90000"/>
                </a:lnSpc>
                <a:spcBef>
                  <a:spcPct val="0"/>
                </a:spcBef>
                <a:spcAft>
                  <a:spcPct val="35000"/>
                </a:spcAft>
              </a:pPr>
              <a:r>
                <a:rPr lang="es-ES" sz="1800" kern="1200" dirty="0" smtClean="0"/>
                <a:t>Planeación</a:t>
              </a:r>
              <a:endParaRPr lang="es-ES" sz="1800" kern="1200" dirty="0"/>
            </a:p>
          </p:txBody>
        </p:sp>
        <p:sp>
          <p:nvSpPr>
            <p:cNvPr id="18" name="Forma libre 17"/>
            <p:cNvSpPr/>
            <p:nvPr/>
          </p:nvSpPr>
          <p:spPr>
            <a:xfrm>
              <a:off x="2764130" y="2825922"/>
              <a:ext cx="331081" cy="387302"/>
            </a:xfrm>
            <a:custGeom>
              <a:avLst/>
              <a:gdLst>
                <a:gd name="connsiteX0" fmla="*/ 0 w 331081"/>
                <a:gd name="connsiteY0" fmla="*/ 77460 h 387302"/>
                <a:gd name="connsiteX1" fmla="*/ 165541 w 331081"/>
                <a:gd name="connsiteY1" fmla="*/ 77460 h 387302"/>
                <a:gd name="connsiteX2" fmla="*/ 165541 w 331081"/>
                <a:gd name="connsiteY2" fmla="*/ 0 h 387302"/>
                <a:gd name="connsiteX3" fmla="*/ 331081 w 331081"/>
                <a:gd name="connsiteY3" fmla="*/ 193651 h 387302"/>
                <a:gd name="connsiteX4" fmla="*/ 165541 w 331081"/>
                <a:gd name="connsiteY4" fmla="*/ 387302 h 387302"/>
                <a:gd name="connsiteX5" fmla="*/ 165541 w 331081"/>
                <a:gd name="connsiteY5" fmla="*/ 309842 h 387302"/>
                <a:gd name="connsiteX6" fmla="*/ 0 w 331081"/>
                <a:gd name="connsiteY6" fmla="*/ 309842 h 387302"/>
                <a:gd name="connsiteX7" fmla="*/ 0 w 331081"/>
                <a:gd name="connsiteY7" fmla="*/ 77460 h 38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081" h="387302">
                  <a:moveTo>
                    <a:pt x="0" y="77460"/>
                  </a:moveTo>
                  <a:lnTo>
                    <a:pt x="165541" y="77460"/>
                  </a:lnTo>
                  <a:lnTo>
                    <a:pt x="165541" y="0"/>
                  </a:lnTo>
                  <a:lnTo>
                    <a:pt x="331081" y="193651"/>
                  </a:lnTo>
                  <a:lnTo>
                    <a:pt x="165541" y="387302"/>
                  </a:lnTo>
                  <a:lnTo>
                    <a:pt x="165541" y="309842"/>
                  </a:lnTo>
                  <a:lnTo>
                    <a:pt x="0" y="309842"/>
                  </a:lnTo>
                  <a:lnTo>
                    <a:pt x="0" y="77460"/>
                  </a:lnTo>
                  <a:close/>
                </a:path>
              </a:pathLst>
            </a:custGeom>
          </p:spPr>
          <p:style>
            <a:lnRef idx="0">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lvl="0" algn="ctr" defTabSz="622300">
                <a:lnSpc>
                  <a:spcPct val="90000"/>
                </a:lnSpc>
                <a:spcBef>
                  <a:spcPct val="0"/>
                </a:spcBef>
                <a:spcAft>
                  <a:spcPct val="35000"/>
                </a:spcAft>
              </a:pPr>
              <a:endParaRPr lang="es-ES" sz="1400" kern="1200"/>
            </a:p>
          </p:txBody>
        </p:sp>
      </p:grpSp>
      <p:grpSp>
        <p:nvGrpSpPr>
          <p:cNvPr id="25" name="Grupo 24"/>
          <p:cNvGrpSpPr/>
          <p:nvPr/>
        </p:nvGrpSpPr>
        <p:grpSpPr>
          <a:xfrm>
            <a:off x="3232641" y="2551063"/>
            <a:ext cx="2048954" cy="937021"/>
            <a:chOff x="3232641" y="2551063"/>
            <a:chExt cx="2048954" cy="937021"/>
          </a:xfrm>
        </p:grpSpPr>
        <p:sp>
          <p:nvSpPr>
            <p:cNvPr id="19" name="Forma libre 18"/>
            <p:cNvSpPr/>
            <p:nvPr/>
          </p:nvSpPr>
          <p:spPr>
            <a:xfrm>
              <a:off x="3232641" y="2551063"/>
              <a:ext cx="1561703" cy="937021"/>
            </a:xfrm>
            <a:custGeom>
              <a:avLst/>
              <a:gdLst>
                <a:gd name="connsiteX0" fmla="*/ 0 w 1561703"/>
                <a:gd name="connsiteY0" fmla="*/ 93702 h 937021"/>
                <a:gd name="connsiteX1" fmla="*/ 93702 w 1561703"/>
                <a:gd name="connsiteY1" fmla="*/ 0 h 937021"/>
                <a:gd name="connsiteX2" fmla="*/ 1468001 w 1561703"/>
                <a:gd name="connsiteY2" fmla="*/ 0 h 937021"/>
                <a:gd name="connsiteX3" fmla="*/ 1561703 w 1561703"/>
                <a:gd name="connsiteY3" fmla="*/ 93702 h 937021"/>
                <a:gd name="connsiteX4" fmla="*/ 1561703 w 1561703"/>
                <a:gd name="connsiteY4" fmla="*/ 843319 h 937021"/>
                <a:gd name="connsiteX5" fmla="*/ 1468001 w 1561703"/>
                <a:gd name="connsiteY5" fmla="*/ 937021 h 937021"/>
                <a:gd name="connsiteX6" fmla="*/ 93702 w 1561703"/>
                <a:gd name="connsiteY6" fmla="*/ 937021 h 937021"/>
                <a:gd name="connsiteX7" fmla="*/ 0 w 1561703"/>
                <a:gd name="connsiteY7" fmla="*/ 843319 h 937021"/>
                <a:gd name="connsiteX8" fmla="*/ 0 w 1561703"/>
                <a:gd name="connsiteY8" fmla="*/ 93702 h 93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703" h="937021">
                  <a:moveTo>
                    <a:pt x="0" y="93702"/>
                  </a:moveTo>
                  <a:cubicBezTo>
                    <a:pt x="0" y="41952"/>
                    <a:pt x="41952" y="0"/>
                    <a:pt x="93702" y="0"/>
                  </a:cubicBezTo>
                  <a:lnTo>
                    <a:pt x="1468001" y="0"/>
                  </a:lnTo>
                  <a:cubicBezTo>
                    <a:pt x="1519751" y="0"/>
                    <a:pt x="1561703" y="41952"/>
                    <a:pt x="1561703" y="93702"/>
                  </a:cubicBezTo>
                  <a:lnTo>
                    <a:pt x="1561703" y="843319"/>
                  </a:lnTo>
                  <a:cubicBezTo>
                    <a:pt x="1561703" y="895069"/>
                    <a:pt x="1519751" y="937021"/>
                    <a:pt x="1468001" y="937021"/>
                  </a:cubicBezTo>
                  <a:lnTo>
                    <a:pt x="93702" y="937021"/>
                  </a:lnTo>
                  <a:cubicBezTo>
                    <a:pt x="41952" y="937021"/>
                    <a:pt x="0" y="895069"/>
                    <a:pt x="0" y="843319"/>
                  </a:cubicBezTo>
                  <a:lnTo>
                    <a:pt x="0" y="93702"/>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6024" tIns="96024" rIns="96024" bIns="96024" numCol="1" spcCol="1270" anchor="ctr" anchorCtr="0">
              <a:noAutofit/>
            </a:bodyPr>
            <a:lstStyle/>
            <a:p>
              <a:pPr lvl="0" algn="ctr" defTabSz="800100">
                <a:lnSpc>
                  <a:spcPct val="90000"/>
                </a:lnSpc>
                <a:spcBef>
                  <a:spcPct val="0"/>
                </a:spcBef>
                <a:spcAft>
                  <a:spcPct val="35000"/>
                </a:spcAft>
              </a:pPr>
              <a:r>
                <a:rPr lang="es-ES" sz="1800" kern="1200" dirty="0" smtClean="0"/>
                <a:t>Organización</a:t>
              </a:r>
              <a:endParaRPr lang="es-ES" sz="1800" kern="1200" dirty="0"/>
            </a:p>
          </p:txBody>
        </p:sp>
        <p:sp>
          <p:nvSpPr>
            <p:cNvPr id="20" name="Forma libre 19"/>
            <p:cNvSpPr/>
            <p:nvPr/>
          </p:nvSpPr>
          <p:spPr>
            <a:xfrm>
              <a:off x="4950514" y="2825922"/>
              <a:ext cx="331081" cy="387302"/>
            </a:xfrm>
            <a:custGeom>
              <a:avLst/>
              <a:gdLst>
                <a:gd name="connsiteX0" fmla="*/ 0 w 331081"/>
                <a:gd name="connsiteY0" fmla="*/ 77460 h 387302"/>
                <a:gd name="connsiteX1" fmla="*/ 165541 w 331081"/>
                <a:gd name="connsiteY1" fmla="*/ 77460 h 387302"/>
                <a:gd name="connsiteX2" fmla="*/ 165541 w 331081"/>
                <a:gd name="connsiteY2" fmla="*/ 0 h 387302"/>
                <a:gd name="connsiteX3" fmla="*/ 331081 w 331081"/>
                <a:gd name="connsiteY3" fmla="*/ 193651 h 387302"/>
                <a:gd name="connsiteX4" fmla="*/ 165541 w 331081"/>
                <a:gd name="connsiteY4" fmla="*/ 387302 h 387302"/>
                <a:gd name="connsiteX5" fmla="*/ 165541 w 331081"/>
                <a:gd name="connsiteY5" fmla="*/ 309842 h 387302"/>
                <a:gd name="connsiteX6" fmla="*/ 0 w 331081"/>
                <a:gd name="connsiteY6" fmla="*/ 309842 h 387302"/>
                <a:gd name="connsiteX7" fmla="*/ 0 w 331081"/>
                <a:gd name="connsiteY7" fmla="*/ 77460 h 38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081" h="387302">
                  <a:moveTo>
                    <a:pt x="0" y="77460"/>
                  </a:moveTo>
                  <a:lnTo>
                    <a:pt x="165541" y="77460"/>
                  </a:lnTo>
                  <a:lnTo>
                    <a:pt x="165541" y="0"/>
                  </a:lnTo>
                  <a:lnTo>
                    <a:pt x="331081" y="193651"/>
                  </a:lnTo>
                  <a:lnTo>
                    <a:pt x="165541" y="387302"/>
                  </a:lnTo>
                  <a:lnTo>
                    <a:pt x="165541" y="309842"/>
                  </a:lnTo>
                  <a:lnTo>
                    <a:pt x="0" y="309842"/>
                  </a:lnTo>
                  <a:lnTo>
                    <a:pt x="0" y="77460"/>
                  </a:lnTo>
                  <a:close/>
                </a:path>
              </a:pathLst>
            </a:custGeom>
          </p:spPr>
          <p:style>
            <a:lnRef idx="0">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lvl="0" algn="ctr" defTabSz="622300">
                <a:lnSpc>
                  <a:spcPct val="90000"/>
                </a:lnSpc>
                <a:spcBef>
                  <a:spcPct val="0"/>
                </a:spcBef>
                <a:spcAft>
                  <a:spcPct val="35000"/>
                </a:spcAft>
              </a:pPr>
              <a:endParaRPr lang="es-ES" sz="1400" kern="1200"/>
            </a:p>
          </p:txBody>
        </p:sp>
      </p:grpSp>
      <p:grpSp>
        <p:nvGrpSpPr>
          <p:cNvPr id="26" name="Grupo 25"/>
          <p:cNvGrpSpPr/>
          <p:nvPr/>
        </p:nvGrpSpPr>
        <p:grpSpPr>
          <a:xfrm>
            <a:off x="5419025" y="2551063"/>
            <a:ext cx="2048955" cy="937021"/>
            <a:chOff x="5419025" y="2551063"/>
            <a:chExt cx="2048955" cy="937021"/>
          </a:xfrm>
        </p:grpSpPr>
        <p:sp>
          <p:nvSpPr>
            <p:cNvPr id="21" name="Forma libre 20"/>
            <p:cNvSpPr/>
            <p:nvPr/>
          </p:nvSpPr>
          <p:spPr>
            <a:xfrm>
              <a:off x="5419025" y="2551063"/>
              <a:ext cx="1561703" cy="937021"/>
            </a:xfrm>
            <a:custGeom>
              <a:avLst/>
              <a:gdLst>
                <a:gd name="connsiteX0" fmla="*/ 0 w 1561703"/>
                <a:gd name="connsiteY0" fmla="*/ 93702 h 937021"/>
                <a:gd name="connsiteX1" fmla="*/ 93702 w 1561703"/>
                <a:gd name="connsiteY1" fmla="*/ 0 h 937021"/>
                <a:gd name="connsiteX2" fmla="*/ 1468001 w 1561703"/>
                <a:gd name="connsiteY2" fmla="*/ 0 h 937021"/>
                <a:gd name="connsiteX3" fmla="*/ 1561703 w 1561703"/>
                <a:gd name="connsiteY3" fmla="*/ 93702 h 937021"/>
                <a:gd name="connsiteX4" fmla="*/ 1561703 w 1561703"/>
                <a:gd name="connsiteY4" fmla="*/ 843319 h 937021"/>
                <a:gd name="connsiteX5" fmla="*/ 1468001 w 1561703"/>
                <a:gd name="connsiteY5" fmla="*/ 937021 h 937021"/>
                <a:gd name="connsiteX6" fmla="*/ 93702 w 1561703"/>
                <a:gd name="connsiteY6" fmla="*/ 937021 h 937021"/>
                <a:gd name="connsiteX7" fmla="*/ 0 w 1561703"/>
                <a:gd name="connsiteY7" fmla="*/ 843319 h 937021"/>
                <a:gd name="connsiteX8" fmla="*/ 0 w 1561703"/>
                <a:gd name="connsiteY8" fmla="*/ 93702 h 93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703" h="937021">
                  <a:moveTo>
                    <a:pt x="0" y="93702"/>
                  </a:moveTo>
                  <a:cubicBezTo>
                    <a:pt x="0" y="41952"/>
                    <a:pt x="41952" y="0"/>
                    <a:pt x="93702" y="0"/>
                  </a:cubicBezTo>
                  <a:lnTo>
                    <a:pt x="1468001" y="0"/>
                  </a:lnTo>
                  <a:cubicBezTo>
                    <a:pt x="1519751" y="0"/>
                    <a:pt x="1561703" y="41952"/>
                    <a:pt x="1561703" y="93702"/>
                  </a:cubicBezTo>
                  <a:lnTo>
                    <a:pt x="1561703" y="843319"/>
                  </a:lnTo>
                  <a:cubicBezTo>
                    <a:pt x="1561703" y="895069"/>
                    <a:pt x="1519751" y="937021"/>
                    <a:pt x="1468001" y="937021"/>
                  </a:cubicBezTo>
                  <a:lnTo>
                    <a:pt x="93702" y="937021"/>
                  </a:lnTo>
                  <a:cubicBezTo>
                    <a:pt x="41952" y="937021"/>
                    <a:pt x="0" y="895069"/>
                    <a:pt x="0" y="843319"/>
                  </a:cubicBezTo>
                  <a:lnTo>
                    <a:pt x="0" y="9370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6024" tIns="96024" rIns="96024" bIns="96024" numCol="1" spcCol="1270" anchor="ctr" anchorCtr="0">
              <a:noAutofit/>
            </a:bodyPr>
            <a:lstStyle/>
            <a:p>
              <a:pPr lvl="0" algn="ctr" defTabSz="800100">
                <a:lnSpc>
                  <a:spcPct val="90000"/>
                </a:lnSpc>
                <a:spcBef>
                  <a:spcPct val="0"/>
                </a:spcBef>
                <a:spcAft>
                  <a:spcPct val="35000"/>
                </a:spcAft>
              </a:pPr>
              <a:r>
                <a:rPr lang="es-ES" sz="1800" kern="1200" dirty="0" smtClean="0"/>
                <a:t>Dirección</a:t>
              </a:r>
              <a:endParaRPr lang="es-ES" sz="1800" kern="1200" dirty="0"/>
            </a:p>
          </p:txBody>
        </p:sp>
        <p:sp>
          <p:nvSpPr>
            <p:cNvPr id="22" name="Forma libre 21"/>
            <p:cNvSpPr/>
            <p:nvPr/>
          </p:nvSpPr>
          <p:spPr>
            <a:xfrm>
              <a:off x="7136899" y="2825922"/>
              <a:ext cx="331081" cy="387302"/>
            </a:xfrm>
            <a:custGeom>
              <a:avLst/>
              <a:gdLst>
                <a:gd name="connsiteX0" fmla="*/ 0 w 331081"/>
                <a:gd name="connsiteY0" fmla="*/ 77460 h 387302"/>
                <a:gd name="connsiteX1" fmla="*/ 165541 w 331081"/>
                <a:gd name="connsiteY1" fmla="*/ 77460 h 387302"/>
                <a:gd name="connsiteX2" fmla="*/ 165541 w 331081"/>
                <a:gd name="connsiteY2" fmla="*/ 0 h 387302"/>
                <a:gd name="connsiteX3" fmla="*/ 331081 w 331081"/>
                <a:gd name="connsiteY3" fmla="*/ 193651 h 387302"/>
                <a:gd name="connsiteX4" fmla="*/ 165541 w 331081"/>
                <a:gd name="connsiteY4" fmla="*/ 387302 h 387302"/>
                <a:gd name="connsiteX5" fmla="*/ 165541 w 331081"/>
                <a:gd name="connsiteY5" fmla="*/ 309842 h 387302"/>
                <a:gd name="connsiteX6" fmla="*/ 0 w 331081"/>
                <a:gd name="connsiteY6" fmla="*/ 309842 h 387302"/>
                <a:gd name="connsiteX7" fmla="*/ 0 w 331081"/>
                <a:gd name="connsiteY7" fmla="*/ 77460 h 387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081" h="387302">
                  <a:moveTo>
                    <a:pt x="0" y="77460"/>
                  </a:moveTo>
                  <a:lnTo>
                    <a:pt x="165541" y="77460"/>
                  </a:lnTo>
                  <a:lnTo>
                    <a:pt x="165541" y="0"/>
                  </a:lnTo>
                  <a:lnTo>
                    <a:pt x="331081" y="193651"/>
                  </a:lnTo>
                  <a:lnTo>
                    <a:pt x="165541" y="387302"/>
                  </a:lnTo>
                  <a:lnTo>
                    <a:pt x="165541" y="309842"/>
                  </a:lnTo>
                  <a:lnTo>
                    <a:pt x="0" y="309842"/>
                  </a:lnTo>
                  <a:lnTo>
                    <a:pt x="0" y="77460"/>
                  </a:lnTo>
                  <a:close/>
                </a:path>
              </a:pathLst>
            </a:custGeom>
          </p:spPr>
          <p:style>
            <a:lnRef idx="0">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77460" rIns="99324" bIns="77460" numCol="1" spcCol="1270" anchor="ctr" anchorCtr="0">
              <a:noAutofit/>
            </a:bodyPr>
            <a:lstStyle/>
            <a:p>
              <a:pPr lvl="0" algn="ctr" defTabSz="622300">
                <a:lnSpc>
                  <a:spcPct val="90000"/>
                </a:lnSpc>
                <a:spcBef>
                  <a:spcPct val="0"/>
                </a:spcBef>
                <a:spcAft>
                  <a:spcPct val="35000"/>
                </a:spcAft>
              </a:pPr>
              <a:endParaRPr lang="es-ES" sz="1400" kern="1200"/>
            </a:p>
          </p:txBody>
        </p:sp>
      </p:grpSp>
      <p:sp>
        <p:nvSpPr>
          <p:cNvPr id="23" name="Forma libre 22"/>
          <p:cNvSpPr/>
          <p:nvPr/>
        </p:nvSpPr>
        <p:spPr>
          <a:xfrm>
            <a:off x="7605409" y="2551063"/>
            <a:ext cx="1561703" cy="937021"/>
          </a:xfrm>
          <a:custGeom>
            <a:avLst/>
            <a:gdLst>
              <a:gd name="connsiteX0" fmla="*/ 0 w 1561703"/>
              <a:gd name="connsiteY0" fmla="*/ 93702 h 937021"/>
              <a:gd name="connsiteX1" fmla="*/ 93702 w 1561703"/>
              <a:gd name="connsiteY1" fmla="*/ 0 h 937021"/>
              <a:gd name="connsiteX2" fmla="*/ 1468001 w 1561703"/>
              <a:gd name="connsiteY2" fmla="*/ 0 h 937021"/>
              <a:gd name="connsiteX3" fmla="*/ 1561703 w 1561703"/>
              <a:gd name="connsiteY3" fmla="*/ 93702 h 937021"/>
              <a:gd name="connsiteX4" fmla="*/ 1561703 w 1561703"/>
              <a:gd name="connsiteY4" fmla="*/ 843319 h 937021"/>
              <a:gd name="connsiteX5" fmla="*/ 1468001 w 1561703"/>
              <a:gd name="connsiteY5" fmla="*/ 937021 h 937021"/>
              <a:gd name="connsiteX6" fmla="*/ 93702 w 1561703"/>
              <a:gd name="connsiteY6" fmla="*/ 937021 h 937021"/>
              <a:gd name="connsiteX7" fmla="*/ 0 w 1561703"/>
              <a:gd name="connsiteY7" fmla="*/ 843319 h 937021"/>
              <a:gd name="connsiteX8" fmla="*/ 0 w 1561703"/>
              <a:gd name="connsiteY8" fmla="*/ 93702 h 937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1703" h="937021">
                <a:moveTo>
                  <a:pt x="0" y="93702"/>
                </a:moveTo>
                <a:cubicBezTo>
                  <a:pt x="0" y="41952"/>
                  <a:pt x="41952" y="0"/>
                  <a:pt x="93702" y="0"/>
                </a:cubicBezTo>
                <a:lnTo>
                  <a:pt x="1468001" y="0"/>
                </a:lnTo>
                <a:cubicBezTo>
                  <a:pt x="1519751" y="0"/>
                  <a:pt x="1561703" y="41952"/>
                  <a:pt x="1561703" y="93702"/>
                </a:cubicBezTo>
                <a:lnTo>
                  <a:pt x="1561703" y="843319"/>
                </a:lnTo>
                <a:cubicBezTo>
                  <a:pt x="1561703" y="895069"/>
                  <a:pt x="1519751" y="937021"/>
                  <a:pt x="1468001" y="937021"/>
                </a:cubicBezTo>
                <a:lnTo>
                  <a:pt x="93702" y="937021"/>
                </a:lnTo>
                <a:cubicBezTo>
                  <a:pt x="41952" y="937021"/>
                  <a:pt x="0" y="895069"/>
                  <a:pt x="0" y="843319"/>
                </a:cubicBezTo>
                <a:lnTo>
                  <a:pt x="0" y="9370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6024" tIns="96024" rIns="96024" bIns="96024" numCol="1" spcCol="1270" anchor="ctr" anchorCtr="0">
            <a:noAutofit/>
          </a:bodyPr>
          <a:lstStyle/>
          <a:p>
            <a:pPr lvl="0" algn="ctr" defTabSz="800100">
              <a:lnSpc>
                <a:spcPct val="90000"/>
              </a:lnSpc>
              <a:spcBef>
                <a:spcPct val="0"/>
              </a:spcBef>
              <a:spcAft>
                <a:spcPct val="35000"/>
              </a:spcAft>
            </a:pPr>
            <a:r>
              <a:rPr lang="es-ES" sz="1800" kern="1200" dirty="0" smtClean="0"/>
              <a:t>Control</a:t>
            </a:r>
            <a:endParaRPr lang="es-ES" sz="1800" kern="1200" dirty="0"/>
          </a:p>
        </p:txBody>
      </p:sp>
    </p:spTree>
    <p:extLst>
      <p:ext uri="{BB962C8B-B14F-4D97-AF65-F5344CB8AC3E}">
        <p14:creationId xmlns:p14="http://schemas.microsoft.com/office/powerpoint/2010/main" val="2543735912"/>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80">
                                          <p:stCondLst>
                                            <p:cond delay="0"/>
                                          </p:stCondLst>
                                        </p:cTn>
                                        <p:tgtEl>
                                          <p:spTgt spid="24"/>
                                        </p:tgtEl>
                                      </p:cBhvr>
                                    </p:animEffect>
                                    <p:anim calcmode="lin" valueType="num">
                                      <p:cBhvr>
                                        <p:cTn id="8"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13" dur="26">
                                          <p:stCondLst>
                                            <p:cond delay="650"/>
                                          </p:stCondLst>
                                        </p:cTn>
                                        <p:tgtEl>
                                          <p:spTgt spid="24"/>
                                        </p:tgtEl>
                                      </p:cBhvr>
                                      <p:to x="100000" y="60000"/>
                                    </p:animScale>
                                    <p:animScale>
                                      <p:cBhvr>
                                        <p:cTn id="14" dur="166" decel="50000">
                                          <p:stCondLst>
                                            <p:cond delay="676"/>
                                          </p:stCondLst>
                                        </p:cTn>
                                        <p:tgtEl>
                                          <p:spTgt spid="24"/>
                                        </p:tgtEl>
                                      </p:cBhvr>
                                      <p:to x="100000" y="100000"/>
                                    </p:animScale>
                                    <p:animScale>
                                      <p:cBhvr>
                                        <p:cTn id="15" dur="26">
                                          <p:stCondLst>
                                            <p:cond delay="1312"/>
                                          </p:stCondLst>
                                        </p:cTn>
                                        <p:tgtEl>
                                          <p:spTgt spid="24"/>
                                        </p:tgtEl>
                                      </p:cBhvr>
                                      <p:to x="100000" y="80000"/>
                                    </p:animScale>
                                    <p:animScale>
                                      <p:cBhvr>
                                        <p:cTn id="16" dur="166" decel="50000">
                                          <p:stCondLst>
                                            <p:cond delay="1338"/>
                                          </p:stCondLst>
                                        </p:cTn>
                                        <p:tgtEl>
                                          <p:spTgt spid="24"/>
                                        </p:tgtEl>
                                      </p:cBhvr>
                                      <p:to x="100000" y="100000"/>
                                    </p:animScale>
                                    <p:animScale>
                                      <p:cBhvr>
                                        <p:cTn id="17" dur="26">
                                          <p:stCondLst>
                                            <p:cond delay="1642"/>
                                          </p:stCondLst>
                                        </p:cTn>
                                        <p:tgtEl>
                                          <p:spTgt spid="24"/>
                                        </p:tgtEl>
                                      </p:cBhvr>
                                      <p:to x="100000" y="90000"/>
                                    </p:animScale>
                                    <p:animScale>
                                      <p:cBhvr>
                                        <p:cTn id="18" dur="166" decel="50000">
                                          <p:stCondLst>
                                            <p:cond delay="1668"/>
                                          </p:stCondLst>
                                        </p:cTn>
                                        <p:tgtEl>
                                          <p:spTgt spid="24"/>
                                        </p:tgtEl>
                                      </p:cBhvr>
                                      <p:to x="100000" y="100000"/>
                                    </p:animScale>
                                    <p:animScale>
                                      <p:cBhvr>
                                        <p:cTn id="19" dur="26">
                                          <p:stCondLst>
                                            <p:cond delay="1808"/>
                                          </p:stCondLst>
                                        </p:cTn>
                                        <p:tgtEl>
                                          <p:spTgt spid="24"/>
                                        </p:tgtEl>
                                      </p:cBhvr>
                                      <p:to x="100000" y="95000"/>
                                    </p:animScale>
                                    <p:animScale>
                                      <p:cBhvr>
                                        <p:cTn id="20" dur="166" decel="50000">
                                          <p:stCondLst>
                                            <p:cond delay="1834"/>
                                          </p:stCondLst>
                                        </p:cTn>
                                        <p:tgtEl>
                                          <p:spTgt spid="2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580">
                                          <p:stCondLst>
                                            <p:cond delay="0"/>
                                          </p:stCondLst>
                                        </p:cTn>
                                        <p:tgtEl>
                                          <p:spTgt spid="25"/>
                                        </p:tgtEl>
                                      </p:cBhvr>
                                    </p:animEffect>
                                    <p:anim calcmode="lin" valueType="num">
                                      <p:cBhvr>
                                        <p:cTn id="26"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31" dur="26">
                                          <p:stCondLst>
                                            <p:cond delay="650"/>
                                          </p:stCondLst>
                                        </p:cTn>
                                        <p:tgtEl>
                                          <p:spTgt spid="25"/>
                                        </p:tgtEl>
                                      </p:cBhvr>
                                      <p:to x="100000" y="60000"/>
                                    </p:animScale>
                                    <p:animScale>
                                      <p:cBhvr>
                                        <p:cTn id="32" dur="166" decel="50000">
                                          <p:stCondLst>
                                            <p:cond delay="676"/>
                                          </p:stCondLst>
                                        </p:cTn>
                                        <p:tgtEl>
                                          <p:spTgt spid="25"/>
                                        </p:tgtEl>
                                      </p:cBhvr>
                                      <p:to x="100000" y="100000"/>
                                    </p:animScale>
                                    <p:animScale>
                                      <p:cBhvr>
                                        <p:cTn id="33" dur="26">
                                          <p:stCondLst>
                                            <p:cond delay="1312"/>
                                          </p:stCondLst>
                                        </p:cTn>
                                        <p:tgtEl>
                                          <p:spTgt spid="25"/>
                                        </p:tgtEl>
                                      </p:cBhvr>
                                      <p:to x="100000" y="80000"/>
                                    </p:animScale>
                                    <p:animScale>
                                      <p:cBhvr>
                                        <p:cTn id="34" dur="166" decel="50000">
                                          <p:stCondLst>
                                            <p:cond delay="1338"/>
                                          </p:stCondLst>
                                        </p:cTn>
                                        <p:tgtEl>
                                          <p:spTgt spid="25"/>
                                        </p:tgtEl>
                                      </p:cBhvr>
                                      <p:to x="100000" y="100000"/>
                                    </p:animScale>
                                    <p:animScale>
                                      <p:cBhvr>
                                        <p:cTn id="35" dur="26">
                                          <p:stCondLst>
                                            <p:cond delay="1642"/>
                                          </p:stCondLst>
                                        </p:cTn>
                                        <p:tgtEl>
                                          <p:spTgt spid="25"/>
                                        </p:tgtEl>
                                      </p:cBhvr>
                                      <p:to x="100000" y="90000"/>
                                    </p:animScale>
                                    <p:animScale>
                                      <p:cBhvr>
                                        <p:cTn id="36" dur="166" decel="50000">
                                          <p:stCondLst>
                                            <p:cond delay="1668"/>
                                          </p:stCondLst>
                                        </p:cTn>
                                        <p:tgtEl>
                                          <p:spTgt spid="25"/>
                                        </p:tgtEl>
                                      </p:cBhvr>
                                      <p:to x="100000" y="100000"/>
                                    </p:animScale>
                                    <p:animScale>
                                      <p:cBhvr>
                                        <p:cTn id="37" dur="26">
                                          <p:stCondLst>
                                            <p:cond delay="1808"/>
                                          </p:stCondLst>
                                        </p:cTn>
                                        <p:tgtEl>
                                          <p:spTgt spid="25"/>
                                        </p:tgtEl>
                                      </p:cBhvr>
                                      <p:to x="100000" y="95000"/>
                                    </p:animScale>
                                    <p:animScale>
                                      <p:cBhvr>
                                        <p:cTn id="38" dur="166" decel="50000">
                                          <p:stCondLst>
                                            <p:cond delay="1834"/>
                                          </p:stCondLst>
                                        </p:cTn>
                                        <p:tgtEl>
                                          <p:spTgt spid="25"/>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down)">
                                      <p:cBhvr>
                                        <p:cTn id="43" dur="580">
                                          <p:stCondLst>
                                            <p:cond delay="0"/>
                                          </p:stCondLst>
                                        </p:cTn>
                                        <p:tgtEl>
                                          <p:spTgt spid="26"/>
                                        </p:tgtEl>
                                      </p:cBhvr>
                                    </p:animEffect>
                                    <p:anim calcmode="lin" valueType="num">
                                      <p:cBhvr>
                                        <p:cTn id="44"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49" dur="26">
                                          <p:stCondLst>
                                            <p:cond delay="650"/>
                                          </p:stCondLst>
                                        </p:cTn>
                                        <p:tgtEl>
                                          <p:spTgt spid="26"/>
                                        </p:tgtEl>
                                      </p:cBhvr>
                                      <p:to x="100000" y="60000"/>
                                    </p:animScale>
                                    <p:animScale>
                                      <p:cBhvr>
                                        <p:cTn id="50" dur="166" decel="50000">
                                          <p:stCondLst>
                                            <p:cond delay="676"/>
                                          </p:stCondLst>
                                        </p:cTn>
                                        <p:tgtEl>
                                          <p:spTgt spid="26"/>
                                        </p:tgtEl>
                                      </p:cBhvr>
                                      <p:to x="100000" y="100000"/>
                                    </p:animScale>
                                    <p:animScale>
                                      <p:cBhvr>
                                        <p:cTn id="51" dur="26">
                                          <p:stCondLst>
                                            <p:cond delay="1312"/>
                                          </p:stCondLst>
                                        </p:cTn>
                                        <p:tgtEl>
                                          <p:spTgt spid="26"/>
                                        </p:tgtEl>
                                      </p:cBhvr>
                                      <p:to x="100000" y="80000"/>
                                    </p:animScale>
                                    <p:animScale>
                                      <p:cBhvr>
                                        <p:cTn id="52" dur="166" decel="50000">
                                          <p:stCondLst>
                                            <p:cond delay="1338"/>
                                          </p:stCondLst>
                                        </p:cTn>
                                        <p:tgtEl>
                                          <p:spTgt spid="26"/>
                                        </p:tgtEl>
                                      </p:cBhvr>
                                      <p:to x="100000" y="100000"/>
                                    </p:animScale>
                                    <p:animScale>
                                      <p:cBhvr>
                                        <p:cTn id="53" dur="26">
                                          <p:stCondLst>
                                            <p:cond delay="1642"/>
                                          </p:stCondLst>
                                        </p:cTn>
                                        <p:tgtEl>
                                          <p:spTgt spid="26"/>
                                        </p:tgtEl>
                                      </p:cBhvr>
                                      <p:to x="100000" y="90000"/>
                                    </p:animScale>
                                    <p:animScale>
                                      <p:cBhvr>
                                        <p:cTn id="54" dur="166" decel="50000">
                                          <p:stCondLst>
                                            <p:cond delay="1668"/>
                                          </p:stCondLst>
                                        </p:cTn>
                                        <p:tgtEl>
                                          <p:spTgt spid="26"/>
                                        </p:tgtEl>
                                      </p:cBhvr>
                                      <p:to x="100000" y="100000"/>
                                    </p:animScale>
                                    <p:animScale>
                                      <p:cBhvr>
                                        <p:cTn id="55" dur="26">
                                          <p:stCondLst>
                                            <p:cond delay="1808"/>
                                          </p:stCondLst>
                                        </p:cTn>
                                        <p:tgtEl>
                                          <p:spTgt spid="26"/>
                                        </p:tgtEl>
                                      </p:cBhvr>
                                      <p:to x="100000" y="95000"/>
                                    </p:animScale>
                                    <p:animScale>
                                      <p:cBhvr>
                                        <p:cTn id="56" dur="166" decel="50000">
                                          <p:stCondLst>
                                            <p:cond delay="1834"/>
                                          </p:stCondLst>
                                        </p:cTn>
                                        <p:tgtEl>
                                          <p:spTgt spid="26"/>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wipe(down)">
                                      <p:cBhvr>
                                        <p:cTn id="61" dur="580">
                                          <p:stCondLst>
                                            <p:cond delay="0"/>
                                          </p:stCondLst>
                                        </p:cTn>
                                        <p:tgtEl>
                                          <p:spTgt spid="23"/>
                                        </p:tgtEl>
                                      </p:cBhvr>
                                    </p:animEffect>
                                    <p:anim calcmode="lin" valueType="num">
                                      <p:cBhvr>
                                        <p:cTn id="62"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67" dur="26">
                                          <p:stCondLst>
                                            <p:cond delay="650"/>
                                          </p:stCondLst>
                                        </p:cTn>
                                        <p:tgtEl>
                                          <p:spTgt spid="23"/>
                                        </p:tgtEl>
                                      </p:cBhvr>
                                      <p:to x="100000" y="60000"/>
                                    </p:animScale>
                                    <p:animScale>
                                      <p:cBhvr>
                                        <p:cTn id="68" dur="166" decel="50000">
                                          <p:stCondLst>
                                            <p:cond delay="676"/>
                                          </p:stCondLst>
                                        </p:cTn>
                                        <p:tgtEl>
                                          <p:spTgt spid="23"/>
                                        </p:tgtEl>
                                      </p:cBhvr>
                                      <p:to x="100000" y="100000"/>
                                    </p:animScale>
                                    <p:animScale>
                                      <p:cBhvr>
                                        <p:cTn id="69" dur="26">
                                          <p:stCondLst>
                                            <p:cond delay="1312"/>
                                          </p:stCondLst>
                                        </p:cTn>
                                        <p:tgtEl>
                                          <p:spTgt spid="23"/>
                                        </p:tgtEl>
                                      </p:cBhvr>
                                      <p:to x="100000" y="80000"/>
                                    </p:animScale>
                                    <p:animScale>
                                      <p:cBhvr>
                                        <p:cTn id="70" dur="166" decel="50000">
                                          <p:stCondLst>
                                            <p:cond delay="1338"/>
                                          </p:stCondLst>
                                        </p:cTn>
                                        <p:tgtEl>
                                          <p:spTgt spid="23"/>
                                        </p:tgtEl>
                                      </p:cBhvr>
                                      <p:to x="100000" y="100000"/>
                                    </p:animScale>
                                    <p:animScale>
                                      <p:cBhvr>
                                        <p:cTn id="71" dur="26">
                                          <p:stCondLst>
                                            <p:cond delay="1642"/>
                                          </p:stCondLst>
                                        </p:cTn>
                                        <p:tgtEl>
                                          <p:spTgt spid="23"/>
                                        </p:tgtEl>
                                      </p:cBhvr>
                                      <p:to x="100000" y="90000"/>
                                    </p:animScale>
                                    <p:animScale>
                                      <p:cBhvr>
                                        <p:cTn id="72" dur="166" decel="50000">
                                          <p:stCondLst>
                                            <p:cond delay="1668"/>
                                          </p:stCondLst>
                                        </p:cTn>
                                        <p:tgtEl>
                                          <p:spTgt spid="23"/>
                                        </p:tgtEl>
                                      </p:cBhvr>
                                      <p:to x="100000" y="100000"/>
                                    </p:animScale>
                                    <p:animScale>
                                      <p:cBhvr>
                                        <p:cTn id="73" dur="26">
                                          <p:stCondLst>
                                            <p:cond delay="1808"/>
                                          </p:stCondLst>
                                        </p:cTn>
                                        <p:tgtEl>
                                          <p:spTgt spid="23"/>
                                        </p:tgtEl>
                                      </p:cBhvr>
                                      <p:to x="100000" y="95000"/>
                                    </p:animScale>
                                    <p:animScale>
                                      <p:cBhvr>
                                        <p:cTn id="74" dur="166" decel="50000">
                                          <p:stCondLst>
                                            <p:cond delay="1834"/>
                                          </p:stCondLst>
                                        </p:cTn>
                                        <p:tgtEl>
                                          <p:spTgt spid="23"/>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500" fill="hold"/>
                                        <p:tgtEl>
                                          <p:spTgt spid="4"/>
                                        </p:tgtEl>
                                        <p:attrNameLst>
                                          <p:attrName>ppt_x</p:attrName>
                                        </p:attrNameLst>
                                      </p:cBhvr>
                                      <p:tavLst>
                                        <p:tav tm="0">
                                          <p:val>
                                            <p:strVal val="#ppt_x"/>
                                          </p:val>
                                        </p:tav>
                                        <p:tav tm="100000">
                                          <p:val>
                                            <p:strVal val="#ppt_x"/>
                                          </p:val>
                                        </p:tav>
                                      </p:tavLst>
                                    </p:anim>
                                    <p:anim calcmode="lin" valueType="num">
                                      <p:cBhvr additive="base">
                                        <p:cTn id="8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5583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1C6E20A6B2C2F749B96CA67A0EA63B38" ma:contentTypeVersion="3" ma:contentTypeDescription="Crear nuevo documento." ma:contentTypeScope="" ma:versionID="a8488f1fdf0bf3fa025b08fab0cf1072">
  <xsd:schema xmlns:xsd="http://www.w3.org/2001/XMLSchema" xmlns:xs="http://www.w3.org/2001/XMLSchema" xmlns:p="http://schemas.microsoft.com/office/2006/metadata/properties" xmlns:ns2="95457ff6-1f19-431e-aa05-21a6f1dfe6e5" targetNamespace="http://schemas.microsoft.com/office/2006/metadata/properties" ma:root="true" ma:fieldsID="7bce57a21cec4fba7849eb2f4bbc594f" ns2:_="">
    <xsd:import namespace="95457ff6-1f19-431e-aa05-21a6f1dfe6e5"/>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57ff6-1f19-431e-aa05-21a6f1dfe6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8C48CA-E23D-42A9-AC28-966C52EA7FB2}">
  <ds:schemaRefs>
    <ds:schemaRef ds:uri="95457ff6-1f19-431e-aa05-21a6f1dfe6e5"/>
    <ds:schemaRef ds:uri="http://schemas.microsoft.com/office/2006/metadata/properties"/>
    <ds:schemaRef ds:uri="http://www.w3.org/XML/1998/namespace"/>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s>
</ds:datastoreItem>
</file>

<file path=customXml/itemProps2.xml><?xml version="1.0" encoding="utf-8"?>
<ds:datastoreItem xmlns:ds="http://schemas.openxmlformats.org/officeDocument/2006/customXml" ds:itemID="{026F428A-8857-4716-A191-2AE1F7DA3370}">
  <ds:schemaRefs>
    <ds:schemaRef ds:uri="http://schemas.microsoft.com/sharepoint/v3/contenttype/forms"/>
  </ds:schemaRefs>
</ds:datastoreItem>
</file>

<file path=customXml/itemProps3.xml><?xml version="1.0" encoding="utf-8"?>
<ds:datastoreItem xmlns:ds="http://schemas.openxmlformats.org/officeDocument/2006/customXml" ds:itemID="{67956D2B-CF64-47BC-AF7D-2586B111F7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457ff6-1f19-431e-aa05-21a6f1dfe6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1460</TotalTime>
  <Words>267</Words>
  <Application>Microsoft Office PowerPoint</Application>
  <PresentationFormat>Panorámica</PresentationFormat>
  <Paragraphs>19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Gloucester MT Extra Condensed</vt:lpstr>
      <vt:lpstr>Trebuchet MS</vt:lpstr>
      <vt:lpstr>Wingdings 3</vt:lpstr>
      <vt:lpstr>Faceta</vt:lpstr>
      <vt:lpstr>Presentación de PowerPoint</vt:lpstr>
      <vt:lpstr>Presentación de PowerPoint</vt:lpstr>
      <vt:lpstr>Presentación de PowerPoint</vt:lpstr>
      <vt:lpstr>IMPORTANCIA </vt:lpstr>
      <vt:lpstr>CARACTERÍSTICAS DE LA ADMINISTRACIÓN</vt:lpstr>
      <vt:lpstr>Los principios básicos de la administración son: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Rocio Yesenia Arellano Soldevilla</dc:creator>
  <cp:lastModifiedBy>Alumnos</cp:lastModifiedBy>
  <cp:revision>15</cp:revision>
  <dcterms:created xsi:type="dcterms:W3CDTF">2025-04-28T19:31:40Z</dcterms:created>
  <dcterms:modified xsi:type="dcterms:W3CDTF">2025-04-29T19:59:38Z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0x0101001C6E20A6B2C2F749B96CA67A0EA63B38</vt:lpwstr>
  </property>
</Properties>
</file>