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8" r:id="rId2"/>
    <p:sldId id="307" r:id="rId3"/>
    <p:sldId id="330" r:id="rId4"/>
    <p:sldId id="331" r:id="rId5"/>
    <p:sldId id="332" r:id="rId6"/>
    <p:sldId id="333" r:id="rId7"/>
    <p:sldId id="343" r:id="rId8"/>
    <p:sldId id="347" r:id="rId9"/>
    <p:sldId id="334" r:id="rId10"/>
    <p:sldId id="335" r:id="rId11"/>
    <p:sldId id="336" r:id="rId12"/>
    <p:sldId id="337" r:id="rId13"/>
    <p:sldId id="341" r:id="rId14"/>
    <p:sldId id="344" r:id="rId15"/>
    <p:sldId id="346" r:id="rId16"/>
    <p:sldId id="345" r:id="rId17"/>
    <p:sldId id="349" r:id="rId18"/>
    <p:sldId id="350" r:id="rId19"/>
    <p:sldId id="353" r:id="rId20"/>
    <p:sldId id="352" r:id="rId21"/>
    <p:sldId id="355" r:id="rId22"/>
    <p:sldId id="354" r:id="rId23"/>
    <p:sldId id="351" r:id="rId24"/>
    <p:sldId id="356" r:id="rId25"/>
    <p:sldId id="357" r:id="rId26"/>
    <p:sldId id="338" r:id="rId27"/>
    <p:sldId id="321" r:id="rId28"/>
    <p:sldId id="339" r:id="rId29"/>
    <p:sldId id="348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701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A8C13-4594-4962-875A-12596BAB6403}" type="datetimeFigureOut">
              <a:rPr lang="es-CL"/>
              <a:pPr>
                <a:defRPr/>
              </a:pPr>
              <a:t>23-09-2015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E450470-6063-498B-A0CF-779DFFB4E9F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4758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86C-138E-41C5-B0B9-3FD6E44F44FA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D4568-CFF9-4F73-88E6-E65A41D88E7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176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E2F-CE70-4F8E-B280-CDB4783907D7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DF1B0-B233-4AA9-BCF4-FC10178BB5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46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11849-1FD5-44F6-BFB0-4FC73DB497E7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1449-0CB3-492E-AD55-4B1011AB3B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08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97297-4AFE-400D-9FAC-2B18DE7910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1852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5226D-2C9F-494E-BF69-3EDBB573039A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193D6-B302-48E8-9EB7-273734176A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89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5A55-C787-4082-A7D0-A0B13784F71C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5ABD6-FCA3-45C4-943B-E935A506AD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644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CF69A-6F7A-4D0A-AC6D-85D224B9E9F0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B1090-DF27-46F7-865A-78C8E31CA3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30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4CC6F-C383-49E7-B7EF-BBCB5572B0B7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65FDC-F501-4627-B206-D752F1A11D9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00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C69EF-8876-4A70-A7E6-158692FAEC6A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0313B-7B6A-49C2-BC4F-786E4FF8BB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196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AA6EF-8753-4901-A9E6-AFB95E40BC8D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E6D0E-AD7F-4C4A-BC68-9FE0FB52F7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577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FA440-8123-48C9-9DC0-9F869FE4B12F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F192B-5037-40DC-B393-7CFE7CCEEC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14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C8609-3DAD-4B97-8C03-570BC32A77D0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B74AE-5A2A-49AF-AF29-0028AB023C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06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9620D35-71A1-404C-B29D-CA838B328973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E36630C-2954-4CC0-B6FA-A5BD98BA88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11111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 de Santiago de Chile</a:t>
            </a:r>
            <a:br>
              <a:rPr lang="es-CL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Departamento de Ingeniería Eléctrica</a:t>
            </a:r>
          </a:p>
        </p:txBody>
      </p:sp>
      <p:sp>
        <p:nvSpPr>
          <p:cNvPr id="5123" name="2 Subtítulo"/>
          <p:cNvSpPr txBox="1">
            <a:spLocks/>
          </p:cNvSpPr>
          <p:nvPr/>
        </p:nvSpPr>
        <p:spPr bwMode="auto">
          <a:xfrm>
            <a:off x="1371600" y="47498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buFontTx/>
              <a:buNone/>
            </a:pP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Nombre: Guillermo Echagüe Arriaza</a:t>
            </a:r>
          </a:p>
          <a:p>
            <a:pPr algn="ctr" defTabSz="914400" eaLnBrk="1" hangingPunct="1">
              <a:buFontTx/>
              <a:buNone/>
            </a:pP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Profesor: </a:t>
            </a:r>
            <a:r>
              <a:rPr 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Ph.D.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Renato Salinas Silva</a:t>
            </a:r>
          </a:p>
          <a:p>
            <a:pPr algn="ctr" defTabSz="914400" eaLnBrk="1" hangingPunct="1">
              <a:buFontTx/>
              <a:buNone/>
            </a:pPr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23-09-2015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7 Rectángulo"/>
          <p:cNvSpPr>
            <a:spLocks noChangeArrowheads="1"/>
          </p:cNvSpPr>
          <p:nvPr/>
        </p:nvSpPr>
        <p:spPr bwMode="auto">
          <a:xfrm>
            <a:off x="281354" y="2471738"/>
            <a:ext cx="8686800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CL" sz="2800" dirty="0" smtClean="0"/>
              <a:t>Visión Artificial</a:t>
            </a:r>
          </a:p>
          <a:p>
            <a:pPr algn="ctr">
              <a:buNone/>
            </a:pPr>
            <a:r>
              <a:rPr lang="es-CL" sz="2800" i="1" dirty="0" smtClean="0"/>
              <a:t>Tarea </a:t>
            </a:r>
            <a:r>
              <a:rPr lang="es-CL" sz="2800" i="1" dirty="0" smtClean="0"/>
              <a:t>N°3</a:t>
            </a:r>
            <a:endParaRPr lang="es-CL" sz="2800" i="1" dirty="0" smtClean="0"/>
          </a:p>
          <a:p>
            <a:pPr algn="ctr">
              <a:buNone/>
            </a:pPr>
            <a:r>
              <a:rPr lang="es-CL" sz="2800" i="1" dirty="0" smtClean="0"/>
              <a:t>“</a:t>
            </a:r>
            <a:r>
              <a:rPr lang="es-CL" sz="2800" b="1" dirty="0" smtClean="0"/>
              <a:t>Reconocimiento de </a:t>
            </a:r>
            <a:r>
              <a:rPr lang="es-CL" sz="2800" b="1" dirty="0" smtClean="0"/>
              <a:t>caracteres </a:t>
            </a:r>
            <a:r>
              <a:rPr lang="es-CL" sz="2800" b="1" dirty="0" smtClean="0"/>
              <a:t>de placa </a:t>
            </a:r>
            <a:r>
              <a:rPr lang="es-CL" sz="2800" b="1" dirty="0" smtClean="0"/>
              <a:t>patente </a:t>
            </a:r>
            <a:r>
              <a:rPr lang="es-CL" sz="2800" i="1" dirty="0" smtClean="0"/>
              <a:t>”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417638"/>
            <a:ext cx="7575452" cy="5208245"/>
          </a:xfrm>
        </p:spPr>
        <p:txBody>
          <a:bodyPr/>
          <a:lstStyle/>
          <a:p>
            <a:pPr>
              <a:buNone/>
            </a:pPr>
            <a:r>
              <a:rPr lang="es-CL" sz="1200" b="1" dirty="0" smtClean="0">
                <a:latin typeface="Arial" pitchFamily="34" charset="0"/>
                <a:cs typeface="Arial" pitchFamily="34" charset="0"/>
              </a:rPr>
              <a:t>Capturar Videos desde WEBCAM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% --- Executes on button press in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cap_video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endParaRPr lang="es-CL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cap_video_Callback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hObject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eventdata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handles)</a:t>
            </a:r>
            <a:endParaRPr lang="es-CL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global vid</a:t>
            </a: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vid=</a:t>
            </a: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videoinput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('winvideo',1,'YUY2_320x240');</a:t>
            </a: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% Captura una trama por </a:t>
            </a: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trigger</a:t>
            </a:r>
            <a:endParaRPr lang="es-CL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vid.FramesPerTrigger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=1;</a:t>
            </a: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% Salida de la Imagen RGB=color/GRAYSCALE=escala grises</a:t>
            </a:r>
          </a:p>
          <a:p>
            <a:pPr>
              <a:buNone/>
            </a:pP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vid.ReturnedColorspace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='</a:t>
            </a: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grayscale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';</a:t>
            </a: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% Se le indica a </a:t>
            </a: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 que la cámara no inicie Automáticamente sino a</a:t>
            </a: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% petición del usuario</a:t>
            </a:r>
          </a:p>
          <a:p>
            <a:pPr>
              <a:buNone/>
            </a:pP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triggerconfig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vid,'manual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');</a:t>
            </a: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% Adquirimos la altura y anchura de la imagen</a:t>
            </a:r>
          </a:p>
          <a:p>
            <a:pPr>
              <a:buNone/>
            </a:pP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vidRes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vid,'VideoResolution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');</a:t>
            </a: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% Altura de la Imagen</a:t>
            </a:r>
          </a:p>
          <a:p>
            <a:pPr>
              <a:buNone/>
            </a:pP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imWidth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s-CL" sz="1200" dirty="0" err="1" smtClean="0">
                <a:latin typeface="Arial" pitchFamily="34" charset="0"/>
                <a:cs typeface="Arial" pitchFamily="34" charset="0"/>
              </a:rPr>
              <a:t>vidRes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(1);</a:t>
            </a: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% Anchura de la Imagen</a:t>
            </a:r>
          </a:p>
          <a:p>
            <a:pPr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imHeight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vidRes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(2);</a:t>
            </a:r>
            <a:endParaRPr lang="es-CL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nBands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= get(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vid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'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NumberOfBands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');</a:t>
            </a:r>
            <a:endParaRPr lang="es-CL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% Crea una Variable q contenga la Imagen para mostrarla en el AXIS(handles.imagen_1)</a:t>
            </a:r>
          </a:p>
          <a:p>
            <a:pPr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hImage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= image(zeros(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imHeight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imWidth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nBands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'parent', handles.imagen_1);</a:t>
            </a:r>
            <a:endParaRPr lang="es-CL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%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Empieza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Webcam Preview</a:t>
            </a:r>
            <a:endParaRPr lang="es-CL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preview(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vid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hImage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);</a:t>
            </a:r>
            <a:endParaRPr lang="es-CL" sz="1200" dirty="0" smtClean="0">
              <a:latin typeface="Arial" pitchFamily="34" charset="0"/>
              <a:cs typeface="Arial" pitchFamily="34" charset="0"/>
            </a:endParaRP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417638"/>
            <a:ext cx="7575452" cy="5208245"/>
          </a:xfrm>
        </p:spPr>
        <p:txBody>
          <a:bodyPr/>
          <a:lstStyle/>
          <a:p>
            <a:pPr>
              <a:buNone/>
            </a:pPr>
            <a:r>
              <a:rPr lang="es-CL" sz="1800" b="1" dirty="0" smtClean="0">
                <a:latin typeface="Arial" pitchFamily="34" charset="0"/>
                <a:cs typeface="Arial" pitchFamily="34" charset="0"/>
              </a:rPr>
              <a:t>Capturar Imagen desde video de WEBCAM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% --- Executes on button press 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cap_imagen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cap_imagen_Callback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hObject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eventdata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handles)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global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vid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Img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getsnapshot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vid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axes(handles.imagen_1);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BW = edge(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Img,'canny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');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imshow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pause (0.1);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417638"/>
            <a:ext cx="7575452" cy="5208245"/>
          </a:xfrm>
        </p:spPr>
        <p:txBody>
          <a:bodyPr/>
          <a:lstStyle/>
          <a:p>
            <a:pPr>
              <a:buNone/>
            </a:pPr>
            <a:r>
              <a:rPr lang="es-CL" sz="1800" b="1" dirty="0" smtClean="0">
                <a:latin typeface="Arial" pitchFamily="34" charset="0"/>
                <a:cs typeface="Arial" pitchFamily="34" charset="0"/>
              </a:rPr>
              <a:t>Cargar imagen * </a:t>
            </a:r>
            <a:r>
              <a:rPr lang="es-CL" sz="1800" b="1" dirty="0" err="1" smtClean="0">
                <a:latin typeface="Arial" pitchFamily="34" charset="0"/>
                <a:cs typeface="Arial" pitchFamily="34" charset="0"/>
              </a:rPr>
              <a:t>jpg</a:t>
            </a:r>
            <a:r>
              <a:rPr lang="es-CL" sz="1800" b="1" dirty="0" smtClean="0">
                <a:latin typeface="Arial" pitchFamily="34" charset="0"/>
                <a:cs typeface="Arial" pitchFamily="34" charset="0"/>
              </a:rPr>
              <a:t> desde computador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% --- Executes on button press 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car_imagen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car_imagen_Callback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hObject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eventdata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handles)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global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filename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uigetfile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('*.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jpg','Select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an image file');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(filename);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% Datos de la escala y la pantalla como una imagen</a:t>
            </a:r>
          </a:p>
          <a:p>
            <a:pPr>
              <a:buNone/>
            </a:pP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imagesc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% Mostar imagen en el 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axe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axes(handles.imagen_2);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%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Convertir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 Gris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I=rgb2gray(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%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Mostrar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imagen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imshow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(I);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pause (0.1);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09822"/>
            <a:ext cx="7575452" cy="5208245"/>
          </a:xfrm>
        </p:spPr>
        <p:txBody>
          <a:bodyPr/>
          <a:lstStyle/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%% Normalizar Contraste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X=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[N,M] = 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size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(X);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    Y = 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zeros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(N,M);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    [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i,j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] = 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sort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(X(:));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    z = 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zeros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(N*M,1);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    d = 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fix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(N*M/256+0.5);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=1:255;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z((i-1)*d+1:i*d) = (i-1)*ones(d,1);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end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z(255*d+1:N*M) = 255*ones(N*M-255*d,1);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Y(j) = z;</a:t>
            </a:r>
          </a:p>
          <a:p>
            <a:pPr>
              <a:buNone/>
            </a:pP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im_g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=X;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 %% 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Binarización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umb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graythresh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 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bw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imcomplement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(im2bw(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Img,umb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bw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=medfilt2(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bw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[8, 8], 'symmetric');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handles.bw=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bw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s-CL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417638"/>
            <a:ext cx="7575452" cy="5208245"/>
          </a:xfrm>
        </p:spPr>
        <p:txBody>
          <a:bodyPr/>
          <a:lstStyle/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%% Etiquetar elementos conectados 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[L Ne]=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bwlabel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bw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None/>
            </a:pPr>
            <a:r>
              <a:rPr lang="es-CL" sz="1600" dirty="0" err="1" smtClean="0">
                <a:latin typeface="Arial" pitchFamily="34" charset="0"/>
                <a:cs typeface="Arial" pitchFamily="34" charset="0"/>
              </a:rPr>
              <a:t>handles.Ne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=Ne;</a:t>
            </a:r>
          </a:p>
          <a:p>
            <a:pPr>
              <a:buNone/>
            </a:pPr>
            <a:r>
              <a:rPr lang="es-CL" sz="1600" dirty="0" smtClean="0">
                <a:latin typeface="Arial" pitchFamily="34" charset="0"/>
                <a:cs typeface="Arial" pitchFamily="34" charset="0"/>
              </a:rPr>
              <a:t> %% Calcular propiedades de los objetos de la imagen </a:t>
            </a:r>
          </a:p>
          <a:p>
            <a:pPr>
              <a:buNone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propied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regionprops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(L);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handles.propied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propied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hold on; 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%% Graficar las 'cajas' de frontera de los objetos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for n=1:size(propied,1)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propied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(n).Area &gt; 500 &amp;&amp;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propied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(n).Area &lt; 1500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rectangle('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Position',propied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(n).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BoundingBox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,...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'EdgeColor','g','LineWidth',2) 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pause (0.01)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end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end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pause (0.1) 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hold off;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guidata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hObject,handles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s-CL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%% Escalar caracteres al tamaño del patrón o caracteres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=1:6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caracter_r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}=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(caracter2{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},[68 40]);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end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 %% Reconocimiento de caracteres</a:t>
            </a: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[f c]=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caracter_r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comp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zeros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(15,1);</a:t>
            </a: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puntero=0;</a:t>
            </a: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patente=[''];</a:t>
            </a: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comp=0;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=1:2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for j=11:36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comp(j,1)=corr2(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caracteres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{j,1},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caracter_r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end</a:t>
            </a:r>
          </a:p>
          <a:p>
            <a:pPr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puntero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=find(max(comp)==comp);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patente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patente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ocr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(puntero,1)];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end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comp=0;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=3:4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for j=1:36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comp(j,1)=corr2(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caracteres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{j,1},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caracter_r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end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puntero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=find(max(comp)==comp);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patente=[patente 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ocr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(puntero,1)];</a:t>
            </a:r>
          </a:p>
          <a:p>
            <a:pPr>
              <a:buNone/>
            </a:pP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end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comp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=0;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=5:6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for j=1:10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comp(j,1)=corr2(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caracteres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{j,1},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caracter_r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end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puntero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=find(max(comp)==comp);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patente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patente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ocr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(puntero,1)];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end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pPr>
              <a:buNone/>
            </a:pPr>
            <a:r>
              <a:rPr lang="es-CL" sz="2000" b="1" dirty="0" smtClean="0">
                <a:latin typeface="Arial" pitchFamily="34" charset="0"/>
                <a:cs typeface="Arial" pitchFamily="34" charset="0"/>
              </a:rPr>
              <a:t>Creación de un OCR para el reconocimiento de caracteres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%% Carga de caracteres 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numeros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 para el OCR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caracter0=(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('caracteres\0.bmp'));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caracter1=(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('caracteres\1.bmp'));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caracter2=(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('caracteres\2.bmp'));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caracter3=(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('caracteres\3.bmp'));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caracter4=(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('caracteres\4.bmp'));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caracter5=(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('caracteres\5.bmp'));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caracter6=(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('caracteres\6.bmp'));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caracter7=(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('caracteres\7.bmp'));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caracter8=(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('caracteres\8.bmp'));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caracter9=(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('caracteres\9.bmp'));</a:t>
            </a: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%% Carga de caracteres 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numeros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 para el OCR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caracterA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('caracteres\A.bmp'));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caracterB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('caracteres\B.bmp'));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caracterC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('caracteres\C.bmp'));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('caracteres\D.bmp'));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('caracteres\E.bmp'));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caracterF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('caracteres\F.bmp'));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caracterG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('caracteres\G.bmp'));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caracterH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('caracteres\H.bmp'));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caracterI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('caracteres\I.bmp'));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caracterJ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('caracteres\J.bmp'));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caracterK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('caracteres\K.bmp'));</a:t>
            </a: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caracterL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('caracteres\L.bmp'));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caracterM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('caracteres\M.bmp'));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caracterN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('caracteres\N.bmp'));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caracterO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('caracteres\O.bmp'));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caracterP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('caracteres\P.bmp'));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caracterQ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('caracteres\Q.bmp'));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caracterR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('caracteres\R.bmp'));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caracterS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('caracteres\S.bmp'));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caracterT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('caracteres\T.bmp'));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caracterU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('caracteres\U.bmp'));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caracterV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('caracteres\V.bmp'));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caracterW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('caracteres\W.bmp'));</a:t>
            </a: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caracterX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('caracteres\X.bmp'));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caracterY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('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caracteres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\Y.bmp'));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caracterZ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('caracteres\Z.bmp'));</a:t>
            </a: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85006"/>
          </a:xfrm>
        </p:spPr>
        <p:txBody>
          <a:bodyPr/>
          <a:lstStyle/>
          <a:p>
            <a:pPr algn="just"/>
            <a:r>
              <a:rPr lang="es-CL" dirty="0" smtClean="0">
                <a:latin typeface="Arial" pitchFamily="34" charset="0"/>
                <a:cs typeface="Arial" pitchFamily="34" charset="0"/>
              </a:rPr>
              <a:t>En este trabajo se realizara la confección de un software que permita 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detectar e identificar los caracteres de una placa patente por medio de una base de datos y un clasificador .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%% Redimensionado de caracteres número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(caracter0,[68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caracteres{2,1}=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(caracter1,[68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caracteres{3,1}=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(caracter2,[68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caracteres{4,1}=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(caracter3,[68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caracteres{5,1}=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(caracter4,[68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caracteres{6,1}=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(caracter5,[68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caracteres{7,1}=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(caracter6,[68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caracteres{8,1}=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(caracter7,[68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caracteres{9,1}=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(caracter8,[68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caracteres{10,1}=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(caracter9,[68 40]);</a:t>
            </a: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%% Redimensionado de caracteres letras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caracteres{11,1}=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caracterA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caracteres{12,1}=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caracterB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caracteres{13,1}=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caracterC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caracteres{14,1}=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caracterD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caracteres{15,1}=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caracteres{16,1}=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caracterF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caracteres{17,1}=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caracterG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caracteres{18,1}=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caracterH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caracteres{19,1}=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caracterI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caracteres{20,1}=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caracterJ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caracteres{21,1}=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caracterK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caracteres{22,1}=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caracterL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caracteres{23,1}=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imresize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caracterM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,[68 40]);</a:t>
            </a: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r>
              <a:rPr lang="es-CL" sz="1800" dirty="0" smtClean="0"/>
              <a:t>caracteres{24,1}=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caracterN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caracteres{25,1}=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caracterO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caracteres{26,1}=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caracterP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caracteres{27,1}=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caracterQ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caracteres{28,1}=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caracterR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caracteres{29,1}=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caracterS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caracteres{30,1}=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caracterT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caracteres{31,1}=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caracterU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caracteres{32,1}=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caracterV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caracteres{33,1}=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caracterW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caracteres{34,1}=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caracterX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caracteres{35,1}=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caracterY</a:t>
            </a:r>
            <a:r>
              <a:rPr lang="es-CL" sz="1800" dirty="0" smtClean="0"/>
              <a:t>,[68 40]);</a:t>
            </a:r>
          </a:p>
          <a:p>
            <a:r>
              <a:rPr lang="es-CL" sz="1800" dirty="0" smtClean="0"/>
              <a:t>caracteres{36,1}=</a:t>
            </a:r>
            <a:r>
              <a:rPr lang="es-CL" sz="1800" dirty="0" err="1" smtClean="0"/>
              <a:t>imresize</a:t>
            </a:r>
            <a:r>
              <a:rPr lang="es-CL" sz="1800" dirty="0" smtClean="0"/>
              <a:t>(</a:t>
            </a:r>
            <a:r>
              <a:rPr lang="es-CL" sz="1800" dirty="0" err="1" smtClean="0"/>
              <a:t>caracterZ</a:t>
            </a:r>
            <a:r>
              <a:rPr lang="es-CL" sz="1800" dirty="0" smtClean="0"/>
              <a:t>,[68 40]);</a:t>
            </a:r>
          </a:p>
          <a:p>
            <a:pPr>
              <a:buNone/>
            </a:pPr>
            <a:endParaRPr lang="es-CL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r>
              <a:rPr lang="es-CL" sz="1800" dirty="0" smtClean="0"/>
              <a:t>%% </a:t>
            </a:r>
            <a:r>
              <a:rPr lang="es-CL" sz="1800" dirty="0" err="1" smtClean="0"/>
              <a:t>Asignacion</a:t>
            </a:r>
            <a:r>
              <a:rPr lang="es-CL" sz="1800" dirty="0" smtClean="0"/>
              <a:t> de caracteres para </a:t>
            </a:r>
            <a:r>
              <a:rPr lang="es-CL" sz="1800" dirty="0" err="1" smtClean="0"/>
              <a:t>ocr</a:t>
            </a:r>
            <a:endParaRPr lang="es-CL" sz="1800" dirty="0" smtClean="0"/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(1,1)='0';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(2,1)='1';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(3,1)='2';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(4,1)='3';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(5,1)='4';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(6,1)='5';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(7,1)='6';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(8,1)='7';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(9,1)='8';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(10,1)='9';</a:t>
            </a:r>
          </a:p>
          <a:p>
            <a:pPr>
              <a:buNone/>
            </a:pPr>
            <a:endParaRPr lang="es-CL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r>
              <a:rPr lang="es-CL" sz="1800" dirty="0" err="1" smtClean="0"/>
              <a:t>ocr</a:t>
            </a:r>
            <a:r>
              <a:rPr lang="es-CL" sz="1800" dirty="0" smtClean="0"/>
              <a:t>(11,1)='A';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(12,1)='B';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(13,1)='C';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(14,1)='D';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(15,1)='E';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(16,1)='F';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(17,1)='G';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(18,1)='H';</a:t>
            </a:r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(19,1)='I';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(20,1)='J';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(21,1)='K';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(22,1)='L';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(23,1)='M';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(24,1)='N';</a:t>
            </a:r>
            <a:endParaRPr lang="es-CL" sz="1800" dirty="0" smtClean="0"/>
          </a:p>
          <a:p>
            <a:endParaRPr lang="es-CL" sz="1800" dirty="0" smtClean="0"/>
          </a:p>
          <a:p>
            <a:pPr>
              <a:buNone/>
            </a:pPr>
            <a:endParaRPr lang="es-CL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Algoritmos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237957"/>
            <a:ext cx="7575452" cy="5208245"/>
          </a:xfrm>
        </p:spPr>
        <p:txBody>
          <a:bodyPr/>
          <a:lstStyle/>
          <a:p>
            <a:r>
              <a:rPr lang="en-US" sz="1800" dirty="0" err="1" smtClean="0"/>
              <a:t>ocr</a:t>
            </a:r>
            <a:r>
              <a:rPr lang="en-US" sz="1800" dirty="0" smtClean="0"/>
              <a:t>(25,1)='O';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(26,1)='P';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(27,1)='Q';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(28,1)='R';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(29,1)='S';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(30,1)='T';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(31,1)='U';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(32,1)='V';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(33,1)='W';</a:t>
            </a:r>
            <a:endParaRPr lang="es-CL" sz="1800" dirty="0" smtClean="0"/>
          </a:p>
          <a:p>
            <a:r>
              <a:rPr lang="en-US" sz="1800" dirty="0" err="1" smtClean="0"/>
              <a:t>ocr</a:t>
            </a:r>
            <a:r>
              <a:rPr lang="en-US" sz="1800" dirty="0" smtClean="0"/>
              <a:t>(34,1)='X';</a:t>
            </a:r>
            <a:endParaRPr lang="es-CL" sz="1800" dirty="0" smtClean="0"/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(35,1)='Y';</a:t>
            </a:r>
          </a:p>
          <a:p>
            <a:r>
              <a:rPr lang="es-CL" sz="1800" dirty="0" err="1" smtClean="0"/>
              <a:t>ocr</a:t>
            </a:r>
            <a:r>
              <a:rPr lang="es-CL" sz="1800" dirty="0" smtClean="0"/>
              <a:t>(36,1)='Z';</a:t>
            </a:r>
          </a:p>
          <a:p>
            <a:r>
              <a:rPr lang="es-CL" sz="1800" dirty="0" smtClean="0"/>
              <a:t> </a:t>
            </a:r>
          </a:p>
          <a:p>
            <a:r>
              <a:rPr lang="es-CL" sz="1800" dirty="0" err="1" smtClean="0"/>
              <a:t>handles.caracteres</a:t>
            </a:r>
            <a:r>
              <a:rPr lang="es-CL" sz="1800" dirty="0" smtClean="0"/>
              <a:t>=caracteres;</a:t>
            </a:r>
          </a:p>
          <a:p>
            <a:r>
              <a:rPr lang="es-CL" sz="1800" dirty="0" smtClean="0"/>
              <a:t>handles.ocr=</a:t>
            </a:r>
            <a:r>
              <a:rPr lang="es-CL" sz="1800" dirty="0" err="1" smtClean="0"/>
              <a:t>ocr</a:t>
            </a:r>
            <a:r>
              <a:rPr lang="es-CL" sz="1800" dirty="0" smtClean="0"/>
              <a:t>;</a:t>
            </a:r>
          </a:p>
          <a:p>
            <a:endParaRPr lang="es-CL" sz="1800" dirty="0" smtClean="0"/>
          </a:p>
          <a:p>
            <a:pPr>
              <a:buNone/>
            </a:pPr>
            <a:endParaRPr lang="es-CL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Pruebas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5498" t="9127" r="3618" b="25397"/>
          <a:stretch>
            <a:fillRect/>
          </a:stretch>
        </p:blipFill>
        <p:spPr bwMode="auto">
          <a:xfrm>
            <a:off x="4397829" y="1613454"/>
            <a:ext cx="3780971" cy="2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36502" t="10069" r="3483" b="25446"/>
          <a:stretch>
            <a:fillRect/>
          </a:stretch>
        </p:blipFill>
        <p:spPr bwMode="auto">
          <a:xfrm>
            <a:off x="4397829" y="4065564"/>
            <a:ext cx="3780971" cy="228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35697" t="9722" r="4511" b="22619"/>
          <a:stretch>
            <a:fillRect/>
          </a:stretch>
        </p:blipFill>
        <p:spPr bwMode="auto">
          <a:xfrm>
            <a:off x="486218" y="1608997"/>
            <a:ext cx="3600447" cy="229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35620" t="9663" r="4433" b="25866"/>
          <a:stretch>
            <a:fillRect/>
          </a:stretch>
        </p:blipFill>
        <p:spPr bwMode="auto">
          <a:xfrm>
            <a:off x="457200" y="4065564"/>
            <a:ext cx="3629465" cy="219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Conclusiones</a:t>
            </a:r>
          </a:p>
        </p:txBody>
      </p:sp>
      <p:sp>
        <p:nvSpPr>
          <p:cNvPr id="378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La utilización de los elementos, definidos en MatLab, es una herramienta poderosa para simplificar los procedimientos a realizar cuando trabajamos con imágenes </a:t>
            </a:r>
          </a:p>
          <a:p>
            <a:pPr lvl="0" algn="just"/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Se debe eliminar estructuras y objetos irrelevantes al objetivo propuesto, para acelerar el análisis pero sin perder información relevante.</a:t>
            </a:r>
          </a:p>
          <a:p>
            <a:pPr algn="just"/>
            <a:endParaRPr lang="es-CL" dirty="0"/>
          </a:p>
          <a:p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Bibliografía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[1] De la Escalera, Arturo. Visión Por computadora: Fundamentos y Métodos. Madrid: </a:t>
            </a:r>
            <a:r>
              <a:rPr lang="es-CL" dirty="0" err="1" smtClean="0"/>
              <a:t>Prentice</a:t>
            </a:r>
            <a:r>
              <a:rPr lang="es-CL" dirty="0" smtClean="0"/>
              <a:t> Hall (2001)</a:t>
            </a:r>
          </a:p>
          <a:p>
            <a:pPr algn="just"/>
            <a:r>
              <a:rPr lang="es-CL" dirty="0" smtClean="0"/>
              <a:t>[2] </a:t>
            </a:r>
            <a:r>
              <a:rPr lang="es-CL" dirty="0" err="1" smtClean="0"/>
              <a:t>Image</a:t>
            </a:r>
            <a:r>
              <a:rPr lang="es-CL" dirty="0" smtClean="0"/>
              <a:t> </a:t>
            </a:r>
            <a:r>
              <a:rPr lang="es-CL" dirty="0" err="1" smtClean="0"/>
              <a:t>Processing</a:t>
            </a:r>
            <a:r>
              <a:rPr lang="es-CL" dirty="0" smtClean="0"/>
              <a:t> </a:t>
            </a:r>
            <a:r>
              <a:rPr lang="es-CL" dirty="0" err="1" smtClean="0"/>
              <a:t>Toolbox</a:t>
            </a:r>
            <a:r>
              <a:rPr lang="es-CL" dirty="0" smtClean="0"/>
              <a:t>™ </a:t>
            </a:r>
            <a:r>
              <a:rPr lang="es-CL" dirty="0" err="1" smtClean="0"/>
              <a:t>User's</a:t>
            </a:r>
            <a:r>
              <a:rPr lang="es-CL" dirty="0" smtClean="0"/>
              <a:t> Guide (2015). </a:t>
            </a:r>
            <a:r>
              <a:rPr lang="es-CL" dirty="0" err="1" smtClean="0"/>
              <a:t>Mathworks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 de Santiago de Chile</a:t>
            </a:r>
            <a:br>
              <a:rPr lang="es-CL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Departamento de Ingeniería Eléctrica</a:t>
            </a:r>
          </a:p>
        </p:txBody>
      </p:sp>
      <p:sp>
        <p:nvSpPr>
          <p:cNvPr id="5123" name="2 Subtítulo"/>
          <p:cNvSpPr txBox="1">
            <a:spLocks/>
          </p:cNvSpPr>
          <p:nvPr/>
        </p:nvSpPr>
        <p:spPr bwMode="auto">
          <a:xfrm>
            <a:off x="1371600" y="47498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buFontTx/>
              <a:buNone/>
            </a:pP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Nombre: Guillermo Echagüe Arriaza</a:t>
            </a:r>
          </a:p>
          <a:p>
            <a:pPr algn="ctr" defTabSz="914400" eaLnBrk="1" hangingPunct="1">
              <a:buFontTx/>
              <a:buNone/>
            </a:pP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Profesor: </a:t>
            </a:r>
            <a:r>
              <a:rPr 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Ph.D.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Renato Salinas Silva</a:t>
            </a:r>
          </a:p>
          <a:p>
            <a:pPr algn="ctr" defTabSz="914400" eaLnBrk="1" hangingPunct="1">
              <a:buFontTx/>
              <a:buNone/>
            </a:pPr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23-09-2015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7 Rectángulo"/>
          <p:cNvSpPr>
            <a:spLocks noChangeArrowheads="1"/>
          </p:cNvSpPr>
          <p:nvPr/>
        </p:nvSpPr>
        <p:spPr bwMode="auto">
          <a:xfrm>
            <a:off x="281354" y="2471738"/>
            <a:ext cx="8686800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CL" sz="2800" dirty="0" smtClean="0"/>
              <a:t>Visión Artificial</a:t>
            </a:r>
          </a:p>
          <a:p>
            <a:pPr algn="ctr">
              <a:buNone/>
            </a:pPr>
            <a:r>
              <a:rPr lang="es-CL" sz="2800" i="1" dirty="0" smtClean="0"/>
              <a:t>Tarea </a:t>
            </a:r>
            <a:r>
              <a:rPr lang="es-CL" sz="2800" i="1" dirty="0" smtClean="0"/>
              <a:t>N°3</a:t>
            </a:r>
            <a:endParaRPr lang="es-CL" sz="2800" i="1" dirty="0" smtClean="0"/>
          </a:p>
          <a:p>
            <a:pPr algn="ctr">
              <a:buNone/>
            </a:pPr>
            <a:r>
              <a:rPr lang="es-CL" sz="2800" i="1" dirty="0" smtClean="0"/>
              <a:t>“</a:t>
            </a:r>
            <a:r>
              <a:rPr lang="es-CL" sz="2800" b="1" dirty="0" smtClean="0"/>
              <a:t>Reconocimiento de </a:t>
            </a:r>
            <a:r>
              <a:rPr lang="es-CL" sz="2800" b="1" dirty="0" smtClean="0"/>
              <a:t>caracteres </a:t>
            </a:r>
            <a:r>
              <a:rPr lang="es-CL" sz="2800" b="1" dirty="0" smtClean="0"/>
              <a:t>de placa </a:t>
            </a:r>
            <a:r>
              <a:rPr lang="es-CL" sz="2800" b="1" dirty="0" smtClean="0"/>
              <a:t>patente </a:t>
            </a:r>
            <a:r>
              <a:rPr lang="es-CL" sz="2800" i="1" dirty="0" smtClean="0"/>
              <a:t>”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Objetivos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199" y="1600200"/>
            <a:ext cx="7617655" cy="4744329"/>
          </a:xfrm>
        </p:spPr>
        <p:txBody>
          <a:bodyPr/>
          <a:lstStyle/>
          <a:p>
            <a:pPr algn="just"/>
            <a:r>
              <a:rPr lang="es-CL" dirty="0" smtClean="0">
                <a:latin typeface="Arial" pitchFamily="34" charset="0"/>
                <a:cs typeface="Arial" pitchFamily="34" charset="0"/>
              </a:rPr>
              <a:t>Capturar imágenes con una webcam de una placa patente chilena y desplegarlas en una ventana del computador</a:t>
            </a:r>
          </a:p>
          <a:p>
            <a:pPr algn="just"/>
            <a:r>
              <a:rPr lang="es-CL" dirty="0" smtClean="0">
                <a:latin typeface="Arial" pitchFamily="34" charset="0"/>
                <a:cs typeface="Arial" pitchFamily="34" charset="0"/>
              </a:rPr>
              <a:t>El sistema deberá localizar la patente (dentro de una región acotada) </a:t>
            </a:r>
          </a:p>
          <a:p>
            <a:pPr algn="just"/>
            <a:r>
              <a:rPr lang="es-CL" dirty="0" smtClean="0">
                <a:latin typeface="Arial" pitchFamily="34" charset="0"/>
                <a:cs typeface="Arial" pitchFamily="34" charset="0"/>
              </a:rPr>
              <a:t>Eliminar o ignorar los ruidos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, junto con detectar y reconocer los caracteres de la placa patente.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Descripción de la actividad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89520" cy="4525963"/>
          </a:xfrm>
        </p:spPr>
        <p:txBody>
          <a:bodyPr/>
          <a:lstStyle/>
          <a:p>
            <a:pPr algn="just"/>
            <a:r>
              <a:rPr lang="es-CL" dirty="0" smtClean="0">
                <a:latin typeface="Arial" pitchFamily="34" charset="0"/>
                <a:cs typeface="Arial" pitchFamily="34" charset="0"/>
              </a:rPr>
              <a:t>Se usará la capacidad de una webcam para el procesamiento de imágenes bajo control de un programa como MatLab.</a:t>
            </a:r>
          </a:p>
          <a:p>
            <a:pPr algn="just"/>
            <a:r>
              <a:rPr lang="es-CL" dirty="0" smtClean="0">
                <a:latin typeface="Arial" pitchFamily="34" charset="0"/>
                <a:cs typeface="Arial" pitchFamily="34" charset="0"/>
              </a:rPr>
              <a:t>El sistema debe funcionar con patentes reales en ambientes físicos. </a:t>
            </a:r>
          </a:p>
          <a:p>
            <a:pPr algn="just"/>
            <a:r>
              <a:rPr lang="es-CL" dirty="0" smtClean="0">
                <a:latin typeface="Arial" pitchFamily="34" charset="0"/>
                <a:cs typeface="Arial" pitchFamily="34" charset="0"/>
              </a:rPr>
              <a:t>Por lo tanto, se pide capturar 10 imágenes de patentes distintas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Desarrollo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89520" cy="4525963"/>
          </a:xfrm>
        </p:spPr>
        <p:txBody>
          <a:bodyPr/>
          <a:lstStyle/>
          <a:p>
            <a:pPr algn="just"/>
            <a:r>
              <a:rPr lang="es-CL" dirty="0" smtClean="0">
                <a:latin typeface="Arial" pitchFamily="34" charset="0"/>
                <a:cs typeface="Arial" pitchFamily="34" charset="0"/>
              </a:rPr>
              <a:t>Se usará la capacidad de una webcam para el procesamiento de imágenes bajo control de un programa como MatLab.</a:t>
            </a:r>
          </a:p>
          <a:p>
            <a:pPr algn="just"/>
            <a:r>
              <a:rPr lang="es-CL" dirty="0" smtClean="0">
                <a:latin typeface="Arial" pitchFamily="34" charset="0"/>
                <a:cs typeface="Arial" pitchFamily="34" charset="0"/>
              </a:rPr>
              <a:t>El sistema debe poder mostrar en una ventana el video (en vivo), en otra ventana la imagen capturada y luego desplegar los valores de los 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caracteres.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Materiales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89520" cy="4525963"/>
          </a:xfrm>
        </p:spPr>
        <p:txBody>
          <a:bodyPr/>
          <a:lstStyle/>
          <a:p>
            <a:pPr algn="just"/>
            <a:r>
              <a:rPr lang="es-CL" b="1" dirty="0" smtClean="0"/>
              <a:t>WEBCAM</a:t>
            </a:r>
          </a:p>
          <a:p>
            <a:pPr algn="just"/>
            <a:endParaRPr lang="es-CL" b="1" dirty="0" smtClean="0"/>
          </a:p>
          <a:p>
            <a:pPr algn="just"/>
            <a:endParaRPr lang="es-CL" b="1" dirty="0" smtClean="0"/>
          </a:p>
          <a:p>
            <a:pPr algn="just"/>
            <a:endParaRPr lang="es-CL" b="1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b="1" dirty="0" smtClean="0"/>
          </a:p>
          <a:p>
            <a:pPr algn="just"/>
            <a:endParaRPr lang="es-CL" dirty="0"/>
          </a:p>
        </p:txBody>
      </p:sp>
      <p:pic>
        <p:nvPicPr>
          <p:cNvPr id="5" name="4 Imagen" descr="SN CINEMA II "/>
          <p:cNvPicPr/>
          <p:nvPr/>
        </p:nvPicPr>
        <p:blipFill>
          <a:blip r:embed="rId2"/>
          <a:srcRect l="15383" r="18069" b="10988"/>
          <a:stretch>
            <a:fillRect/>
          </a:stretch>
        </p:blipFill>
        <p:spPr bwMode="auto">
          <a:xfrm>
            <a:off x="1043384" y="2875085"/>
            <a:ext cx="1882696" cy="245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661825" y="2785399"/>
          <a:ext cx="5024975" cy="2546256"/>
        </p:xfrm>
        <a:graphic>
          <a:graphicData uri="http://schemas.openxmlformats.org/drawingml/2006/table">
            <a:tbl>
              <a:tblPr/>
              <a:tblGrid>
                <a:gridCol w="2202718"/>
                <a:gridCol w="2822257"/>
              </a:tblGrid>
              <a:tr h="2910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Shark Net SN CINEMA II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189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Especificaciones de desempeño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1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Megapixels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5M Pixel</a:t>
                      </a:r>
                      <a:endParaRPr lang="es-C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Resolución de video e imagen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2560 x 1920 MAX (6 FPS)</a:t>
                      </a:r>
                      <a:endParaRPr lang="es-C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Foco Ajustable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Si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Micrófono</a:t>
                      </a:r>
                      <a:endParaRPr lang="es-C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Si, 5mts de alcance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Formato de video</a:t>
                      </a:r>
                      <a:endParaRPr lang="es-C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24Bits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Angulo de rotación</a:t>
                      </a:r>
                      <a:endParaRPr lang="es-C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Base giratoria de 360º. Visión nocturna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Formato de almacenamiento</a:t>
                      </a:r>
                      <a:endParaRPr lang="es-C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Compresión de imagen.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Materiales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89520" cy="4525963"/>
          </a:xfrm>
        </p:spPr>
        <p:txBody>
          <a:bodyPr/>
          <a:lstStyle/>
          <a:p>
            <a:pPr algn="just"/>
            <a:r>
              <a:rPr lang="es-CL" b="1" dirty="0" smtClean="0"/>
              <a:t>Patentes Chilenas</a:t>
            </a:r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b="1" dirty="0" smtClean="0"/>
          </a:p>
          <a:p>
            <a:pPr algn="just"/>
            <a:endParaRPr lang="es-CL" dirty="0"/>
          </a:p>
        </p:txBody>
      </p:sp>
      <p:pic>
        <p:nvPicPr>
          <p:cNvPr id="2049" name="Picture 1" descr="C:\Users\Guillermo\Desktop\Escritorio 1-2015\artificial vision\Tarea_2_Visión Artificial\PATENTE.jpg"/>
          <p:cNvPicPr>
            <a:picLocks noChangeAspect="1" noChangeArrowheads="1"/>
          </p:cNvPicPr>
          <p:nvPr/>
        </p:nvPicPr>
        <p:blipFill>
          <a:blip r:embed="rId2"/>
          <a:srcRect t="19894" b="7337"/>
          <a:stretch>
            <a:fillRect/>
          </a:stretch>
        </p:blipFill>
        <p:spPr bwMode="auto">
          <a:xfrm>
            <a:off x="1378634" y="2623625"/>
            <a:ext cx="6668086" cy="3306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Metodología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199" y="1600200"/>
            <a:ext cx="7899009" cy="4525963"/>
          </a:xfrm>
        </p:spPr>
        <p:txBody>
          <a:bodyPr/>
          <a:lstStyle/>
          <a:p>
            <a:pPr algn="just"/>
            <a:r>
              <a:rPr lang="es-CL" sz="2400" dirty="0" smtClean="0">
                <a:latin typeface="Arial" pitchFamily="34" charset="0"/>
                <a:cs typeface="Arial" pitchFamily="34" charset="0"/>
              </a:rPr>
              <a:t>A partir de la imagen original o procesada se obtienen una serie de características (color, textura, etc.) y/o descriptores (momentos, descriptores de Fourier, etc.) que definen cada objeto. </a:t>
            </a:r>
          </a:p>
          <a:p>
            <a:pPr algn="just"/>
            <a:r>
              <a:rPr lang="es-CL" sz="2400" dirty="0" smtClean="0">
                <a:latin typeface="Arial" pitchFamily="34" charset="0"/>
                <a:cs typeface="Arial" pitchFamily="34" charset="0"/>
              </a:rPr>
              <a:t>Con ello se ha pretendido disminuir el volumen de la información hasta hacerla manejable pero sin perder ninguna información vital o valiosa.</a:t>
            </a:r>
          </a:p>
          <a:p>
            <a:pPr algn="just"/>
            <a:r>
              <a:rPr lang="es-CL" sz="2400" dirty="0" smtClean="0">
                <a:latin typeface="Arial" pitchFamily="34" charset="0"/>
                <a:cs typeface="Arial" pitchFamily="34" charset="0"/>
              </a:rPr>
              <a:t> La representación de los objetos por medio de estas características se habrá realizado mediante el análisis previo de otras imágenes en donde se habrá comprobado que realmente definen a los posibles objetos y los hacen distinguibles unos de otro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Diagrama de Flujo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1983544" y="1279252"/>
          <a:ext cx="5249007" cy="5445398"/>
        </p:xfrm>
        <a:graphic>
          <a:graphicData uri="http://schemas.openxmlformats.org/presentationml/2006/ole">
            <p:oleObj spid="_x0000_s13313" r:id="rId3" imgW="8296363" imgH="8610611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1735</Words>
  <Application>Microsoft Office PowerPoint</Application>
  <PresentationFormat>Presentación en pantalla (4:3)</PresentationFormat>
  <Paragraphs>318</Paragraphs>
  <Slides>29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1" baseType="lpstr">
      <vt:lpstr>Office Theme</vt:lpstr>
      <vt:lpstr>Visio.Drawing.15</vt:lpstr>
      <vt:lpstr>Universidad de Santiago de Chile Departamento de Ingeniería Eléctrica</vt:lpstr>
      <vt:lpstr>Introducción</vt:lpstr>
      <vt:lpstr>Objetivos</vt:lpstr>
      <vt:lpstr>Descripción de la actividad</vt:lpstr>
      <vt:lpstr>Desarrollo</vt:lpstr>
      <vt:lpstr>Materiales</vt:lpstr>
      <vt:lpstr>Materiales</vt:lpstr>
      <vt:lpstr>Metodología</vt:lpstr>
      <vt:lpstr>Diagrama de Flujo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Descripción de Algoritmos</vt:lpstr>
      <vt:lpstr>Pruebas</vt:lpstr>
      <vt:lpstr>Conclusiones</vt:lpstr>
      <vt:lpstr>Bibliografía</vt:lpstr>
      <vt:lpstr>Universidad de Santiago de Chile Departamento de Ingeniería Eléctrica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Rodríguez</dc:creator>
  <cp:lastModifiedBy>Guillermo</cp:lastModifiedBy>
  <cp:revision>199</cp:revision>
  <dcterms:created xsi:type="dcterms:W3CDTF">2012-06-05T18:28:47Z</dcterms:created>
  <dcterms:modified xsi:type="dcterms:W3CDTF">2015-09-23T04:58:58Z</dcterms:modified>
</cp:coreProperties>
</file>