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257" r:id="rId3"/>
    <p:sldId id="285" r:id="rId4"/>
    <p:sldId id="287" r:id="rId5"/>
    <p:sldId id="266" r:id="rId6"/>
    <p:sldId id="289" r:id="rId7"/>
    <p:sldId id="288" r:id="rId8"/>
    <p:sldId id="293" r:id="rId9"/>
    <p:sldId id="259" r:id="rId10"/>
    <p:sldId id="265" r:id="rId11"/>
    <p:sldId id="292" r:id="rId12"/>
    <p:sldId id="295" r:id="rId13"/>
    <p:sldId id="264" r:id="rId14"/>
    <p:sldId id="258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pos="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C6"/>
    <a:srgbClr val="2E92D5"/>
    <a:srgbClr val="7C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2"/>
      </p:cViewPr>
      <p:guideLst>
        <p:guide orient="horz" pos="187"/>
        <p:guide pos="7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5969B-EBC4-4D0C-8DA5-B154B657DC4E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B8ECA-95DD-472E-B42D-A93C0500A53B}">
      <dgm:prSet phldrT="[Text]" custT="1"/>
      <dgm:spPr/>
      <dgm:t>
        <a:bodyPr/>
        <a:lstStyle/>
        <a:p>
          <a:r>
            <a:rPr lang="en-US" sz="2000" dirty="0"/>
            <a:t>Origen de </a:t>
          </a:r>
          <a:r>
            <a:rPr lang="en-US" sz="2000" dirty="0" err="1"/>
            <a:t>los</a:t>
          </a:r>
          <a:r>
            <a:rPr lang="en-US" sz="2000" dirty="0"/>
            <a:t> </a:t>
          </a:r>
          <a:r>
            <a:rPr lang="en-US" sz="2000" dirty="0" err="1"/>
            <a:t>datos</a:t>
          </a:r>
          <a:endParaRPr lang="en-US" sz="2000" dirty="0"/>
        </a:p>
      </dgm:t>
    </dgm:pt>
    <dgm:pt modelId="{6DCB25DB-344C-41E7-A180-B3D224806A69}" type="parTrans" cxnId="{26D51EE3-30F3-45D9-99A2-4BDFAF3EFAAC}">
      <dgm:prSet/>
      <dgm:spPr/>
      <dgm:t>
        <a:bodyPr/>
        <a:lstStyle/>
        <a:p>
          <a:endParaRPr lang="en-US"/>
        </a:p>
      </dgm:t>
    </dgm:pt>
    <dgm:pt modelId="{6447D465-612C-4B01-8A7D-AB342FAD3C05}" type="sibTrans" cxnId="{26D51EE3-30F3-45D9-99A2-4BDFAF3EFAAC}">
      <dgm:prSet/>
      <dgm:spPr/>
      <dgm:t>
        <a:bodyPr/>
        <a:lstStyle/>
        <a:p>
          <a:endParaRPr lang="en-US"/>
        </a:p>
      </dgm:t>
    </dgm:pt>
    <dgm:pt modelId="{18DF9BBE-2DAA-45FB-A8F3-1F34F72E004D}">
      <dgm:prSet phldrT="[Text]" custT="1"/>
      <dgm:spPr/>
      <dgm:t>
        <a:bodyPr/>
        <a:lstStyle/>
        <a:p>
          <a:r>
            <a:rPr lang="es-MX" sz="2000" noProof="0" dirty="0"/>
            <a:t>Técnicas</a:t>
          </a:r>
          <a:r>
            <a:rPr lang="en-US" sz="2000" dirty="0"/>
            <a:t> de An</a:t>
          </a:r>
          <a:r>
            <a:rPr lang="es-MX" sz="2000" noProof="0" dirty="0" err="1"/>
            <a:t>álisis</a:t>
          </a:r>
          <a:endParaRPr lang="es-MX" sz="2000" noProof="0" dirty="0"/>
        </a:p>
      </dgm:t>
    </dgm:pt>
    <dgm:pt modelId="{0D1DEDB4-5967-4F0F-A892-AC2D1FEF70E1}" type="parTrans" cxnId="{BFA70918-C2A2-46A7-92F7-8F4C73C096BF}">
      <dgm:prSet/>
      <dgm:spPr/>
      <dgm:t>
        <a:bodyPr/>
        <a:lstStyle/>
        <a:p>
          <a:endParaRPr lang="en-US"/>
        </a:p>
      </dgm:t>
    </dgm:pt>
    <dgm:pt modelId="{7A8BA8B0-08BC-4BBD-BCBC-28B7A36B0123}" type="sibTrans" cxnId="{BFA70918-C2A2-46A7-92F7-8F4C73C096BF}">
      <dgm:prSet/>
      <dgm:spPr/>
      <dgm:t>
        <a:bodyPr/>
        <a:lstStyle/>
        <a:p>
          <a:endParaRPr lang="en-US"/>
        </a:p>
      </dgm:t>
    </dgm:pt>
    <dgm:pt modelId="{C8BDA329-8456-4631-BA00-3DB66396A466}">
      <dgm:prSet phldrT="[Text]" custT="1"/>
      <dgm:spPr>
        <a:solidFill>
          <a:schemeClr val="accent1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s-MX" sz="2000" dirty="0" err="1"/>
            <a:t>Almace-namiento</a:t>
          </a:r>
          <a:endParaRPr lang="en-US" sz="2000" dirty="0"/>
        </a:p>
      </dgm:t>
    </dgm:pt>
    <dgm:pt modelId="{268A6E6C-ED2C-455F-B7BC-0C1CE930912E}" type="parTrans" cxnId="{CD8A9F16-8B61-4E53-BD5A-3FBA3F7FF0B7}">
      <dgm:prSet/>
      <dgm:spPr/>
      <dgm:t>
        <a:bodyPr/>
        <a:lstStyle/>
        <a:p>
          <a:endParaRPr lang="en-US"/>
        </a:p>
      </dgm:t>
    </dgm:pt>
    <dgm:pt modelId="{7E0E30DA-E464-4373-B5D3-0EE1A814A00C}" type="sibTrans" cxnId="{CD8A9F16-8B61-4E53-BD5A-3FBA3F7FF0B7}">
      <dgm:prSet/>
      <dgm:spPr/>
      <dgm:t>
        <a:bodyPr/>
        <a:lstStyle/>
        <a:p>
          <a:endParaRPr lang="en-US"/>
        </a:p>
      </dgm:t>
    </dgm:pt>
    <dgm:pt modelId="{508D8A70-869D-42E5-9E99-A64BE1FB23D9}">
      <dgm:prSet phldrT="[Text]" custT="1"/>
      <dgm:spPr>
        <a:solidFill>
          <a:schemeClr val="accent1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s-MX" sz="2000" dirty="0"/>
            <a:t>Procesa-miento</a:t>
          </a:r>
          <a:endParaRPr lang="en-US" sz="2000" dirty="0"/>
        </a:p>
      </dgm:t>
    </dgm:pt>
    <dgm:pt modelId="{1ED919DB-B39C-4058-A0C7-785E0ABF762F}" type="parTrans" cxnId="{2CE99431-9421-4569-A015-AA7B27E75479}">
      <dgm:prSet/>
      <dgm:spPr/>
      <dgm:t>
        <a:bodyPr/>
        <a:lstStyle/>
        <a:p>
          <a:endParaRPr lang="en-US"/>
        </a:p>
      </dgm:t>
    </dgm:pt>
    <dgm:pt modelId="{CD0C3D64-532F-4445-BBD8-87EED70A447F}" type="sibTrans" cxnId="{2CE99431-9421-4569-A015-AA7B27E75479}">
      <dgm:prSet/>
      <dgm:spPr/>
      <dgm:t>
        <a:bodyPr/>
        <a:lstStyle/>
        <a:p>
          <a:endParaRPr lang="en-US"/>
        </a:p>
      </dgm:t>
    </dgm:pt>
    <dgm:pt modelId="{00558187-C19D-44AD-83A4-A31D491A3B8F}">
      <dgm:prSet phldrT="[Text]" custT="1"/>
      <dgm:spPr/>
      <dgm:t>
        <a:bodyPr/>
        <a:lstStyle/>
        <a:p>
          <a:r>
            <a:rPr lang="en-US" sz="3000" dirty="0"/>
            <a:t>Big Data</a:t>
          </a:r>
        </a:p>
      </dgm:t>
    </dgm:pt>
    <dgm:pt modelId="{B12CF90D-062E-408D-81D8-F786434BEAF3}" type="sibTrans" cxnId="{8994D622-4358-47BB-AEC5-14131C879F74}">
      <dgm:prSet/>
      <dgm:spPr/>
      <dgm:t>
        <a:bodyPr/>
        <a:lstStyle/>
        <a:p>
          <a:endParaRPr lang="en-US"/>
        </a:p>
      </dgm:t>
    </dgm:pt>
    <dgm:pt modelId="{542D01CC-231F-44A2-812E-6A9B96ECF5FD}" type="parTrans" cxnId="{8994D622-4358-47BB-AEC5-14131C879F74}">
      <dgm:prSet/>
      <dgm:spPr/>
      <dgm:t>
        <a:bodyPr/>
        <a:lstStyle/>
        <a:p>
          <a:endParaRPr lang="en-US"/>
        </a:p>
      </dgm:t>
    </dgm:pt>
    <dgm:pt modelId="{862DC5DC-A024-4A3B-9CC5-BE7811F224CC}" type="pres">
      <dgm:prSet presAssocID="{A355969B-EBC4-4D0C-8DA5-B154B657DC4E}" presName="composite" presStyleCnt="0">
        <dgm:presLayoutVars>
          <dgm:chMax val="1"/>
          <dgm:dir/>
          <dgm:resizeHandles val="exact"/>
        </dgm:presLayoutVars>
      </dgm:prSet>
      <dgm:spPr/>
    </dgm:pt>
    <dgm:pt modelId="{05DA78C9-3FBF-42AA-98C1-2F1929A07867}" type="pres">
      <dgm:prSet presAssocID="{A355969B-EBC4-4D0C-8DA5-B154B657DC4E}" presName="radial" presStyleCnt="0">
        <dgm:presLayoutVars>
          <dgm:animLvl val="ctr"/>
        </dgm:presLayoutVars>
      </dgm:prSet>
      <dgm:spPr/>
    </dgm:pt>
    <dgm:pt modelId="{6283CD4B-15D8-44CB-86A8-23E92E9D53F2}" type="pres">
      <dgm:prSet presAssocID="{00558187-C19D-44AD-83A4-A31D491A3B8F}" presName="centerShape" presStyleLbl="vennNode1" presStyleIdx="0" presStyleCnt="5" custScaleX="80157" custScaleY="79875"/>
      <dgm:spPr/>
    </dgm:pt>
    <dgm:pt modelId="{D28D2915-FE62-46F4-9490-7AA0AA604927}" type="pres">
      <dgm:prSet presAssocID="{015B8ECA-95DD-472E-B42D-A93C0500A53B}" presName="node" presStyleLbl="vennNode1" presStyleIdx="1" presStyleCnt="5">
        <dgm:presLayoutVars>
          <dgm:bulletEnabled val="1"/>
        </dgm:presLayoutVars>
      </dgm:prSet>
      <dgm:spPr/>
    </dgm:pt>
    <dgm:pt modelId="{C49EFDB1-9C77-4CFE-86F4-12E346F975B5}" type="pres">
      <dgm:prSet presAssocID="{18DF9BBE-2DAA-45FB-A8F3-1F34F72E004D}" presName="node" presStyleLbl="vennNode1" presStyleIdx="2" presStyleCnt="5">
        <dgm:presLayoutVars>
          <dgm:bulletEnabled val="1"/>
        </dgm:presLayoutVars>
      </dgm:prSet>
      <dgm:spPr/>
    </dgm:pt>
    <dgm:pt modelId="{86229768-F144-4C8A-A6E6-CD8969278FB7}" type="pres">
      <dgm:prSet presAssocID="{C8BDA329-8456-4631-BA00-3DB66396A466}" presName="node" presStyleLbl="vennNode1" presStyleIdx="3" presStyleCnt="5">
        <dgm:presLayoutVars>
          <dgm:bulletEnabled val="1"/>
        </dgm:presLayoutVars>
      </dgm:prSet>
      <dgm:spPr/>
    </dgm:pt>
    <dgm:pt modelId="{3E5D2DBF-E038-42D3-AAEC-3EB000DC8E96}" type="pres">
      <dgm:prSet presAssocID="{508D8A70-869D-42E5-9E99-A64BE1FB23D9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ADA0A12-0CB2-4270-8818-0D81FB1C2262}" type="presOf" srcId="{00558187-C19D-44AD-83A4-A31D491A3B8F}" destId="{6283CD4B-15D8-44CB-86A8-23E92E9D53F2}" srcOrd="0" destOrd="0" presId="urn:microsoft.com/office/officeart/2005/8/layout/radial3"/>
    <dgm:cxn modelId="{CD8A9F16-8B61-4E53-BD5A-3FBA3F7FF0B7}" srcId="{00558187-C19D-44AD-83A4-A31D491A3B8F}" destId="{C8BDA329-8456-4631-BA00-3DB66396A466}" srcOrd="2" destOrd="0" parTransId="{268A6E6C-ED2C-455F-B7BC-0C1CE930912E}" sibTransId="{7E0E30DA-E464-4373-B5D3-0EE1A814A00C}"/>
    <dgm:cxn modelId="{BFA70918-C2A2-46A7-92F7-8F4C73C096BF}" srcId="{00558187-C19D-44AD-83A4-A31D491A3B8F}" destId="{18DF9BBE-2DAA-45FB-A8F3-1F34F72E004D}" srcOrd="1" destOrd="0" parTransId="{0D1DEDB4-5967-4F0F-A892-AC2D1FEF70E1}" sibTransId="{7A8BA8B0-08BC-4BBD-BCBC-28B7A36B0123}"/>
    <dgm:cxn modelId="{8994D622-4358-47BB-AEC5-14131C879F74}" srcId="{A355969B-EBC4-4D0C-8DA5-B154B657DC4E}" destId="{00558187-C19D-44AD-83A4-A31D491A3B8F}" srcOrd="0" destOrd="0" parTransId="{542D01CC-231F-44A2-812E-6A9B96ECF5FD}" sibTransId="{B12CF90D-062E-408D-81D8-F786434BEAF3}"/>
    <dgm:cxn modelId="{2CE99431-9421-4569-A015-AA7B27E75479}" srcId="{00558187-C19D-44AD-83A4-A31D491A3B8F}" destId="{508D8A70-869D-42E5-9E99-A64BE1FB23D9}" srcOrd="3" destOrd="0" parTransId="{1ED919DB-B39C-4058-A0C7-785E0ABF762F}" sibTransId="{CD0C3D64-532F-4445-BBD8-87EED70A447F}"/>
    <dgm:cxn modelId="{C1187757-0E88-4208-9E63-54A2AD1FA523}" type="presOf" srcId="{18DF9BBE-2DAA-45FB-A8F3-1F34F72E004D}" destId="{C49EFDB1-9C77-4CFE-86F4-12E346F975B5}" srcOrd="0" destOrd="0" presId="urn:microsoft.com/office/officeart/2005/8/layout/radial3"/>
    <dgm:cxn modelId="{5594387D-B583-40E1-9073-5EFE82C745DA}" type="presOf" srcId="{015B8ECA-95DD-472E-B42D-A93C0500A53B}" destId="{D28D2915-FE62-46F4-9490-7AA0AA604927}" srcOrd="0" destOrd="0" presId="urn:microsoft.com/office/officeart/2005/8/layout/radial3"/>
    <dgm:cxn modelId="{5C7EA28E-2706-4BCB-91F4-D32F4C339502}" type="presOf" srcId="{508D8A70-869D-42E5-9E99-A64BE1FB23D9}" destId="{3E5D2DBF-E038-42D3-AAEC-3EB000DC8E96}" srcOrd="0" destOrd="0" presId="urn:microsoft.com/office/officeart/2005/8/layout/radial3"/>
    <dgm:cxn modelId="{7E728EC4-47A9-439F-A4F1-C8CF6C06B84D}" type="presOf" srcId="{A355969B-EBC4-4D0C-8DA5-B154B657DC4E}" destId="{862DC5DC-A024-4A3B-9CC5-BE7811F224CC}" srcOrd="0" destOrd="0" presId="urn:microsoft.com/office/officeart/2005/8/layout/radial3"/>
    <dgm:cxn modelId="{C8498DCC-C536-47B3-AC8A-9FF572D14034}" type="presOf" srcId="{C8BDA329-8456-4631-BA00-3DB66396A466}" destId="{86229768-F144-4C8A-A6E6-CD8969278FB7}" srcOrd="0" destOrd="0" presId="urn:microsoft.com/office/officeart/2005/8/layout/radial3"/>
    <dgm:cxn modelId="{26D51EE3-30F3-45D9-99A2-4BDFAF3EFAAC}" srcId="{00558187-C19D-44AD-83A4-A31D491A3B8F}" destId="{015B8ECA-95DD-472E-B42D-A93C0500A53B}" srcOrd="0" destOrd="0" parTransId="{6DCB25DB-344C-41E7-A180-B3D224806A69}" sibTransId="{6447D465-612C-4B01-8A7D-AB342FAD3C05}"/>
    <dgm:cxn modelId="{8806147C-A43A-4AF3-892C-0C65FBD475BA}" type="presParOf" srcId="{862DC5DC-A024-4A3B-9CC5-BE7811F224CC}" destId="{05DA78C9-3FBF-42AA-98C1-2F1929A07867}" srcOrd="0" destOrd="0" presId="urn:microsoft.com/office/officeart/2005/8/layout/radial3"/>
    <dgm:cxn modelId="{86CE143E-E57C-4373-A5E7-9C3212C76D6E}" type="presParOf" srcId="{05DA78C9-3FBF-42AA-98C1-2F1929A07867}" destId="{6283CD4B-15D8-44CB-86A8-23E92E9D53F2}" srcOrd="0" destOrd="0" presId="urn:microsoft.com/office/officeart/2005/8/layout/radial3"/>
    <dgm:cxn modelId="{77341EEF-8AEB-4C81-A099-0572B6F7341B}" type="presParOf" srcId="{05DA78C9-3FBF-42AA-98C1-2F1929A07867}" destId="{D28D2915-FE62-46F4-9490-7AA0AA604927}" srcOrd="1" destOrd="0" presId="urn:microsoft.com/office/officeart/2005/8/layout/radial3"/>
    <dgm:cxn modelId="{8305F2EF-E221-4634-92E2-B6067272711A}" type="presParOf" srcId="{05DA78C9-3FBF-42AA-98C1-2F1929A07867}" destId="{C49EFDB1-9C77-4CFE-86F4-12E346F975B5}" srcOrd="2" destOrd="0" presId="urn:microsoft.com/office/officeart/2005/8/layout/radial3"/>
    <dgm:cxn modelId="{ED130EB1-88D6-472F-A181-DAFD22C9507E}" type="presParOf" srcId="{05DA78C9-3FBF-42AA-98C1-2F1929A07867}" destId="{86229768-F144-4C8A-A6E6-CD8969278FB7}" srcOrd="3" destOrd="0" presId="urn:microsoft.com/office/officeart/2005/8/layout/radial3"/>
    <dgm:cxn modelId="{D99F0A24-E549-4788-896D-AA2CF1761306}" type="presParOf" srcId="{05DA78C9-3FBF-42AA-98C1-2F1929A07867}" destId="{3E5D2DBF-E038-42D3-AAEC-3EB000DC8E9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CD4B-15D8-44CB-86A8-23E92E9D53F2}">
      <dsp:nvSpPr>
        <dsp:cNvPr id="0" name=""/>
        <dsp:cNvSpPr/>
      </dsp:nvSpPr>
      <dsp:spPr>
        <a:xfrm>
          <a:off x="2801013" y="1617401"/>
          <a:ext cx="2582417" cy="25733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Big Data</a:t>
          </a:r>
        </a:p>
      </dsp:txBody>
      <dsp:txXfrm>
        <a:off x="3179199" y="1994257"/>
        <a:ext cx="1826045" cy="1819620"/>
      </dsp:txXfrm>
    </dsp:sp>
    <dsp:sp modelId="{D28D2915-FE62-46F4-9490-7AA0AA604927}">
      <dsp:nvSpPr>
        <dsp:cNvPr id="0" name=""/>
        <dsp:cNvSpPr/>
      </dsp:nvSpPr>
      <dsp:spPr>
        <a:xfrm>
          <a:off x="3286797" y="575"/>
          <a:ext cx="1610849" cy="16108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Origen de </a:t>
          </a:r>
          <a:r>
            <a:rPr lang="en-US" sz="2000" kern="1200" dirty="0" err="1"/>
            <a:t>los</a:t>
          </a:r>
          <a:r>
            <a:rPr lang="en-US" sz="2000" kern="1200" dirty="0"/>
            <a:t>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>
        <a:off x="3522700" y="236478"/>
        <a:ext cx="1139043" cy="1139043"/>
      </dsp:txXfrm>
    </dsp:sp>
    <dsp:sp modelId="{C49EFDB1-9C77-4CFE-86F4-12E346F975B5}">
      <dsp:nvSpPr>
        <dsp:cNvPr id="0" name=""/>
        <dsp:cNvSpPr/>
      </dsp:nvSpPr>
      <dsp:spPr>
        <a:xfrm>
          <a:off x="5384864" y="2098642"/>
          <a:ext cx="1610849" cy="16108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noProof="0" dirty="0"/>
            <a:t>Técnicas</a:t>
          </a:r>
          <a:r>
            <a:rPr lang="en-US" sz="2000" kern="1200" dirty="0"/>
            <a:t> de An</a:t>
          </a:r>
          <a:r>
            <a:rPr lang="es-MX" sz="2000" kern="1200" noProof="0" dirty="0" err="1"/>
            <a:t>álisis</a:t>
          </a:r>
          <a:endParaRPr lang="es-MX" sz="2000" kern="1200" noProof="0" dirty="0"/>
        </a:p>
      </dsp:txBody>
      <dsp:txXfrm>
        <a:off x="5620767" y="2334545"/>
        <a:ext cx="1139043" cy="1139043"/>
      </dsp:txXfrm>
    </dsp:sp>
    <dsp:sp modelId="{86229768-F144-4C8A-A6E6-CD8969278FB7}">
      <dsp:nvSpPr>
        <dsp:cNvPr id="0" name=""/>
        <dsp:cNvSpPr/>
      </dsp:nvSpPr>
      <dsp:spPr>
        <a:xfrm>
          <a:off x="3286797" y="4196710"/>
          <a:ext cx="1610849" cy="1610849"/>
        </a:xfrm>
        <a:prstGeom prst="ellipse">
          <a:avLst/>
        </a:prstGeom>
        <a:solidFill>
          <a:schemeClr val="accent1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Almace-namiento</a:t>
          </a:r>
          <a:endParaRPr lang="en-US" sz="2000" kern="1200" dirty="0"/>
        </a:p>
      </dsp:txBody>
      <dsp:txXfrm>
        <a:off x="3522700" y="4432613"/>
        <a:ext cx="1139043" cy="1139043"/>
      </dsp:txXfrm>
    </dsp:sp>
    <dsp:sp modelId="{3E5D2DBF-E038-42D3-AAEC-3EB000DC8E96}">
      <dsp:nvSpPr>
        <dsp:cNvPr id="0" name=""/>
        <dsp:cNvSpPr/>
      </dsp:nvSpPr>
      <dsp:spPr>
        <a:xfrm>
          <a:off x="1188729" y="2098642"/>
          <a:ext cx="1610849" cy="1610849"/>
        </a:xfrm>
        <a:prstGeom prst="ellipse">
          <a:avLst/>
        </a:prstGeom>
        <a:solidFill>
          <a:schemeClr val="accent1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Procesa-miento</a:t>
          </a:r>
          <a:endParaRPr lang="en-US" sz="2000" kern="1200" dirty="0"/>
        </a:p>
      </dsp:txBody>
      <dsp:txXfrm>
        <a:off x="1424632" y="2334545"/>
        <a:ext cx="1139043" cy="1139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8574-46CE-417E-9CC2-CAA20F5CB24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03DB-EABB-4F56-AA7A-657854DF9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4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Dirección de Investigación y Vinculación de Negocios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40840-DDDD-4448-97C7-E6008C77A5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192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aseline="0" dirty="0"/>
              <a:t>Google </a:t>
            </a:r>
            <a:r>
              <a:rPr lang="es-MX" baseline="0" dirty="0" err="1"/>
              <a:t>Correlate</a:t>
            </a:r>
            <a:r>
              <a:rPr lang="es-MX" baseline="0" dirty="0"/>
              <a:t>: gripa, </a:t>
            </a:r>
            <a:r>
              <a:rPr lang="es-MX" baseline="0" dirty="0" err="1"/>
              <a:t>shift</a:t>
            </a:r>
            <a:r>
              <a:rPr lang="es-MX" baseline="0" dirty="0"/>
              <a:t> series </a:t>
            </a:r>
            <a:r>
              <a:rPr lang="en-US" baseline="0" dirty="0"/>
              <a:t>+</a:t>
            </a:r>
            <a:r>
              <a:rPr lang="es-MX" baseline="0" dirty="0"/>
              <a:t>1 </a:t>
            </a:r>
            <a:r>
              <a:rPr lang="es-MX" baseline="0" dirty="0" err="1"/>
              <a:t>month</a:t>
            </a:r>
            <a:r>
              <a:rPr lang="es-MX" baseline="0" dirty="0"/>
              <a:t>; probar gripa </a:t>
            </a:r>
            <a:r>
              <a:rPr lang="es-MX" baseline="0" dirty="0" err="1"/>
              <a:t>shift</a:t>
            </a:r>
            <a:r>
              <a:rPr lang="es-MX" baseline="0" dirty="0"/>
              <a:t> series -1, mover a </a:t>
            </a:r>
            <a:r>
              <a:rPr lang="es-MX" baseline="0" dirty="0" err="1"/>
              <a:t>desenfriol</a:t>
            </a:r>
            <a:r>
              <a:rPr lang="es-MX" baseline="0" dirty="0"/>
              <a:t>, remarcar NFL </a:t>
            </a:r>
            <a:r>
              <a:rPr lang="es-MX" baseline="0" dirty="0" err="1"/>
              <a:t>players</a:t>
            </a:r>
            <a:r>
              <a:rPr lang="es-MX" baseline="0" dirty="0"/>
              <a:t>.</a:t>
            </a:r>
            <a:endParaRPr lang="en-US" dirty="0"/>
          </a:p>
          <a:p>
            <a:r>
              <a:rPr lang="es-MX" dirty="0"/>
              <a:t>Google </a:t>
            </a:r>
            <a:r>
              <a:rPr lang="es-MX" dirty="0" err="1"/>
              <a:t>Trends</a:t>
            </a:r>
            <a:r>
              <a:rPr lang="es-MX" dirty="0"/>
              <a:t>:</a:t>
            </a:r>
            <a:r>
              <a:rPr lang="es-MX" baseline="0" dirty="0"/>
              <a:t> Inseguridad contra Economía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E421-402A-4278-8B1B-16A9EFBA88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aseline="0" dirty="0"/>
              <a:t>Google </a:t>
            </a:r>
            <a:r>
              <a:rPr lang="es-MX" baseline="0" dirty="0" err="1"/>
              <a:t>Correlate</a:t>
            </a:r>
            <a:r>
              <a:rPr lang="es-MX" baseline="0" dirty="0"/>
              <a:t>: gripa, </a:t>
            </a:r>
            <a:r>
              <a:rPr lang="es-MX" baseline="0" dirty="0" err="1"/>
              <a:t>shift</a:t>
            </a:r>
            <a:r>
              <a:rPr lang="es-MX" baseline="0" dirty="0"/>
              <a:t> series </a:t>
            </a:r>
            <a:r>
              <a:rPr lang="en-US" baseline="0" dirty="0"/>
              <a:t>+</a:t>
            </a:r>
            <a:r>
              <a:rPr lang="es-MX" baseline="0" dirty="0"/>
              <a:t>1 </a:t>
            </a:r>
            <a:r>
              <a:rPr lang="es-MX" baseline="0" dirty="0" err="1"/>
              <a:t>month</a:t>
            </a:r>
            <a:r>
              <a:rPr lang="es-MX" baseline="0" dirty="0"/>
              <a:t>; probar gripa </a:t>
            </a:r>
            <a:r>
              <a:rPr lang="es-MX" baseline="0" dirty="0" err="1"/>
              <a:t>shift</a:t>
            </a:r>
            <a:r>
              <a:rPr lang="es-MX" baseline="0" dirty="0"/>
              <a:t> series -1, mover a </a:t>
            </a:r>
            <a:r>
              <a:rPr lang="es-MX" baseline="0" dirty="0" err="1"/>
              <a:t>desenfriol</a:t>
            </a:r>
            <a:r>
              <a:rPr lang="es-MX" baseline="0" dirty="0"/>
              <a:t>, remarcar NFL </a:t>
            </a:r>
            <a:r>
              <a:rPr lang="es-MX" baseline="0" dirty="0" err="1"/>
              <a:t>players</a:t>
            </a:r>
            <a:r>
              <a:rPr lang="es-MX" baseline="0" dirty="0"/>
              <a:t>.</a:t>
            </a:r>
            <a:endParaRPr lang="en-US" dirty="0"/>
          </a:p>
          <a:p>
            <a:r>
              <a:rPr lang="es-MX" dirty="0"/>
              <a:t>Google </a:t>
            </a:r>
            <a:r>
              <a:rPr lang="es-MX" dirty="0" err="1"/>
              <a:t>Trends</a:t>
            </a:r>
            <a:r>
              <a:rPr lang="es-MX" dirty="0"/>
              <a:t>:</a:t>
            </a:r>
            <a:r>
              <a:rPr lang="es-MX" baseline="0" dirty="0"/>
              <a:t> Inseguridad contra Economía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E421-402A-4278-8B1B-16A9EFBA88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9"/>
          <a:stretch/>
        </p:blipFill>
        <p:spPr>
          <a:xfrm>
            <a:off x="0" y="1828800"/>
            <a:ext cx="9144000" cy="5028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3982" y="2130425"/>
            <a:ext cx="6604218" cy="1755775"/>
          </a:xfrm>
          <a:ln w="28575" cmpd="sng">
            <a:noFill/>
          </a:ln>
        </p:spPr>
        <p:txBody>
          <a:bodyPr>
            <a:normAutofit/>
          </a:bodyPr>
          <a:lstStyle>
            <a:lvl1pPr algn="r">
              <a:lnSpc>
                <a:spcPct val="90000"/>
              </a:lnSpc>
              <a:defRPr sz="5400" b="1" i="0" spc="0" baseline="0">
                <a:solidFill>
                  <a:srgbClr val="4B8BC6"/>
                </a:solidFill>
                <a:latin typeface="Arial Unicode MS"/>
                <a:cs typeface="Arial Unicode MS"/>
              </a:defRPr>
            </a:lvl1pPr>
          </a:lstStyle>
          <a:p>
            <a:r>
              <a:rPr lang="es-ES_tradnl" dirty="0"/>
              <a:t>TITULOS DE PRESENTACIÓN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63581"/>
            <a:ext cx="6400800" cy="1311140"/>
          </a:xfrm>
        </p:spPr>
        <p:txBody>
          <a:bodyPr/>
          <a:lstStyle>
            <a:lvl1pPr marL="0" indent="0" algn="r">
              <a:buNone/>
              <a:defRPr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cs typeface="Arial Unicode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r>
              <a:rPr lang="en-US" dirty="0" err="1"/>
              <a:t>Subtitulos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19" y="870271"/>
            <a:ext cx="3333361" cy="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2460" y="303836"/>
            <a:ext cx="7504339" cy="1143000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E92D5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2460" y="1629399"/>
            <a:ext cx="7504339" cy="4370896"/>
          </a:xfrm>
        </p:spPr>
        <p:txBody>
          <a:bodyPr/>
          <a:lstStyle>
            <a:lvl1pPr>
              <a:defRPr sz="2800" b="0" i="0" spc="0" baseline="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lnSpc>
                <a:spcPct val="110000"/>
              </a:lnSpc>
              <a:defRPr b="0" i="0" spc="0">
                <a:solidFill>
                  <a:srgbClr val="2E92D5"/>
                </a:solidFill>
                <a:latin typeface="Arial"/>
                <a:cs typeface="Arial"/>
              </a:defRPr>
            </a:lvl2pPr>
            <a:lvl3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3pPr>
            <a:lvl4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11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/>
              <a:t>CLICK TO EDIT MASTER TEXT STYLES</a:t>
            </a:r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fld id="{5F00EC62-018B-6D49-8D7D-089F64ECC2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182460" y="3611562"/>
            <a:ext cx="7504339" cy="2403331"/>
          </a:xfrm>
        </p:spPr>
        <p:txBody>
          <a:bodyPr>
            <a:normAutofit/>
          </a:bodyPr>
          <a:lstStyle>
            <a:lvl1pPr marL="0" indent="0">
              <a:buNone/>
              <a:defRPr sz="2000" b="0" i="0" strike="noStrike" kern="1800" cap="none" spc="210" normalizeH="0" baseline="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lnSpc>
                <a:spcPct val="110000"/>
              </a:lnSpc>
              <a:defRPr b="0" i="0" spc="0">
                <a:solidFill>
                  <a:srgbClr val="2E92D5"/>
                </a:solidFill>
                <a:latin typeface="Arial"/>
                <a:cs typeface="Arial"/>
              </a:defRPr>
            </a:lvl2pPr>
            <a:lvl3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3pPr>
            <a:lvl4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11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 </a:t>
            </a:r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  <a:p>
            <a:pPr lvl="0"/>
            <a:r>
              <a:rPr lang="en-US" dirty="0"/>
              <a:t>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 </a:t>
            </a:r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" y="6135842"/>
            <a:ext cx="2234749" cy="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861" y="1615490"/>
            <a:ext cx="3558581" cy="4399404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065605" y="1615490"/>
            <a:ext cx="3621196" cy="4399404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1394" y="1666504"/>
            <a:ext cx="352300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201394" y="2481454"/>
            <a:ext cx="3523006" cy="3504241"/>
          </a:xfr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163793" y="1666504"/>
            <a:ext cx="352300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/>
          </p:nvPr>
        </p:nvSpPr>
        <p:spPr>
          <a:xfrm>
            <a:off x="5163793" y="2481454"/>
            <a:ext cx="3523006" cy="3504241"/>
          </a:xfr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5862" y="1600200"/>
            <a:ext cx="7500938" cy="452596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292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648" y="1776748"/>
            <a:ext cx="5111750" cy="4354914"/>
          </a:xfrm>
        </p:spPr>
        <p:txBody>
          <a:bodyPr/>
          <a:lstStyle>
            <a:lvl1pPr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59595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10406"/>
            <a:ext cx="3008313" cy="231575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9814" y="2230143"/>
            <a:ext cx="3329909" cy="24974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813" y="4947997"/>
            <a:ext cx="6490621" cy="12242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60526" y="2230143"/>
            <a:ext cx="3329909" cy="24974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3.psd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0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5862" y="318435"/>
            <a:ext cx="75009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CLICK TO EDIT MASTER 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862" y="1643997"/>
            <a:ext cx="7500937" cy="435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fld id="{5F00EC62-018B-6D49-8D7D-089F64ECC2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" y="6135842"/>
            <a:ext cx="2234749" cy="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3200" b="1" i="0" kern="1200">
          <a:solidFill>
            <a:srgbClr val="2E92D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mes.nl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18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64013"/>
            <a:ext cx="6400800" cy="1311275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3600" dirty="0">
              <a:latin typeface="Helvetica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3600" dirty="0">
              <a:latin typeface="Helvetica" pitchFamily="34" charset="0"/>
            </a:endParaRPr>
          </a:p>
        </p:txBody>
      </p: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1828800" y="4306377"/>
            <a:ext cx="6781800" cy="16896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Roberto Ponce</a:t>
            </a:r>
          </a:p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Escuela de Gobierno y Transformación Pública </a:t>
            </a:r>
          </a:p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n-US" sz="18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Tecnológico de Monterrey</a:t>
            </a:r>
          </a:p>
          <a:p>
            <a:pPr algn="ctr" defTabSz="457200" eaLnBrk="1" hangingPunct="1">
              <a:spcBef>
                <a:spcPct val="20000"/>
              </a:spcBef>
              <a:defRPr/>
            </a:pPr>
            <a:endParaRPr lang="es-MX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+mn-ea"/>
              <a:cs typeface="Arial"/>
            </a:endParaRPr>
          </a:p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13 de enero del 2021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2868" y="4223825"/>
            <a:ext cx="66294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71396" y="1981082"/>
            <a:ext cx="6604000" cy="1515051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0" baseline="0">
                <a:solidFill>
                  <a:srgbClr val="4B8BC6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s-MX" sz="1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Ciencia de Datos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278026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Google </a:t>
            </a:r>
            <a:r>
              <a:rPr lang="es-MX" dirty="0" err="1"/>
              <a:t>Trends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2" y="4007338"/>
            <a:ext cx="5471634" cy="1897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2" y="1988353"/>
            <a:ext cx="62032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F61-1E69-445C-AAB4-58A868404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BDBBB-95A0-43B7-9686-67518B1A5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Google </a:t>
            </a:r>
            <a:r>
              <a:rPr lang="es-MX" dirty="0" err="1"/>
              <a:t>Trends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062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1E17-5295-402D-9703-A764E06C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63FCD-EF19-4A67-A7C8-941067E8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Converter Makes JSON as Understandable as a Spreadsheet | ProgrammableWeb">
            <a:extLst>
              <a:ext uri="{FF2B5EF4-FFF2-40B4-BE49-F238E27FC236}">
                <a16:creationId xmlns:a16="http://schemas.microsoft.com/office/drawing/2014/main" id="{5966DEBB-1926-4002-802A-E5954641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1" y="1091054"/>
            <a:ext cx="7602717" cy="48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0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98551"/>
            <a:ext cx="7543800" cy="1450757"/>
          </a:xfrm>
        </p:spPr>
        <p:txBody>
          <a:bodyPr/>
          <a:lstStyle/>
          <a:p>
            <a:r>
              <a:rPr lang="es-MX" dirty="0"/>
              <a:t>Ejemplos de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383"/>
          <a:stretch/>
        </p:blipFill>
        <p:spPr>
          <a:xfrm>
            <a:off x="354423" y="2307545"/>
            <a:ext cx="3281998" cy="34791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777435" y="2862418"/>
            <a:ext cx="31632" cy="191084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88096" y="2094190"/>
            <a:ext cx="1798037" cy="213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Streaming</a:t>
            </a:r>
            <a:r>
              <a:rPr lang="es-MX" b="1" dirty="0"/>
              <a:t> API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55758" y="2096680"/>
            <a:ext cx="1290997" cy="587022"/>
          </a:xfrm>
          <a:prstGeom prst="rect">
            <a:avLst/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Web </a:t>
            </a:r>
            <a:r>
              <a:rPr lang="es-MX" b="1" dirty="0" err="1"/>
              <a:t>Service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708488" y="2087583"/>
            <a:ext cx="1290997" cy="587022"/>
          </a:xfrm>
          <a:prstGeom prst="rect">
            <a:avLst/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Database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3463418" y="3836021"/>
            <a:ext cx="1798037" cy="213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Web </a:t>
            </a:r>
            <a:r>
              <a:rPr lang="es-MX" b="1" dirty="0" err="1"/>
              <a:t>Request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68808" y="2522200"/>
            <a:ext cx="1717325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132230" y="2833228"/>
            <a:ext cx="18348" cy="21225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70942" y="5048448"/>
            <a:ext cx="1290997" cy="587022"/>
          </a:xfrm>
          <a:prstGeom prst="rect">
            <a:avLst/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Normalized</a:t>
            </a:r>
            <a:r>
              <a:rPr lang="es-MX" b="1" dirty="0"/>
              <a:t> </a:t>
            </a:r>
            <a:r>
              <a:rPr lang="es-MX" b="1" dirty="0" err="1"/>
              <a:t>Tables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7633035" y="3611931"/>
            <a:ext cx="1798037" cy="213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Parsing</a:t>
            </a:r>
            <a:r>
              <a:rPr lang="es-MX" b="1" dirty="0"/>
              <a:t> </a:t>
            </a:r>
            <a:r>
              <a:rPr lang="es-MX" b="1" dirty="0" err="1"/>
              <a:t>Code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828451" y="5832444"/>
            <a:ext cx="1798037" cy="213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Returns</a:t>
            </a:r>
            <a:r>
              <a:rPr lang="es-MX" b="1" dirty="0"/>
              <a:t> </a:t>
            </a:r>
            <a:r>
              <a:rPr lang="es-MX" b="1" dirty="0" err="1"/>
              <a:t>Request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68809" y="5635470"/>
            <a:ext cx="1717324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What are #ibeacons - Adventures in teaching and learn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32" y="4936172"/>
            <a:ext cx="1163010" cy="116301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933245" y="3840378"/>
            <a:ext cx="327378" cy="3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092" y="2674605"/>
            <a:ext cx="327378" cy="3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79558" y="3748235"/>
            <a:ext cx="327378" cy="3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63781" y="5124563"/>
            <a:ext cx="327378" cy="3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1951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98551"/>
            <a:ext cx="7543800" cy="1450757"/>
          </a:xfrm>
        </p:spPr>
        <p:txBody>
          <a:bodyPr/>
          <a:lstStyle/>
          <a:p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Interface (API)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22" y="3137253"/>
            <a:ext cx="4944338" cy="3090211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59" y="1845734"/>
            <a:ext cx="7543801" cy="16753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Application program interface (API) </a:t>
            </a:r>
            <a:r>
              <a:rPr lang="en-US" sz="2500" dirty="0" err="1"/>
              <a:t>es</a:t>
            </a:r>
            <a:r>
              <a:rPr lang="en-US" sz="2500" dirty="0"/>
              <a:t> un </a:t>
            </a:r>
            <a:r>
              <a:rPr lang="en-US" sz="2500" dirty="0" err="1"/>
              <a:t>conjunto</a:t>
            </a:r>
            <a:r>
              <a:rPr lang="en-US" sz="2500" dirty="0"/>
              <a:t> de </a:t>
            </a:r>
            <a:r>
              <a:rPr lang="en-US" sz="2500" dirty="0" err="1"/>
              <a:t>rutinas</a:t>
            </a:r>
            <a:r>
              <a:rPr lang="en-US" sz="2500" dirty="0"/>
              <a:t>, </a:t>
            </a:r>
            <a:r>
              <a:rPr lang="en-US" sz="2500" dirty="0" err="1"/>
              <a:t>protocolos</a:t>
            </a:r>
            <a:r>
              <a:rPr lang="en-US" sz="2500" dirty="0"/>
              <a:t> y </a:t>
            </a:r>
            <a:r>
              <a:rPr lang="en-US" sz="2500" dirty="0" err="1"/>
              <a:t>herramientas</a:t>
            </a:r>
            <a:r>
              <a:rPr lang="en-US" sz="2500" dirty="0"/>
              <a:t> para </a:t>
            </a:r>
            <a:r>
              <a:rPr lang="en-US" sz="2500" dirty="0" err="1"/>
              <a:t>construir</a:t>
            </a:r>
            <a:r>
              <a:rPr lang="en-US" sz="2500" dirty="0"/>
              <a:t> </a:t>
            </a:r>
            <a:r>
              <a:rPr lang="en-US" sz="2500" dirty="0" err="1"/>
              <a:t>aplicaciones</a:t>
            </a:r>
            <a:r>
              <a:rPr lang="en-US" sz="2500" dirty="0"/>
              <a:t> de software, o </a:t>
            </a:r>
            <a:r>
              <a:rPr lang="en-US" sz="2500" dirty="0" err="1"/>
              <a:t>en</a:t>
            </a:r>
            <a:r>
              <a:rPr lang="en-US" sz="2500" dirty="0"/>
              <a:t> </a:t>
            </a:r>
            <a:r>
              <a:rPr lang="en-US" sz="2500" dirty="0" err="1"/>
              <a:t>nuestro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para </a:t>
            </a:r>
            <a:r>
              <a:rPr lang="en-US" sz="2500" dirty="0" err="1"/>
              <a:t>descargar</a:t>
            </a:r>
            <a:r>
              <a:rPr lang="en-US" sz="2500" dirty="0"/>
              <a:t> </a:t>
            </a:r>
            <a:r>
              <a:rPr lang="en-US" sz="2500" dirty="0" err="1"/>
              <a:t>datos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468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F61-1E69-445C-AAB4-58A868404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BDBBB-95A0-43B7-9686-67518B1A5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de Google </a:t>
            </a:r>
            <a:r>
              <a:rPr lang="es-MX" dirty="0" err="1"/>
              <a:t>Maps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25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96533"/>
            <a:ext cx="7543801" cy="41881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3000" dirty="0"/>
              <a:t>Presentaciones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000" dirty="0"/>
              <a:t>¿Qué es “Big Data”?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000" dirty="0"/>
              <a:t>Ejemplos de “Big Data”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000" dirty="0"/>
              <a:t>Datos de búsquedas en internet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000" dirty="0"/>
              <a:t>Laboratorio de Google </a:t>
            </a:r>
            <a:r>
              <a:rPr lang="es-MX" sz="3000" dirty="0" err="1"/>
              <a:t>Trends</a:t>
            </a:r>
            <a:endParaRPr lang="es-MX" sz="3000" dirty="0"/>
          </a:p>
          <a:p>
            <a:pPr marL="457200" indent="-457200">
              <a:buFont typeface="+mj-lt"/>
              <a:buAutoNum type="arabicPeriod"/>
            </a:pPr>
            <a:r>
              <a:rPr lang="es-MX" sz="3000" dirty="0"/>
              <a:t>Ciudades Inteligentes</a:t>
            </a:r>
          </a:p>
          <a:p>
            <a:pPr marL="457200" indent="-457200">
              <a:buFont typeface="+mj-lt"/>
              <a:buAutoNum type="arabicPeriod"/>
            </a:pPr>
            <a:endParaRPr lang="es-MX" sz="3000" dirty="0"/>
          </a:p>
          <a:p>
            <a:pPr marL="457200" indent="-457200">
              <a:buFont typeface="+mj-lt"/>
              <a:buAutoNum type="arabicPeriod"/>
            </a:pP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97599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444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500" dirty="0"/>
              <a:t>Nombre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500" dirty="0"/>
              <a:t>Programa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500" dirty="0"/>
              <a:t>¿Utilizas R? No, básico, intermedio, avanzado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500" dirty="0"/>
              <a:t>¿Sabes algún lenguaje de programación? No, básico, intermedio, avanzado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500" dirty="0"/>
              <a:t>¿Conocimiento de estadística? No, básico, intermedio, avanzado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500" dirty="0"/>
              <a:t>¿Qué esperas aprender en esta clase?</a:t>
            </a:r>
          </a:p>
        </p:txBody>
      </p:sp>
    </p:spTree>
    <p:extLst>
      <p:ext uri="{BB962C8B-B14F-4D97-AF65-F5344CB8AC3E}">
        <p14:creationId xmlns:p14="http://schemas.microsoft.com/office/powerpoint/2010/main" val="29940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75" y="1485998"/>
            <a:ext cx="7543801" cy="44195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MX" sz="3900" dirty="0"/>
              <a:t>Nivel usuario, no programador</a:t>
            </a:r>
          </a:p>
          <a:p>
            <a:pPr lvl="1"/>
            <a:endParaRPr lang="es-MX" sz="3900" dirty="0"/>
          </a:p>
          <a:p>
            <a:pPr lvl="1"/>
            <a:r>
              <a:rPr lang="es-MX" sz="3900" dirty="0"/>
              <a:t>Enfocado a herramientas útiles de política pública</a:t>
            </a:r>
          </a:p>
          <a:p>
            <a:pPr lvl="1"/>
            <a:endParaRPr lang="es-MX" sz="3900" dirty="0"/>
          </a:p>
          <a:p>
            <a:pPr lvl="1"/>
            <a:r>
              <a:rPr lang="es-MX" sz="3900" dirty="0"/>
              <a:t>Diferenciar entre causalidad y predicción</a:t>
            </a:r>
          </a:p>
          <a:p>
            <a:pPr lvl="1"/>
            <a:endParaRPr lang="es-MX" sz="3900" dirty="0"/>
          </a:p>
          <a:p>
            <a:pPr lvl="1"/>
            <a:endParaRPr lang="es-MX" sz="3900" dirty="0"/>
          </a:p>
          <a:p>
            <a:pPr marL="457200" lvl="1" indent="0">
              <a:buNone/>
            </a:pPr>
            <a:endParaRPr lang="es-MX" sz="3900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483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“Big Data”?</a:t>
            </a:r>
          </a:p>
        </p:txBody>
      </p:sp>
    </p:spTree>
    <p:extLst>
      <p:ext uri="{BB962C8B-B14F-4D97-AF65-F5344CB8AC3E}">
        <p14:creationId xmlns:p14="http://schemas.microsoft.com/office/powerpoint/2010/main" val="20779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237068"/>
          <a:ext cx="8184444" cy="580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3200" y="474133"/>
            <a:ext cx="142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API</a:t>
            </a:r>
          </a:p>
          <a:p>
            <a:r>
              <a:rPr lang="es-MX" sz="2000" dirty="0"/>
              <a:t>- Sensores</a:t>
            </a:r>
          </a:p>
          <a:p>
            <a:r>
              <a:rPr lang="es-MX" sz="2000" dirty="0"/>
              <a:t>- </a:t>
            </a:r>
            <a:r>
              <a:rPr lang="es-MX" sz="2000" dirty="0" err="1"/>
              <a:t>etc</a:t>
            </a:r>
            <a:r>
              <a:rPr lang="es-MX" sz="2000" dirty="0"/>
              <a:t>, etc.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079262" y="2402471"/>
            <a:ext cx="1669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Ciencia de Datos</a:t>
            </a:r>
          </a:p>
          <a:p>
            <a:r>
              <a:rPr lang="es-MX" sz="2000" dirty="0"/>
              <a:t>- Aprendizaje Máquina</a:t>
            </a:r>
          </a:p>
          <a:p>
            <a:r>
              <a:rPr lang="es-MX" sz="2000" dirty="0"/>
              <a:t>- Inteligencia Artificial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78400" y="4639335"/>
            <a:ext cx="2506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000" dirty="0"/>
              <a:t>Amazon Web </a:t>
            </a:r>
            <a:r>
              <a:rPr lang="es-MX" sz="2000" dirty="0" err="1"/>
              <a:t>Services</a:t>
            </a:r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SQL</a:t>
            </a:r>
          </a:p>
          <a:p>
            <a:pPr marL="285750" indent="-285750">
              <a:buFontTx/>
              <a:buChar char="-"/>
            </a:pPr>
            <a:r>
              <a:rPr lang="es-MX" sz="2000" dirty="0" err="1"/>
              <a:t>MongoDB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9022" y="3833631"/>
            <a:ext cx="250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000" dirty="0" err="1"/>
              <a:t>Hadoop</a:t>
            </a:r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 err="1"/>
              <a:t>Spark</a:t>
            </a:r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 err="1"/>
              <a:t>Scale</a:t>
            </a:r>
            <a:r>
              <a:rPr lang="es-MX" sz="2000" dirty="0"/>
              <a:t> Google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81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03" y="962152"/>
            <a:ext cx="7982373" cy="3566160"/>
          </a:xfrm>
        </p:spPr>
        <p:txBody>
          <a:bodyPr>
            <a:normAutofit/>
          </a:bodyPr>
          <a:lstStyle/>
          <a:p>
            <a:r>
              <a:rPr lang="es-MX" sz="6000" dirty="0"/>
              <a:t>Origen de los datos</a:t>
            </a:r>
            <a:br>
              <a:rPr lang="es-MX" sz="6000" dirty="0"/>
            </a:br>
            <a:r>
              <a:rPr lang="es-MX" sz="6000" dirty="0"/>
              <a:t> ¿por qué “</a:t>
            </a:r>
            <a:r>
              <a:rPr lang="es-MX" sz="6000" dirty="0" err="1"/>
              <a:t>big</a:t>
            </a:r>
            <a:r>
              <a:rPr lang="es-MX" sz="6000" dirty="0"/>
              <a:t>”?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3344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D863-0847-4119-A2D0-056C0FF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2" y="318435"/>
            <a:ext cx="7500937" cy="1143000"/>
          </a:xfrm>
        </p:spPr>
        <p:txBody>
          <a:bodyPr anchor="ctr">
            <a:normAutofit/>
          </a:bodyPr>
          <a:lstStyle/>
          <a:p>
            <a:r>
              <a:rPr lang="es-MX" dirty="0" err="1"/>
              <a:t>Doing</a:t>
            </a:r>
            <a:r>
              <a:rPr lang="es-MX" dirty="0"/>
              <a:t> Digital </a:t>
            </a:r>
            <a:r>
              <a:rPr lang="es-MX" dirty="0" err="1"/>
              <a:t>Methods</a:t>
            </a:r>
            <a:endParaRPr lang="es-MX" dirty="0"/>
          </a:p>
        </p:txBody>
      </p:sp>
      <p:pic>
        <p:nvPicPr>
          <p:cNvPr id="1026" name="Picture 2" descr="Doing Digital Methods: Rogers, Richard: 9781526444721: Amazon.com: Books">
            <a:extLst>
              <a:ext uri="{FF2B5EF4-FFF2-40B4-BE49-F238E27FC236}">
                <a16:creationId xmlns:a16="http://schemas.microsoft.com/office/drawing/2014/main" id="{4BD4A2DA-542D-4238-91D8-9787E817DF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880" y="1600201"/>
            <a:ext cx="3376542" cy="43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ECE4-531F-4FE9-82BD-477C0EA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00EC62-018B-6D49-8D7D-089F64ECC29A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8C638E91-8AD8-4A18-8044-30A72464BF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065605" y="1615490"/>
            <a:ext cx="3621196" cy="4399404"/>
          </a:xfrm>
        </p:spPr>
        <p:txBody>
          <a:bodyPr>
            <a:normAutofit/>
          </a:bodyPr>
          <a:lstStyle/>
          <a:p>
            <a:r>
              <a:rPr lang="en-US" dirty="0" err="1"/>
              <a:t>Archivo</a:t>
            </a:r>
            <a:r>
              <a:rPr lang="en-US" dirty="0"/>
              <a:t> de internet</a:t>
            </a:r>
          </a:p>
          <a:p>
            <a:r>
              <a:rPr lang="en-US" dirty="0" err="1"/>
              <a:t>Búsquedas</a:t>
            </a:r>
            <a:r>
              <a:rPr lang="en-US" dirty="0"/>
              <a:t> de internet</a:t>
            </a:r>
          </a:p>
          <a:p>
            <a:r>
              <a:rPr lang="en-US" dirty="0" err="1"/>
              <a:t>Análisis</a:t>
            </a:r>
            <a:r>
              <a:rPr lang="en-US" dirty="0"/>
              <a:t> de Redes</a:t>
            </a:r>
          </a:p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Plataformas</a:t>
            </a:r>
            <a:endParaRPr lang="en-US" dirty="0"/>
          </a:p>
          <a:p>
            <a:r>
              <a:rPr lang="en-US" dirty="0" err="1"/>
              <a:t>Estudia</a:t>
            </a:r>
            <a:r>
              <a:rPr lang="en-US" dirty="0"/>
              <a:t> lo societal</a:t>
            </a:r>
          </a:p>
          <a:p>
            <a:r>
              <a:rPr lang="en-US" dirty="0">
                <a:hlinkClick r:id="rId3"/>
              </a:rPr>
              <a:t>https://www.rmes.nl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5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Google </a:t>
            </a:r>
            <a:r>
              <a:rPr lang="es-MX" dirty="0" err="1"/>
              <a:t>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42" y="1903864"/>
            <a:ext cx="7094835" cy="422184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36206" y="2778919"/>
            <a:ext cx="485775" cy="414338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73416" y="2778919"/>
            <a:ext cx="237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C00000"/>
                </a:solidFill>
              </a:rPr>
              <a:t>1 de Mayo del 2009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347</Words>
  <Application>Microsoft Office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Arial Unicode MS</vt:lpstr>
      <vt:lpstr>Calibri</vt:lpstr>
      <vt:lpstr>Helvetica</vt:lpstr>
      <vt:lpstr>Office Theme</vt:lpstr>
      <vt:lpstr>PowerPoint Presentation</vt:lpstr>
      <vt:lpstr>Agenda</vt:lpstr>
      <vt:lpstr>Presentaciones</vt:lpstr>
      <vt:lpstr>Objetivos de la clase</vt:lpstr>
      <vt:lpstr>¿Qué es “Big Data”?</vt:lpstr>
      <vt:lpstr>PowerPoint Presentation</vt:lpstr>
      <vt:lpstr>Origen de los datos  ¿por qué “big”?</vt:lpstr>
      <vt:lpstr>Doing Digital Methods</vt:lpstr>
      <vt:lpstr>Google Trends</vt:lpstr>
      <vt:lpstr>Google Trends</vt:lpstr>
      <vt:lpstr>Ejercicio</vt:lpstr>
      <vt:lpstr>Archivos JSON</vt:lpstr>
      <vt:lpstr>Ejemplos de API</vt:lpstr>
      <vt:lpstr>Application Program Interface (API)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Ponce López</dc:creator>
  <cp:lastModifiedBy>Roberto Ponce López</cp:lastModifiedBy>
  <cp:revision>13</cp:revision>
  <dcterms:created xsi:type="dcterms:W3CDTF">2020-12-15T16:14:08Z</dcterms:created>
  <dcterms:modified xsi:type="dcterms:W3CDTF">2021-01-14T18:06:25Z</dcterms:modified>
</cp:coreProperties>
</file>