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67" r:id="rId2"/>
    <p:sldId id="270" r:id="rId3"/>
    <p:sldId id="257" r:id="rId4"/>
    <p:sldId id="268" r:id="rId5"/>
    <p:sldId id="269" r:id="rId6"/>
    <p:sldId id="272" r:id="rId7"/>
    <p:sldId id="271" r:id="rId8"/>
    <p:sldId id="273" r:id="rId9"/>
    <p:sldId id="274" r:id="rId10"/>
    <p:sldId id="275" r:id="rId11"/>
    <p:sldId id="277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pos="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C6"/>
    <a:srgbClr val="2E92D5"/>
    <a:srgbClr val="7C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62"/>
      </p:cViewPr>
      <p:guideLst>
        <p:guide orient="horz" pos="187"/>
        <p:guide pos="7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8574-46CE-417E-9CC2-CAA20F5CB24C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03DB-EABB-4F56-AA7A-657854DF9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44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Dirección de Investigación y Vinculación de Negocios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40840-DDDD-4448-97C7-E6008C77A5B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192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9"/>
          <a:stretch/>
        </p:blipFill>
        <p:spPr>
          <a:xfrm>
            <a:off x="0" y="1828800"/>
            <a:ext cx="9144000" cy="5028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53982" y="2130425"/>
            <a:ext cx="6604218" cy="1755775"/>
          </a:xfrm>
          <a:ln w="28575" cmpd="sng">
            <a:noFill/>
          </a:ln>
        </p:spPr>
        <p:txBody>
          <a:bodyPr>
            <a:normAutofit/>
          </a:bodyPr>
          <a:lstStyle>
            <a:lvl1pPr algn="r">
              <a:lnSpc>
                <a:spcPct val="90000"/>
              </a:lnSpc>
              <a:defRPr sz="5400" b="1" i="0" spc="0" baseline="0">
                <a:solidFill>
                  <a:srgbClr val="4B8BC6"/>
                </a:solidFill>
                <a:latin typeface="Arial Unicode MS"/>
                <a:cs typeface="Arial Unicode MS"/>
              </a:defRPr>
            </a:lvl1pPr>
          </a:lstStyle>
          <a:p>
            <a:r>
              <a:rPr lang="es-ES_tradnl" dirty="0"/>
              <a:t>TITULOS DE PRESENTACIÓN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63581"/>
            <a:ext cx="6400800" cy="1311140"/>
          </a:xfrm>
        </p:spPr>
        <p:txBody>
          <a:bodyPr/>
          <a:lstStyle>
            <a:lvl1pPr marL="0" indent="0" algn="r">
              <a:buNone/>
              <a:defRPr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cs typeface="Arial Unicode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r>
              <a:rPr lang="en-US" dirty="0" err="1"/>
              <a:t>Subtitulos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tema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19" y="870271"/>
            <a:ext cx="3333361" cy="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2460" y="303836"/>
            <a:ext cx="7504339" cy="1143000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2E92D5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82460" y="1629399"/>
            <a:ext cx="7504339" cy="4370896"/>
          </a:xfrm>
        </p:spPr>
        <p:txBody>
          <a:bodyPr/>
          <a:lstStyle>
            <a:lvl1pPr>
              <a:defRPr sz="2800" b="0" i="0" spc="0" baseline="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lnSpc>
                <a:spcPct val="110000"/>
              </a:lnSpc>
              <a:defRPr b="0" i="0" spc="0">
                <a:solidFill>
                  <a:srgbClr val="2E92D5"/>
                </a:solidFill>
                <a:latin typeface="Arial"/>
                <a:cs typeface="Arial"/>
              </a:defRPr>
            </a:lvl2pPr>
            <a:lvl3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3pPr>
            <a:lvl4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11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/>
              <a:t>CLICK TO EDIT MASTER TEXT STYLES</a:t>
            </a:r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fld id="{5F00EC62-018B-6D49-8D7D-089F64ECC2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182460" y="3611562"/>
            <a:ext cx="7504339" cy="2403331"/>
          </a:xfrm>
        </p:spPr>
        <p:txBody>
          <a:bodyPr>
            <a:normAutofit/>
          </a:bodyPr>
          <a:lstStyle>
            <a:lvl1pPr marL="0" indent="0">
              <a:buNone/>
              <a:defRPr sz="2000" b="0" i="0" strike="noStrike" kern="1800" cap="none" spc="210" normalizeH="0" baseline="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lnSpc>
                <a:spcPct val="110000"/>
              </a:lnSpc>
              <a:defRPr b="0" i="0" spc="0">
                <a:solidFill>
                  <a:srgbClr val="2E92D5"/>
                </a:solidFill>
                <a:latin typeface="Arial"/>
                <a:cs typeface="Arial"/>
              </a:defRPr>
            </a:lvl2pPr>
            <a:lvl3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3pPr>
            <a:lvl4pPr>
              <a:lnSpc>
                <a:spcPct val="9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11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. </a:t>
            </a:r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  <a:p>
            <a:pPr lvl="0"/>
            <a:r>
              <a:rPr lang="en-US" dirty="0"/>
              <a:t>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. </a:t>
            </a:r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introducción</a:t>
            </a:r>
            <a:r>
              <a:rPr lang="en-US" dirty="0"/>
              <a:t>,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o </a:t>
            </a:r>
            <a:r>
              <a:rPr lang="en-US" dirty="0" err="1"/>
              <a:t>conclusión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7" y="6135842"/>
            <a:ext cx="2234749" cy="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s-ES_tradnl" dirty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861" y="1600201"/>
            <a:ext cx="3558581" cy="4399404"/>
          </a:xfrm>
        </p:spPr>
        <p:txBody>
          <a:bodyPr/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065605" y="1615490"/>
            <a:ext cx="3621196" cy="4399404"/>
          </a:xfrm>
        </p:spPr>
        <p:txBody>
          <a:bodyPr/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dirty="0"/>
              <a:t>CLICK TO EDIT MASTER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1394" y="1666504"/>
            <a:ext cx="352300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201394" y="2481454"/>
            <a:ext cx="3523006" cy="3504241"/>
          </a:xfr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  <a:lvl2pPr>
              <a:defRPr sz="20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163793" y="1666504"/>
            <a:ext cx="3523006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/>
          </p:nvPr>
        </p:nvSpPr>
        <p:spPr>
          <a:xfrm>
            <a:off x="5163793" y="2481454"/>
            <a:ext cx="3523006" cy="3504241"/>
          </a:xfr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  <a:lvl2pPr>
              <a:defRPr sz="20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dirty="0"/>
              <a:t>CLICK TO EDIT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5862" y="1600200"/>
            <a:ext cx="7500938" cy="452596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292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648" y="1776748"/>
            <a:ext cx="5111750" cy="4354914"/>
          </a:xfrm>
        </p:spPr>
        <p:txBody>
          <a:bodyPr/>
          <a:lstStyle>
            <a:lvl1pPr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59595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10406"/>
            <a:ext cx="3008313" cy="231575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9814" y="2230143"/>
            <a:ext cx="3329909" cy="24974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9813" y="4947997"/>
            <a:ext cx="6490621" cy="122420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60526" y="2230143"/>
            <a:ext cx="3329909" cy="24974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28AF-DFF1-48FB-B05C-555E73DA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EFAE-AD38-4817-B084-E66E47E3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C084-A7CC-405C-8F52-48C3B23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54FE-503A-4390-8B8B-83510E41782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7967-04E0-4DB4-91D7-04FDD2E0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9079-EFB5-41B5-9AD8-9F81C1EC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690A-15F7-41E8-AFE3-9F038ACA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MP3.psd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0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5862" y="318435"/>
            <a:ext cx="75009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CLICK TO EDIT MASTER 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862" y="1643997"/>
            <a:ext cx="7500937" cy="435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fld id="{5F00EC62-018B-6D49-8D7D-089F64ECC2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7" y="6135842"/>
            <a:ext cx="2234749" cy="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3200" b="1" i="0" kern="1200">
          <a:solidFill>
            <a:srgbClr val="2E92D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18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64013"/>
            <a:ext cx="6400800" cy="1311275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3600" dirty="0">
              <a:latin typeface="Helvetica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3600" dirty="0">
              <a:latin typeface="Helvetica" pitchFamily="34" charset="0"/>
            </a:endParaRPr>
          </a:p>
        </p:txBody>
      </p:sp>
      <p:sp>
        <p:nvSpPr>
          <p:cNvPr id="2057" name="Text Box 22"/>
          <p:cNvSpPr txBox="1">
            <a:spLocks noChangeArrowheads="1"/>
          </p:cNvSpPr>
          <p:nvPr/>
        </p:nvSpPr>
        <p:spPr bwMode="auto">
          <a:xfrm>
            <a:off x="1828800" y="4306377"/>
            <a:ext cx="6781800" cy="126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defTabSz="457200" eaLnBrk="1" hangingPunct="1">
              <a:spcBef>
                <a:spcPct val="20000"/>
              </a:spcBef>
              <a:defRPr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rPr>
              <a:t>Escuela de Gobierno y Transformación Pública </a:t>
            </a:r>
          </a:p>
          <a:p>
            <a:pPr algn="ctr" defTabSz="457200" eaLnBrk="1" hangingPunct="1">
              <a:spcBef>
                <a:spcPct val="20000"/>
              </a:spcBef>
              <a:defRPr/>
            </a:pPr>
            <a:r>
              <a:rPr lang="en-US" sz="18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rPr>
              <a:t>Tecnológico de Monterrey</a:t>
            </a:r>
          </a:p>
          <a:p>
            <a:pPr algn="ctr" defTabSz="457200" eaLnBrk="1" hangingPunct="1">
              <a:spcBef>
                <a:spcPct val="20000"/>
              </a:spcBef>
              <a:defRPr/>
            </a:pPr>
            <a:endParaRPr lang="es-MX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+mn-ea"/>
              <a:cs typeface="Arial"/>
            </a:endParaRPr>
          </a:p>
          <a:p>
            <a:pPr algn="ctr" defTabSz="457200" eaLnBrk="1" hangingPunct="1">
              <a:spcBef>
                <a:spcPct val="20000"/>
              </a:spcBef>
              <a:defRPr/>
            </a:pPr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rPr>
              <a:t>27 de enero 2021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2868" y="4223825"/>
            <a:ext cx="66294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12183" y="2569611"/>
            <a:ext cx="6862634" cy="519474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0" baseline="0">
                <a:solidFill>
                  <a:srgbClr val="4B8BC6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Bases de Datos Relacionales</a:t>
            </a:r>
            <a:endParaRPr lang="en-US" sz="4800" cap="all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78026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FF363-3910-40B7-AD65-17AF8E7B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FFBF3-187E-482C-9D4B-946E0B6E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9" y="206940"/>
            <a:ext cx="8684737" cy="61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A535-D24A-4CBC-B736-ACC0CD32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RDMS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2650-3876-4F71-90EC-3E154D942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41653-3F92-4900-9B20-3A15650B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690A-15F7-41E8-AFE3-9F038ACAD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986159-AB37-47F2-A267-432C6FF1F306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2369283"/>
          <a:ext cx="8178803" cy="27844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8841">
                  <a:extLst>
                    <a:ext uri="{9D8B030D-6E8A-4147-A177-3AD203B41FA5}">
                      <a16:colId xmlns:a16="http://schemas.microsoft.com/office/drawing/2014/main" val="222682674"/>
                    </a:ext>
                  </a:extLst>
                </a:gridCol>
                <a:gridCol w="1331134">
                  <a:extLst>
                    <a:ext uri="{9D8B030D-6E8A-4147-A177-3AD203B41FA5}">
                      <a16:colId xmlns:a16="http://schemas.microsoft.com/office/drawing/2014/main" val="1536645409"/>
                    </a:ext>
                  </a:extLst>
                </a:gridCol>
                <a:gridCol w="1205065">
                  <a:extLst>
                    <a:ext uri="{9D8B030D-6E8A-4147-A177-3AD203B41FA5}">
                      <a16:colId xmlns:a16="http://schemas.microsoft.com/office/drawing/2014/main" val="1123639906"/>
                    </a:ext>
                  </a:extLst>
                </a:gridCol>
                <a:gridCol w="849577">
                  <a:extLst>
                    <a:ext uri="{9D8B030D-6E8A-4147-A177-3AD203B41FA5}">
                      <a16:colId xmlns:a16="http://schemas.microsoft.com/office/drawing/2014/main" val="3557051864"/>
                    </a:ext>
                  </a:extLst>
                </a:gridCol>
                <a:gridCol w="824824">
                  <a:extLst>
                    <a:ext uri="{9D8B030D-6E8A-4147-A177-3AD203B41FA5}">
                      <a16:colId xmlns:a16="http://schemas.microsoft.com/office/drawing/2014/main" val="953493401"/>
                    </a:ext>
                  </a:extLst>
                </a:gridCol>
                <a:gridCol w="1419341">
                  <a:extLst>
                    <a:ext uri="{9D8B030D-6E8A-4147-A177-3AD203B41FA5}">
                      <a16:colId xmlns:a16="http://schemas.microsoft.com/office/drawing/2014/main" val="1097106352"/>
                    </a:ext>
                  </a:extLst>
                </a:gridCol>
                <a:gridCol w="1500021">
                  <a:extLst>
                    <a:ext uri="{9D8B030D-6E8A-4147-A177-3AD203B41FA5}">
                      <a16:colId xmlns:a16="http://schemas.microsoft.com/office/drawing/2014/main" val="2127625003"/>
                    </a:ext>
                  </a:extLst>
                </a:gridCol>
              </a:tblGrid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rgbClr val="FFFFFF"/>
                          </a:solidFill>
                          <a:effectLst/>
                        </a:rPr>
                        <a:t>NOMINA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rgbClr val="FFFFFF"/>
                          </a:solidFill>
                          <a:effectLst/>
                        </a:rPr>
                        <a:t>LNAME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rgbClr val="FFFFFF"/>
                          </a:solidFill>
                          <a:effectLst/>
                        </a:rPr>
                        <a:t>FNAME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rgbClr val="FFFFFF"/>
                          </a:solidFill>
                          <a:effectLst/>
                        </a:rPr>
                        <a:t>EDAD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rgbClr val="FFFFFF"/>
                          </a:solidFill>
                          <a:effectLst/>
                        </a:rPr>
                        <a:t>SEXO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rgbClr val="FFFFFF"/>
                          </a:solidFill>
                          <a:effectLst/>
                        </a:rPr>
                        <a:t>CORREO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rgbClr val="FFFFFF"/>
                          </a:solidFill>
                          <a:effectLst/>
                        </a:rPr>
                        <a:t>DEPARTAMENTO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93001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L4050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ALEJANDRO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DIAZ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adiaz@tec.mx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EGYTP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72424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L4050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ALEJANDRO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DIAZ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adiaz@tec.mx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RICIPOL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62863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L3027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GUILLERMINA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BENAVIDES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guille@tec.mx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EGYTP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7874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L9272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ARACELI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ORTEGA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aracel@tec.mx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EGYTP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50173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L9382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HECTOR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RODRIGUEZ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hector@tec.mx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EGYTP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01002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L0298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REBECA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BELL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rebeca@tec.mx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EGYTP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75342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L6453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PEDRO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TORRES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pedro@tec.mx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EGYTP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88684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L8746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ROBERTO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PONCE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robert@tec.mx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EGYTP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21517"/>
                  </a:ext>
                </a:extLst>
              </a:tr>
              <a:tr h="278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L8746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ROBERTO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PONCE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robert@tec.mx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INGCOMP</a:t>
                      </a:r>
                      <a:endParaRPr 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743" marR="68846" marT="68846" marB="6884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971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AA0976-D905-4413-8A24-74127EB02762}"/>
              </a:ext>
            </a:extLst>
          </p:cNvPr>
          <p:cNvSpPr txBox="1"/>
          <p:nvPr/>
        </p:nvSpPr>
        <p:spPr>
          <a:xfrm>
            <a:off x="482600" y="5486017"/>
            <a:ext cx="480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/>
              <a:t>Tabla No Normalizada</a:t>
            </a:r>
            <a:endParaRPr lang="en-US" sz="13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8191FE-0728-4D3A-9CAB-034F4143100C}"/>
              </a:ext>
            </a:extLst>
          </p:cNvPr>
          <p:cNvSpPr txBox="1">
            <a:spLocks/>
          </p:cNvSpPr>
          <p:nvPr/>
        </p:nvSpPr>
        <p:spPr>
          <a:xfrm>
            <a:off x="1185862" y="318435"/>
            <a:ext cx="75009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2E92D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MX" dirty="0"/>
              <a:t>Anomalías en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82238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A3F71-98D4-425E-91B5-2F9B434D4567}"/>
              </a:ext>
            </a:extLst>
          </p:cNvPr>
          <p:cNvGraphicFramePr>
            <a:graphicFrameLocks noGrp="1"/>
          </p:cNvGraphicFramePr>
          <p:nvPr/>
        </p:nvGraphicFramePr>
        <p:xfrm>
          <a:off x="3638117" y="2464510"/>
          <a:ext cx="5292091" cy="3053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9155">
                  <a:extLst>
                    <a:ext uri="{9D8B030D-6E8A-4147-A177-3AD203B41FA5}">
                      <a16:colId xmlns:a16="http://schemas.microsoft.com/office/drawing/2014/main" val="2796925854"/>
                    </a:ext>
                  </a:extLst>
                </a:gridCol>
                <a:gridCol w="1191738">
                  <a:extLst>
                    <a:ext uri="{9D8B030D-6E8A-4147-A177-3AD203B41FA5}">
                      <a16:colId xmlns:a16="http://schemas.microsoft.com/office/drawing/2014/main" val="3548697238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215162984"/>
                    </a:ext>
                  </a:extLst>
                </a:gridCol>
                <a:gridCol w="796475">
                  <a:extLst>
                    <a:ext uri="{9D8B030D-6E8A-4147-A177-3AD203B41FA5}">
                      <a16:colId xmlns:a16="http://schemas.microsoft.com/office/drawing/2014/main" val="3950081570"/>
                    </a:ext>
                  </a:extLst>
                </a:gridCol>
                <a:gridCol w="1450928">
                  <a:extLst>
                    <a:ext uri="{9D8B030D-6E8A-4147-A177-3AD203B41FA5}">
                      <a16:colId xmlns:a16="http://schemas.microsoft.com/office/drawing/2014/main" val="925164218"/>
                    </a:ext>
                  </a:extLst>
                </a:gridCol>
              </a:tblGrid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NOMINA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LNAME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FNAME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EDAD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CORREO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431515870"/>
                  </a:ext>
                </a:extLst>
              </a:tr>
              <a:tr h="61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L4050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ALEJANDRO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DIAZ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adiaz@tec.mx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adiaz@gmail.com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7769596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L3027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GUILLERMINA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BENAVIDES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guille@tec.mx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92386628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L9272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ARACELI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ORTEGA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aracel@tec.mx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1280251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L9382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HECTOR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RODRIGUEZ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hector@tec.mx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86590027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L0298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REBECA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BELL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rebeca@tec.mx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719898982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L6453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PEDRO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TORRES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pedro@tec.mx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13139707"/>
                  </a:ext>
                </a:extLst>
              </a:tr>
              <a:tr h="61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L8746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ROBERTO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PONCE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robert@tec.mx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rpl@gmail.com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3929952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E4DEADB-39E5-4CC9-9FFE-5A431DA2C39D}"/>
              </a:ext>
            </a:extLst>
          </p:cNvPr>
          <p:cNvSpPr/>
          <p:nvPr/>
        </p:nvSpPr>
        <p:spPr>
          <a:xfrm>
            <a:off x="318408" y="2681112"/>
            <a:ext cx="30037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950" dirty="0" err="1"/>
              <a:t>Cada</a:t>
            </a:r>
            <a:r>
              <a:rPr lang="en-US" sz="1950" dirty="0"/>
              <a:t> </a:t>
            </a:r>
            <a:r>
              <a:rPr lang="en-US" sz="1950" dirty="0" err="1"/>
              <a:t>celda</a:t>
            </a:r>
            <a:r>
              <a:rPr lang="en-US" sz="1950" dirty="0"/>
              <a:t> </a:t>
            </a:r>
            <a:r>
              <a:rPr lang="en-US" sz="1950" dirty="0" err="1"/>
              <a:t>contiene</a:t>
            </a:r>
            <a:r>
              <a:rPr lang="en-US" sz="1950" dirty="0"/>
              <a:t> un solo valor</a:t>
            </a:r>
          </a:p>
          <a:p>
            <a:pPr marL="342900" indent="-342900">
              <a:buFontTx/>
              <a:buChar char="-"/>
            </a:pPr>
            <a:r>
              <a:rPr lang="en-US" sz="1950" dirty="0" err="1"/>
              <a:t>Cada</a:t>
            </a:r>
            <a:r>
              <a:rPr lang="en-US" sz="1950" dirty="0"/>
              <a:t> </a:t>
            </a:r>
            <a:r>
              <a:rPr lang="en-US" sz="1950" dirty="0" err="1"/>
              <a:t>registro</a:t>
            </a:r>
            <a:r>
              <a:rPr lang="en-US" sz="1950" dirty="0"/>
              <a:t> es </a:t>
            </a:r>
            <a:r>
              <a:rPr lang="en-US" sz="1950" dirty="0" err="1"/>
              <a:t>único</a:t>
            </a:r>
            <a:r>
              <a:rPr lang="en-US" sz="1950" dirty="0"/>
              <a:t> (no </a:t>
            </a:r>
            <a:r>
              <a:rPr lang="en-US" sz="1950" dirty="0" err="1"/>
              <a:t>repetidos</a:t>
            </a:r>
            <a:r>
              <a:rPr lang="en-US" sz="1950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FDA564-2C5A-4C44-A714-BDBC4975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303836"/>
            <a:ext cx="8065362" cy="1143000"/>
          </a:xfrm>
        </p:spPr>
        <p:txBody>
          <a:bodyPr/>
          <a:lstStyle/>
          <a:p>
            <a:r>
              <a:rPr lang="es-MX" dirty="0" err="1"/>
              <a:t>Normalization</a:t>
            </a:r>
            <a:r>
              <a:rPr lang="es-MX" dirty="0"/>
              <a:t>. </a:t>
            </a:r>
            <a:r>
              <a:rPr lang="es-MX" dirty="0" err="1"/>
              <a:t>First</a:t>
            </a:r>
            <a:r>
              <a:rPr lang="es-MX" dirty="0"/>
              <a:t> Normal </a:t>
            </a:r>
            <a:r>
              <a:rPr lang="es-MX" dirty="0" err="1"/>
              <a:t>Form</a:t>
            </a:r>
            <a:r>
              <a:rPr lang="es-MX" dirty="0"/>
              <a:t> (1NF)</a:t>
            </a:r>
          </a:p>
        </p:txBody>
      </p:sp>
    </p:spTree>
    <p:extLst>
      <p:ext uri="{BB962C8B-B14F-4D97-AF65-F5344CB8AC3E}">
        <p14:creationId xmlns:p14="http://schemas.microsoft.com/office/powerpoint/2010/main" val="6716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A3F71-98D4-425E-91B5-2F9B434D4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03973"/>
              </p:ext>
            </p:extLst>
          </p:nvPr>
        </p:nvGraphicFramePr>
        <p:xfrm>
          <a:off x="3512544" y="1902180"/>
          <a:ext cx="5292091" cy="3053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9155">
                  <a:extLst>
                    <a:ext uri="{9D8B030D-6E8A-4147-A177-3AD203B41FA5}">
                      <a16:colId xmlns:a16="http://schemas.microsoft.com/office/drawing/2014/main" val="2796925854"/>
                    </a:ext>
                  </a:extLst>
                </a:gridCol>
                <a:gridCol w="1191738">
                  <a:extLst>
                    <a:ext uri="{9D8B030D-6E8A-4147-A177-3AD203B41FA5}">
                      <a16:colId xmlns:a16="http://schemas.microsoft.com/office/drawing/2014/main" val="3548697238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215162984"/>
                    </a:ext>
                  </a:extLst>
                </a:gridCol>
                <a:gridCol w="796475">
                  <a:extLst>
                    <a:ext uri="{9D8B030D-6E8A-4147-A177-3AD203B41FA5}">
                      <a16:colId xmlns:a16="http://schemas.microsoft.com/office/drawing/2014/main" val="3950081570"/>
                    </a:ext>
                  </a:extLst>
                </a:gridCol>
                <a:gridCol w="1450928">
                  <a:extLst>
                    <a:ext uri="{9D8B030D-6E8A-4147-A177-3AD203B41FA5}">
                      <a16:colId xmlns:a16="http://schemas.microsoft.com/office/drawing/2014/main" val="925164218"/>
                    </a:ext>
                  </a:extLst>
                </a:gridCol>
              </a:tblGrid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NOMINA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LNAME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FNAME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EDAD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CORREO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431515870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L4050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ALEJANDRO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DIAZ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adiaz@tec.mx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7769596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L4050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ALEJANDRO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DIAZ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adiaz@gmail.com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99359349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L3027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GUILLERMINA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BENAVIDES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guille@tec.mx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92386628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L9272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ARACELI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ORTEGA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aracel@tec.mx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1280251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L9382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HECTOR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RODRIGUEZ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hector@tec.mx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86590027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L0298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REBECA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BELL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rebeca@tec.mx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719898982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L6453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PEDRO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TORRES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pedro@tec.mx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13139707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L8746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ROBERTO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PONCE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robert@tec.mx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392995289"/>
                  </a:ext>
                </a:extLst>
              </a:tr>
              <a:tr h="30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L8746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ROBERTO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PONCE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rpl@gmail.com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57730309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EE7C8F3-4622-4F6B-A609-8D4F326D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Normalization</a:t>
            </a:r>
            <a:r>
              <a:rPr lang="es-MX" dirty="0"/>
              <a:t>. </a:t>
            </a:r>
            <a:r>
              <a:rPr lang="es-MX" dirty="0" err="1"/>
              <a:t>First</a:t>
            </a:r>
            <a:r>
              <a:rPr lang="es-MX" dirty="0"/>
              <a:t> Normal </a:t>
            </a:r>
            <a:r>
              <a:rPr lang="es-MX" dirty="0" err="1"/>
              <a:t>Form</a:t>
            </a:r>
            <a:r>
              <a:rPr lang="es-MX" dirty="0"/>
              <a:t> (1NF)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E9B1-F3FA-407E-8133-4A80263BE636}"/>
              </a:ext>
            </a:extLst>
          </p:cNvPr>
          <p:cNvSpPr/>
          <p:nvPr/>
        </p:nvSpPr>
        <p:spPr>
          <a:xfrm>
            <a:off x="261846" y="2709393"/>
            <a:ext cx="30037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950" dirty="0" err="1"/>
              <a:t>Cada</a:t>
            </a:r>
            <a:r>
              <a:rPr lang="en-US" sz="1950" dirty="0"/>
              <a:t> </a:t>
            </a:r>
            <a:r>
              <a:rPr lang="en-US" sz="1950" dirty="0" err="1"/>
              <a:t>celda</a:t>
            </a:r>
            <a:r>
              <a:rPr lang="en-US" sz="1950" dirty="0"/>
              <a:t> </a:t>
            </a:r>
            <a:r>
              <a:rPr lang="en-US" sz="1950" dirty="0" err="1"/>
              <a:t>contiene</a:t>
            </a:r>
            <a:r>
              <a:rPr lang="en-US" sz="1950" dirty="0"/>
              <a:t> un solo valor</a:t>
            </a:r>
          </a:p>
          <a:p>
            <a:pPr marL="342900" indent="-342900">
              <a:buFontTx/>
              <a:buChar char="-"/>
            </a:pPr>
            <a:r>
              <a:rPr lang="en-US" sz="1950" dirty="0" err="1"/>
              <a:t>Cada</a:t>
            </a:r>
            <a:r>
              <a:rPr lang="en-US" sz="1950" dirty="0"/>
              <a:t> </a:t>
            </a:r>
            <a:r>
              <a:rPr lang="en-US" sz="1950" dirty="0" err="1"/>
              <a:t>registro</a:t>
            </a:r>
            <a:r>
              <a:rPr lang="en-US" sz="1950" dirty="0"/>
              <a:t> es </a:t>
            </a:r>
            <a:r>
              <a:rPr lang="en-US" sz="1950" dirty="0" err="1"/>
              <a:t>único</a:t>
            </a:r>
            <a:r>
              <a:rPr lang="en-US" sz="1950" dirty="0"/>
              <a:t> (no </a:t>
            </a:r>
            <a:r>
              <a:rPr lang="en-US" sz="1950" dirty="0" err="1"/>
              <a:t>repetidos</a:t>
            </a:r>
            <a:r>
              <a:rPr lang="en-US" sz="195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07032-BAB4-44AF-8784-49DBEA6F1891}"/>
              </a:ext>
            </a:extLst>
          </p:cNvPr>
          <p:cNvSpPr/>
          <p:nvPr/>
        </p:nvSpPr>
        <p:spPr>
          <a:xfrm>
            <a:off x="2648629" y="5317827"/>
            <a:ext cx="6156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Un KEY es un valor para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identificar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un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registro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en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una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tabla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de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manera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única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Un KEY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pued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ser una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columna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o una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combinación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de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columnas</a:t>
            </a: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Primary KEY &amp; Composite KEY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076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DEADB-39E5-4CC9-9FFE-5A431DA2C39D}"/>
              </a:ext>
            </a:extLst>
          </p:cNvPr>
          <p:cNvSpPr/>
          <p:nvPr/>
        </p:nvSpPr>
        <p:spPr>
          <a:xfrm>
            <a:off x="237042" y="2030432"/>
            <a:ext cx="30037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table is said to be in 2NF if both the following conditions hold: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Table is in 1NF (First normal form)</a:t>
            </a:r>
          </a:p>
          <a:p>
            <a:pPr marL="342900" indent="-342900">
              <a:buAutoNum type="arabicPeriod" startAt="2"/>
            </a:pPr>
            <a:r>
              <a:rPr lang="en-US" dirty="0"/>
              <a:t>Rule 2- Single Column Primary KEY</a:t>
            </a:r>
          </a:p>
          <a:p>
            <a:pPr marL="342900" indent="-342900">
              <a:buAutoNum type="arabicPeriod" startAt="2"/>
            </a:pPr>
            <a:r>
              <a:rPr lang="en-US" dirty="0"/>
              <a:t>Foreign KEY</a:t>
            </a:r>
          </a:p>
          <a:p>
            <a:endParaRPr lang="en-US" dirty="0"/>
          </a:p>
          <a:p>
            <a:r>
              <a:rPr lang="en-US" dirty="0"/>
              <a:t>An attribute that is not part of any candidate key is known as non-prime attribute.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E16205-C005-43FE-8D0D-B06D7FC3C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04089"/>
              </p:ext>
            </p:extLst>
          </p:nvPr>
        </p:nvGraphicFramePr>
        <p:xfrm>
          <a:off x="5376867" y="2160713"/>
          <a:ext cx="2825745" cy="3075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915">
                  <a:extLst>
                    <a:ext uri="{9D8B030D-6E8A-4147-A177-3AD203B41FA5}">
                      <a16:colId xmlns:a16="http://schemas.microsoft.com/office/drawing/2014/main" val="1526255137"/>
                    </a:ext>
                  </a:extLst>
                </a:gridCol>
                <a:gridCol w="941915">
                  <a:extLst>
                    <a:ext uri="{9D8B030D-6E8A-4147-A177-3AD203B41FA5}">
                      <a16:colId xmlns:a16="http://schemas.microsoft.com/office/drawing/2014/main" val="2479337127"/>
                    </a:ext>
                  </a:extLst>
                </a:gridCol>
                <a:gridCol w="941915">
                  <a:extLst>
                    <a:ext uri="{9D8B030D-6E8A-4147-A177-3AD203B41FA5}">
                      <a16:colId xmlns:a16="http://schemas.microsoft.com/office/drawing/2014/main" val="3037829608"/>
                    </a:ext>
                  </a:extLst>
                </a:gridCol>
              </a:tblGrid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NOMINA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URSO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EDAD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280281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L4050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TP1001B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458468788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L4050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TP1001A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20126606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L3027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102020C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7329437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L9272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102948A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08346719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L9382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839909C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34718355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L0298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839909C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966477938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L6453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TX98271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586587706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L8746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TY01937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80741935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L8746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TO02938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982189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9DDB71-952B-490B-AB35-41840E1F61FF}"/>
              </a:ext>
            </a:extLst>
          </p:cNvPr>
          <p:cNvSpPr/>
          <p:nvPr/>
        </p:nvSpPr>
        <p:spPr>
          <a:xfrm>
            <a:off x="4895386" y="5374661"/>
            <a:ext cx="36520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222426"/>
                </a:solidFill>
                <a:latin typeface="PT Sans"/>
              </a:rPr>
              <a:t>Candidate Keys</a:t>
            </a:r>
            <a:r>
              <a:rPr lang="en-US" sz="1350" dirty="0">
                <a:solidFill>
                  <a:srgbClr val="222426"/>
                </a:solidFill>
                <a:latin typeface="PT Sans"/>
              </a:rPr>
              <a:t>: {NOMINA, CURSO}</a:t>
            </a:r>
            <a:br>
              <a:rPr lang="en-US" sz="1350" dirty="0"/>
            </a:br>
            <a:r>
              <a:rPr lang="en-US" sz="1350" b="1" dirty="0">
                <a:solidFill>
                  <a:srgbClr val="222426"/>
                </a:solidFill>
                <a:latin typeface="PT Sans"/>
              </a:rPr>
              <a:t>Non prime attribute</a:t>
            </a:r>
            <a:r>
              <a:rPr lang="en-US" sz="1350" dirty="0">
                <a:solidFill>
                  <a:srgbClr val="222426"/>
                </a:solidFill>
                <a:latin typeface="PT Sans"/>
              </a:rPr>
              <a:t>: EDAD</a:t>
            </a:r>
            <a:endParaRPr lang="en-US" sz="13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5C00BD-25BC-435B-BCEE-58B760A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Normalization</a:t>
            </a:r>
            <a:r>
              <a:rPr lang="es-MX" dirty="0"/>
              <a:t>. </a:t>
            </a:r>
            <a:r>
              <a:rPr lang="es-MX" dirty="0" err="1"/>
              <a:t>Second</a:t>
            </a:r>
            <a:r>
              <a:rPr lang="es-MX" dirty="0"/>
              <a:t> Normal </a:t>
            </a:r>
            <a:r>
              <a:rPr lang="es-MX" dirty="0" err="1"/>
              <a:t>Form</a:t>
            </a:r>
            <a:r>
              <a:rPr lang="es-MX" dirty="0"/>
              <a:t> (2NF)</a:t>
            </a:r>
          </a:p>
        </p:txBody>
      </p:sp>
    </p:spTree>
    <p:extLst>
      <p:ext uri="{BB962C8B-B14F-4D97-AF65-F5344CB8AC3E}">
        <p14:creationId xmlns:p14="http://schemas.microsoft.com/office/powerpoint/2010/main" val="15460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6FB1A4-22FE-438E-8191-DAB7818E1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32946"/>
              </p:ext>
            </p:extLst>
          </p:nvPr>
        </p:nvGraphicFramePr>
        <p:xfrm>
          <a:off x="5783697" y="2436801"/>
          <a:ext cx="1883830" cy="3075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915">
                  <a:extLst>
                    <a:ext uri="{9D8B030D-6E8A-4147-A177-3AD203B41FA5}">
                      <a16:colId xmlns:a16="http://schemas.microsoft.com/office/drawing/2014/main" val="1526255137"/>
                    </a:ext>
                  </a:extLst>
                </a:gridCol>
                <a:gridCol w="941915">
                  <a:extLst>
                    <a:ext uri="{9D8B030D-6E8A-4147-A177-3AD203B41FA5}">
                      <a16:colId xmlns:a16="http://schemas.microsoft.com/office/drawing/2014/main" val="2479337127"/>
                    </a:ext>
                  </a:extLst>
                </a:gridCol>
              </a:tblGrid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NOMINA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URSO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280281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L4050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TP1001A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458468788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L4050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TP1001B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20126606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L3027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102020C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7329437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L9272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102948A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08346719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L9382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839909C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34718355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L0298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839909C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966477938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L6453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TX98271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586587706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L8746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TY01937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80741935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L8746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TO02938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982189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856693-98F6-4D43-B6B3-ECFCCA0A226C}"/>
              </a:ext>
            </a:extLst>
          </p:cNvPr>
          <p:cNvGraphicFramePr>
            <a:graphicFrameLocks noGrp="1"/>
          </p:cNvGraphicFramePr>
          <p:nvPr/>
        </p:nvGraphicFramePr>
        <p:xfrm>
          <a:off x="941390" y="2468227"/>
          <a:ext cx="1883830" cy="2460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915">
                  <a:extLst>
                    <a:ext uri="{9D8B030D-6E8A-4147-A177-3AD203B41FA5}">
                      <a16:colId xmlns:a16="http://schemas.microsoft.com/office/drawing/2014/main" val="1526255137"/>
                    </a:ext>
                  </a:extLst>
                </a:gridCol>
                <a:gridCol w="941915">
                  <a:extLst>
                    <a:ext uri="{9D8B030D-6E8A-4147-A177-3AD203B41FA5}">
                      <a16:colId xmlns:a16="http://schemas.microsoft.com/office/drawing/2014/main" val="3037829608"/>
                    </a:ext>
                  </a:extLst>
                </a:gridCol>
              </a:tblGrid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NOMINA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EDAD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280281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L4050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458468788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L3027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7329437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L9272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08346719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L9382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34718355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L0298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966477938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L6453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586587706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L8746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807419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5F7AF9-C2AC-4E83-A53A-A30232486177}"/>
              </a:ext>
            </a:extLst>
          </p:cNvPr>
          <p:cNvSpPr txBox="1"/>
          <p:nvPr/>
        </p:nvSpPr>
        <p:spPr>
          <a:xfrm>
            <a:off x="1464590" y="2159802"/>
            <a:ext cx="1534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/>
              <a:t>Tabla 1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62729-8CF3-4E75-B171-F13810674192}"/>
              </a:ext>
            </a:extLst>
          </p:cNvPr>
          <p:cNvSpPr txBox="1"/>
          <p:nvPr/>
        </p:nvSpPr>
        <p:spPr>
          <a:xfrm>
            <a:off x="6309747" y="2108585"/>
            <a:ext cx="1534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/>
              <a:t>Tabla 2</a:t>
            </a:r>
            <a:endParaRPr lang="en-US" sz="1350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2AFD73F8-070D-42FB-BD11-A67A17D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60" y="303836"/>
            <a:ext cx="7504339" cy="1143000"/>
          </a:xfrm>
        </p:spPr>
        <p:txBody>
          <a:bodyPr/>
          <a:lstStyle/>
          <a:p>
            <a:r>
              <a:rPr lang="es-MX" dirty="0" err="1"/>
              <a:t>Normalization</a:t>
            </a:r>
            <a:r>
              <a:rPr lang="es-MX" dirty="0"/>
              <a:t>. </a:t>
            </a:r>
            <a:r>
              <a:rPr lang="es-MX" dirty="0" err="1"/>
              <a:t>Second</a:t>
            </a:r>
            <a:r>
              <a:rPr lang="es-MX" dirty="0"/>
              <a:t> Normal </a:t>
            </a:r>
            <a:r>
              <a:rPr lang="es-MX" dirty="0" err="1"/>
              <a:t>Form</a:t>
            </a:r>
            <a:r>
              <a:rPr lang="es-MX" dirty="0"/>
              <a:t> (2NF)</a:t>
            </a:r>
          </a:p>
        </p:txBody>
      </p:sp>
    </p:spTree>
    <p:extLst>
      <p:ext uri="{BB962C8B-B14F-4D97-AF65-F5344CB8AC3E}">
        <p14:creationId xmlns:p14="http://schemas.microsoft.com/office/powerpoint/2010/main" val="303741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DEADB-39E5-4CC9-9FFE-5A431DA2C39D}"/>
              </a:ext>
            </a:extLst>
          </p:cNvPr>
          <p:cNvSpPr/>
          <p:nvPr/>
        </p:nvSpPr>
        <p:spPr>
          <a:xfrm>
            <a:off x="237042" y="2223799"/>
            <a:ext cx="30037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table design is said to be in 3NF if both the following conditions hold: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Table must be in 2NF</a:t>
            </a:r>
          </a:p>
          <a:p>
            <a:r>
              <a:rPr lang="en-US" dirty="0"/>
              <a:t>Transitive functional dependency of non-prime attribute on any super key should be removed.</a:t>
            </a:r>
          </a:p>
          <a:p>
            <a:r>
              <a:rPr lang="en-US" dirty="0"/>
              <a:t>2. </a:t>
            </a:r>
            <a:r>
              <a:rPr lang="es-MX" dirty="0"/>
              <a:t>Has no </a:t>
            </a:r>
            <a:r>
              <a:rPr lang="es-MX" dirty="0" err="1"/>
              <a:t>transitive</a:t>
            </a:r>
            <a:r>
              <a:rPr lang="es-MX" dirty="0"/>
              <a:t> </a:t>
            </a:r>
            <a:r>
              <a:rPr lang="es-MX" dirty="0" err="1"/>
              <a:t>functional</a:t>
            </a:r>
            <a:r>
              <a:rPr lang="es-MX" dirty="0"/>
              <a:t> </a:t>
            </a:r>
            <a:r>
              <a:rPr lang="es-MX" dirty="0" err="1"/>
              <a:t>dependencies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DDB71-952B-490B-AB35-41840E1F61FF}"/>
              </a:ext>
            </a:extLst>
          </p:cNvPr>
          <p:cNvSpPr/>
          <p:nvPr/>
        </p:nvSpPr>
        <p:spPr>
          <a:xfrm>
            <a:off x="4085019" y="4892754"/>
            <a:ext cx="447845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/>
              <a:t>Super keys</a:t>
            </a:r>
            <a:r>
              <a:rPr lang="en-US" sz="1350" dirty="0"/>
              <a:t>: {</a:t>
            </a:r>
            <a:r>
              <a:rPr lang="en-US" sz="1350" dirty="0" err="1"/>
              <a:t>nomina</a:t>
            </a:r>
            <a:r>
              <a:rPr lang="en-US" sz="1350" dirty="0"/>
              <a:t>}, {</a:t>
            </a:r>
            <a:r>
              <a:rPr lang="en-US" sz="1350" dirty="0" err="1"/>
              <a:t>nomina</a:t>
            </a:r>
            <a:r>
              <a:rPr lang="en-US" sz="1350" dirty="0"/>
              <a:t>, </a:t>
            </a:r>
            <a:r>
              <a:rPr lang="en-US" sz="1350" dirty="0" err="1"/>
              <a:t>fname</a:t>
            </a:r>
            <a:r>
              <a:rPr lang="en-US" sz="1350" dirty="0"/>
              <a:t>, </a:t>
            </a:r>
            <a:r>
              <a:rPr lang="en-US" sz="1350" dirty="0" err="1"/>
              <a:t>lname</a:t>
            </a:r>
            <a:r>
              <a:rPr lang="en-US" sz="1350" dirty="0"/>
              <a:t>}, {</a:t>
            </a:r>
            <a:r>
              <a:rPr lang="en-US" sz="1350" dirty="0" err="1"/>
              <a:t>nomina</a:t>
            </a:r>
            <a:r>
              <a:rPr lang="en-US" sz="1350" dirty="0"/>
              <a:t>, </a:t>
            </a:r>
            <a:r>
              <a:rPr lang="en-US" sz="1350" dirty="0" err="1"/>
              <a:t>fname</a:t>
            </a:r>
            <a:r>
              <a:rPr lang="en-US" sz="1350" dirty="0"/>
              <a:t>, campus}…so on</a:t>
            </a:r>
            <a:br>
              <a:rPr lang="en-US" sz="1350" dirty="0"/>
            </a:br>
            <a:r>
              <a:rPr lang="en-US" sz="1350" b="1" dirty="0"/>
              <a:t>Candidate Keys</a:t>
            </a:r>
            <a:r>
              <a:rPr lang="en-US" sz="1350" dirty="0"/>
              <a:t>: {</a:t>
            </a:r>
            <a:r>
              <a:rPr lang="en-US" sz="1350" dirty="0" err="1"/>
              <a:t>nomina</a:t>
            </a:r>
            <a:r>
              <a:rPr lang="en-US" sz="1350" dirty="0"/>
              <a:t>}</a:t>
            </a:r>
            <a:br>
              <a:rPr lang="en-US" sz="1350" dirty="0"/>
            </a:br>
            <a:r>
              <a:rPr lang="en-US" sz="1350" b="1" dirty="0"/>
              <a:t>Non-prime attributes</a:t>
            </a:r>
            <a:r>
              <a:rPr lang="en-US" sz="1350" dirty="0"/>
              <a:t>: all attributes except </a:t>
            </a:r>
            <a:r>
              <a:rPr lang="en-US" sz="1350" i="1" u="sng" dirty="0"/>
              <a:t>NOMINA</a:t>
            </a:r>
            <a:r>
              <a:rPr lang="en-US" sz="1350" dirty="0"/>
              <a:t> are non-prime as they are not part of any candidate keys.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F5A04E-A107-4BB8-B249-CC2FAC39B7BF}"/>
              </a:ext>
            </a:extLst>
          </p:cNvPr>
          <p:cNvGraphicFramePr>
            <a:graphicFrameLocks noGrp="1"/>
          </p:cNvGraphicFramePr>
          <p:nvPr/>
        </p:nvGraphicFramePr>
        <p:xfrm>
          <a:off x="3799553" y="2751844"/>
          <a:ext cx="5107407" cy="1319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434">
                  <a:extLst>
                    <a:ext uri="{9D8B030D-6E8A-4147-A177-3AD203B41FA5}">
                      <a16:colId xmlns:a16="http://schemas.microsoft.com/office/drawing/2014/main" val="513562251"/>
                    </a:ext>
                  </a:extLst>
                </a:gridCol>
                <a:gridCol w="665364">
                  <a:extLst>
                    <a:ext uri="{9D8B030D-6E8A-4147-A177-3AD203B41FA5}">
                      <a16:colId xmlns:a16="http://schemas.microsoft.com/office/drawing/2014/main" val="1676080198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2722380956"/>
                    </a:ext>
                  </a:extLst>
                </a:gridCol>
                <a:gridCol w="754353">
                  <a:extLst>
                    <a:ext uri="{9D8B030D-6E8A-4147-A177-3AD203B41FA5}">
                      <a16:colId xmlns:a16="http://schemas.microsoft.com/office/drawing/2014/main" val="2267088380"/>
                    </a:ext>
                  </a:extLst>
                </a:gridCol>
                <a:gridCol w="1369747">
                  <a:extLst>
                    <a:ext uri="{9D8B030D-6E8A-4147-A177-3AD203B41FA5}">
                      <a16:colId xmlns:a16="http://schemas.microsoft.com/office/drawing/2014/main" val="142448017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2866405715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1568765037"/>
                    </a:ext>
                  </a:extLst>
                </a:gridCol>
              </a:tblGrid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NOMINA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CAMPUS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DIRECCION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MUNICIPIO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ESTADO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82105111"/>
                  </a:ext>
                </a:extLst>
              </a:tr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L4050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ALEJANDRO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DIAZ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MONTERREY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Av. Eugenio Garza Sada 2501</a:t>
                      </a:r>
                      <a:endParaRPr lang="en-US" sz="8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MONTERREY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NUEVO LEON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529497945"/>
                  </a:ext>
                </a:extLst>
              </a:tr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L3027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GUILLERMINA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BENAVIDES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VALLE ORIENTE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Rufino Tamayo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SAN PEDRO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NUEVO LEON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38201403"/>
                  </a:ext>
                </a:extLst>
              </a:tr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L9272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ARACELI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ORTEGA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VALLE ORIENTE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Rufino Tamayo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SAN PEDRO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NUEVO LEON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773029330"/>
                  </a:ext>
                </a:extLst>
              </a:tr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L9382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HECTOR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RODRIGUEZ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MIXCOAC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Av. Revolución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CDMX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CDMX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83809546"/>
                  </a:ext>
                </a:extLst>
              </a:tr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L0298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REBECA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MIXCOAC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Av. Revolución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CDMX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CDMX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94572470"/>
                  </a:ext>
                </a:extLst>
              </a:tr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L6453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PEDRO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TORRES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VALLE ORIENTE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Rufino Tamayo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SAN PEDRO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NUEVO LEON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973232364"/>
                  </a:ext>
                </a:extLst>
              </a:tr>
              <a:tr h="16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L8746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ROBERTO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MONTERREY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Av. Eugenio Garza Sada 2501</a:t>
                      </a:r>
                      <a:endParaRPr lang="en-US" sz="8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MONTERREY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NUEVO LEON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5271980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94B8E24-CB99-4E5D-BD6A-84062FA9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Normalization</a:t>
            </a:r>
            <a:r>
              <a:rPr lang="es-MX" dirty="0"/>
              <a:t>. </a:t>
            </a:r>
            <a:r>
              <a:rPr lang="es-MX" dirty="0" err="1"/>
              <a:t>Third</a:t>
            </a:r>
            <a:r>
              <a:rPr lang="es-MX" dirty="0"/>
              <a:t> Normal </a:t>
            </a:r>
            <a:r>
              <a:rPr lang="es-MX" dirty="0" err="1"/>
              <a:t>Form</a:t>
            </a:r>
            <a:r>
              <a:rPr lang="es-MX" dirty="0"/>
              <a:t> (3NF)</a:t>
            </a:r>
          </a:p>
        </p:txBody>
      </p:sp>
    </p:spTree>
    <p:extLst>
      <p:ext uri="{BB962C8B-B14F-4D97-AF65-F5344CB8AC3E}">
        <p14:creationId xmlns:p14="http://schemas.microsoft.com/office/powerpoint/2010/main" val="276819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8CB52-489D-4BF2-9675-761BE78709D9}"/>
              </a:ext>
            </a:extLst>
          </p:cNvPr>
          <p:cNvGraphicFramePr>
            <a:graphicFrameLocks noGrp="1"/>
          </p:cNvGraphicFramePr>
          <p:nvPr/>
        </p:nvGraphicFramePr>
        <p:xfrm>
          <a:off x="860257" y="2501540"/>
          <a:ext cx="3402875" cy="1610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460">
                  <a:extLst>
                    <a:ext uri="{9D8B030D-6E8A-4147-A177-3AD203B41FA5}">
                      <a16:colId xmlns:a16="http://schemas.microsoft.com/office/drawing/2014/main" val="1117434895"/>
                    </a:ext>
                  </a:extLst>
                </a:gridCol>
                <a:gridCol w="759975">
                  <a:extLst>
                    <a:ext uri="{9D8B030D-6E8A-4147-A177-3AD203B41FA5}">
                      <a16:colId xmlns:a16="http://schemas.microsoft.com/office/drawing/2014/main" val="2488949899"/>
                    </a:ext>
                  </a:extLst>
                </a:gridCol>
                <a:gridCol w="649382">
                  <a:extLst>
                    <a:ext uri="{9D8B030D-6E8A-4147-A177-3AD203B41FA5}">
                      <a16:colId xmlns:a16="http://schemas.microsoft.com/office/drawing/2014/main" val="2869466617"/>
                    </a:ext>
                  </a:extLst>
                </a:gridCol>
                <a:gridCol w="1449058">
                  <a:extLst>
                    <a:ext uri="{9D8B030D-6E8A-4147-A177-3AD203B41FA5}">
                      <a16:colId xmlns:a16="http://schemas.microsoft.com/office/drawing/2014/main" val="1927818868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NOMINA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CAMPUS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210426706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L4050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ALEJANDRO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DIAZ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MONTERREY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2751438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L3027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GUILLERMINA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BENAVIDES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VALLE ORIENTE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966958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L9272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ARACELI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ORTEGA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VALLE ORIENTE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46850277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L9382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HECTOR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RODRIGUEZ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MIXCOAC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02870429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L0298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REBECA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MIXCOAC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4106797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L6453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PEDRO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TORRES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VALLE ORIENTE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5125434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L8746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ROBERTO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MONTERREY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823957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E75B14-5E4E-43B3-9E04-82FE689F12F2}"/>
              </a:ext>
            </a:extLst>
          </p:cNvPr>
          <p:cNvGraphicFramePr>
            <a:graphicFrameLocks noGrp="1"/>
          </p:cNvGraphicFramePr>
          <p:nvPr/>
        </p:nvGraphicFramePr>
        <p:xfrm>
          <a:off x="4779545" y="3720203"/>
          <a:ext cx="4046049" cy="756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748">
                  <a:extLst>
                    <a:ext uri="{9D8B030D-6E8A-4147-A177-3AD203B41FA5}">
                      <a16:colId xmlns:a16="http://schemas.microsoft.com/office/drawing/2014/main" val="1333331309"/>
                    </a:ext>
                  </a:extLst>
                </a:gridCol>
                <a:gridCol w="1510514">
                  <a:extLst>
                    <a:ext uri="{9D8B030D-6E8A-4147-A177-3AD203B41FA5}">
                      <a16:colId xmlns:a16="http://schemas.microsoft.com/office/drawing/2014/main" val="923156565"/>
                    </a:ext>
                  </a:extLst>
                </a:gridCol>
                <a:gridCol w="693675">
                  <a:extLst>
                    <a:ext uri="{9D8B030D-6E8A-4147-A177-3AD203B41FA5}">
                      <a16:colId xmlns:a16="http://schemas.microsoft.com/office/drawing/2014/main" val="4130437269"/>
                    </a:ext>
                  </a:extLst>
                </a:gridCol>
                <a:gridCol w="1015112">
                  <a:extLst>
                    <a:ext uri="{9D8B030D-6E8A-4147-A177-3AD203B41FA5}">
                      <a16:colId xmlns:a16="http://schemas.microsoft.com/office/drawing/2014/main" val="1206755758"/>
                    </a:ext>
                  </a:extLst>
                </a:gridCol>
              </a:tblGrid>
              <a:tr h="1891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CAMPUS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DIRECCION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MUNICIPIO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ESTADO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47244241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MONTERREY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Av. Eugenio Garza Sada 2501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MONTERREY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NUEVO LEON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76552649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VALLE ORIENTE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Rufino Tamayo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SAN PEDRO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NUEVO LEON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793929949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MIXCOAC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Av. Revolución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CDMX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CDMX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13879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F194F9-7A87-4E3A-BD38-1DE339D898E7}"/>
              </a:ext>
            </a:extLst>
          </p:cNvPr>
          <p:cNvSpPr txBox="1"/>
          <p:nvPr/>
        </p:nvSpPr>
        <p:spPr>
          <a:xfrm>
            <a:off x="2057400" y="2170783"/>
            <a:ext cx="20664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/>
              <a:t>Tabla 1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CAB18-5BAF-462F-90DC-64412D881834}"/>
              </a:ext>
            </a:extLst>
          </p:cNvPr>
          <p:cNvSpPr txBox="1"/>
          <p:nvPr/>
        </p:nvSpPr>
        <p:spPr>
          <a:xfrm>
            <a:off x="6313571" y="3403909"/>
            <a:ext cx="20664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/>
              <a:t>Tabla 2</a:t>
            </a:r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2CA73-BA03-4F83-BE2A-E156660BF40B}"/>
              </a:ext>
            </a:extLst>
          </p:cNvPr>
          <p:cNvSpPr txBox="1"/>
          <p:nvPr/>
        </p:nvSpPr>
        <p:spPr>
          <a:xfrm>
            <a:off x="860257" y="4476971"/>
            <a:ext cx="18829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 err="1"/>
              <a:t>Primary</a:t>
            </a:r>
            <a:r>
              <a:rPr lang="es-MX" sz="1350" dirty="0"/>
              <a:t> Key: {NOMINA}</a:t>
            </a:r>
          </a:p>
          <a:p>
            <a:r>
              <a:rPr lang="es-MX" sz="1350" dirty="0" err="1"/>
              <a:t>Foreing</a:t>
            </a:r>
            <a:r>
              <a:rPr lang="es-MX" sz="1350" dirty="0"/>
              <a:t> Key: {CAMPUS}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214FB-EFE9-4757-A1F9-97678D6507A2}"/>
              </a:ext>
            </a:extLst>
          </p:cNvPr>
          <p:cNvSpPr/>
          <p:nvPr/>
        </p:nvSpPr>
        <p:spPr>
          <a:xfrm>
            <a:off x="4779545" y="5364133"/>
            <a:ext cx="184037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50" dirty="0" err="1"/>
              <a:t>Primary</a:t>
            </a:r>
            <a:r>
              <a:rPr lang="es-MX" sz="1350" dirty="0"/>
              <a:t> Key: {CAMPUS}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086C9F2-D354-4BE4-9296-88258FC6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60" y="303836"/>
            <a:ext cx="7504339" cy="1143000"/>
          </a:xfrm>
        </p:spPr>
        <p:txBody>
          <a:bodyPr/>
          <a:lstStyle/>
          <a:p>
            <a:r>
              <a:rPr lang="es-MX" dirty="0" err="1"/>
              <a:t>Normalization</a:t>
            </a:r>
            <a:r>
              <a:rPr lang="es-MX" dirty="0"/>
              <a:t>. </a:t>
            </a:r>
            <a:r>
              <a:rPr lang="es-MX" dirty="0" err="1"/>
              <a:t>Third</a:t>
            </a:r>
            <a:r>
              <a:rPr lang="es-MX" dirty="0"/>
              <a:t> Normal </a:t>
            </a:r>
            <a:r>
              <a:rPr lang="es-MX" dirty="0" err="1"/>
              <a:t>Form</a:t>
            </a:r>
            <a:r>
              <a:rPr lang="es-MX" dirty="0"/>
              <a:t> (3NF)</a:t>
            </a:r>
          </a:p>
        </p:txBody>
      </p:sp>
    </p:spTree>
    <p:extLst>
      <p:ext uri="{BB962C8B-B14F-4D97-AF65-F5344CB8AC3E}">
        <p14:creationId xmlns:p14="http://schemas.microsoft.com/office/powerpoint/2010/main" val="153601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7D5-3BC4-4AB0-9CD0-996F1362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/>
              <a:t>Language </a:t>
            </a:r>
            <a:r>
              <a:rPr lang="es-MX" dirty="0"/>
              <a:t>(SQL)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B2BF-67FC-45F0-80FD-64CD9F424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8C5-474A-45C8-8136-3573E754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Relational</a:t>
            </a:r>
            <a:r>
              <a:rPr lang="es-MX" dirty="0"/>
              <a:t> </a:t>
            </a:r>
            <a:r>
              <a:rPr lang="es-MX" dirty="0" err="1"/>
              <a:t>Database</a:t>
            </a:r>
            <a:r>
              <a:rPr lang="es-MX" dirty="0"/>
              <a:t> Management </a:t>
            </a:r>
            <a:r>
              <a:rPr lang="es-MX" dirty="0" err="1"/>
              <a:t>System</a:t>
            </a:r>
            <a:r>
              <a:rPr lang="es-MX" dirty="0"/>
              <a:t> (RDBMS)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1B7C7-7223-4DFB-B926-2CF658A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87B37-22A2-476B-81F6-20A0F084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77" y="1481411"/>
            <a:ext cx="7500938" cy="439222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Típicamente se utiliza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(SQL) para realizar consultas y otorgar mantenimiento a la base de datos</a:t>
            </a:r>
          </a:p>
          <a:p>
            <a:r>
              <a:rPr lang="es-MX" dirty="0"/>
              <a:t>Modelo propuesto por E.F. Codd en 1970</a:t>
            </a:r>
          </a:p>
          <a:p>
            <a:r>
              <a:rPr lang="es-MX" dirty="0"/>
              <a:t>Basado en los principios del álgebra relacional</a:t>
            </a:r>
          </a:p>
          <a:p>
            <a:r>
              <a:rPr lang="es-MX" dirty="0"/>
              <a:t>El álgebra relacional es un campo de las matemáticas que permite modelar estructuras de datos arbitrarios utilizando relaciones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7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F1C-F797-4331-995E-30EB60E4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1324794"/>
            <a:ext cx="2522981" cy="120529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MX" sz="2100"/>
              <a:t>Historia</a:t>
            </a:r>
            <a:endParaRPr lang="en-US" sz="2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594D-F503-4B9A-AAB1-E02C8E71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835783"/>
            <a:ext cx="2522981" cy="2561717"/>
          </a:xfrm>
        </p:spPr>
        <p:txBody>
          <a:bodyPr>
            <a:normAutofit/>
          </a:bodyPr>
          <a:lstStyle/>
          <a:p>
            <a:r>
              <a:rPr lang="es-MX" sz="1500" dirty="0"/>
              <a:t>IBM 1970</a:t>
            </a:r>
          </a:p>
          <a:p>
            <a:r>
              <a:rPr lang="es-MX" sz="1500" dirty="0"/>
              <a:t>Edward F Codd</a:t>
            </a:r>
          </a:p>
          <a:p>
            <a:r>
              <a:rPr lang="es-MX" sz="1500" dirty="0"/>
              <a:t>Ampliamente utilizado para gestionar, organizar y actualizar información en diversas bases de datos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3E6C3-5DF5-410F-805F-BC618B19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80" y="1223571"/>
            <a:ext cx="5072885" cy="44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66EE-83FC-4D98-8CDB-A38ACC2C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Bases de Datos Relacionales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6B8D8-5815-4075-A7A2-F423E8E1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3BB8-EF13-41BC-A4E1-E3631D6F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colección de elementos de información con relaciones predefinidas entre ellos</a:t>
            </a:r>
          </a:p>
          <a:p>
            <a:r>
              <a:rPr lang="es-MX" dirty="0"/>
              <a:t>Estos elementos están organizados como un conjunto de tablas con columnas y filas</a:t>
            </a:r>
          </a:p>
          <a:p>
            <a:r>
              <a:rPr lang="es-MX" dirty="0"/>
              <a:t>Las tablas se utilizan para contener información sobre los objetos que se van a representar en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92999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66EE-83FC-4D98-8CDB-A38ACC2C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Bases de Datos Relacionales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6B8D8-5815-4075-A7A2-F423E8E1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3BB8-EF13-41BC-A4E1-E3631D6F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columna corresponde a los valores de un atributo</a:t>
            </a:r>
          </a:p>
          <a:p>
            <a:r>
              <a:rPr lang="es-MX" dirty="0"/>
              <a:t>Cada fila corresponde a una observación y está marcada con un </a:t>
            </a:r>
            <a:r>
              <a:rPr lang="es-MX" u="sng" dirty="0"/>
              <a:t>identificador único</a:t>
            </a:r>
          </a:p>
          <a:p>
            <a:r>
              <a:rPr lang="es-MX" dirty="0"/>
              <a:t>Las filas de distintas tablas se pueden relacionar con una clave externa en los datos</a:t>
            </a:r>
          </a:p>
        </p:txBody>
      </p:sp>
    </p:spTree>
    <p:extLst>
      <p:ext uri="{BB962C8B-B14F-4D97-AF65-F5344CB8AC3E}">
        <p14:creationId xmlns:p14="http://schemas.microsoft.com/office/powerpoint/2010/main" val="119203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6A9E-88D9-4BB9-AEB6-9A2E9D3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344B4-AB8A-4304-A6B2-D3C95396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Relational Data Model in DBMS: Concepts, Constraints, Example">
            <a:extLst>
              <a:ext uri="{FF2B5EF4-FFF2-40B4-BE49-F238E27FC236}">
                <a16:creationId xmlns:a16="http://schemas.microsoft.com/office/drawing/2014/main" id="{22DC2709-680C-4EDF-82A0-0419B6CFC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95413"/>
            <a:ext cx="86677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617E-E839-43B8-AA0E-9D2EBFA7A9DF}"/>
              </a:ext>
            </a:extLst>
          </p:cNvPr>
          <p:cNvSpPr txBox="1"/>
          <p:nvPr/>
        </p:nvSpPr>
        <p:spPr>
          <a:xfrm>
            <a:off x="1677880" y="5646198"/>
            <a:ext cx="51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Fuente: Amazon Web </a:t>
            </a:r>
            <a:r>
              <a:rPr lang="es-MX" dirty="0" err="1"/>
              <a:t>Services</a:t>
            </a:r>
            <a:r>
              <a:rPr lang="es-MX" dirty="0"/>
              <a:t> y Guru99</a:t>
            </a:r>
          </a:p>
        </p:txBody>
      </p:sp>
    </p:spTree>
    <p:extLst>
      <p:ext uri="{BB962C8B-B14F-4D97-AF65-F5344CB8AC3E}">
        <p14:creationId xmlns:p14="http://schemas.microsoft.com/office/powerpoint/2010/main" val="406287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C7B2-584D-456E-BBC5-9D35FE57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29F720-EBCF-4326-9CCC-704C50A3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A5C8D-7502-4711-BD47-03CFCC98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1" y="1333869"/>
            <a:ext cx="7500938" cy="45259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Una </a:t>
            </a:r>
            <a:r>
              <a:rPr lang="es-MX" b="1" dirty="0"/>
              <a:t>relación</a:t>
            </a:r>
            <a:r>
              <a:rPr lang="es-MX" dirty="0"/>
              <a:t> es un conjunto de </a:t>
            </a:r>
            <a:r>
              <a:rPr lang="es-MX" b="1" dirty="0"/>
              <a:t>tuplas</a:t>
            </a:r>
          </a:p>
          <a:p>
            <a:r>
              <a:rPr lang="es-MX" dirty="0"/>
              <a:t>Una </a:t>
            </a:r>
            <a:r>
              <a:rPr lang="es-MX" b="1" dirty="0"/>
              <a:t>tupla</a:t>
            </a:r>
            <a:r>
              <a:rPr lang="es-MX" dirty="0"/>
              <a:t> es una lista de </a:t>
            </a:r>
            <a:r>
              <a:rPr lang="es-MX" b="1" dirty="0"/>
              <a:t>atributos</a:t>
            </a:r>
          </a:p>
          <a:p>
            <a:r>
              <a:rPr lang="es-MX" dirty="0"/>
              <a:t>Cada </a:t>
            </a:r>
            <a:r>
              <a:rPr lang="es-MX" b="1" dirty="0"/>
              <a:t>atributo</a:t>
            </a:r>
            <a:r>
              <a:rPr lang="es-MX" dirty="0"/>
              <a:t> tiene un nombre, valor y dominio</a:t>
            </a:r>
          </a:p>
          <a:p>
            <a:r>
              <a:rPr lang="es-MX" dirty="0"/>
              <a:t>Por ejemplo, una relación </a:t>
            </a:r>
            <a:r>
              <a:rPr lang="es-MX" b="1" dirty="0"/>
              <a:t>persona </a:t>
            </a:r>
            <a:r>
              <a:rPr lang="es-MX" dirty="0"/>
              <a:t>tiene cuatro atributos con los siguientes nombres:</a:t>
            </a:r>
          </a:p>
          <a:p>
            <a:pPr lvl="1"/>
            <a:r>
              <a:rPr lang="es-MX" sz="2500" dirty="0"/>
              <a:t>Id, nombre, </a:t>
            </a:r>
            <a:r>
              <a:rPr lang="es-MX" sz="2500" dirty="0" err="1"/>
              <a:t>primer_apellido</a:t>
            </a:r>
            <a:r>
              <a:rPr lang="es-MX" sz="2500" dirty="0"/>
              <a:t>, </a:t>
            </a:r>
            <a:r>
              <a:rPr lang="es-MX" sz="2500" dirty="0" err="1"/>
              <a:t>segundo_apellido</a:t>
            </a:r>
            <a:r>
              <a:rPr lang="es-MX" sz="2500" dirty="0"/>
              <a:t>, edad</a:t>
            </a:r>
          </a:p>
          <a:p>
            <a:pPr lvl="1"/>
            <a:r>
              <a:rPr lang="es-MX" sz="2500" dirty="0"/>
              <a:t>1, juan, Pérez, López, 39</a:t>
            </a:r>
          </a:p>
          <a:p>
            <a:pPr lvl="1"/>
            <a:r>
              <a:rPr lang="es-MX" sz="2500" dirty="0"/>
              <a:t>2, Alicia, Cruz, Sánchez, 25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93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6A9E-88D9-4BB9-AEB6-9A2E9D3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 de Integridad Referencial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344B4-AB8A-4304-A6B2-D3C95396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0617E-E839-43B8-AA0E-9D2EBFA7A9DF}"/>
              </a:ext>
            </a:extLst>
          </p:cNvPr>
          <p:cNvSpPr txBox="1"/>
          <p:nvPr/>
        </p:nvSpPr>
        <p:spPr>
          <a:xfrm>
            <a:off x="1677880" y="5646198"/>
            <a:ext cx="51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Fuente: Amazon Web </a:t>
            </a:r>
            <a:r>
              <a:rPr lang="es-MX" dirty="0" err="1"/>
              <a:t>Services</a:t>
            </a:r>
            <a:r>
              <a:rPr lang="es-MX" dirty="0"/>
              <a:t> y Guru99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68C97A-E27F-4A50-83EC-F78C32CC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51513"/>
            <a:ext cx="4048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2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AA1-2751-434E-9460-91C407F0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Relacional de una Base de Datos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B4B68-60FA-4625-A7F0-D72ACD07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C62-018B-6D49-8D7D-089F64ECC29A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Brief history of Relational Databases and Oracle novations">
            <a:extLst>
              <a:ext uri="{FF2B5EF4-FFF2-40B4-BE49-F238E27FC236}">
                <a16:creationId xmlns:a16="http://schemas.microsoft.com/office/drawing/2014/main" id="{91A1AC17-6EAB-4C34-AFE7-856BB58D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9" y="1313093"/>
            <a:ext cx="7407723" cy="4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0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5393</TotalTime>
  <Words>1090</Words>
  <Application>Microsoft Office PowerPoint</Application>
  <PresentationFormat>On-screen Show (4:3)</PresentationFormat>
  <Paragraphs>413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Arial Unicode MS</vt:lpstr>
      <vt:lpstr>Calibri</vt:lpstr>
      <vt:lpstr>Helvetica</vt:lpstr>
      <vt:lpstr>PT Sans</vt:lpstr>
      <vt:lpstr>Source Sans Pro</vt:lpstr>
      <vt:lpstr>Office Theme</vt:lpstr>
      <vt:lpstr>PowerPoint Presentation</vt:lpstr>
      <vt:lpstr>Relational Database Management System (RDBMS)</vt:lpstr>
      <vt:lpstr>Historia</vt:lpstr>
      <vt:lpstr>Bases de Datos Relacionales</vt:lpstr>
      <vt:lpstr>Bases de Datos Relacionales</vt:lpstr>
      <vt:lpstr>Modelo Relacional</vt:lpstr>
      <vt:lpstr>Álgebra Relacional</vt:lpstr>
      <vt:lpstr>Restricciones de Integridad Referencial</vt:lpstr>
      <vt:lpstr>Estructura Relacional de una Base de Datos</vt:lpstr>
      <vt:lpstr>PowerPoint Presentation</vt:lpstr>
      <vt:lpstr>RDMS</vt:lpstr>
      <vt:lpstr>PowerPoint Presentation</vt:lpstr>
      <vt:lpstr>Normalization. First Normal Form (1NF)</vt:lpstr>
      <vt:lpstr>Normalization. First Normal Form (1NF)</vt:lpstr>
      <vt:lpstr>Normalization. Second Normal Form (2NF)</vt:lpstr>
      <vt:lpstr>Normalization. Second Normal Form (2NF)</vt:lpstr>
      <vt:lpstr>Normalization. Third Normal Form (3NF)</vt:lpstr>
      <vt:lpstr>Normalization. Third Normal Form (3NF)</vt:lpstr>
      <vt:lpstr>Structured Query Language (SQL)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Rox! Camargo</dc:creator>
  <cp:lastModifiedBy>Roberto Ponce López</cp:lastModifiedBy>
  <cp:revision>64</cp:revision>
  <dcterms:created xsi:type="dcterms:W3CDTF">2012-03-21T15:52:56Z</dcterms:created>
  <dcterms:modified xsi:type="dcterms:W3CDTF">2021-01-28T00:41:14Z</dcterms:modified>
</cp:coreProperties>
</file>