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5" r:id="rId1"/>
  </p:sldMasterIdLst>
  <p:notesMasterIdLst>
    <p:notesMasterId r:id="rId36"/>
  </p:notesMasterIdLst>
  <p:sldIdLst>
    <p:sldId id="256" r:id="rId2"/>
    <p:sldId id="301" r:id="rId3"/>
    <p:sldId id="303" r:id="rId4"/>
    <p:sldId id="302" r:id="rId5"/>
    <p:sldId id="313" r:id="rId6"/>
    <p:sldId id="307" r:id="rId7"/>
    <p:sldId id="344" r:id="rId8"/>
    <p:sldId id="342" r:id="rId9"/>
    <p:sldId id="343" r:id="rId10"/>
    <p:sldId id="283" r:id="rId11"/>
    <p:sldId id="327" r:id="rId12"/>
    <p:sldId id="345" r:id="rId13"/>
    <p:sldId id="304" r:id="rId14"/>
    <p:sldId id="346" r:id="rId15"/>
    <p:sldId id="347" r:id="rId16"/>
    <p:sldId id="308" r:id="rId17"/>
    <p:sldId id="309" r:id="rId18"/>
    <p:sldId id="310" r:id="rId19"/>
    <p:sldId id="311" r:id="rId20"/>
    <p:sldId id="312" r:id="rId21"/>
    <p:sldId id="348" r:id="rId22"/>
    <p:sldId id="349" r:id="rId23"/>
    <p:sldId id="350" r:id="rId24"/>
    <p:sldId id="351" r:id="rId25"/>
    <p:sldId id="352" r:id="rId26"/>
    <p:sldId id="354" r:id="rId27"/>
    <p:sldId id="353" r:id="rId28"/>
    <p:sldId id="355" r:id="rId29"/>
    <p:sldId id="356" r:id="rId30"/>
    <p:sldId id="357" r:id="rId31"/>
    <p:sldId id="358" r:id="rId32"/>
    <p:sldId id="359" r:id="rId33"/>
    <p:sldId id="360" r:id="rId34"/>
    <p:sldId id="36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698" autoAdjust="0"/>
  </p:normalViewPr>
  <p:slideViewPr>
    <p:cSldViewPr snapToGrid="0">
      <p:cViewPr varScale="1">
        <p:scale>
          <a:sx n="76" d="100"/>
          <a:sy n="76" d="100"/>
        </p:scale>
        <p:origin x="16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314B3B-2A97-4DC5-B784-525E9C40E1B7}" type="doc">
      <dgm:prSet loTypeId="urn:microsoft.com/office/officeart/2005/8/layout/matrix2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DC6C87-AC0B-43B2-A7BD-72512191A6B8}">
      <dgm:prSet phldrT="[Text]"/>
      <dgm:spPr/>
      <dgm:t>
        <a:bodyPr/>
        <a:lstStyle/>
        <a:p>
          <a:r>
            <a:rPr lang="es-MX" dirty="0"/>
            <a:t>Clasificación o categorización (SVM, </a:t>
          </a:r>
          <a:r>
            <a:rPr lang="es-MX" dirty="0" err="1"/>
            <a:t>logit</a:t>
          </a:r>
          <a:r>
            <a:rPr lang="es-MX" dirty="0"/>
            <a:t>)</a:t>
          </a:r>
          <a:endParaRPr lang="en-US" dirty="0"/>
        </a:p>
      </dgm:t>
    </dgm:pt>
    <dgm:pt modelId="{334EB4D1-2FDC-4BFA-8D76-5BA9C6A84072}" type="parTrans" cxnId="{460D8D12-26B7-4DFF-8246-9E066E4EA173}">
      <dgm:prSet/>
      <dgm:spPr/>
      <dgm:t>
        <a:bodyPr/>
        <a:lstStyle/>
        <a:p>
          <a:endParaRPr lang="en-US"/>
        </a:p>
      </dgm:t>
    </dgm:pt>
    <dgm:pt modelId="{F0BB8C6E-67FB-4D39-B867-78339FC7ABD9}" type="sibTrans" cxnId="{460D8D12-26B7-4DFF-8246-9E066E4EA173}">
      <dgm:prSet/>
      <dgm:spPr/>
      <dgm:t>
        <a:bodyPr/>
        <a:lstStyle/>
        <a:p>
          <a:endParaRPr lang="en-US"/>
        </a:p>
      </dgm:t>
    </dgm:pt>
    <dgm:pt modelId="{41FBCDC0-55F8-44B3-8B5A-126F971FD358}">
      <dgm:prSet phldrT="[Text]"/>
      <dgm:spPr/>
      <dgm:t>
        <a:bodyPr/>
        <a:lstStyle/>
        <a:p>
          <a:r>
            <a:rPr lang="es-MX" dirty="0" err="1"/>
            <a:t>Clustering</a:t>
          </a:r>
          <a:endParaRPr lang="en-US" dirty="0"/>
        </a:p>
      </dgm:t>
    </dgm:pt>
    <dgm:pt modelId="{F96BAD09-2C21-497C-A9CC-0D9C15864A19}" type="parTrans" cxnId="{F5E4D717-6B63-4647-AAFA-2A4DD74FF94A}">
      <dgm:prSet/>
      <dgm:spPr/>
      <dgm:t>
        <a:bodyPr/>
        <a:lstStyle/>
        <a:p>
          <a:endParaRPr lang="en-US"/>
        </a:p>
      </dgm:t>
    </dgm:pt>
    <dgm:pt modelId="{70730850-0D71-46E4-85F7-4E788075D1FA}" type="sibTrans" cxnId="{F5E4D717-6B63-4647-AAFA-2A4DD74FF94A}">
      <dgm:prSet/>
      <dgm:spPr/>
      <dgm:t>
        <a:bodyPr/>
        <a:lstStyle/>
        <a:p>
          <a:endParaRPr lang="en-US"/>
        </a:p>
      </dgm:t>
    </dgm:pt>
    <dgm:pt modelId="{F51D8BB2-227E-4229-9958-7208E9B1FA41}">
      <dgm:prSet phldrT="[Text]"/>
      <dgm:spPr/>
      <dgm:t>
        <a:bodyPr/>
        <a:lstStyle/>
        <a:p>
          <a:r>
            <a:rPr lang="es-MX" dirty="0"/>
            <a:t>Regresión, </a:t>
          </a:r>
          <a:r>
            <a:rPr lang="es-MX" dirty="0" err="1"/>
            <a:t>Random</a:t>
          </a:r>
          <a:r>
            <a:rPr lang="es-MX" dirty="0"/>
            <a:t> Forrest, Neural Networks</a:t>
          </a:r>
          <a:endParaRPr lang="en-US" dirty="0"/>
        </a:p>
      </dgm:t>
    </dgm:pt>
    <dgm:pt modelId="{C015058B-0A11-44EF-9D35-77FB00B59A92}" type="parTrans" cxnId="{F9C3E2AF-9059-4D2B-BFDC-18999FF9EE1E}">
      <dgm:prSet/>
      <dgm:spPr/>
      <dgm:t>
        <a:bodyPr/>
        <a:lstStyle/>
        <a:p>
          <a:endParaRPr lang="en-US"/>
        </a:p>
      </dgm:t>
    </dgm:pt>
    <dgm:pt modelId="{178D86E3-4D5A-4FE0-B109-55F47E01E869}" type="sibTrans" cxnId="{F9C3E2AF-9059-4D2B-BFDC-18999FF9EE1E}">
      <dgm:prSet/>
      <dgm:spPr/>
      <dgm:t>
        <a:bodyPr/>
        <a:lstStyle/>
        <a:p>
          <a:endParaRPr lang="en-US"/>
        </a:p>
      </dgm:t>
    </dgm:pt>
    <dgm:pt modelId="{1FF4D0A0-594B-4301-8A21-4C9C0960D87D}">
      <dgm:prSet phldrT="[Text]"/>
      <dgm:spPr/>
      <dgm:t>
        <a:bodyPr/>
        <a:lstStyle/>
        <a:p>
          <a:r>
            <a:rPr lang="es-MX" dirty="0"/>
            <a:t>Reducción de </a:t>
          </a:r>
          <a:r>
            <a:rPr lang="es-MX" dirty="0" err="1"/>
            <a:t>Dimensionalidad</a:t>
          </a:r>
          <a:endParaRPr lang="en-US" dirty="0"/>
        </a:p>
      </dgm:t>
    </dgm:pt>
    <dgm:pt modelId="{B8264EAA-B7EC-4793-AC84-295B4DE0B77A}" type="parTrans" cxnId="{628EBEA8-8FAD-49F4-A738-8B4081C102B7}">
      <dgm:prSet/>
      <dgm:spPr/>
      <dgm:t>
        <a:bodyPr/>
        <a:lstStyle/>
        <a:p>
          <a:endParaRPr lang="en-US"/>
        </a:p>
      </dgm:t>
    </dgm:pt>
    <dgm:pt modelId="{C1AAA93C-AEF1-4E01-B399-B3E9F6D0CB25}" type="sibTrans" cxnId="{628EBEA8-8FAD-49F4-A738-8B4081C102B7}">
      <dgm:prSet/>
      <dgm:spPr/>
      <dgm:t>
        <a:bodyPr/>
        <a:lstStyle/>
        <a:p>
          <a:endParaRPr lang="en-US"/>
        </a:p>
      </dgm:t>
    </dgm:pt>
    <dgm:pt modelId="{8C07CB03-7FFF-437F-881D-887F17025B8F}" type="pres">
      <dgm:prSet presAssocID="{87314B3B-2A97-4DC5-B784-525E9C40E1B7}" presName="matrix" presStyleCnt="0">
        <dgm:presLayoutVars>
          <dgm:chMax val="1"/>
          <dgm:dir/>
          <dgm:resizeHandles val="exact"/>
        </dgm:presLayoutVars>
      </dgm:prSet>
      <dgm:spPr/>
    </dgm:pt>
    <dgm:pt modelId="{433EDC14-5BC9-449F-80C2-9EA148C7163E}" type="pres">
      <dgm:prSet presAssocID="{87314B3B-2A97-4DC5-B784-525E9C40E1B7}" presName="axisShape" presStyleLbl="bgShp" presStyleIdx="0" presStyleCnt="1" custLinFactNeighborX="-268" custLinFactNeighborY="3750"/>
      <dgm:spPr/>
    </dgm:pt>
    <dgm:pt modelId="{19714B29-6BFF-4D90-B44A-13D4F99CD34D}" type="pres">
      <dgm:prSet presAssocID="{87314B3B-2A97-4DC5-B784-525E9C40E1B7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CC572A5-C52A-419C-A38E-181BE1C123AD}" type="pres">
      <dgm:prSet presAssocID="{87314B3B-2A97-4DC5-B784-525E9C40E1B7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CE45A24-B3F7-46E4-8623-671B039F5EC3}" type="pres">
      <dgm:prSet presAssocID="{87314B3B-2A97-4DC5-B784-525E9C40E1B7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4FD38A2-633B-4B2F-8EC1-0589AE02172E}" type="pres">
      <dgm:prSet presAssocID="{87314B3B-2A97-4DC5-B784-525E9C40E1B7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15AA70A-C3AA-44BF-8855-489FE850CACE}" type="presOf" srcId="{C6DC6C87-AC0B-43B2-A7BD-72512191A6B8}" destId="{19714B29-6BFF-4D90-B44A-13D4F99CD34D}" srcOrd="0" destOrd="0" presId="urn:microsoft.com/office/officeart/2005/8/layout/matrix2"/>
    <dgm:cxn modelId="{460D8D12-26B7-4DFF-8246-9E066E4EA173}" srcId="{87314B3B-2A97-4DC5-B784-525E9C40E1B7}" destId="{C6DC6C87-AC0B-43B2-A7BD-72512191A6B8}" srcOrd="0" destOrd="0" parTransId="{334EB4D1-2FDC-4BFA-8D76-5BA9C6A84072}" sibTransId="{F0BB8C6E-67FB-4D39-B867-78339FC7ABD9}"/>
    <dgm:cxn modelId="{F5E4D717-6B63-4647-AAFA-2A4DD74FF94A}" srcId="{87314B3B-2A97-4DC5-B784-525E9C40E1B7}" destId="{41FBCDC0-55F8-44B3-8B5A-126F971FD358}" srcOrd="1" destOrd="0" parTransId="{F96BAD09-2C21-497C-A9CC-0D9C15864A19}" sibTransId="{70730850-0D71-46E4-85F7-4E788075D1FA}"/>
    <dgm:cxn modelId="{B7AF6A21-307F-4A68-BA81-EF39968104B3}" type="presOf" srcId="{41FBCDC0-55F8-44B3-8B5A-126F971FD358}" destId="{7CC572A5-C52A-419C-A38E-181BE1C123AD}" srcOrd="0" destOrd="0" presId="urn:microsoft.com/office/officeart/2005/8/layout/matrix2"/>
    <dgm:cxn modelId="{B3F8E432-FF19-4A33-A0FE-851C24C4D44D}" type="presOf" srcId="{87314B3B-2A97-4DC5-B784-525E9C40E1B7}" destId="{8C07CB03-7FFF-437F-881D-887F17025B8F}" srcOrd="0" destOrd="0" presId="urn:microsoft.com/office/officeart/2005/8/layout/matrix2"/>
    <dgm:cxn modelId="{54207A60-9228-491F-8269-E64021BB620E}" type="presOf" srcId="{F51D8BB2-227E-4229-9958-7208E9B1FA41}" destId="{2CE45A24-B3F7-46E4-8623-671B039F5EC3}" srcOrd="0" destOrd="0" presId="urn:microsoft.com/office/officeart/2005/8/layout/matrix2"/>
    <dgm:cxn modelId="{628EBEA8-8FAD-49F4-A738-8B4081C102B7}" srcId="{87314B3B-2A97-4DC5-B784-525E9C40E1B7}" destId="{1FF4D0A0-594B-4301-8A21-4C9C0960D87D}" srcOrd="3" destOrd="0" parTransId="{B8264EAA-B7EC-4793-AC84-295B4DE0B77A}" sibTransId="{C1AAA93C-AEF1-4E01-B399-B3E9F6D0CB25}"/>
    <dgm:cxn modelId="{844D11AF-EBB0-445F-81C7-BC45D1E79BAC}" type="presOf" srcId="{1FF4D0A0-594B-4301-8A21-4C9C0960D87D}" destId="{F4FD38A2-633B-4B2F-8EC1-0589AE02172E}" srcOrd="0" destOrd="0" presId="urn:microsoft.com/office/officeart/2005/8/layout/matrix2"/>
    <dgm:cxn modelId="{F9C3E2AF-9059-4D2B-BFDC-18999FF9EE1E}" srcId="{87314B3B-2A97-4DC5-B784-525E9C40E1B7}" destId="{F51D8BB2-227E-4229-9958-7208E9B1FA41}" srcOrd="2" destOrd="0" parTransId="{C015058B-0A11-44EF-9D35-77FB00B59A92}" sibTransId="{178D86E3-4D5A-4FE0-B109-55F47E01E869}"/>
    <dgm:cxn modelId="{B46E02CC-A0B8-4445-8578-610BF445F5FF}" type="presParOf" srcId="{8C07CB03-7FFF-437F-881D-887F17025B8F}" destId="{433EDC14-5BC9-449F-80C2-9EA148C7163E}" srcOrd="0" destOrd="0" presId="urn:microsoft.com/office/officeart/2005/8/layout/matrix2"/>
    <dgm:cxn modelId="{17B33B62-8669-4E98-9AC8-09314F62CAAE}" type="presParOf" srcId="{8C07CB03-7FFF-437F-881D-887F17025B8F}" destId="{19714B29-6BFF-4D90-B44A-13D4F99CD34D}" srcOrd="1" destOrd="0" presId="urn:microsoft.com/office/officeart/2005/8/layout/matrix2"/>
    <dgm:cxn modelId="{B64B5121-553B-416C-8D89-4C40749492E7}" type="presParOf" srcId="{8C07CB03-7FFF-437F-881D-887F17025B8F}" destId="{7CC572A5-C52A-419C-A38E-181BE1C123AD}" srcOrd="2" destOrd="0" presId="urn:microsoft.com/office/officeart/2005/8/layout/matrix2"/>
    <dgm:cxn modelId="{3E36B948-2E1A-4930-9603-46AA3274543B}" type="presParOf" srcId="{8C07CB03-7FFF-437F-881D-887F17025B8F}" destId="{2CE45A24-B3F7-46E4-8623-671B039F5EC3}" srcOrd="3" destOrd="0" presId="urn:microsoft.com/office/officeart/2005/8/layout/matrix2"/>
    <dgm:cxn modelId="{094816C1-D9F6-4439-AD88-5E2CEC502CB3}" type="presParOf" srcId="{8C07CB03-7FFF-437F-881D-887F17025B8F}" destId="{F4FD38A2-633B-4B2F-8EC1-0589AE02172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3EDC14-5BC9-449F-80C2-9EA148C7163E}">
      <dsp:nvSpPr>
        <dsp:cNvPr id="0" name=""/>
        <dsp:cNvSpPr/>
      </dsp:nvSpPr>
      <dsp:spPr>
        <a:xfrm>
          <a:off x="1005108" y="0"/>
          <a:ext cx="4064000" cy="40640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14B29-6BFF-4D90-B44A-13D4F99CD34D}">
      <dsp:nvSpPr>
        <dsp:cNvPr id="0" name=""/>
        <dsp:cNvSpPr/>
      </dsp:nvSpPr>
      <dsp:spPr>
        <a:xfrm>
          <a:off x="1280160" y="264160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Clasificación o categorización (SVM, </a:t>
          </a:r>
          <a:r>
            <a:rPr lang="es-MX" sz="1500" kern="1200" dirty="0" err="1"/>
            <a:t>logit</a:t>
          </a:r>
          <a:r>
            <a:rPr lang="es-MX" sz="1500" kern="1200" dirty="0"/>
            <a:t>)</a:t>
          </a:r>
          <a:endParaRPr lang="en-US" sz="1500" kern="1200" dirty="0"/>
        </a:p>
      </dsp:txBody>
      <dsp:txXfrm>
        <a:off x="1359515" y="343515"/>
        <a:ext cx="1466890" cy="1466890"/>
      </dsp:txXfrm>
    </dsp:sp>
    <dsp:sp modelId="{7CC572A5-C52A-419C-A38E-181BE1C123AD}">
      <dsp:nvSpPr>
        <dsp:cNvPr id="0" name=""/>
        <dsp:cNvSpPr/>
      </dsp:nvSpPr>
      <dsp:spPr>
        <a:xfrm>
          <a:off x="3190240" y="264160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 err="1"/>
            <a:t>Clustering</a:t>
          </a:r>
          <a:endParaRPr lang="en-US" sz="1500" kern="1200" dirty="0"/>
        </a:p>
      </dsp:txBody>
      <dsp:txXfrm>
        <a:off x="3269595" y="343515"/>
        <a:ext cx="1466890" cy="1466890"/>
      </dsp:txXfrm>
    </dsp:sp>
    <dsp:sp modelId="{2CE45A24-B3F7-46E4-8623-671B039F5EC3}">
      <dsp:nvSpPr>
        <dsp:cNvPr id="0" name=""/>
        <dsp:cNvSpPr/>
      </dsp:nvSpPr>
      <dsp:spPr>
        <a:xfrm>
          <a:off x="1280160" y="2174240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Regresión, </a:t>
          </a:r>
          <a:r>
            <a:rPr lang="es-MX" sz="1500" kern="1200" dirty="0" err="1"/>
            <a:t>Random</a:t>
          </a:r>
          <a:r>
            <a:rPr lang="es-MX" sz="1500" kern="1200" dirty="0"/>
            <a:t> Forrest, Neural Networks</a:t>
          </a:r>
          <a:endParaRPr lang="en-US" sz="1500" kern="1200" dirty="0"/>
        </a:p>
      </dsp:txBody>
      <dsp:txXfrm>
        <a:off x="1359515" y="2253595"/>
        <a:ext cx="1466890" cy="1466890"/>
      </dsp:txXfrm>
    </dsp:sp>
    <dsp:sp modelId="{F4FD38A2-633B-4B2F-8EC1-0589AE02172E}">
      <dsp:nvSpPr>
        <dsp:cNvPr id="0" name=""/>
        <dsp:cNvSpPr/>
      </dsp:nvSpPr>
      <dsp:spPr>
        <a:xfrm>
          <a:off x="3190240" y="2174240"/>
          <a:ext cx="1625600" cy="162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Reducción de </a:t>
          </a:r>
          <a:r>
            <a:rPr lang="es-MX" sz="1500" kern="1200" dirty="0" err="1"/>
            <a:t>Dimensionalidad</a:t>
          </a:r>
          <a:endParaRPr lang="en-US" sz="1500" kern="1200" dirty="0"/>
        </a:p>
      </dsp:txBody>
      <dsp:txXfrm>
        <a:off x="3269595" y="2253595"/>
        <a:ext cx="1466890" cy="1466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EBE3C-F04B-40B5-89D8-ECC4C7BAA8F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FE421-402A-4278-8B1B-16A9EFBA88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7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DFE421-402A-4278-8B1B-16A9EFBA88F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9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3408-BBAB-4EF5-9F24-7C2ADE84D3C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561-3B3B-4B95-9E1E-C3F1FA6EAE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90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3408-BBAB-4EF5-9F24-7C2ADE84D3C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561-3B3B-4B95-9E1E-C3F1FA6E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17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3408-BBAB-4EF5-9F24-7C2ADE84D3C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561-3B3B-4B95-9E1E-C3F1FA6E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6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3408-BBAB-4EF5-9F24-7C2ADE84D3C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561-3B3B-4B95-9E1E-C3F1FA6E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6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3408-BBAB-4EF5-9F24-7C2ADE84D3C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561-3B3B-4B95-9E1E-C3F1FA6EAE3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683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3408-BBAB-4EF5-9F24-7C2ADE84D3C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561-3B3B-4B95-9E1E-C3F1FA6E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6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3408-BBAB-4EF5-9F24-7C2ADE84D3C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561-3B3B-4B95-9E1E-C3F1FA6E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2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3408-BBAB-4EF5-9F24-7C2ADE84D3C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561-3B3B-4B95-9E1E-C3F1FA6E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214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3408-BBAB-4EF5-9F24-7C2ADE84D3C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561-3B3B-4B95-9E1E-C3F1FA6E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6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96303408-BBAB-4EF5-9F24-7C2ADE84D3C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3CD9561-3B3B-4B95-9E1E-C3F1FA6E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21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3408-BBAB-4EF5-9F24-7C2ADE84D3C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D9561-3B3B-4B95-9E1E-C3F1FA6EA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6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303408-BBAB-4EF5-9F24-7C2ADE84D3C1}" type="datetimeFigureOut">
              <a:rPr lang="en-US" smtClean="0"/>
              <a:t>3/10/2021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3CD9561-3B3B-4B95-9E1E-C3F1FA6EAE3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2806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6" r:id="rId1"/>
    <p:sldLayoutId id="2147483847" r:id="rId2"/>
    <p:sldLayoutId id="2147483848" r:id="rId3"/>
    <p:sldLayoutId id="2147483849" r:id="rId4"/>
    <p:sldLayoutId id="2147483850" r:id="rId5"/>
    <p:sldLayoutId id="2147483851" r:id="rId6"/>
    <p:sldLayoutId id="2147483852" r:id="rId7"/>
    <p:sldLayoutId id="2147483853" r:id="rId8"/>
    <p:sldLayoutId id="2147483854" r:id="rId9"/>
    <p:sldLayoutId id="2147483855" r:id="rId10"/>
    <p:sldLayoutId id="21474838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37417"/>
            <a:ext cx="7464972" cy="2762366"/>
          </a:xfrm>
        </p:spPr>
        <p:txBody>
          <a:bodyPr>
            <a:normAutofit/>
          </a:bodyPr>
          <a:lstStyle/>
          <a:p>
            <a:r>
              <a:rPr lang="es-ES" sz="3800" dirty="0"/>
              <a:t>Aprendizaje Máquina No Supervisado:</a:t>
            </a:r>
            <a:br>
              <a:rPr lang="es-ES" sz="3800" dirty="0"/>
            </a:br>
            <a:r>
              <a:rPr lang="es-ES" sz="3800" dirty="0"/>
              <a:t>Reducción de Dimensionalidad y </a:t>
            </a:r>
            <a:br>
              <a:rPr lang="es-ES" sz="3800" dirty="0"/>
            </a:br>
            <a:r>
              <a:rPr lang="es-ES" sz="3800" dirty="0"/>
              <a:t>K-</a:t>
            </a:r>
            <a:r>
              <a:rPr lang="es-ES" sz="3800" dirty="0" err="1"/>
              <a:t>Means</a:t>
            </a:r>
            <a:r>
              <a:rPr lang="es-ES" sz="3800" dirty="0"/>
              <a:t> </a:t>
            </a:r>
            <a:r>
              <a:rPr lang="es-ES" sz="3800" dirty="0" err="1"/>
              <a:t>Clustering</a:t>
            </a:r>
            <a:br>
              <a:rPr lang="es-ES" sz="3800" dirty="0"/>
            </a:br>
            <a:endParaRPr lang="es-E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8068" y="4560306"/>
            <a:ext cx="6858000" cy="1655762"/>
          </a:xfrm>
        </p:spPr>
        <p:txBody>
          <a:bodyPr/>
          <a:lstStyle/>
          <a:p>
            <a:r>
              <a:rPr lang="es-MX" dirty="0"/>
              <a:t>10-marzo-2021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5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03" y="1817230"/>
            <a:ext cx="6262793" cy="4467459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</p:cNvCxnSpPr>
          <p:nvPr/>
        </p:nvCxnSpPr>
        <p:spPr>
          <a:xfrm flipV="1">
            <a:off x="1884463" y="2286000"/>
            <a:ext cx="0" cy="3622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1884463" y="5908762"/>
            <a:ext cx="5375074" cy="20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298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r>
              <a:rPr lang="en-US" dirty="0"/>
              <a:t> </a:t>
            </a:r>
            <a:r>
              <a:rPr lang="en-US" dirty="0" err="1"/>
              <a:t>Principales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503" y="1817230"/>
            <a:ext cx="6262793" cy="4467459"/>
          </a:xfrm>
          <a:prstGeom prst="rect">
            <a:avLst/>
          </a:prstGeom>
        </p:spPr>
      </p:pic>
      <p:cxnSp>
        <p:nvCxnSpPr>
          <p:cNvPr id="5" name="Straight Arrow Connector 4"/>
          <p:cNvCxnSpPr>
            <a:cxnSpLocks/>
          </p:cNvCxnSpPr>
          <p:nvPr/>
        </p:nvCxnSpPr>
        <p:spPr>
          <a:xfrm flipH="1" flipV="1">
            <a:off x="3468414" y="2222938"/>
            <a:ext cx="1609951" cy="18254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5078363" y="2333297"/>
            <a:ext cx="2268368" cy="1717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354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K-</a:t>
            </a:r>
            <a:r>
              <a:rPr lang="es-MX" dirty="0" err="1"/>
              <a:t>means</a:t>
            </a:r>
            <a:br>
              <a:rPr lang="es-MX" dirty="0"/>
            </a:br>
            <a:r>
              <a:rPr lang="es-MX" dirty="0" err="1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93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03" y="173714"/>
            <a:ext cx="7543800" cy="1450757"/>
          </a:xfrm>
        </p:spPr>
        <p:txBody>
          <a:bodyPr/>
          <a:lstStyle/>
          <a:p>
            <a:r>
              <a:rPr lang="es-MX" dirty="0"/>
              <a:t>Función de Pérdida (</a:t>
            </a:r>
            <a:r>
              <a:rPr lang="es-MX" dirty="0" err="1"/>
              <a:t>Loss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292" y="1907822"/>
            <a:ext cx="7543801" cy="1185334"/>
          </a:xfrm>
        </p:spPr>
        <p:txBody>
          <a:bodyPr>
            <a:normAutofit/>
          </a:bodyPr>
          <a:lstStyle/>
          <a:p>
            <a:r>
              <a:rPr lang="es-MX" dirty="0"/>
              <a:t>- Ejemplo en </a:t>
            </a:r>
            <a:r>
              <a:rPr lang="es-MX" dirty="0" err="1"/>
              <a:t>Ordinary</a:t>
            </a:r>
            <a:r>
              <a:rPr lang="es-MX" dirty="0"/>
              <a:t> </a:t>
            </a:r>
            <a:r>
              <a:rPr lang="es-MX" dirty="0" err="1"/>
              <a:t>Least</a:t>
            </a:r>
            <a:r>
              <a:rPr lang="es-MX" dirty="0"/>
              <a:t> </a:t>
            </a:r>
            <a:r>
              <a:rPr lang="es-MX" dirty="0" err="1"/>
              <a:t>Squares</a:t>
            </a:r>
            <a:r>
              <a:rPr lang="es-MX" dirty="0"/>
              <a:t> (OLS)</a:t>
            </a:r>
          </a:p>
          <a:p>
            <a:r>
              <a:rPr lang="es-MX" dirty="0"/>
              <a:t>- Sum of </a:t>
            </a:r>
            <a:r>
              <a:rPr lang="es-MX" dirty="0" err="1"/>
              <a:t>Squared</a:t>
            </a:r>
            <a:r>
              <a:rPr lang="es-MX" dirty="0"/>
              <a:t> </a:t>
            </a:r>
            <a:r>
              <a:rPr lang="es-MX" dirty="0" err="1"/>
              <a:t>Residuals</a:t>
            </a:r>
            <a:r>
              <a:rPr lang="es-MX" dirty="0"/>
              <a:t> (SSR)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2574" y="2232378"/>
            <a:ext cx="3602285" cy="4007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0236" y="2878667"/>
                <a:ext cx="4244623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l-GR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36" y="2878667"/>
                <a:ext cx="4244623" cy="1352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 flipV="1">
            <a:off x="4955822" y="2500490"/>
            <a:ext cx="22578" cy="329071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78400" y="5791200"/>
            <a:ext cx="3883378" cy="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13422" y="5791200"/>
            <a:ext cx="49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26985" y="2448468"/>
            <a:ext cx="49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339363" y="453141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35458" y="519853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23326" y="3973686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75726" y="4690536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271911" y="2633133"/>
            <a:ext cx="2551289" cy="2508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344218" y="38833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98130" y="3889025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50530" y="2065866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06218" y="2940758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25" idx="0"/>
          </p:cNvCxnSpPr>
          <p:nvPr/>
        </p:nvCxnSpPr>
        <p:spPr>
          <a:xfrm flipH="1" flipV="1">
            <a:off x="5497546" y="4937760"/>
            <a:ext cx="1" cy="260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5412269" y="4672094"/>
            <a:ext cx="68" cy="3219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7" idx="0"/>
          </p:cNvCxnSpPr>
          <p:nvPr/>
        </p:nvCxnSpPr>
        <p:spPr>
          <a:xfrm flipH="1" flipV="1">
            <a:off x="5937814" y="4503702"/>
            <a:ext cx="1" cy="1868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807186" y="4109152"/>
            <a:ext cx="1" cy="4879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7360218" y="3093156"/>
            <a:ext cx="6523" cy="8027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3" idx="4"/>
          </p:cNvCxnSpPr>
          <p:nvPr/>
        </p:nvCxnSpPr>
        <p:spPr>
          <a:xfrm flipV="1">
            <a:off x="7168306" y="3076224"/>
            <a:ext cx="1" cy="1534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512618" y="2221630"/>
            <a:ext cx="1" cy="684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882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03" y="173714"/>
            <a:ext cx="7543800" cy="1450757"/>
          </a:xfrm>
        </p:spPr>
        <p:txBody>
          <a:bodyPr/>
          <a:lstStyle/>
          <a:p>
            <a:r>
              <a:rPr lang="es-MX" dirty="0"/>
              <a:t>Función de Pérdida (</a:t>
            </a:r>
            <a:r>
              <a:rPr lang="es-MX" dirty="0" err="1"/>
              <a:t>Loss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292" y="1907822"/>
            <a:ext cx="7543801" cy="1185334"/>
          </a:xfrm>
        </p:spPr>
        <p:txBody>
          <a:bodyPr>
            <a:normAutofit/>
          </a:bodyPr>
          <a:lstStyle/>
          <a:p>
            <a:r>
              <a:rPr lang="es-MX" dirty="0"/>
              <a:t>- Ejemplo en </a:t>
            </a:r>
            <a:r>
              <a:rPr lang="es-MX" dirty="0" err="1"/>
              <a:t>Ordinary</a:t>
            </a:r>
            <a:r>
              <a:rPr lang="es-MX" dirty="0"/>
              <a:t> </a:t>
            </a:r>
            <a:r>
              <a:rPr lang="es-MX" dirty="0" err="1"/>
              <a:t>Least</a:t>
            </a:r>
            <a:r>
              <a:rPr lang="es-MX" dirty="0"/>
              <a:t> </a:t>
            </a:r>
            <a:r>
              <a:rPr lang="es-MX" dirty="0" err="1"/>
              <a:t>Squares</a:t>
            </a:r>
            <a:r>
              <a:rPr lang="es-MX" dirty="0"/>
              <a:t> (OLS)</a:t>
            </a:r>
          </a:p>
          <a:p>
            <a:r>
              <a:rPr lang="es-MX" dirty="0"/>
              <a:t>- Sum of </a:t>
            </a:r>
            <a:r>
              <a:rPr lang="es-MX" dirty="0" err="1"/>
              <a:t>Squared</a:t>
            </a:r>
            <a:r>
              <a:rPr lang="es-MX" dirty="0"/>
              <a:t> </a:t>
            </a:r>
            <a:r>
              <a:rPr lang="es-MX" dirty="0" err="1"/>
              <a:t>Residuals</a:t>
            </a:r>
            <a:r>
              <a:rPr lang="es-MX" dirty="0"/>
              <a:t> (SSR)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2574" y="2232378"/>
            <a:ext cx="3602285" cy="4007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50236" y="2878667"/>
                <a:ext cx="4244623" cy="1352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𝑆𝑆𝑅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l-GR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36" y="2878667"/>
                <a:ext cx="4244623" cy="13526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 flipV="1">
            <a:off x="4955822" y="2500490"/>
            <a:ext cx="22578" cy="329071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78400" y="5791200"/>
            <a:ext cx="3883378" cy="0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8613422" y="5791200"/>
            <a:ext cx="49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x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526985" y="2448468"/>
            <a:ext cx="496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y</a:t>
            </a:r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5339363" y="453141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435458" y="519853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23326" y="3973686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875726" y="4690536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271911" y="2633133"/>
            <a:ext cx="2551289" cy="25089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344218" y="38833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298130" y="3889025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7450530" y="2065866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106218" y="2940758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>
            <a:stCxn id="25" idx="0"/>
          </p:cNvCxnSpPr>
          <p:nvPr/>
        </p:nvCxnSpPr>
        <p:spPr>
          <a:xfrm flipH="1" flipV="1">
            <a:off x="5497546" y="4937760"/>
            <a:ext cx="1" cy="2607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5412269" y="4672094"/>
            <a:ext cx="68" cy="32193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7" idx="0"/>
          </p:cNvCxnSpPr>
          <p:nvPr/>
        </p:nvCxnSpPr>
        <p:spPr>
          <a:xfrm flipH="1" flipV="1">
            <a:off x="5937814" y="4503702"/>
            <a:ext cx="1" cy="18683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5807186" y="4109152"/>
            <a:ext cx="1" cy="48796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7360218" y="3093156"/>
            <a:ext cx="6523" cy="80278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33" idx="4"/>
          </p:cNvCxnSpPr>
          <p:nvPr/>
        </p:nvCxnSpPr>
        <p:spPr>
          <a:xfrm flipV="1">
            <a:off x="7168306" y="3076224"/>
            <a:ext cx="1" cy="1534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7512618" y="2221630"/>
            <a:ext cx="1" cy="6849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879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03" y="173714"/>
            <a:ext cx="7543800" cy="1450757"/>
          </a:xfrm>
        </p:spPr>
        <p:txBody>
          <a:bodyPr/>
          <a:lstStyle/>
          <a:p>
            <a:r>
              <a:rPr lang="es-MX" dirty="0"/>
              <a:t>Función de Pérdida en K-</a:t>
            </a:r>
            <a:r>
              <a:rPr lang="es-MX" dirty="0" err="1"/>
              <a:t>Means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292" y="1907822"/>
            <a:ext cx="7543801" cy="592667"/>
          </a:xfrm>
        </p:spPr>
        <p:txBody>
          <a:bodyPr>
            <a:normAutofit/>
          </a:bodyPr>
          <a:lstStyle/>
          <a:p>
            <a:r>
              <a:rPr lang="es-MX" sz="2200" dirty="0"/>
              <a:t>- </a:t>
            </a:r>
            <a:r>
              <a:rPr lang="es-MX" sz="2200" dirty="0" err="1"/>
              <a:t>Within</a:t>
            </a:r>
            <a:r>
              <a:rPr lang="es-MX" sz="2200" dirty="0"/>
              <a:t> </a:t>
            </a:r>
            <a:r>
              <a:rPr lang="es-MX" sz="2200" dirty="0" err="1"/>
              <a:t>Cluster</a:t>
            </a:r>
            <a:r>
              <a:rPr lang="es-MX" sz="2200" dirty="0"/>
              <a:t> sum </a:t>
            </a:r>
            <a:r>
              <a:rPr lang="es-MX" sz="2200" dirty="0" err="1"/>
              <a:t>of</a:t>
            </a:r>
            <a:r>
              <a:rPr lang="es-MX" sz="2200" dirty="0"/>
              <a:t> </a:t>
            </a:r>
            <a:r>
              <a:rPr lang="es-MX" sz="2200" dirty="0" err="1"/>
              <a:t>squares</a:t>
            </a:r>
            <a:r>
              <a:rPr lang="es-MX" sz="2200" dirty="0"/>
              <a:t>: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2574" y="2232378"/>
            <a:ext cx="3602285" cy="4007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7502" y="2743055"/>
                <a:ext cx="8020041" cy="1459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000" b="0" i="1" smtClean="0">
                          <a:latin typeface="Cambria Math" panose="02040503050406030204" pitchFamily="18" charset="0"/>
                        </a:rPr>
                        <m:t>𝑊𝐶𝑆𝑆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/>
                      </m:nary>
                      <m:nary>
                        <m:naryPr>
                          <m:chr m:val="∑"/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𝛜</m:t>
                          </m:r>
                          <m:sSub>
                            <m:sSubPr>
                              <m:ctrlPr>
                                <a:rPr lang="es-MX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MX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r>
                            <a:rPr lang="en-US" sz="3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/>
                      </m:nary>
                      <m:nary>
                        <m:naryPr>
                          <m:chr m:val="∑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MX" sz="30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p>
                            <m:sSup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3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s-MX" sz="30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s-MX" sz="3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s-MX" sz="30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MX" sz="3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s-MX" sz="3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s-MX" sz="3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2" y="2743055"/>
                <a:ext cx="8020041" cy="14596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3F5BC-F85D-4264-85FA-7FA420CE4B2B}"/>
                  </a:ext>
                </a:extLst>
              </p:cNvPr>
              <p:cNvSpPr txBox="1"/>
              <p:nvPr/>
            </p:nvSpPr>
            <p:spPr>
              <a:xfrm>
                <a:off x="1286189" y="4481565"/>
                <a:ext cx="4893547" cy="1499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Donde: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s-MX" dirty="0"/>
                  <a:t> es el set de observaciones en el K </a:t>
                </a:r>
                <a:r>
                  <a:rPr lang="es-MX" dirty="0" err="1"/>
                  <a:t>cluster</a:t>
                </a:r>
                <a:endParaRPr lang="es-MX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s-MX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</m:oMath>
                </a14:m>
                <a:r>
                  <a:rPr lang="es-MX" dirty="0"/>
                  <a:t> es el promedio de la variable j del centroide del </a:t>
                </a:r>
                <a:r>
                  <a:rPr lang="es-MX" dirty="0" err="1"/>
                  <a:t>cluster</a:t>
                </a:r>
                <a:r>
                  <a:rPr lang="es-MX" dirty="0"/>
                  <a:t> k</a:t>
                </a:r>
              </a:p>
              <a:p>
                <a:r>
                  <a:rPr lang="es-MX" dirty="0"/>
                  <a:t>n son las observaciones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3F5BC-F85D-4264-85FA-7FA420CE4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6189" y="4481565"/>
                <a:ext cx="4893547" cy="1499641"/>
              </a:xfrm>
              <a:prstGeom prst="rect">
                <a:avLst/>
              </a:prstGeom>
              <a:blipFill>
                <a:blip r:embed="rId3"/>
                <a:stretch>
                  <a:fillRect l="-1121" t="-2033" b="-5691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9207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03" y="173714"/>
            <a:ext cx="7543800" cy="1450757"/>
          </a:xfrm>
        </p:spPr>
        <p:txBody>
          <a:bodyPr/>
          <a:lstStyle/>
          <a:p>
            <a:r>
              <a:rPr lang="es-MX" dirty="0"/>
              <a:t>K-</a:t>
            </a:r>
            <a:r>
              <a:rPr lang="es-MX" dirty="0" err="1"/>
              <a:t>Means</a:t>
            </a:r>
            <a:r>
              <a:rPr lang="es-MX" dirty="0"/>
              <a:t> </a:t>
            </a:r>
            <a:r>
              <a:rPr lang="es-MX" dirty="0" err="1"/>
              <a:t>Clustering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2574" y="2232378"/>
            <a:ext cx="3602285" cy="4007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361" y="1986802"/>
            <a:ext cx="80214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dirty="0"/>
              <a:t>- k-</a:t>
            </a:r>
            <a:r>
              <a:rPr lang="es-MX" sz="2500" dirty="0" err="1"/>
              <a:t>means</a:t>
            </a:r>
            <a:r>
              <a:rPr lang="es-MX" sz="2500" dirty="0"/>
              <a:t> es un algoritmo que identifica grupos a partir de una función de pérdida</a:t>
            </a:r>
            <a:endParaRPr lang="en-US" sz="2500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1534886" y="3210907"/>
            <a:ext cx="3629" cy="2958512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38515" y="6161314"/>
            <a:ext cx="5526314" cy="8106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35458" y="519853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6259" y="3210907"/>
            <a:ext cx="89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ingreso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64829" y="5899678"/>
            <a:ext cx="20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$ gasto en consumo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203888" y="4349453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50745" y="3946681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96316" y="4273252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15316" y="525296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60543" y="40990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12943" y="42514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78255" y="4480082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716999" y="4382108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587858" y="535093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370141" y="53944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31400" y="510056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783800" y="5263853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89488" y="4871965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589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03" y="173714"/>
            <a:ext cx="7543800" cy="1450757"/>
          </a:xfrm>
        </p:spPr>
        <p:txBody>
          <a:bodyPr/>
          <a:lstStyle/>
          <a:p>
            <a:r>
              <a:rPr lang="es-MX" dirty="0"/>
              <a:t>K-</a:t>
            </a:r>
            <a:r>
              <a:rPr lang="es-MX" dirty="0" err="1"/>
              <a:t>Means</a:t>
            </a:r>
            <a:r>
              <a:rPr lang="es-MX" dirty="0"/>
              <a:t> </a:t>
            </a:r>
            <a:r>
              <a:rPr lang="es-MX" dirty="0" err="1"/>
              <a:t>Clustering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2574" y="2232378"/>
            <a:ext cx="3602285" cy="4007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1534886" y="3210907"/>
            <a:ext cx="3629" cy="2958512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38515" y="6161314"/>
            <a:ext cx="5526314" cy="8106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35458" y="519853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6259" y="3210907"/>
            <a:ext cx="89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ingreso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64829" y="5899678"/>
            <a:ext cx="20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$ gasto en consumo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203888" y="4349453"/>
            <a:ext cx="124177" cy="135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550745" y="3946681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96316" y="4273252"/>
            <a:ext cx="124177" cy="135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115316" y="525296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60543" y="40990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12943" y="42514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78255" y="4480082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716999" y="4382108"/>
            <a:ext cx="124177" cy="135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87858" y="535093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370141" y="53944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31400" y="510056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783800" y="5263853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89488" y="4871965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99334" y="3046801"/>
            <a:ext cx="185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k-</a:t>
            </a:r>
            <a:r>
              <a:rPr lang="es-MX" dirty="0" err="1"/>
              <a:t>means</a:t>
            </a:r>
            <a:r>
              <a:rPr lang="es-MX" dirty="0"/>
              <a:t> = 3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BDCF03-B027-4FCB-91CA-A5BE4CCF483E}"/>
              </a:ext>
            </a:extLst>
          </p:cNvPr>
          <p:cNvSpPr txBox="1"/>
          <p:nvPr/>
        </p:nvSpPr>
        <p:spPr>
          <a:xfrm>
            <a:off x="437361" y="1986802"/>
            <a:ext cx="80214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dirty="0"/>
              <a:t>- k-</a:t>
            </a:r>
            <a:r>
              <a:rPr lang="es-MX" sz="2500" dirty="0" err="1"/>
              <a:t>means</a:t>
            </a:r>
            <a:r>
              <a:rPr lang="es-MX" sz="2500" dirty="0"/>
              <a:t> es un algoritmo que identifica grupos a partir de una función de pérdida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516552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03" y="173714"/>
            <a:ext cx="7543800" cy="1450757"/>
          </a:xfrm>
        </p:spPr>
        <p:txBody>
          <a:bodyPr/>
          <a:lstStyle/>
          <a:p>
            <a:r>
              <a:rPr lang="es-MX" dirty="0"/>
              <a:t>K-</a:t>
            </a:r>
            <a:r>
              <a:rPr lang="es-MX" dirty="0" err="1"/>
              <a:t>Means</a:t>
            </a:r>
            <a:r>
              <a:rPr lang="es-MX" dirty="0"/>
              <a:t> </a:t>
            </a:r>
            <a:r>
              <a:rPr lang="es-MX" dirty="0" err="1"/>
              <a:t>Clustering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2574" y="2232378"/>
            <a:ext cx="3602285" cy="4007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1534886" y="3210907"/>
            <a:ext cx="3629" cy="2958512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38515" y="6161314"/>
            <a:ext cx="5526314" cy="8106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35458" y="5198537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6259" y="3210907"/>
            <a:ext cx="89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ingreso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64829" y="5899678"/>
            <a:ext cx="20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$ gasto en consumo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203888" y="4349453"/>
            <a:ext cx="124177" cy="1354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39" name="Oval 38"/>
          <p:cNvSpPr/>
          <p:nvPr/>
        </p:nvSpPr>
        <p:spPr>
          <a:xfrm>
            <a:off x="2550745" y="3946681"/>
            <a:ext cx="124177" cy="1354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96316" y="4273252"/>
            <a:ext cx="124177" cy="1354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326001" y="5212775"/>
            <a:ext cx="230142" cy="20546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60543" y="4099080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12943" y="4251480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78255" y="4480082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716999" y="4382108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87858" y="5350937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370141" y="5394480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31400" y="5100567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783800" y="5263853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89488" y="4871965"/>
            <a:ext cx="124177" cy="1354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99334" y="3046801"/>
            <a:ext cx="185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k-</a:t>
            </a:r>
            <a:r>
              <a:rPr lang="es-MX" dirty="0" err="1"/>
              <a:t>means</a:t>
            </a:r>
            <a:r>
              <a:rPr lang="es-MX" dirty="0"/>
              <a:t> = 3, i</a:t>
            </a:r>
            <a:r>
              <a:rPr lang="en-US" dirty="0"/>
              <a:t>=1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EB3326-E2DB-4DDB-82DB-699896C0A882}"/>
              </a:ext>
            </a:extLst>
          </p:cNvPr>
          <p:cNvSpPr txBox="1"/>
          <p:nvPr/>
        </p:nvSpPr>
        <p:spPr>
          <a:xfrm>
            <a:off x="437361" y="1986802"/>
            <a:ext cx="80214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dirty="0"/>
              <a:t>- k-</a:t>
            </a:r>
            <a:r>
              <a:rPr lang="es-MX" sz="2500" dirty="0" err="1"/>
              <a:t>means</a:t>
            </a:r>
            <a:r>
              <a:rPr lang="es-MX" sz="2500" dirty="0"/>
              <a:t> es un algoritmo que identifica grupos a partir de una función de pérdida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789742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03" y="173714"/>
            <a:ext cx="7543800" cy="1450757"/>
          </a:xfrm>
        </p:spPr>
        <p:txBody>
          <a:bodyPr/>
          <a:lstStyle/>
          <a:p>
            <a:r>
              <a:rPr lang="es-MX" dirty="0"/>
              <a:t>K-</a:t>
            </a:r>
            <a:r>
              <a:rPr lang="es-MX" dirty="0" err="1"/>
              <a:t>Means</a:t>
            </a:r>
            <a:r>
              <a:rPr lang="es-MX" dirty="0"/>
              <a:t> </a:t>
            </a:r>
            <a:r>
              <a:rPr lang="es-MX" dirty="0" err="1"/>
              <a:t>Clustering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2574" y="2232378"/>
            <a:ext cx="3602285" cy="4007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1534886" y="3210907"/>
            <a:ext cx="3629" cy="2958512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38515" y="6161314"/>
            <a:ext cx="5526314" cy="8106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35458" y="5198537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6259" y="3210907"/>
            <a:ext cx="89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ingreso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64829" y="5899678"/>
            <a:ext cx="20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$ gasto en consumo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203888" y="4349453"/>
            <a:ext cx="124177" cy="1354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550745" y="3946681"/>
            <a:ext cx="124177" cy="1354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96316" y="4273252"/>
            <a:ext cx="124177" cy="1354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115316" y="5252967"/>
            <a:ext cx="124177" cy="1354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60543" y="4099080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12943" y="4251480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78255" y="4480082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716999" y="4382108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87858" y="5350937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370141" y="5394480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31400" y="5100567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783800" y="5263853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89488" y="4871965"/>
            <a:ext cx="124177" cy="1354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99334" y="3046801"/>
            <a:ext cx="185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k-</a:t>
            </a:r>
            <a:r>
              <a:rPr lang="es-MX" dirty="0" err="1"/>
              <a:t>means</a:t>
            </a:r>
            <a:r>
              <a:rPr lang="es-MX" dirty="0"/>
              <a:t> = 3, i=2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2413665" y="4408718"/>
            <a:ext cx="206828" cy="206830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2685806" y="4789718"/>
            <a:ext cx="206828" cy="20683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189517" y="4822374"/>
            <a:ext cx="206828" cy="20683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95308" y="5569045"/>
            <a:ext cx="13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Centroides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0"/>
            <a:endCxn id="25" idx="4"/>
          </p:cNvCxnSpPr>
          <p:nvPr/>
        </p:nvCxnSpPr>
        <p:spPr>
          <a:xfrm flipH="1" flipV="1">
            <a:off x="2892634" y="4996548"/>
            <a:ext cx="879071" cy="572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5" idx="4"/>
          </p:cNvCxnSpPr>
          <p:nvPr/>
        </p:nvCxnSpPr>
        <p:spPr>
          <a:xfrm flipH="1" flipV="1">
            <a:off x="2620493" y="4615548"/>
            <a:ext cx="1151212" cy="9534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0"/>
            <a:endCxn id="26" idx="2"/>
          </p:cNvCxnSpPr>
          <p:nvPr/>
        </p:nvCxnSpPr>
        <p:spPr>
          <a:xfrm flipV="1">
            <a:off x="3771705" y="5029204"/>
            <a:ext cx="1417812" cy="539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9F74A9A-8EFF-497D-AF68-8FFE78D50796}"/>
              </a:ext>
            </a:extLst>
          </p:cNvPr>
          <p:cNvSpPr txBox="1"/>
          <p:nvPr/>
        </p:nvSpPr>
        <p:spPr>
          <a:xfrm>
            <a:off x="437361" y="1986802"/>
            <a:ext cx="80214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dirty="0"/>
              <a:t>- k-</a:t>
            </a:r>
            <a:r>
              <a:rPr lang="es-MX" sz="2500" dirty="0" err="1"/>
              <a:t>means</a:t>
            </a:r>
            <a:r>
              <a:rPr lang="es-MX" sz="2500" dirty="0"/>
              <a:t> es un algoritmo que identifica grupos a partir de una función de pérdida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63004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Predicción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946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03" y="173714"/>
            <a:ext cx="7543800" cy="1450757"/>
          </a:xfrm>
        </p:spPr>
        <p:txBody>
          <a:bodyPr/>
          <a:lstStyle/>
          <a:p>
            <a:r>
              <a:rPr lang="es-MX" dirty="0"/>
              <a:t>Función de Pérdida (</a:t>
            </a:r>
            <a:r>
              <a:rPr lang="es-MX" dirty="0" err="1"/>
              <a:t>Loss</a:t>
            </a:r>
            <a:r>
              <a:rPr lang="es-MX" dirty="0"/>
              <a:t> </a:t>
            </a:r>
            <a:r>
              <a:rPr lang="es-MX" dirty="0" err="1"/>
              <a:t>Function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2574" y="2232378"/>
            <a:ext cx="3602285" cy="4007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1534886" y="3210907"/>
            <a:ext cx="3629" cy="2958512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38515" y="6161314"/>
            <a:ext cx="5526314" cy="8106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35458" y="5198537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6259" y="3210907"/>
            <a:ext cx="89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ingreso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64829" y="5899678"/>
            <a:ext cx="20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$ gasto en consumo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203888" y="4349453"/>
            <a:ext cx="124177" cy="1354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9" name="Oval 38"/>
          <p:cNvSpPr/>
          <p:nvPr/>
        </p:nvSpPr>
        <p:spPr>
          <a:xfrm>
            <a:off x="2550745" y="3946681"/>
            <a:ext cx="124177" cy="1354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96316" y="4273252"/>
            <a:ext cx="124177" cy="13546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2115316" y="5252967"/>
            <a:ext cx="124177" cy="1354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60543" y="4099080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12943" y="4251480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78255" y="4480082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716999" y="4382108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49" name="Oval 48"/>
          <p:cNvSpPr/>
          <p:nvPr/>
        </p:nvSpPr>
        <p:spPr>
          <a:xfrm>
            <a:off x="5587858" y="5350937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370141" y="5394480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31400" y="5100567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783800" y="5263853"/>
            <a:ext cx="124177" cy="135466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89488" y="4871965"/>
            <a:ext cx="124177" cy="13546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199334" y="3046801"/>
            <a:ext cx="1853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k-</a:t>
            </a:r>
            <a:r>
              <a:rPr lang="es-MX" dirty="0" err="1"/>
              <a:t>means</a:t>
            </a:r>
            <a:r>
              <a:rPr lang="es-MX" dirty="0"/>
              <a:t> = 3, i=3</a:t>
            </a:r>
            <a:endParaRPr lang="en-US" dirty="0"/>
          </a:p>
        </p:txBody>
      </p:sp>
      <p:sp>
        <p:nvSpPr>
          <p:cNvPr id="5" name="Isosceles Triangle 4"/>
          <p:cNvSpPr/>
          <p:nvPr/>
        </p:nvSpPr>
        <p:spPr>
          <a:xfrm>
            <a:off x="2692260" y="4125693"/>
            <a:ext cx="206828" cy="206830"/>
          </a:xfrm>
          <a:prstGeom prst="triangl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/>
          <p:cNvSpPr/>
          <p:nvPr/>
        </p:nvSpPr>
        <p:spPr>
          <a:xfrm>
            <a:off x="2248161" y="5041232"/>
            <a:ext cx="206828" cy="206830"/>
          </a:xfrm>
          <a:prstGeom prst="triangle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/>
          <p:cNvSpPr/>
          <p:nvPr/>
        </p:nvSpPr>
        <p:spPr>
          <a:xfrm>
            <a:off x="5189517" y="4822374"/>
            <a:ext cx="206828" cy="206830"/>
          </a:xfrm>
          <a:prstGeom prst="triangl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95308" y="5569045"/>
            <a:ext cx="135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err="1"/>
              <a:t>Centroides</a:t>
            </a:r>
            <a:endParaRPr lang="en-US" dirty="0"/>
          </a:p>
        </p:txBody>
      </p:sp>
      <p:cxnSp>
        <p:nvCxnSpPr>
          <p:cNvPr id="9" name="Straight Connector 8"/>
          <p:cNvCxnSpPr>
            <a:stCxn id="6" idx="0"/>
            <a:endCxn id="25" idx="4"/>
          </p:cNvCxnSpPr>
          <p:nvPr/>
        </p:nvCxnSpPr>
        <p:spPr>
          <a:xfrm flipH="1" flipV="1">
            <a:off x="2454989" y="5248062"/>
            <a:ext cx="1316716" cy="3209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5" idx="4"/>
          </p:cNvCxnSpPr>
          <p:nvPr/>
        </p:nvCxnSpPr>
        <p:spPr>
          <a:xfrm flipH="1" flipV="1">
            <a:off x="2899088" y="4332523"/>
            <a:ext cx="872617" cy="12365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0"/>
            <a:endCxn id="26" idx="2"/>
          </p:cNvCxnSpPr>
          <p:nvPr/>
        </p:nvCxnSpPr>
        <p:spPr>
          <a:xfrm flipV="1">
            <a:off x="3771705" y="5029204"/>
            <a:ext cx="1417812" cy="539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5DB379-4FA7-45B9-A9D7-D20828749E25}"/>
              </a:ext>
            </a:extLst>
          </p:cNvPr>
          <p:cNvSpPr txBox="1"/>
          <p:nvPr/>
        </p:nvSpPr>
        <p:spPr>
          <a:xfrm>
            <a:off x="437361" y="1986802"/>
            <a:ext cx="80214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dirty="0"/>
              <a:t>- k-</a:t>
            </a:r>
            <a:r>
              <a:rPr lang="es-MX" sz="2500" dirty="0" err="1"/>
              <a:t>means</a:t>
            </a:r>
            <a:r>
              <a:rPr lang="es-MX" sz="2500" dirty="0"/>
              <a:t> es un algoritmo que identifica grupos a partir de una función de pérdida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213887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14467-8350-4D1F-920E-5B7674861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Iterador sobre la función de pérdida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F1A57-DAB5-412B-846A-01F4E4AB0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500" dirty="0"/>
              <a:t>- La iteración se va a detener cuando el número máximo de iteraciones se alcanza, o bien, cuando el cambio en el </a:t>
            </a:r>
            <a:r>
              <a:rPr lang="es-MX" sz="2500" dirty="0" err="1"/>
              <a:t>within-cluster</a:t>
            </a:r>
            <a:r>
              <a:rPr lang="es-MX" sz="2500" dirty="0"/>
              <a:t> sum </a:t>
            </a:r>
            <a:r>
              <a:rPr lang="es-MX" sz="2500" dirty="0" err="1"/>
              <a:t>of</a:t>
            </a:r>
            <a:r>
              <a:rPr lang="es-MX" sz="2500" dirty="0"/>
              <a:t> </a:t>
            </a:r>
            <a:r>
              <a:rPr lang="es-MX" sz="2500" dirty="0" err="1"/>
              <a:t>squares</a:t>
            </a:r>
            <a:r>
              <a:rPr lang="es-MX" sz="2500" dirty="0"/>
              <a:t> en dos iteraciones sucesivas es menor que un valor de corte (</a:t>
            </a:r>
            <a:r>
              <a:rPr lang="es-MX" sz="2500" dirty="0" err="1"/>
              <a:t>threshold</a:t>
            </a:r>
            <a:r>
              <a:rPr lang="es-MX" sz="2500" dirty="0"/>
              <a:t>)</a:t>
            </a:r>
          </a:p>
          <a:p>
            <a:r>
              <a:rPr lang="es-MX" sz="2500" dirty="0"/>
              <a:t>- Los centroides de los </a:t>
            </a:r>
            <a:r>
              <a:rPr lang="es-MX" sz="2500" dirty="0" err="1"/>
              <a:t>clusters</a:t>
            </a:r>
            <a:r>
              <a:rPr lang="es-MX" sz="2500" dirty="0"/>
              <a:t> de la última iteración son los centros finales. </a:t>
            </a:r>
          </a:p>
          <a:p>
            <a:r>
              <a:rPr lang="es-MX" sz="2500" dirty="0" err="1"/>
              <a:t>Total_SS</a:t>
            </a:r>
            <a:r>
              <a:rPr lang="es-MX" sz="2500" dirty="0"/>
              <a:t>, </a:t>
            </a:r>
            <a:r>
              <a:rPr lang="es-MX" sz="2500" dirty="0" err="1"/>
              <a:t>Between_SS</a:t>
            </a:r>
            <a:r>
              <a:rPr lang="es-MX" sz="2500" dirty="0"/>
              <a:t>, </a:t>
            </a:r>
            <a:r>
              <a:rPr lang="es-MX" sz="2500" dirty="0" err="1"/>
              <a:t>Within_SS</a:t>
            </a:r>
            <a:endParaRPr lang="es-MX" sz="2500" dirty="0"/>
          </a:p>
        </p:txBody>
      </p:sp>
    </p:spTree>
    <p:extLst>
      <p:ext uri="{BB962C8B-B14F-4D97-AF65-F5344CB8AC3E}">
        <p14:creationId xmlns:p14="http://schemas.microsoft.com/office/powerpoint/2010/main" val="3597455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Hierarchical</a:t>
            </a:r>
            <a:br>
              <a:rPr lang="es-MX" dirty="0"/>
            </a:br>
            <a:r>
              <a:rPr lang="es-MX" dirty="0" err="1"/>
              <a:t>Clustering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15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0EEE-EDC0-4ADE-8EDC-058E8EDE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Requerimientos del K-</a:t>
            </a:r>
            <a:r>
              <a:rPr lang="es-MX" dirty="0" err="1"/>
              <a:t>means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FEF59F-FEDA-446E-82BF-ACBF05CFD6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sz="2600" dirty="0"/>
                  <a:t>El número de </a:t>
                </a:r>
                <a:r>
                  <a:rPr lang="es-MX" sz="2600" dirty="0" err="1"/>
                  <a:t>clusters</a:t>
                </a:r>
                <a:r>
                  <a:rPr lang="es-MX" sz="2600" dirty="0"/>
                  <a:t> </a:t>
                </a:r>
                <a:r>
                  <a:rPr lang="es-MX" sz="2600" i="1" dirty="0"/>
                  <a:t>k</a:t>
                </a: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sz="2600" i="1" dirty="0"/>
                  <a:t> </a:t>
                </a:r>
                <a:r>
                  <a:rPr lang="es-MX" sz="2600" dirty="0"/>
                  <a:t>Una asignación inicial de los datos a los </a:t>
                </a:r>
                <a:r>
                  <a:rPr lang="es-MX" sz="2600" dirty="0" err="1"/>
                  <a:t>clusters</a:t>
                </a:r>
                <a:r>
                  <a:rPr lang="es-MX" sz="2600" dirty="0"/>
                  <a:t> (aleatoria)</a:t>
                </a:r>
              </a:p>
              <a:p>
                <a:pPr>
                  <a:spcAft>
                    <a:spcPts val="1200"/>
                  </a:spcAft>
                  <a:buFont typeface="Wingdings" panose="05000000000000000000" pitchFamily="2" charset="2"/>
                  <a:buChar char="§"/>
                </a:pPr>
                <a:r>
                  <a:rPr lang="es-MX" sz="2600" dirty="0"/>
                  <a:t>Una medida de distancia entre los datos </a:t>
                </a:r>
                <a:r>
                  <a:rPr lang="es-MX" sz="2600" i="1" dirty="0"/>
                  <a:t>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s-MX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sz="2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s-MX" sz="2600" i="1" dirty="0"/>
                  <a:t>)</a:t>
                </a:r>
                <a:endParaRPr lang="es-MX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FEF59F-FEDA-446E-82BF-ACBF05CFD6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3" t="-2273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915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A3B62-3EE0-476A-B7D2-A883D2B5A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Hierarchical</a:t>
            </a:r>
            <a:r>
              <a:rPr lang="es-MX" dirty="0"/>
              <a:t> </a:t>
            </a:r>
            <a:r>
              <a:rPr lang="es-MX" dirty="0" err="1"/>
              <a:t>Clustering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8BD6D-289F-410A-A013-C5A218D9F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Este algoritmo solamente requiere una medida de similitud entre los grupos de observaciones en los datos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dirty="0"/>
              <a:t>Es un algoritmo que se conoce como </a:t>
            </a:r>
            <a:r>
              <a:rPr lang="es-MX" i="1" dirty="0" err="1"/>
              <a:t>agglomerative</a:t>
            </a:r>
            <a:r>
              <a:rPr lang="es-MX" i="1" dirty="0"/>
              <a:t> </a:t>
            </a:r>
            <a:r>
              <a:rPr lang="es-MX" i="1" dirty="0" err="1"/>
              <a:t>clustering</a:t>
            </a:r>
            <a:endParaRPr lang="es-MX" i="1" dirty="0"/>
          </a:p>
          <a:p>
            <a:pPr>
              <a:buFont typeface="Wingdings" panose="05000000000000000000" pitchFamily="2" charset="2"/>
              <a:buChar char="§"/>
            </a:pPr>
            <a:r>
              <a:rPr lang="es-MX" i="1" dirty="0"/>
              <a:t>Algoritmo: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i="1" dirty="0"/>
              <a:t>Coloca cada observación en su propio grupo con una sola observación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i="1" dirty="0"/>
              <a:t>Repite: iterativamente une los dos grupos más cercanos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s-MX" i="1" dirty="0"/>
              <a:t>Detente cuando todas las observaciones se han unido en un solo </a:t>
            </a:r>
            <a:r>
              <a:rPr lang="es-MX" i="1" dirty="0" err="1"/>
              <a:t>cluster</a:t>
            </a:r>
            <a:endParaRPr lang="es-MX" i="1" dirty="0"/>
          </a:p>
        </p:txBody>
      </p:sp>
    </p:spTree>
    <p:extLst>
      <p:ext uri="{BB962C8B-B14F-4D97-AF65-F5344CB8AC3E}">
        <p14:creationId xmlns:p14="http://schemas.microsoft.com/office/powerpoint/2010/main" val="3462280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03" y="173714"/>
            <a:ext cx="7543800" cy="1450757"/>
          </a:xfrm>
        </p:spPr>
        <p:txBody>
          <a:bodyPr/>
          <a:lstStyle/>
          <a:p>
            <a:r>
              <a:rPr lang="es-MX" dirty="0" err="1"/>
              <a:t>Hierarchical</a:t>
            </a:r>
            <a:r>
              <a:rPr lang="es-MX" dirty="0"/>
              <a:t> </a:t>
            </a:r>
            <a:r>
              <a:rPr lang="es-MX" dirty="0" err="1"/>
              <a:t>Clusterings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2574" y="2232378"/>
            <a:ext cx="3602285" cy="4007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361" y="1986802"/>
            <a:ext cx="80214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dirty="0"/>
              <a:t>- Es un algoritmo de aglomeración</a:t>
            </a:r>
            <a:endParaRPr lang="en-US" sz="2500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1534886" y="3210907"/>
            <a:ext cx="3629" cy="2958512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38515" y="6161314"/>
            <a:ext cx="5526314" cy="8106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35458" y="519853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6259" y="3210907"/>
            <a:ext cx="89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ingreso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64829" y="5899678"/>
            <a:ext cx="20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$ gasto en consumo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203888" y="4349453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50745" y="3946681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96316" y="4273252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15316" y="525296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60543" y="40990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12943" y="42514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78255" y="4480082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716999" y="4382108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587858" y="535093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370141" y="53944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31400" y="510056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783800" y="5263853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89488" y="4871965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66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03" y="173714"/>
            <a:ext cx="7543800" cy="1450757"/>
          </a:xfrm>
        </p:spPr>
        <p:txBody>
          <a:bodyPr/>
          <a:lstStyle/>
          <a:p>
            <a:r>
              <a:rPr lang="es-MX" dirty="0" err="1"/>
              <a:t>Hierarchical</a:t>
            </a:r>
            <a:r>
              <a:rPr lang="es-MX" dirty="0"/>
              <a:t> </a:t>
            </a:r>
            <a:r>
              <a:rPr lang="es-MX" dirty="0" err="1"/>
              <a:t>Clusterings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2574" y="2232378"/>
            <a:ext cx="3602285" cy="4007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361" y="1986802"/>
            <a:ext cx="80214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dirty="0"/>
              <a:t>- Iteración 1</a:t>
            </a:r>
            <a:endParaRPr lang="en-US" sz="2500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1534886" y="3210907"/>
            <a:ext cx="3629" cy="2958512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38515" y="6161314"/>
            <a:ext cx="5526314" cy="8106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35458" y="519853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6259" y="3210907"/>
            <a:ext cx="89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ingreso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64829" y="5899678"/>
            <a:ext cx="20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$ gasto en consumo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203888" y="4349453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50745" y="3946681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96316" y="4273252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15316" y="525296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60543" y="40990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12943" y="42514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48111" y="4480082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716999" y="4382108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587858" y="535093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370141" y="53944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31400" y="510056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783800" y="5263853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89488" y="4871965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003BE2-F5ED-4E2B-9E83-78472D818660}"/>
              </a:ext>
            </a:extLst>
          </p:cNvPr>
          <p:cNvCxnSpPr>
            <a:stCxn id="42" idx="6"/>
            <a:endCxn id="55" idx="3"/>
          </p:cNvCxnSpPr>
          <p:nvPr/>
        </p:nvCxnSpPr>
        <p:spPr>
          <a:xfrm flipV="1">
            <a:off x="2239493" y="4987592"/>
            <a:ext cx="68180" cy="333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4A21AE-F89C-4517-A13B-5A48640C05A7}"/>
              </a:ext>
            </a:extLst>
          </p:cNvPr>
          <p:cNvCxnSpPr/>
          <p:nvPr/>
        </p:nvCxnSpPr>
        <p:spPr>
          <a:xfrm flipV="1">
            <a:off x="2578743" y="4007108"/>
            <a:ext cx="68180" cy="333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354AE7-51BA-462F-8F5C-BF21AB2A4D34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760543" y="4166813"/>
            <a:ext cx="201104" cy="1073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16E50E-5407-4DA5-B668-BBB844E639FA}"/>
              </a:ext>
            </a:extLst>
          </p:cNvPr>
          <p:cNvCxnSpPr>
            <a:cxnSpLocks/>
          </p:cNvCxnSpPr>
          <p:nvPr/>
        </p:nvCxnSpPr>
        <p:spPr>
          <a:xfrm flipH="1" flipV="1">
            <a:off x="4784168" y="4441234"/>
            <a:ext cx="201104" cy="1073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430D6C-ADDF-442F-9987-1B4492A8EC08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5679625" y="5177678"/>
            <a:ext cx="122360" cy="106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BD4386-48E8-4136-804C-2A4866594384}"/>
              </a:ext>
            </a:extLst>
          </p:cNvPr>
          <p:cNvCxnSpPr>
            <a:cxnSpLocks/>
          </p:cNvCxnSpPr>
          <p:nvPr/>
        </p:nvCxnSpPr>
        <p:spPr>
          <a:xfrm flipH="1" flipV="1">
            <a:off x="5500432" y="5299934"/>
            <a:ext cx="122360" cy="106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EB3057-EA09-4179-AD45-F3BCB4D29E72}"/>
              </a:ext>
            </a:extLst>
          </p:cNvPr>
          <p:cNvCxnSpPr>
            <a:cxnSpLocks/>
            <a:stCxn id="35" idx="4"/>
          </p:cNvCxnSpPr>
          <p:nvPr/>
        </p:nvCxnSpPr>
        <p:spPr>
          <a:xfrm flipH="1">
            <a:off x="5418729" y="5334003"/>
            <a:ext cx="78818" cy="113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168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03" y="173714"/>
            <a:ext cx="7543800" cy="1450757"/>
          </a:xfrm>
        </p:spPr>
        <p:txBody>
          <a:bodyPr/>
          <a:lstStyle/>
          <a:p>
            <a:r>
              <a:rPr lang="es-MX" dirty="0" err="1"/>
              <a:t>Hierarchical</a:t>
            </a:r>
            <a:r>
              <a:rPr lang="es-MX" dirty="0"/>
              <a:t> </a:t>
            </a:r>
            <a:r>
              <a:rPr lang="es-MX" dirty="0" err="1"/>
              <a:t>Clusterings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2574" y="2232378"/>
            <a:ext cx="3602285" cy="4007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361" y="1986802"/>
            <a:ext cx="80214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dirty="0"/>
              <a:t>- Iteración 2</a:t>
            </a:r>
            <a:endParaRPr lang="en-US" sz="2500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1534886" y="3210907"/>
            <a:ext cx="3629" cy="2958512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38515" y="6161314"/>
            <a:ext cx="5526314" cy="8106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35458" y="519853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6259" y="3210907"/>
            <a:ext cx="89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ingreso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64829" y="5899678"/>
            <a:ext cx="20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$ gasto en consumo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203888" y="4349453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50745" y="3946681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96316" y="4273252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15316" y="525296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60543" y="40990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12943" y="42514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48111" y="4480082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716999" y="4382108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587858" y="535093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370141" y="53944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31400" y="510056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783800" y="5263853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89488" y="4871965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003BE2-F5ED-4E2B-9E83-78472D818660}"/>
              </a:ext>
            </a:extLst>
          </p:cNvPr>
          <p:cNvCxnSpPr>
            <a:stCxn id="42" idx="6"/>
            <a:endCxn id="55" idx="3"/>
          </p:cNvCxnSpPr>
          <p:nvPr/>
        </p:nvCxnSpPr>
        <p:spPr>
          <a:xfrm flipV="1">
            <a:off x="2239493" y="4987592"/>
            <a:ext cx="68180" cy="333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4A21AE-F89C-4517-A13B-5A48640C05A7}"/>
              </a:ext>
            </a:extLst>
          </p:cNvPr>
          <p:cNvCxnSpPr/>
          <p:nvPr/>
        </p:nvCxnSpPr>
        <p:spPr>
          <a:xfrm flipV="1">
            <a:off x="2578743" y="4007108"/>
            <a:ext cx="68180" cy="333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354AE7-51BA-462F-8F5C-BF21AB2A4D34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760543" y="4166813"/>
            <a:ext cx="201104" cy="1073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16E50E-5407-4DA5-B668-BBB844E639FA}"/>
              </a:ext>
            </a:extLst>
          </p:cNvPr>
          <p:cNvCxnSpPr>
            <a:cxnSpLocks/>
          </p:cNvCxnSpPr>
          <p:nvPr/>
        </p:nvCxnSpPr>
        <p:spPr>
          <a:xfrm flipH="1" flipV="1">
            <a:off x="4784168" y="4441234"/>
            <a:ext cx="201104" cy="1073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430D6C-ADDF-442F-9987-1B4492A8EC08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5679625" y="5177678"/>
            <a:ext cx="122360" cy="106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BD4386-48E8-4136-804C-2A4866594384}"/>
              </a:ext>
            </a:extLst>
          </p:cNvPr>
          <p:cNvCxnSpPr>
            <a:cxnSpLocks/>
          </p:cNvCxnSpPr>
          <p:nvPr/>
        </p:nvCxnSpPr>
        <p:spPr>
          <a:xfrm flipH="1" flipV="1">
            <a:off x="5500432" y="5299934"/>
            <a:ext cx="122360" cy="106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EB3057-EA09-4179-AD45-F3BCB4D29E72}"/>
              </a:ext>
            </a:extLst>
          </p:cNvPr>
          <p:cNvCxnSpPr>
            <a:cxnSpLocks/>
            <a:stCxn id="35" idx="4"/>
          </p:cNvCxnSpPr>
          <p:nvPr/>
        </p:nvCxnSpPr>
        <p:spPr>
          <a:xfrm flipH="1">
            <a:off x="5418729" y="5334003"/>
            <a:ext cx="78818" cy="113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B3CDC2-82B1-4422-A502-B4E26E26C91C}"/>
              </a:ext>
            </a:extLst>
          </p:cNvPr>
          <p:cNvCxnSpPr>
            <a:cxnSpLocks/>
            <a:stCxn id="38" idx="5"/>
            <a:endCxn id="41" idx="2"/>
          </p:cNvCxnSpPr>
          <p:nvPr/>
        </p:nvCxnSpPr>
        <p:spPr>
          <a:xfrm flipH="1" flipV="1">
            <a:off x="2496316" y="4340985"/>
            <a:ext cx="813564" cy="1240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F70F5E5-2E8F-47DB-95EB-3D48CF7A789A}"/>
              </a:ext>
            </a:extLst>
          </p:cNvPr>
          <p:cNvCxnSpPr>
            <a:cxnSpLocks/>
            <a:stCxn id="38" idx="3"/>
            <a:endCxn id="39" idx="5"/>
          </p:cNvCxnSpPr>
          <p:nvPr/>
        </p:nvCxnSpPr>
        <p:spPr>
          <a:xfrm flipH="1" flipV="1">
            <a:off x="2656737" y="4062308"/>
            <a:ext cx="565336" cy="4027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CA7BC68-6652-471E-866F-B611DA591079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4735184" y="4332383"/>
            <a:ext cx="231973" cy="165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34D802-8A2F-4F3F-8C17-8510258F33B4}"/>
              </a:ext>
            </a:extLst>
          </p:cNvPr>
          <p:cNvCxnSpPr>
            <a:cxnSpLocks/>
            <a:stCxn id="43" idx="4"/>
            <a:endCxn id="46" idx="4"/>
          </p:cNvCxnSpPr>
          <p:nvPr/>
        </p:nvCxnSpPr>
        <p:spPr>
          <a:xfrm>
            <a:off x="4822632" y="4234546"/>
            <a:ext cx="187568" cy="3810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7227467-5F1F-4A17-8EF2-3B3E3DAA10EB}"/>
              </a:ext>
            </a:extLst>
          </p:cNvPr>
          <p:cNvCxnSpPr>
            <a:cxnSpLocks/>
            <a:endCxn id="46" idx="4"/>
          </p:cNvCxnSpPr>
          <p:nvPr/>
        </p:nvCxnSpPr>
        <p:spPr>
          <a:xfrm>
            <a:off x="5005621" y="4374938"/>
            <a:ext cx="4579" cy="240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838AE50-92D6-4605-8FB7-35E9D43D936D}"/>
              </a:ext>
            </a:extLst>
          </p:cNvPr>
          <p:cNvCxnSpPr>
            <a:cxnSpLocks/>
            <a:endCxn id="48" idx="5"/>
          </p:cNvCxnSpPr>
          <p:nvPr/>
        </p:nvCxnSpPr>
        <p:spPr>
          <a:xfrm>
            <a:off x="4818052" y="4198036"/>
            <a:ext cx="4939" cy="299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424486-CA08-456A-B4C5-A9525BE091AE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5413367" y="5418670"/>
            <a:ext cx="174491" cy="31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B972EA-C3AD-47A3-8EB3-183D864A1893}"/>
              </a:ext>
            </a:extLst>
          </p:cNvPr>
          <p:cNvCxnSpPr>
            <a:cxnSpLocks/>
            <a:endCxn id="52" idx="5"/>
          </p:cNvCxnSpPr>
          <p:nvPr/>
        </p:nvCxnSpPr>
        <p:spPr>
          <a:xfrm flipV="1">
            <a:off x="5517045" y="5216194"/>
            <a:ext cx="220347" cy="44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580F160-E6F2-4203-921E-645FFEA4CA79}"/>
              </a:ext>
            </a:extLst>
          </p:cNvPr>
          <p:cNvCxnSpPr>
            <a:cxnSpLocks/>
            <a:endCxn id="54" idx="6"/>
          </p:cNvCxnSpPr>
          <p:nvPr/>
        </p:nvCxnSpPr>
        <p:spPr>
          <a:xfrm flipV="1">
            <a:off x="5689328" y="5331586"/>
            <a:ext cx="218649" cy="101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392A164-02B7-47D5-89D1-6527D7EBF5A2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5439561" y="5236033"/>
            <a:ext cx="253928" cy="198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7388B0-112D-4E82-9284-E62968E51A53}"/>
              </a:ext>
            </a:extLst>
          </p:cNvPr>
          <p:cNvCxnSpPr>
            <a:cxnSpLocks/>
            <a:stCxn id="35" idx="5"/>
            <a:endCxn id="54" idx="7"/>
          </p:cNvCxnSpPr>
          <p:nvPr/>
        </p:nvCxnSpPr>
        <p:spPr>
          <a:xfrm flipV="1">
            <a:off x="5541450" y="5283692"/>
            <a:ext cx="348342" cy="30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DD18EE-1610-4A0E-88CC-F65295E5F334}"/>
              </a:ext>
            </a:extLst>
          </p:cNvPr>
          <p:cNvCxnSpPr>
            <a:cxnSpLocks/>
            <a:stCxn id="49" idx="4"/>
            <a:endCxn id="52" idx="6"/>
          </p:cNvCxnSpPr>
          <p:nvPr/>
        </p:nvCxnSpPr>
        <p:spPr>
          <a:xfrm flipV="1">
            <a:off x="5649947" y="5168300"/>
            <a:ext cx="105630" cy="3181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540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03" y="173714"/>
            <a:ext cx="7543800" cy="1450757"/>
          </a:xfrm>
        </p:spPr>
        <p:txBody>
          <a:bodyPr/>
          <a:lstStyle/>
          <a:p>
            <a:r>
              <a:rPr lang="es-MX" dirty="0" err="1"/>
              <a:t>Hierarchical</a:t>
            </a:r>
            <a:r>
              <a:rPr lang="es-MX" dirty="0"/>
              <a:t> </a:t>
            </a:r>
            <a:r>
              <a:rPr lang="es-MX" dirty="0" err="1"/>
              <a:t>Clusterings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2574" y="2232378"/>
            <a:ext cx="3602285" cy="4007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361" y="1986802"/>
            <a:ext cx="80214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dirty="0"/>
              <a:t>- Iteración 3</a:t>
            </a:r>
            <a:endParaRPr lang="en-US" sz="2500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1534886" y="3210907"/>
            <a:ext cx="3629" cy="2958512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38515" y="6161314"/>
            <a:ext cx="5526314" cy="8106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35458" y="519853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6259" y="3210907"/>
            <a:ext cx="89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ingreso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64829" y="5899678"/>
            <a:ext cx="20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$ gasto en consumo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203888" y="4349453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50745" y="3946681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96316" y="4273252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15316" y="525296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60543" y="40990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12943" y="42514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48111" y="4480082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716999" y="4382108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587858" y="535093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370141" y="53944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31400" y="510056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783800" y="5263853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89488" y="4871965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003BE2-F5ED-4E2B-9E83-78472D818660}"/>
              </a:ext>
            </a:extLst>
          </p:cNvPr>
          <p:cNvCxnSpPr>
            <a:stCxn id="42" idx="6"/>
            <a:endCxn id="55" idx="3"/>
          </p:cNvCxnSpPr>
          <p:nvPr/>
        </p:nvCxnSpPr>
        <p:spPr>
          <a:xfrm flipV="1">
            <a:off x="2239493" y="4987592"/>
            <a:ext cx="68180" cy="333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4A21AE-F89C-4517-A13B-5A48640C05A7}"/>
              </a:ext>
            </a:extLst>
          </p:cNvPr>
          <p:cNvCxnSpPr/>
          <p:nvPr/>
        </p:nvCxnSpPr>
        <p:spPr>
          <a:xfrm flipV="1">
            <a:off x="2578743" y="4007108"/>
            <a:ext cx="68180" cy="333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354AE7-51BA-462F-8F5C-BF21AB2A4D34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760543" y="4166813"/>
            <a:ext cx="201104" cy="1073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16E50E-5407-4DA5-B668-BBB844E639FA}"/>
              </a:ext>
            </a:extLst>
          </p:cNvPr>
          <p:cNvCxnSpPr>
            <a:cxnSpLocks/>
          </p:cNvCxnSpPr>
          <p:nvPr/>
        </p:nvCxnSpPr>
        <p:spPr>
          <a:xfrm flipH="1" flipV="1">
            <a:off x="4784168" y="4441234"/>
            <a:ext cx="201104" cy="1073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430D6C-ADDF-442F-9987-1B4492A8EC08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5679625" y="5177678"/>
            <a:ext cx="122360" cy="106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BD4386-48E8-4136-804C-2A4866594384}"/>
              </a:ext>
            </a:extLst>
          </p:cNvPr>
          <p:cNvCxnSpPr>
            <a:cxnSpLocks/>
          </p:cNvCxnSpPr>
          <p:nvPr/>
        </p:nvCxnSpPr>
        <p:spPr>
          <a:xfrm flipH="1" flipV="1">
            <a:off x="5500432" y="5299934"/>
            <a:ext cx="122360" cy="106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EB3057-EA09-4179-AD45-F3BCB4D29E72}"/>
              </a:ext>
            </a:extLst>
          </p:cNvPr>
          <p:cNvCxnSpPr>
            <a:cxnSpLocks/>
            <a:stCxn id="35" idx="4"/>
          </p:cNvCxnSpPr>
          <p:nvPr/>
        </p:nvCxnSpPr>
        <p:spPr>
          <a:xfrm flipH="1">
            <a:off x="5418729" y="5334003"/>
            <a:ext cx="78818" cy="113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B3CDC2-82B1-4422-A502-B4E26E26C91C}"/>
              </a:ext>
            </a:extLst>
          </p:cNvPr>
          <p:cNvCxnSpPr>
            <a:cxnSpLocks/>
            <a:stCxn id="38" idx="5"/>
            <a:endCxn id="41" idx="2"/>
          </p:cNvCxnSpPr>
          <p:nvPr/>
        </p:nvCxnSpPr>
        <p:spPr>
          <a:xfrm flipH="1" flipV="1">
            <a:off x="2496316" y="4340985"/>
            <a:ext cx="813564" cy="1240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F70F5E5-2E8F-47DB-95EB-3D48CF7A789A}"/>
              </a:ext>
            </a:extLst>
          </p:cNvPr>
          <p:cNvCxnSpPr>
            <a:cxnSpLocks/>
            <a:stCxn id="38" idx="3"/>
            <a:endCxn id="39" idx="5"/>
          </p:cNvCxnSpPr>
          <p:nvPr/>
        </p:nvCxnSpPr>
        <p:spPr>
          <a:xfrm flipH="1" flipV="1">
            <a:off x="2656737" y="4062308"/>
            <a:ext cx="565336" cy="4027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CA7BC68-6652-471E-866F-B611DA591079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4735184" y="4332383"/>
            <a:ext cx="231973" cy="165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34D802-8A2F-4F3F-8C17-8510258F33B4}"/>
              </a:ext>
            </a:extLst>
          </p:cNvPr>
          <p:cNvCxnSpPr>
            <a:cxnSpLocks/>
            <a:stCxn id="43" idx="4"/>
            <a:endCxn id="46" idx="4"/>
          </p:cNvCxnSpPr>
          <p:nvPr/>
        </p:nvCxnSpPr>
        <p:spPr>
          <a:xfrm>
            <a:off x="4822632" y="4234546"/>
            <a:ext cx="187568" cy="3810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7227467-5F1F-4A17-8EF2-3B3E3DAA10EB}"/>
              </a:ext>
            </a:extLst>
          </p:cNvPr>
          <p:cNvCxnSpPr>
            <a:cxnSpLocks/>
            <a:endCxn id="46" idx="4"/>
          </p:cNvCxnSpPr>
          <p:nvPr/>
        </p:nvCxnSpPr>
        <p:spPr>
          <a:xfrm>
            <a:off x="5005621" y="4374938"/>
            <a:ext cx="4579" cy="240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838AE50-92D6-4605-8FB7-35E9D43D936D}"/>
              </a:ext>
            </a:extLst>
          </p:cNvPr>
          <p:cNvCxnSpPr>
            <a:cxnSpLocks/>
            <a:endCxn id="48" idx="5"/>
          </p:cNvCxnSpPr>
          <p:nvPr/>
        </p:nvCxnSpPr>
        <p:spPr>
          <a:xfrm>
            <a:off x="4818052" y="4198036"/>
            <a:ext cx="4939" cy="299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424486-CA08-456A-B4C5-A9525BE091AE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5413367" y="5418670"/>
            <a:ext cx="174491" cy="31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B972EA-C3AD-47A3-8EB3-183D864A1893}"/>
              </a:ext>
            </a:extLst>
          </p:cNvPr>
          <p:cNvCxnSpPr>
            <a:cxnSpLocks/>
            <a:endCxn id="52" idx="5"/>
          </p:cNvCxnSpPr>
          <p:nvPr/>
        </p:nvCxnSpPr>
        <p:spPr>
          <a:xfrm flipV="1">
            <a:off x="5517045" y="5216194"/>
            <a:ext cx="220347" cy="44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580F160-E6F2-4203-921E-645FFEA4CA79}"/>
              </a:ext>
            </a:extLst>
          </p:cNvPr>
          <p:cNvCxnSpPr>
            <a:cxnSpLocks/>
            <a:endCxn id="54" idx="6"/>
          </p:cNvCxnSpPr>
          <p:nvPr/>
        </p:nvCxnSpPr>
        <p:spPr>
          <a:xfrm flipV="1">
            <a:off x="5689328" y="5331586"/>
            <a:ext cx="218649" cy="101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392A164-02B7-47D5-89D1-6527D7EBF5A2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5439561" y="5236033"/>
            <a:ext cx="253928" cy="198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7388B0-112D-4E82-9284-E62968E51A53}"/>
              </a:ext>
            </a:extLst>
          </p:cNvPr>
          <p:cNvCxnSpPr>
            <a:cxnSpLocks/>
            <a:stCxn id="35" idx="5"/>
            <a:endCxn id="54" idx="7"/>
          </p:cNvCxnSpPr>
          <p:nvPr/>
        </p:nvCxnSpPr>
        <p:spPr>
          <a:xfrm flipV="1">
            <a:off x="5541450" y="5283692"/>
            <a:ext cx="348342" cy="30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DD18EE-1610-4A0E-88CC-F65295E5F334}"/>
              </a:ext>
            </a:extLst>
          </p:cNvPr>
          <p:cNvCxnSpPr>
            <a:cxnSpLocks/>
            <a:stCxn id="49" idx="4"/>
            <a:endCxn id="52" idx="6"/>
          </p:cNvCxnSpPr>
          <p:nvPr/>
        </p:nvCxnSpPr>
        <p:spPr>
          <a:xfrm flipV="1">
            <a:off x="5649947" y="5168300"/>
            <a:ext cx="105630" cy="3181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132AE6D-BE8F-4464-A441-1B2CAC98F512}"/>
              </a:ext>
            </a:extLst>
          </p:cNvPr>
          <p:cNvCxnSpPr>
            <a:cxnSpLocks/>
            <a:stCxn id="42" idx="5"/>
            <a:endCxn id="38" idx="2"/>
          </p:cNvCxnSpPr>
          <p:nvPr/>
        </p:nvCxnSpPr>
        <p:spPr>
          <a:xfrm flipV="1">
            <a:off x="2221308" y="4417186"/>
            <a:ext cx="982580" cy="9514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6298BC1-E9F9-4136-A0D9-725CF1CBBF00}"/>
              </a:ext>
            </a:extLst>
          </p:cNvPr>
          <p:cNvCxnSpPr>
            <a:cxnSpLocks/>
            <a:stCxn id="42" idx="4"/>
            <a:endCxn id="41" idx="5"/>
          </p:cNvCxnSpPr>
          <p:nvPr/>
        </p:nvCxnSpPr>
        <p:spPr>
          <a:xfrm flipV="1">
            <a:off x="2177405" y="4388879"/>
            <a:ext cx="424903" cy="9995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988DB1A-987B-437E-88AD-C5F7F7E86B9B}"/>
              </a:ext>
            </a:extLst>
          </p:cNvPr>
          <p:cNvCxnSpPr>
            <a:cxnSpLocks/>
            <a:stCxn id="42" idx="6"/>
            <a:endCxn id="39" idx="4"/>
          </p:cNvCxnSpPr>
          <p:nvPr/>
        </p:nvCxnSpPr>
        <p:spPr>
          <a:xfrm flipV="1">
            <a:off x="2239493" y="4082147"/>
            <a:ext cx="373341" cy="123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57B4A9A-B84B-46F5-89FE-5964897A3618}"/>
              </a:ext>
            </a:extLst>
          </p:cNvPr>
          <p:cNvCxnSpPr>
            <a:cxnSpLocks/>
            <a:stCxn id="38" idx="4"/>
            <a:endCxn id="55" idx="6"/>
          </p:cNvCxnSpPr>
          <p:nvPr/>
        </p:nvCxnSpPr>
        <p:spPr>
          <a:xfrm flipH="1">
            <a:off x="2413665" y="4484919"/>
            <a:ext cx="852312" cy="454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E34580-E128-4141-916D-A3455695D99D}"/>
              </a:ext>
            </a:extLst>
          </p:cNvPr>
          <p:cNvCxnSpPr>
            <a:cxnSpLocks/>
            <a:stCxn id="35" idx="5"/>
            <a:endCxn id="48" idx="6"/>
          </p:cNvCxnSpPr>
          <p:nvPr/>
        </p:nvCxnSpPr>
        <p:spPr>
          <a:xfrm flipH="1" flipV="1">
            <a:off x="4841176" y="4449841"/>
            <a:ext cx="700274" cy="864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CC3A8FB-DDE4-4051-815F-BD480DD470DE}"/>
              </a:ext>
            </a:extLst>
          </p:cNvPr>
          <p:cNvCxnSpPr>
            <a:cxnSpLocks/>
            <a:stCxn id="50" idx="4"/>
            <a:endCxn id="48" idx="4"/>
          </p:cNvCxnSpPr>
          <p:nvPr/>
        </p:nvCxnSpPr>
        <p:spPr>
          <a:xfrm flipH="1" flipV="1">
            <a:off x="4779088" y="4517574"/>
            <a:ext cx="653142" cy="10123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6C53F6-C407-4CB1-898B-054B1E26033E}"/>
              </a:ext>
            </a:extLst>
          </p:cNvPr>
          <p:cNvCxnSpPr>
            <a:cxnSpLocks/>
            <a:stCxn id="52" idx="5"/>
            <a:endCxn id="48" idx="5"/>
          </p:cNvCxnSpPr>
          <p:nvPr/>
        </p:nvCxnSpPr>
        <p:spPr>
          <a:xfrm flipH="1" flipV="1">
            <a:off x="4822991" y="4497735"/>
            <a:ext cx="914401" cy="7184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F180160-F3B6-44D8-B105-FDFCF081CC69}"/>
              </a:ext>
            </a:extLst>
          </p:cNvPr>
          <p:cNvCxnSpPr>
            <a:cxnSpLocks/>
            <a:stCxn id="49" idx="4"/>
            <a:endCxn id="48" idx="5"/>
          </p:cNvCxnSpPr>
          <p:nvPr/>
        </p:nvCxnSpPr>
        <p:spPr>
          <a:xfrm flipH="1" flipV="1">
            <a:off x="4822991" y="4497735"/>
            <a:ext cx="826956" cy="988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0DEF5B-5E23-48E5-88ED-3E40EA2A7027}"/>
              </a:ext>
            </a:extLst>
          </p:cNvPr>
          <p:cNvCxnSpPr>
            <a:cxnSpLocks/>
            <a:stCxn id="52" idx="5"/>
            <a:endCxn id="46" idx="1"/>
          </p:cNvCxnSpPr>
          <p:nvPr/>
        </p:nvCxnSpPr>
        <p:spPr>
          <a:xfrm flipH="1" flipV="1">
            <a:off x="4966296" y="4499921"/>
            <a:ext cx="771096" cy="716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85123C9-BDCD-4D3F-BCC1-BEB870E671E0}"/>
              </a:ext>
            </a:extLst>
          </p:cNvPr>
          <p:cNvCxnSpPr>
            <a:cxnSpLocks/>
            <a:stCxn id="49" idx="6"/>
            <a:endCxn id="46" idx="5"/>
          </p:cNvCxnSpPr>
          <p:nvPr/>
        </p:nvCxnSpPr>
        <p:spPr>
          <a:xfrm flipH="1" flipV="1">
            <a:off x="5054103" y="4595709"/>
            <a:ext cx="657932" cy="8229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68726B-9EC5-4A1B-A7C7-F9AF558A2934}"/>
              </a:ext>
            </a:extLst>
          </p:cNvPr>
          <p:cNvCxnSpPr>
            <a:cxnSpLocks/>
            <a:stCxn id="35" idx="4"/>
            <a:endCxn id="46" idx="5"/>
          </p:cNvCxnSpPr>
          <p:nvPr/>
        </p:nvCxnSpPr>
        <p:spPr>
          <a:xfrm flipH="1" flipV="1">
            <a:off x="5054103" y="4595709"/>
            <a:ext cx="443444" cy="738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E077F7F-C022-4E3D-A1E2-29384E562ED4}"/>
              </a:ext>
            </a:extLst>
          </p:cNvPr>
          <p:cNvCxnSpPr>
            <a:cxnSpLocks/>
            <a:stCxn id="52" idx="3"/>
            <a:endCxn id="43" idx="6"/>
          </p:cNvCxnSpPr>
          <p:nvPr/>
        </p:nvCxnSpPr>
        <p:spPr>
          <a:xfrm flipH="1" flipV="1">
            <a:off x="4884720" y="4166813"/>
            <a:ext cx="764865" cy="1049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907D79-2D9F-48CC-A01B-0270C1541BFF}"/>
              </a:ext>
            </a:extLst>
          </p:cNvPr>
          <p:cNvCxnSpPr>
            <a:cxnSpLocks/>
            <a:stCxn id="35" idx="2"/>
            <a:endCxn id="43" idx="3"/>
          </p:cNvCxnSpPr>
          <p:nvPr/>
        </p:nvCxnSpPr>
        <p:spPr>
          <a:xfrm flipH="1" flipV="1">
            <a:off x="4778728" y="4214707"/>
            <a:ext cx="656730" cy="10515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F1F0D2-A564-4203-949D-B6E58AB1494C}"/>
              </a:ext>
            </a:extLst>
          </p:cNvPr>
          <p:cNvCxnSpPr>
            <a:cxnSpLocks/>
            <a:stCxn id="50" idx="2"/>
            <a:endCxn id="43" idx="5"/>
          </p:cNvCxnSpPr>
          <p:nvPr/>
        </p:nvCxnSpPr>
        <p:spPr>
          <a:xfrm flipH="1" flipV="1">
            <a:off x="4866535" y="4214707"/>
            <a:ext cx="503606" cy="12475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495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203" y="173714"/>
            <a:ext cx="7543800" cy="1450757"/>
          </a:xfrm>
        </p:spPr>
        <p:txBody>
          <a:bodyPr/>
          <a:lstStyle/>
          <a:p>
            <a:r>
              <a:rPr lang="es-MX" dirty="0" err="1"/>
              <a:t>Hierarchical</a:t>
            </a:r>
            <a:r>
              <a:rPr lang="es-MX" dirty="0"/>
              <a:t> </a:t>
            </a:r>
            <a:r>
              <a:rPr lang="es-MX" dirty="0" err="1"/>
              <a:t>Clusterings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2574" y="2232378"/>
            <a:ext cx="3602285" cy="40075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37361" y="1986802"/>
            <a:ext cx="802148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500" dirty="0"/>
              <a:t>- Iteración 4</a:t>
            </a:r>
            <a:endParaRPr lang="en-US" sz="2500" dirty="0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1534886" y="3210907"/>
            <a:ext cx="3629" cy="2958512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1538515" y="6161314"/>
            <a:ext cx="5526314" cy="8106"/>
          </a:xfrm>
          <a:prstGeom prst="line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5435458" y="519853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6259" y="3210907"/>
            <a:ext cx="892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ingreso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7064829" y="5899678"/>
            <a:ext cx="207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$ gasto en consumo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203888" y="4349453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550745" y="3946681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2496316" y="4273252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115316" y="525296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4760543" y="40990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912943" y="42514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948111" y="4480082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716999" y="4382108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587858" y="535093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370141" y="5394480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5631400" y="5100567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783800" y="5263853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2289488" y="4871965"/>
            <a:ext cx="124177" cy="135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003BE2-F5ED-4E2B-9E83-78472D818660}"/>
              </a:ext>
            </a:extLst>
          </p:cNvPr>
          <p:cNvCxnSpPr>
            <a:stCxn id="42" idx="6"/>
            <a:endCxn id="55" idx="3"/>
          </p:cNvCxnSpPr>
          <p:nvPr/>
        </p:nvCxnSpPr>
        <p:spPr>
          <a:xfrm flipV="1">
            <a:off x="2239493" y="4987592"/>
            <a:ext cx="68180" cy="333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4A21AE-F89C-4517-A13B-5A48640C05A7}"/>
              </a:ext>
            </a:extLst>
          </p:cNvPr>
          <p:cNvCxnSpPr/>
          <p:nvPr/>
        </p:nvCxnSpPr>
        <p:spPr>
          <a:xfrm flipV="1">
            <a:off x="2578743" y="4007108"/>
            <a:ext cx="68180" cy="3331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4354AE7-51BA-462F-8F5C-BF21AB2A4D34}"/>
              </a:ext>
            </a:extLst>
          </p:cNvPr>
          <p:cNvCxnSpPr>
            <a:cxnSpLocks/>
            <a:endCxn id="43" idx="2"/>
          </p:cNvCxnSpPr>
          <p:nvPr/>
        </p:nvCxnSpPr>
        <p:spPr>
          <a:xfrm flipH="1" flipV="1">
            <a:off x="4760543" y="4166813"/>
            <a:ext cx="201104" cy="1073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216E50E-5407-4DA5-B668-BBB844E639FA}"/>
              </a:ext>
            </a:extLst>
          </p:cNvPr>
          <p:cNvCxnSpPr>
            <a:cxnSpLocks/>
          </p:cNvCxnSpPr>
          <p:nvPr/>
        </p:nvCxnSpPr>
        <p:spPr>
          <a:xfrm flipH="1" flipV="1">
            <a:off x="4784168" y="4441234"/>
            <a:ext cx="201104" cy="10733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3430D6C-ADDF-442F-9987-1B4492A8EC08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5679625" y="5177678"/>
            <a:ext cx="122360" cy="106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BD4386-48E8-4136-804C-2A4866594384}"/>
              </a:ext>
            </a:extLst>
          </p:cNvPr>
          <p:cNvCxnSpPr>
            <a:cxnSpLocks/>
          </p:cNvCxnSpPr>
          <p:nvPr/>
        </p:nvCxnSpPr>
        <p:spPr>
          <a:xfrm flipH="1" flipV="1">
            <a:off x="5500432" y="5299934"/>
            <a:ext cx="122360" cy="1060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2EB3057-EA09-4179-AD45-F3BCB4D29E72}"/>
              </a:ext>
            </a:extLst>
          </p:cNvPr>
          <p:cNvCxnSpPr>
            <a:cxnSpLocks/>
            <a:stCxn id="35" idx="4"/>
          </p:cNvCxnSpPr>
          <p:nvPr/>
        </p:nvCxnSpPr>
        <p:spPr>
          <a:xfrm flipH="1">
            <a:off x="5418729" y="5334003"/>
            <a:ext cx="78818" cy="113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B3CDC2-82B1-4422-A502-B4E26E26C91C}"/>
              </a:ext>
            </a:extLst>
          </p:cNvPr>
          <p:cNvCxnSpPr>
            <a:cxnSpLocks/>
            <a:stCxn id="38" idx="5"/>
            <a:endCxn id="41" idx="2"/>
          </p:cNvCxnSpPr>
          <p:nvPr/>
        </p:nvCxnSpPr>
        <p:spPr>
          <a:xfrm flipH="1" flipV="1">
            <a:off x="2496316" y="4340985"/>
            <a:ext cx="813564" cy="1240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F70F5E5-2E8F-47DB-95EB-3D48CF7A789A}"/>
              </a:ext>
            </a:extLst>
          </p:cNvPr>
          <p:cNvCxnSpPr>
            <a:cxnSpLocks/>
            <a:stCxn id="38" idx="3"/>
            <a:endCxn id="39" idx="5"/>
          </p:cNvCxnSpPr>
          <p:nvPr/>
        </p:nvCxnSpPr>
        <p:spPr>
          <a:xfrm flipH="1" flipV="1">
            <a:off x="2656737" y="4062308"/>
            <a:ext cx="565336" cy="4027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CA7BC68-6652-471E-866F-B611DA591079}"/>
              </a:ext>
            </a:extLst>
          </p:cNvPr>
          <p:cNvCxnSpPr>
            <a:cxnSpLocks/>
            <a:stCxn id="48" idx="3"/>
          </p:cNvCxnSpPr>
          <p:nvPr/>
        </p:nvCxnSpPr>
        <p:spPr>
          <a:xfrm flipV="1">
            <a:off x="4735184" y="4332383"/>
            <a:ext cx="231973" cy="1653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134D802-8A2F-4F3F-8C17-8510258F33B4}"/>
              </a:ext>
            </a:extLst>
          </p:cNvPr>
          <p:cNvCxnSpPr>
            <a:cxnSpLocks/>
            <a:stCxn id="43" idx="4"/>
            <a:endCxn id="46" idx="4"/>
          </p:cNvCxnSpPr>
          <p:nvPr/>
        </p:nvCxnSpPr>
        <p:spPr>
          <a:xfrm>
            <a:off x="4822632" y="4234546"/>
            <a:ext cx="187568" cy="3810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7227467-5F1F-4A17-8EF2-3B3E3DAA10EB}"/>
              </a:ext>
            </a:extLst>
          </p:cNvPr>
          <p:cNvCxnSpPr>
            <a:cxnSpLocks/>
            <a:endCxn id="46" idx="4"/>
          </p:cNvCxnSpPr>
          <p:nvPr/>
        </p:nvCxnSpPr>
        <p:spPr>
          <a:xfrm>
            <a:off x="5005621" y="4374938"/>
            <a:ext cx="4579" cy="2406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838AE50-92D6-4605-8FB7-35E9D43D936D}"/>
              </a:ext>
            </a:extLst>
          </p:cNvPr>
          <p:cNvCxnSpPr>
            <a:cxnSpLocks/>
            <a:endCxn id="48" idx="5"/>
          </p:cNvCxnSpPr>
          <p:nvPr/>
        </p:nvCxnSpPr>
        <p:spPr>
          <a:xfrm>
            <a:off x="4818052" y="4198036"/>
            <a:ext cx="4939" cy="2996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4424486-CA08-456A-B4C5-A9525BE091AE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5413367" y="5418670"/>
            <a:ext cx="174491" cy="318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2B972EA-C3AD-47A3-8EB3-183D864A1893}"/>
              </a:ext>
            </a:extLst>
          </p:cNvPr>
          <p:cNvCxnSpPr>
            <a:cxnSpLocks/>
            <a:endCxn id="52" idx="5"/>
          </p:cNvCxnSpPr>
          <p:nvPr/>
        </p:nvCxnSpPr>
        <p:spPr>
          <a:xfrm flipV="1">
            <a:off x="5517045" y="5216194"/>
            <a:ext cx="220347" cy="4491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580F160-E6F2-4203-921E-645FFEA4CA79}"/>
              </a:ext>
            </a:extLst>
          </p:cNvPr>
          <p:cNvCxnSpPr>
            <a:cxnSpLocks/>
            <a:endCxn id="54" idx="6"/>
          </p:cNvCxnSpPr>
          <p:nvPr/>
        </p:nvCxnSpPr>
        <p:spPr>
          <a:xfrm flipV="1">
            <a:off x="5689328" y="5331586"/>
            <a:ext cx="218649" cy="1017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392A164-02B7-47D5-89D1-6527D7EBF5A2}"/>
              </a:ext>
            </a:extLst>
          </p:cNvPr>
          <p:cNvCxnSpPr>
            <a:cxnSpLocks/>
            <a:endCxn id="52" idx="4"/>
          </p:cNvCxnSpPr>
          <p:nvPr/>
        </p:nvCxnSpPr>
        <p:spPr>
          <a:xfrm flipV="1">
            <a:off x="5439561" y="5236033"/>
            <a:ext cx="253928" cy="1986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D7388B0-112D-4E82-9284-E62968E51A53}"/>
              </a:ext>
            </a:extLst>
          </p:cNvPr>
          <p:cNvCxnSpPr>
            <a:cxnSpLocks/>
            <a:stCxn id="35" idx="5"/>
            <a:endCxn id="54" idx="7"/>
          </p:cNvCxnSpPr>
          <p:nvPr/>
        </p:nvCxnSpPr>
        <p:spPr>
          <a:xfrm flipV="1">
            <a:off x="5541450" y="5283692"/>
            <a:ext cx="348342" cy="304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DD18EE-1610-4A0E-88CC-F65295E5F334}"/>
              </a:ext>
            </a:extLst>
          </p:cNvPr>
          <p:cNvCxnSpPr>
            <a:cxnSpLocks/>
            <a:stCxn id="49" idx="4"/>
            <a:endCxn id="52" idx="6"/>
          </p:cNvCxnSpPr>
          <p:nvPr/>
        </p:nvCxnSpPr>
        <p:spPr>
          <a:xfrm flipV="1">
            <a:off x="5649947" y="5168300"/>
            <a:ext cx="105630" cy="31810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132AE6D-BE8F-4464-A441-1B2CAC98F512}"/>
              </a:ext>
            </a:extLst>
          </p:cNvPr>
          <p:cNvCxnSpPr>
            <a:cxnSpLocks/>
            <a:stCxn id="42" idx="5"/>
            <a:endCxn id="38" idx="2"/>
          </p:cNvCxnSpPr>
          <p:nvPr/>
        </p:nvCxnSpPr>
        <p:spPr>
          <a:xfrm flipV="1">
            <a:off x="2221308" y="4417186"/>
            <a:ext cx="982580" cy="9514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6298BC1-E9F9-4136-A0D9-725CF1CBBF00}"/>
              </a:ext>
            </a:extLst>
          </p:cNvPr>
          <p:cNvCxnSpPr>
            <a:cxnSpLocks/>
            <a:stCxn id="42" idx="4"/>
            <a:endCxn id="41" idx="5"/>
          </p:cNvCxnSpPr>
          <p:nvPr/>
        </p:nvCxnSpPr>
        <p:spPr>
          <a:xfrm flipV="1">
            <a:off x="2177405" y="4388879"/>
            <a:ext cx="424903" cy="9995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988DB1A-987B-437E-88AD-C5F7F7E86B9B}"/>
              </a:ext>
            </a:extLst>
          </p:cNvPr>
          <p:cNvCxnSpPr>
            <a:cxnSpLocks/>
            <a:stCxn id="42" idx="6"/>
            <a:endCxn id="39" idx="4"/>
          </p:cNvCxnSpPr>
          <p:nvPr/>
        </p:nvCxnSpPr>
        <p:spPr>
          <a:xfrm flipV="1">
            <a:off x="2239493" y="4082147"/>
            <a:ext cx="373341" cy="12385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57B4A9A-B84B-46F5-89FE-5964897A3618}"/>
              </a:ext>
            </a:extLst>
          </p:cNvPr>
          <p:cNvCxnSpPr>
            <a:cxnSpLocks/>
            <a:stCxn id="38" idx="4"/>
            <a:endCxn id="55" idx="6"/>
          </p:cNvCxnSpPr>
          <p:nvPr/>
        </p:nvCxnSpPr>
        <p:spPr>
          <a:xfrm flipH="1">
            <a:off x="2413665" y="4484919"/>
            <a:ext cx="852312" cy="4547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7E34580-E128-4141-916D-A3455695D99D}"/>
              </a:ext>
            </a:extLst>
          </p:cNvPr>
          <p:cNvCxnSpPr>
            <a:cxnSpLocks/>
            <a:stCxn id="35" idx="5"/>
            <a:endCxn id="48" idx="6"/>
          </p:cNvCxnSpPr>
          <p:nvPr/>
        </p:nvCxnSpPr>
        <p:spPr>
          <a:xfrm flipH="1" flipV="1">
            <a:off x="4841176" y="4449841"/>
            <a:ext cx="700274" cy="8643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CC3A8FB-DDE4-4051-815F-BD480DD470DE}"/>
              </a:ext>
            </a:extLst>
          </p:cNvPr>
          <p:cNvCxnSpPr>
            <a:cxnSpLocks/>
            <a:stCxn id="50" idx="4"/>
            <a:endCxn id="48" idx="4"/>
          </p:cNvCxnSpPr>
          <p:nvPr/>
        </p:nvCxnSpPr>
        <p:spPr>
          <a:xfrm flipH="1" flipV="1">
            <a:off x="4779088" y="4517574"/>
            <a:ext cx="653142" cy="10123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A6C53F6-C407-4CB1-898B-054B1E26033E}"/>
              </a:ext>
            </a:extLst>
          </p:cNvPr>
          <p:cNvCxnSpPr>
            <a:cxnSpLocks/>
            <a:stCxn id="52" idx="5"/>
            <a:endCxn id="48" idx="5"/>
          </p:cNvCxnSpPr>
          <p:nvPr/>
        </p:nvCxnSpPr>
        <p:spPr>
          <a:xfrm flipH="1" flipV="1">
            <a:off x="4822991" y="4497735"/>
            <a:ext cx="914401" cy="7184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F180160-F3B6-44D8-B105-FDFCF081CC69}"/>
              </a:ext>
            </a:extLst>
          </p:cNvPr>
          <p:cNvCxnSpPr>
            <a:cxnSpLocks/>
            <a:stCxn id="49" idx="4"/>
            <a:endCxn id="48" idx="5"/>
          </p:cNvCxnSpPr>
          <p:nvPr/>
        </p:nvCxnSpPr>
        <p:spPr>
          <a:xfrm flipH="1" flipV="1">
            <a:off x="4822991" y="4497735"/>
            <a:ext cx="826956" cy="9886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40DEF5B-5E23-48E5-88ED-3E40EA2A7027}"/>
              </a:ext>
            </a:extLst>
          </p:cNvPr>
          <p:cNvCxnSpPr>
            <a:cxnSpLocks/>
            <a:stCxn id="52" idx="5"/>
            <a:endCxn id="46" idx="1"/>
          </p:cNvCxnSpPr>
          <p:nvPr/>
        </p:nvCxnSpPr>
        <p:spPr>
          <a:xfrm flipH="1" flipV="1">
            <a:off x="4966296" y="4499921"/>
            <a:ext cx="771096" cy="7162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85123C9-BDCD-4D3F-BCC1-BEB870E671E0}"/>
              </a:ext>
            </a:extLst>
          </p:cNvPr>
          <p:cNvCxnSpPr>
            <a:cxnSpLocks/>
            <a:stCxn id="49" idx="6"/>
            <a:endCxn id="46" idx="5"/>
          </p:cNvCxnSpPr>
          <p:nvPr/>
        </p:nvCxnSpPr>
        <p:spPr>
          <a:xfrm flipH="1" flipV="1">
            <a:off x="5054103" y="4595709"/>
            <a:ext cx="657932" cy="8229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E68726B-9EC5-4A1B-A7C7-F9AF558A2934}"/>
              </a:ext>
            </a:extLst>
          </p:cNvPr>
          <p:cNvCxnSpPr>
            <a:cxnSpLocks/>
            <a:stCxn id="35" idx="4"/>
            <a:endCxn id="46" idx="5"/>
          </p:cNvCxnSpPr>
          <p:nvPr/>
        </p:nvCxnSpPr>
        <p:spPr>
          <a:xfrm flipH="1" flipV="1">
            <a:off x="5054103" y="4595709"/>
            <a:ext cx="443444" cy="7382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E077F7F-C022-4E3D-A1E2-29384E562ED4}"/>
              </a:ext>
            </a:extLst>
          </p:cNvPr>
          <p:cNvCxnSpPr>
            <a:cxnSpLocks/>
            <a:stCxn id="52" idx="3"/>
            <a:endCxn id="43" idx="6"/>
          </p:cNvCxnSpPr>
          <p:nvPr/>
        </p:nvCxnSpPr>
        <p:spPr>
          <a:xfrm flipH="1" flipV="1">
            <a:off x="4884720" y="4166813"/>
            <a:ext cx="764865" cy="10493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E907D79-2D9F-48CC-A01B-0270C1541BFF}"/>
              </a:ext>
            </a:extLst>
          </p:cNvPr>
          <p:cNvCxnSpPr>
            <a:cxnSpLocks/>
            <a:stCxn id="35" idx="2"/>
            <a:endCxn id="43" idx="3"/>
          </p:cNvCxnSpPr>
          <p:nvPr/>
        </p:nvCxnSpPr>
        <p:spPr>
          <a:xfrm flipH="1" flipV="1">
            <a:off x="4778728" y="4214707"/>
            <a:ext cx="656730" cy="10515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BF1F0D2-A564-4203-949D-B6E58AB1494C}"/>
              </a:ext>
            </a:extLst>
          </p:cNvPr>
          <p:cNvCxnSpPr>
            <a:cxnSpLocks/>
            <a:stCxn id="50" idx="2"/>
            <a:endCxn id="43" idx="5"/>
          </p:cNvCxnSpPr>
          <p:nvPr/>
        </p:nvCxnSpPr>
        <p:spPr>
          <a:xfrm flipH="1" flipV="1">
            <a:off x="4866535" y="4214707"/>
            <a:ext cx="503606" cy="12475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2B524FC-FB1A-47F0-A5E0-3F14C673350B}"/>
              </a:ext>
            </a:extLst>
          </p:cNvPr>
          <p:cNvCxnSpPr>
            <a:cxnSpLocks/>
            <a:stCxn id="42" idx="6"/>
            <a:endCxn id="50" idx="6"/>
          </p:cNvCxnSpPr>
          <p:nvPr/>
        </p:nvCxnSpPr>
        <p:spPr>
          <a:xfrm>
            <a:off x="2239493" y="5320700"/>
            <a:ext cx="3254825" cy="1415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645BE5B-C49F-446D-B9FD-83F57FDB7689}"/>
              </a:ext>
            </a:extLst>
          </p:cNvPr>
          <p:cNvCxnSpPr>
            <a:cxnSpLocks/>
            <a:stCxn id="42" idx="5"/>
            <a:endCxn id="35" idx="5"/>
          </p:cNvCxnSpPr>
          <p:nvPr/>
        </p:nvCxnSpPr>
        <p:spPr>
          <a:xfrm flipV="1">
            <a:off x="2221308" y="5314164"/>
            <a:ext cx="3320142" cy="54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D460CA7-784D-4921-B298-FA3286D0F2EC}"/>
              </a:ext>
            </a:extLst>
          </p:cNvPr>
          <p:cNvCxnSpPr>
            <a:cxnSpLocks/>
            <a:stCxn id="42" idx="6"/>
            <a:endCxn id="52" idx="5"/>
          </p:cNvCxnSpPr>
          <p:nvPr/>
        </p:nvCxnSpPr>
        <p:spPr>
          <a:xfrm flipV="1">
            <a:off x="2239493" y="5216194"/>
            <a:ext cx="3497899" cy="10450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6BC95D8-8A9D-421B-9F19-35D0665A44C8}"/>
              </a:ext>
            </a:extLst>
          </p:cNvPr>
          <p:cNvCxnSpPr>
            <a:cxnSpLocks/>
            <a:stCxn id="42" idx="6"/>
            <a:endCxn id="54" idx="5"/>
          </p:cNvCxnSpPr>
          <p:nvPr/>
        </p:nvCxnSpPr>
        <p:spPr>
          <a:xfrm>
            <a:off x="2239493" y="5320700"/>
            <a:ext cx="3650299" cy="587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7489DEE-060C-47CC-94B6-05E41D6C8CA3}"/>
              </a:ext>
            </a:extLst>
          </p:cNvPr>
          <p:cNvCxnSpPr>
            <a:cxnSpLocks/>
            <a:stCxn id="55" idx="2"/>
            <a:endCxn id="35" idx="1"/>
          </p:cNvCxnSpPr>
          <p:nvPr/>
        </p:nvCxnSpPr>
        <p:spPr>
          <a:xfrm>
            <a:off x="2289488" y="4939698"/>
            <a:ext cx="3164155" cy="27867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455204E-2D26-432A-AE34-D14791A0DF9A}"/>
              </a:ext>
            </a:extLst>
          </p:cNvPr>
          <p:cNvCxnSpPr>
            <a:cxnSpLocks/>
            <a:stCxn id="55" idx="5"/>
            <a:endCxn id="50" idx="0"/>
          </p:cNvCxnSpPr>
          <p:nvPr/>
        </p:nvCxnSpPr>
        <p:spPr>
          <a:xfrm>
            <a:off x="2395480" y="4987592"/>
            <a:ext cx="3036750" cy="40688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CDD5963-2819-4536-A377-84ABE1461A31}"/>
              </a:ext>
            </a:extLst>
          </p:cNvPr>
          <p:cNvCxnSpPr>
            <a:cxnSpLocks/>
            <a:stCxn id="55" idx="4"/>
            <a:endCxn id="52" idx="5"/>
          </p:cNvCxnSpPr>
          <p:nvPr/>
        </p:nvCxnSpPr>
        <p:spPr>
          <a:xfrm>
            <a:off x="2351577" y="5007431"/>
            <a:ext cx="3385815" cy="2087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A883F09-CFC7-4FE6-80DF-551FC8BD9AFD}"/>
              </a:ext>
            </a:extLst>
          </p:cNvPr>
          <p:cNvCxnSpPr>
            <a:cxnSpLocks/>
            <a:stCxn id="55" idx="3"/>
            <a:endCxn id="54" idx="1"/>
          </p:cNvCxnSpPr>
          <p:nvPr/>
        </p:nvCxnSpPr>
        <p:spPr>
          <a:xfrm>
            <a:off x="2307673" y="4987592"/>
            <a:ext cx="3494312" cy="2961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14CF588-A866-403E-B16A-DB5DF6702AF2}"/>
              </a:ext>
            </a:extLst>
          </p:cNvPr>
          <p:cNvCxnSpPr>
            <a:cxnSpLocks/>
            <a:stCxn id="42" idx="5"/>
            <a:endCxn id="48" idx="3"/>
          </p:cNvCxnSpPr>
          <p:nvPr/>
        </p:nvCxnSpPr>
        <p:spPr>
          <a:xfrm flipV="1">
            <a:off x="2221308" y="4497735"/>
            <a:ext cx="2513876" cy="8708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132A183-A11D-44E9-8B1C-23C3C89A917A}"/>
              </a:ext>
            </a:extLst>
          </p:cNvPr>
          <p:cNvCxnSpPr>
            <a:cxnSpLocks/>
            <a:stCxn id="42" idx="6"/>
            <a:endCxn id="46" idx="3"/>
          </p:cNvCxnSpPr>
          <p:nvPr/>
        </p:nvCxnSpPr>
        <p:spPr>
          <a:xfrm flipV="1">
            <a:off x="2239493" y="4595709"/>
            <a:ext cx="2726803" cy="7249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7722C5F-B6E1-4F47-96ED-1CA4530BC753}"/>
              </a:ext>
            </a:extLst>
          </p:cNvPr>
          <p:cNvCxnSpPr>
            <a:cxnSpLocks/>
            <a:stCxn id="42" idx="5"/>
            <a:endCxn id="44" idx="4"/>
          </p:cNvCxnSpPr>
          <p:nvPr/>
        </p:nvCxnSpPr>
        <p:spPr>
          <a:xfrm flipV="1">
            <a:off x="2221308" y="4386946"/>
            <a:ext cx="2753724" cy="9816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D449948-4A36-4F40-8D97-2DFBAF519986}"/>
              </a:ext>
            </a:extLst>
          </p:cNvPr>
          <p:cNvCxnSpPr>
            <a:cxnSpLocks/>
            <a:stCxn id="42" idx="7"/>
            <a:endCxn id="43" idx="3"/>
          </p:cNvCxnSpPr>
          <p:nvPr/>
        </p:nvCxnSpPr>
        <p:spPr>
          <a:xfrm flipV="1">
            <a:off x="2221308" y="4214707"/>
            <a:ext cx="2557420" cy="105809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620D9B0-774E-4708-A4A6-8EAEBE7BBFD0}"/>
              </a:ext>
            </a:extLst>
          </p:cNvPr>
          <p:cNvCxnSpPr>
            <a:cxnSpLocks/>
            <a:stCxn id="55" idx="5"/>
            <a:endCxn id="43" idx="4"/>
          </p:cNvCxnSpPr>
          <p:nvPr/>
        </p:nvCxnSpPr>
        <p:spPr>
          <a:xfrm flipV="1">
            <a:off x="2395480" y="4234546"/>
            <a:ext cx="2427152" cy="7530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838B043-3670-4B4B-B46E-2EB7AE354FA7}"/>
              </a:ext>
            </a:extLst>
          </p:cNvPr>
          <p:cNvCxnSpPr>
            <a:cxnSpLocks/>
            <a:stCxn id="55" idx="6"/>
            <a:endCxn id="44" idx="1"/>
          </p:cNvCxnSpPr>
          <p:nvPr/>
        </p:nvCxnSpPr>
        <p:spPr>
          <a:xfrm flipV="1">
            <a:off x="2413665" y="4271319"/>
            <a:ext cx="2517463" cy="66837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CEDA7B9-7401-4AB8-908A-54F6415B2F4C}"/>
              </a:ext>
            </a:extLst>
          </p:cNvPr>
          <p:cNvCxnSpPr>
            <a:cxnSpLocks/>
            <a:stCxn id="55" idx="5"/>
            <a:endCxn id="46" idx="1"/>
          </p:cNvCxnSpPr>
          <p:nvPr/>
        </p:nvCxnSpPr>
        <p:spPr>
          <a:xfrm flipV="1">
            <a:off x="2395480" y="4499921"/>
            <a:ext cx="2570816" cy="4876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CD40A26-D58F-4805-BF39-60495EB8410E}"/>
              </a:ext>
            </a:extLst>
          </p:cNvPr>
          <p:cNvCxnSpPr>
            <a:cxnSpLocks/>
            <a:stCxn id="55" idx="7"/>
            <a:endCxn id="48" idx="2"/>
          </p:cNvCxnSpPr>
          <p:nvPr/>
        </p:nvCxnSpPr>
        <p:spPr>
          <a:xfrm flipV="1">
            <a:off x="2395480" y="4449841"/>
            <a:ext cx="2321519" cy="4419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63D2A5A6-0130-4A5B-A0D3-4D154C1F9DEE}"/>
              </a:ext>
            </a:extLst>
          </p:cNvPr>
          <p:cNvCxnSpPr>
            <a:cxnSpLocks/>
            <a:endCxn id="50" idx="7"/>
          </p:cNvCxnSpPr>
          <p:nvPr/>
        </p:nvCxnSpPr>
        <p:spPr>
          <a:xfrm>
            <a:off x="2631019" y="4328774"/>
            <a:ext cx="2845114" cy="108554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42938E0-2367-414C-84E0-147DA561BED3}"/>
              </a:ext>
            </a:extLst>
          </p:cNvPr>
          <p:cNvCxnSpPr>
            <a:cxnSpLocks/>
            <a:stCxn id="41" idx="6"/>
            <a:endCxn id="52" idx="6"/>
          </p:cNvCxnSpPr>
          <p:nvPr/>
        </p:nvCxnSpPr>
        <p:spPr>
          <a:xfrm>
            <a:off x="2620493" y="4340985"/>
            <a:ext cx="3135084" cy="82731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14601B5-F0E8-4FC0-9661-648F7B689811}"/>
              </a:ext>
            </a:extLst>
          </p:cNvPr>
          <p:cNvCxnSpPr>
            <a:cxnSpLocks/>
            <a:stCxn id="41" idx="5"/>
            <a:endCxn id="49" idx="7"/>
          </p:cNvCxnSpPr>
          <p:nvPr/>
        </p:nvCxnSpPr>
        <p:spPr>
          <a:xfrm>
            <a:off x="2602308" y="4388879"/>
            <a:ext cx="3091542" cy="98189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36B4F83-EEA4-4B38-BE45-07C62770DBF6}"/>
              </a:ext>
            </a:extLst>
          </p:cNvPr>
          <p:cNvCxnSpPr>
            <a:cxnSpLocks/>
            <a:stCxn id="41" idx="6"/>
            <a:endCxn id="54" idx="1"/>
          </p:cNvCxnSpPr>
          <p:nvPr/>
        </p:nvCxnSpPr>
        <p:spPr>
          <a:xfrm>
            <a:off x="2620493" y="4340985"/>
            <a:ext cx="3181492" cy="94270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A9F5C73-9875-4AC4-B8BE-5E8C36A10D43}"/>
              </a:ext>
            </a:extLst>
          </p:cNvPr>
          <p:cNvCxnSpPr>
            <a:cxnSpLocks/>
            <a:stCxn id="41" idx="5"/>
            <a:endCxn id="48" idx="0"/>
          </p:cNvCxnSpPr>
          <p:nvPr/>
        </p:nvCxnSpPr>
        <p:spPr>
          <a:xfrm flipV="1">
            <a:off x="2602308" y="4382108"/>
            <a:ext cx="2176780" cy="6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43E98FC-1F50-4D21-85FF-86FC9D53ED30}"/>
              </a:ext>
            </a:extLst>
          </p:cNvPr>
          <p:cNvCxnSpPr>
            <a:cxnSpLocks/>
            <a:stCxn id="41" idx="5"/>
            <a:endCxn id="46" idx="2"/>
          </p:cNvCxnSpPr>
          <p:nvPr/>
        </p:nvCxnSpPr>
        <p:spPr>
          <a:xfrm>
            <a:off x="2602308" y="4388879"/>
            <a:ext cx="2345803" cy="1589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D1050E0-CB2A-450A-AFF1-7516315D375C}"/>
              </a:ext>
            </a:extLst>
          </p:cNvPr>
          <p:cNvCxnSpPr>
            <a:cxnSpLocks/>
            <a:stCxn id="41" idx="1"/>
            <a:endCxn id="44" idx="1"/>
          </p:cNvCxnSpPr>
          <p:nvPr/>
        </p:nvCxnSpPr>
        <p:spPr>
          <a:xfrm flipV="1">
            <a:off x="2514501" y="4271319"/>
            <a:ext cx="2416627" cy="217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D26E35B-18D7-41C5-95D4-BA2140282F94}"/>
              </a:ext>
            </a:extLst>
          </p:cNvPr>
          <p:cNvCxnSpPr>
            <a:cxnSpLocks/>
            <a:stCxn id="41" idx="5"/>
            <a:endCxn id="43" idx="7"/>
          </p:cNvCxnSpPr>
          <p:nvPr/>
        </p:nvCxnSpPr>
        <p:spPr>
          <a:xfrm flipV="1">
            <a:off x="2602308" y="4118919"/>
            <a:ext cx="2264227" cy="269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CD054FF-798F-48FF-A599-8AC3C9F51846}"/>
              </a:ext>
            </a:extLst>
          </p:cNvPr>
          <p:cNvCxnSpPr>
            <a:cxnSpLocks/>
            <a:endCxn id="43" idx="4"/>
          </p:cNvCxnSpPr>
          <p:nvPr/>
        </p:nvCxnSpPr>
        <p:spPr>
          <a:xfrm>
            <a:off x="2603062" y="3987253"/>
            <a:ext cx="2219570" cy="24729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3EB40DC0-A1F0-47F0-947E-873B59ADBE7F}"/>
              </a:ext>
            </a:extLst>
          </p:cNvPr>
          <p:cNvCxnSpPr>
            <a:cxnSpLocks/>
            <a:stCxn id="39" idx="1"/>
            <a:endCxn id="44" idx="0"/>
          </p:cNvCxnSpPr>
          <p:nvPr/>
        </p:nvCxnSpPr>
        <p:spPr>
          <a:xfrm>
            <a:off x="2568930" y="3966520"/>
            <a:ext cx="2406102" cy="284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9D90F3F-56E9-471E-BFBB-87FE83FE5B3A}"/>
              </a:ext>
            </a:extLst>
          </p:cNvPr>
          <p:cNvCxnSpPr>
            <a:cxnSpLocks/>
            <a:stCxn id="39" idx="5"/>
            <a:endCxn id="48" idx="6"/>
          </p:cNvCxnSpPr>
          <p:nvPr/>
        </p:nvCxnSpPr>
        <p:spPr>
          <a:xfrm>
            <a:off x="2656737" y="4062308"/>
            <a:ext cx="2184439" cy="387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F9CC95E-F3DE-41E7-9BF4-99FC04887813}"/>
              </a:ext>
            </a:extLst>
          </p:cNvPr>
          <p:cNvCxnSpPr>
            <a:cxnSpLocks/>
            <a:stCxn id="39" idx="3"/>
            <a:endCxn id="46" idx="5"/>
          </p:cNvCxnSpPr>
          <p:nvPr/>
        </p:nvCxnSpPr>
        <p:spPr>
          <a:xfrm>
            <a:off x="2568930" y="4062308"/>
            <a:ext cx="2485173" cy="5334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A135A4B-7398-461F-8579-80A7D5D9833A}"/>
              </a:ext>
            </a:extLst>
          </p:cNvPr>
          <p:cNvCxnSpPr>
            <a:cxnSpLocks/>
            <a:endCxn id="52" idx="7"/>
          </p:cNvCxnSpPr>
          <p:nvPr/>
        </p:nvCxnSpPr>
        <p:spPr>
          <a:xfrm>
            <a:off x="2601220" y="4002056"/>
            <a:ext cx="3136172" cy="11183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CBCB0BD-C280-4685-9C61-2DC88C17EC96}"/>
              </a:ext>
            </a:extLst>
          </p:cNvPr>
          <p:cNvCxnSpPr>
            <a:cxnSpLocks/>
            <a:stCxn id="39" idx="4"/>
            <a:endCxn id="35" idx="2"/>
          </p:cNvCxnSpPr>
          <p:nvPr/>
        </p:nvCxnSpPr>
        <p:spPr>
          <a:xfrm>
            <a:off x="2612834" y="4082147"/>
            <a:ext cx="2822624" cy="11841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72BEDE05-3938-4119-89EB-61A3DF786029}"/>
              </a:ext>
            </a:extLst>
          </p:cNvPr>
          <p:cNvCxnSpPr>
            <a:cxnSpLocks/>
            <a:stCxn id="39" idx="4"/>
            <a:endCxn id="50" idx="5"/>
          </p:cNvCxnSpPr>
          <p:nvPr/>
        </p:nvCxnSpPr>
        <p:spPr>
          <a:xfrm>
            <a:off x="2612834" y="4082147"/>
            <a:ext cx="2863299" cy="1427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146F73B-1BFF-4676-8696-1533C789FF5F}"/>
              </a:ext>
            </a:extLst>
          </p:cNvPr>
          <p:cNvCxnSpPr>
            <a:cxnSpLocks/>
            <a:stCxn id="39" idx="5"/>
            <a:endCxn id="54" idx="3"/>
          </p:cNvCxnSpPr>
          <p:nvPr/>
        </p:nvCxnSpPr>
        <p:spPr>
          <a:xfrm>
            <a:off x="2656737" y="4062308"/>
            <a:ext cx="3145248" cy="131717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64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85" y="340609"/>
            <a:ext cx="8975590" cy="994172"/>
          </a:xfrm>
        </p:spPr>
        <p:txBody>
          <a:bodyPr>
            <a:normAutofit fontScale="90000"/>
          </a:bodyPr>
          <a:lstStyle/>
          <a:p>
            <a:r>
              <a:rPr lang="es-MX" dirty="0"/>
              <a:t>Aprendizaje Máquina (Machine </a:t>
            </a:r>
            <a:r>
              <a:rPr lang="es-MX" dirty="0" err="1"/>
              <a:t>Learning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685800" y="2255227"/>
            <a:ext cx="3502856" cy="3455377"/>
          </a:xfrm>
          <a:prstGeom prst="ellipse">
            <a:avLst/>
          </a:prstGeom>
          <a:solidFill>
            <a:schemeClr val="accent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Oval 6"/>
          <p:cNvSpPr/>
          <p:nvPr/>
        </p:nvSpPr>
        <p:spPr>
          <a:xfrm>
            <a:off x="2952457" y="2249951"/>
            <a:ext cx="3502856" cy="3455377"/>
          </a:xfrm>
          <a:prstGeom prst="ellipse">
            <a:avLst/>
          </a:prstGeom>
          <a:solidFill>
            <a:schemeClr val="tx2">
              <a:lumMod val="7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extBox 7"/>
          <p:cNvSpPr txBox="1"/>
          <p:nvPr/>
        </p:nvSpPr>
        <p:spPr>
          <a:xfrm>
            <a:off x="938140" y="3473840"/>
            <a:ext cx="17567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50" dirty="0">
                <a:solidFill>
                  <a:schemeClr val="bg1"/>
                </a:solidFill>
              </a:rPr>
              <a:t>Ciencias de Computación</a:t>
            </a:r>
            <a:endParaRPr lang="en-US" sz="225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40813" y="3602040"/>
            <a:ext cx="1600199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50" dirty="0">
                <a:solidFill>
                  <a:schemeClr val="bg1"/>
                </a:solidFill>
              </a:rPr>
              <a:t>Estadística</a:t>
            </a:r>
            <a:endParaRPr lang="en-US" sz="225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02537" y="3508242"/>
            <a:ext cx="12621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250" dirty="0">
                <a:solidFill>
                  <a:srgbClr val="FFC000"/>
                </a:solidFill>
              </a:rPr>
              <a:t>Ciencia de Datos</a:t>
            </a:r>
            <a:endParaRPr lang="en-US" sz="2250" dirty="0">
              <a:solidFill>
                <a:srgbClr val="FFC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455313" y="5373228"/>
            <a:ext cx="1972114" cy="664200"/>
            <a:chOff x="406400" y="1429533"/>
            <a:chExt cx="5689600" cy="885600"/>
          </a:xfrm>
        </p:grpSpPr>
        <p:sp>
          <p:nvSpPr>
            <p:cNvPr id="13" name="Rectangle 12"/>
            <p:cNvSpPr/>
            <p:nvPr/>
          </p:nvSpPr>
          <p:spPr>
            <a:xfrm>
              <a:off x="406400" y="1429533"/>
              <a:ext cx="5689600" cy="88560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-485121"/>
                <a:satOff val="-27976"/>
                <a:lumOff val="2876"/>
                <a:alphaOff val="0"/>
              </a:schemeClr>
            </a:fillRef>
            <a:effectRef idx="0">
              <a:schemeClr val="accent2">
                <a:hueOff val="-485121"/>
                <a:satOff val="-27976"/>
                <a:lumOff val="287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Rounded Rectangle 4"/>
            <p:cNvSpPr/>
            <p:nvPr/>
          </p:nvSpPr>
          <p:spPr>
            <a:xfrm>
              <a:off x="449631" y="1472764"/>
              <a:ext cx="5603138" cy="7991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1290" tIns="0" rIns="161290" bIns="0" numCol="1" spcCol="1270" anchor="ctr" anchorCtr="0">
              <a:noAutofit/>
            </a:bodyPr>
            <a:lstStyle/>
            <a:p>
              <a:pPr defTabSz="1000125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s-MX" sz="3000" u="sng" dirty="0">
                  <a:solidFill>
                    <a:schemeClr val="tx1"/>
                  </a:solidFill>
                </a:rPr>
                <a:t>Predicción</a:t>
              </a:r>
              <a:endParaRPr lang="en-US" sz="3000" u="sng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467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BEAE9-4F90-401F-A9F1-81249A5E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Agglomerative</a:t>
            </a:r>
            <a:r>
              <a:rPr lang="es-MX" dirty="0"/>
              <a:t> </a:t>
            </a:r>
            <a:r>
              <a:rPr lang="es-MX" dirty="0" err="1"/>
              <a:t>Clustering</a:t>
            </a:r>
            <a:endParaRPr lang="es-MX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F200B-74EC-48CA-B30E-AD66F8321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s-MX" sz="2400" dirty="0"/>
              <a:t>Cada nivel del árbol resultante es una segmentación de los datos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/>
              <a:t>Es una secuencia de agrupamientos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/>
              <a:t>La decisión consiste en podar el árbol y seleccionar el agrupamiento “más natural” de acuerdo con los datos en la secuencia.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MX" sz="2400" dirty="0"/>
              <a:t>Utiliza el </a:t>
            </a:r>
            <a:r>
              <a:rPr lang="es-MX" sz="2400" dirty="0" err="1"/>
              <a:t>dendograma</a:t>
            </a:r>
            <a:r>
              <a:rPr lang="es-MX" sz="2400" dirty="0"/>
              <a:t> para podar las ramas</a:t>
            </a:r>
          </a:p>
        </p:txBody>
      </p:sp>
    </p:spTree>
    <p:extLst>
      <p:ext uri="{BB962C8B-B14F-4D97-AF65-F5344CB8AC3E}">
        <p14:creationId xmlns:p14="http://schemas.microsoft.com/office/powerpoint/2010/main" val="8443268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8B5B9FB0-B332-4FE8-80C9-87EF2B5E34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967"/>
            <a:ext cx="9130155" cy="590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47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152F-60FA-4888-A652-72CB9230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Cálculos de Distancia para aglomerar grupos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431A2-B9CC-44D8-B317-846F0CA5596F}"/>
              </a:ext>
            </a:extLst>
          </p:cNvPr>
          <p:cNvSpPr/>
          <p:nvPr/>
        </p:nvSpPr>
        <p:spPr>
          <a:xfrm>
            <a:off x="1245996" y="2642716"/>
            <a:ext cx="1637881" cy="2160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29FB38-73B7-417C-842B-B7C947AF7D4F}"/>
              </a:ext>
            </a:extLst>
          </p:cNvPr>
          <p:cNvSpPr/>
          <p:nvPr/>
        </p:nvSpPr>
        <p:spPr>
          <a:xfrm>
            <a:off x="5869912" y="2642716"/>
            <a:ext cx="1637881" cy="2160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5E40D6-B54C-4FBB-B470-8A8C322D1E6B}"/>
              </a:ext>
            </a:extLst>
          </p:cNvPr>
          <p:cNvSpPr/>
          <p:nvPr/>
        </p:nvSpPr>
        <p:spPr>
          <a:xfrm>
            <a:off x="1475433" y="3235569"/>
            <a:ext cx="160774" cy="193431"/>
          </a:xfrm>
          <a:prstGeom prst="triangl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86E5B7D-D061-43CC-B0C4-6CFCDD430389}"/>
              </a:ext>
            </a:extLst>
          </p:cNvPr>
          <p:cNvSpPr/>
          <p:nvPr/>
        </p:nvSpPr>
        <p:spPr>
          <a:xfrm>
            <a:off x="1708220" y="3825909"/>
            <a:ext cx="160774" cy="193431"/>
          </a:xfrm>
          <a:prstGeom prst="triangl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4E80E89-CEF5-4024-8E7E-70E4537D2E55}"/>
              </a:ext>
            </a:extLst>
          </p:cNvPr>
          <p:cNvSpPr/>
          <p:nvPr/>
        </p:nvSpPr>
        <p:spPr>
          <a:xfrm>
            <a:off x="2291025" y="3722914"/>
            <a:ext cx="160774" cy="193431"/>
          </a:xfrm>
          <a:prstGeom prst="triangl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4325A-3F7F-44FC-ADDC-A941A4AE30A2}"/>
              </a:ext>
            </a:extLst>
          </p:cNvPr>
          <p:cNvSpPr/>
          <p:nvPr/>
        </p:nvSpPr>
        <p:spPr>
          <a:xfrm>
            <a:off x="6189785" y="3235569"/>
            <a:ext cx="341644" cy="193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5FD61-F835-478C-9F27-4466090FD715}"/>
              </a:ext>
            </a:extLst>
          </p:cNvPr>
          <p:cNvSpPr/>
          <p:nvPr/>
        </p:nvSpPr>
        <p:spPr>
          <a:xfrm>
            <a:off x="6995328" y="3604007"/>
            <a:ext cx="341644" cy="193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449992-B3A6-4E28-9A55-0E78831C1B59}"/>
              </a:ext>
            </a:extLst>
          </p:cNvPr>
          <p:cNvSpPr/>
          <p:nvPr/>
        </p:nvSpPr>
        <p:spPr>
          <a:xfrm>
            <a:off x="6189785" y="3916345"/>
            <a:ext cx="341644" cy="193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556B1F-16A6-4691-BF98-DD1DA936C7F0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1596014" y="3332285"/>
            <a:ext cx="5570136" cy="27172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E54B7A-7E21-4E90-955B-52216DCAB969}"/>
              </a:ext>
            </a:extLst>
          </p:cNvPr>
          <p:cNvSpPr txBox="1"/>
          <p:nvPr/>
        </p:nvSpPr>
        <p:spPr>
          <a:xfrm>
            <a:off x="3702817" y="2567047"/>
            <a:ext cx="173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Distancia Máxima</a:t>
            </a:r>
          </a:p>
        </p:txBody>
      </p:sp>
    </p:spTree>
    <p:extLst>
      <p:ext uri="{BB962C8B-B14F-4D97-AF65-F5344CB8AC3E}">
        <p14:creationId xmlns:p14="http://schemas.microsoft.com/office/powerpoint/2010/main" val="1233325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152F-60FA-4888-A652-72CB9230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Cálculos de Distancia para aglomerar grupos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431A2-B9CC-44D8-B317-846F0CA5596F}"/>
              </a:ext>
            </a:extLst>
          </p:cNvPr>
          <p:cNvSpPr/>
          <p:nvPr/>
        </p:nvSpPr>
        <p:spPr>
          <a:xfrm>
            <a:off x="1245996" y="2642716"/>
            <a:ext cx="1637881" cy="2160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29FB38-73B7-417C-842B-B7C947AF7D4F}"/>
              </a:ext>
            </a:extLst>
          </p:cNvPr>
          <p:cNvSpPr/>
          <p:nvPr/>
        </p:nvSpPr>
        <p:spPr>
          <a:xfrm>
            <a:off x="5869912" y="2642716"/>
            <a:ext cx="1637881" cy="2160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5E40D6-B54C-4FBB-B470-8A8C322D1E6B}"/>
              </a:ext>
            </a:extLst>
          </p:cNvPr>
          <p:cNvSpPr/>
          <p:nvPr/>
        </p:nvSpPr>
        <p:spPr>
          <a:xfrm>
            <a:off x="1475433" y="3235569"/>
            <a:ext cx="160774" cy="193431"/>
          </a:xfrm>
          <a:prstGeom prst="triangl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86E5B7D-D061-43CC-B0C4-6CFCDD430389}"/>
              </a:ext>
            </a:extLst>
          </p:cNvPr>
          <p:cNvSpPr/>
          <p:nvPr/>
        </p:nvSpPr>
        <p:spPr>
          <a:xfrm>
            <a:off x="1708220" y="3825909"/>
            <a:ext cx="160774" cy="193431"/>
          </a:xfrm>
          <a:prstGeom prst="triangl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4E80E89-CEF5-4024-8E7E-70E4537D2E55}"/>
              </a:ext>
            </a:extLst>
          </p:cNvPr>
          <p:cNvSpPr/>
          <p:nvPr/>
        </p:nvSpPr>
        <p:spPr>
          <a:xfrm>
            <a:off x="2291025" y="3722914"/>
            <a:ext cx="160774" cy="193431"/>
          </a:xfrm>
          <a:prstGeom prst="triangl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4325A-3F7F-44FC-ADDC-A941A4AE30A2}"/>
              </a:ext>
            </a:extLst>
          </p:cNvPr>
          <p:cNvSpPr/>
          <p:nvPr/>
        </p:nvSpPr>
        <p:spPr>
          <a:xfrm>
            <a:off x="6189785" y="3235569"/>
            <a:ext cx="341644" cy="193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5FD61-F835-478C-9F27-4466090FD715}"/>
              </a:ext>
            </a:extLst>
          </p:cNvPr>
          <p:cNvSpPr/>
          <p:nvPr/>
        </p:nvSpPr>
        <p:spPr>
          <a:xfrm>
            <a:off x="6995328" y="3604007"/>
            <a:ext cx="341644" cy="193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449992-B3A6-4E28-9A55-0E78831C1B59}"/>
              </a:ext>
            </a:extLst>
          </p:cNvPr>
          <p:cNvSpPr/>
          <p:nvPr/>
        </p:nvSpPr>
        <p:spPr>
          <a:xfrm>
            <a:off x="6189785" y="3916345"/>
            <a:ext cx="341644" cy="193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556B1F-16A6-4691-BF98-DD1DA936C7F0}"/>
              </a:ext>
            </a:extLst>
          </p:cNvPr>
          <p:cNvCxnSpPr>
            <a:cxnSpLocks/>
          </p:cNvCxnSpPr>
          <p:nvPr/>
        </p:nvCxnSpPr>
        <p:spPr>
          <a:xfrm>
            <a:off x="2451799" y="3797439"/>
            <a:ext cx="3657599" cy="22190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E54B7A-7E21-4E90-955B-52216DCAB969}"/>
              </a:ext>
            </a:extLst>
          </p:cNvPr>
          <p:cNvSpPr txBox="1"/>
          <p:nvPr/>
        </p:nvSpPr>
        <p:spPr>
          <a:xfrm>
            <a:off x="3702817" y="2567047"/>
            <a:ext cx="173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Distancia Mínima</a:t>
            </a:r>
          </a:p>
        </p:txBody>
      </p:sp>
    </p:spTree>
    <p:extLst>
      <p:ext uri="{BB962C8B-B14F-4D97-AF65-F5344CB8AC3E}">
        <p14:creationId xmlns:p14="http://schemas.microsoft.com/office/powerpoint/2010/main" val="25499727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2152F-60FA-4888-A652-72CB92303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Cálculos de Distancia para aglomerar grupos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F3431A2-B9CC-44D8-B317-846F0CA5596F}"/>
              </a:ext>
            </a:extLst>
          </p:cNvPr>
          <p:cNvSpPr/>
          <p:nvPr/>
        </p:nvSpPr>
        <p:spPr>
          <a:xfrm>
            <a:off x="1245996" y="2642716"/>
            <a:ext cx="1637881" cy="2160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29FB38-73B7-417C-842B-B7C947AF7D4F}"/>
              </a:ext>
            </a:extLst>
          </p:cNvPr>
          <p:cNvSpPr/>
          <p:nvPr/>
        </p:nvSpPr>
        <p:spPr>
          <a:xfrm>
            <a:off x="5869912" y="2642716"/>
            <a:ext cx="1637881" cy="216039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C5E40D6-B54C-4FBB-B470-8A8C322D1E6B}"/>
              </a:ext>
            </a:extLst>
          </p:cNvPr>
          <p:cNvSpPr/>
          <p:nvPr/>
        </p:nvSpPr>
        <p:spPr>
          <a:xfrm>
            <a:off x="1475433" y="3235569"/>
            <a:ext cx="160774" cy="193431"/>
          </a:xfrm>
          <a:prstGeom prst="triangl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786E5B7D-D061-43CC-B0C4-6CFCDD430389}"/>
              </a:ext>
            </a:extLst>
          </p:cNvPr>
          <p:cNvSpPr/>
          <p:nvPr/>
        </p:nvSpPr>
        <p:spPr>
          <a:xfrm>
            <a:off x="1708220" y="3825909"/>
            <a:ext cx="160774" cy="193431"/>
          </a:xfrm>
          <a:prstGeom prst="triangl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4E80E89-CEF5-4024-8E7E-70E4537D2E55}"/>
              </a:ext>
            </a:extLst>
          </p:cNvPr>
          <p:cNvSpPr/>
          <p:nvPr/>
        </p:nvSpPr>
        <p:spPr>
          <a:xfrm>
            <a:off x="2291025" y="3722914"/>
            <a:ext cx="160774" cy="193431"/>
          </a:xfrm>
          <a:prstGeom prst="triangle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F4325A-3F7F-44FC-ADDC-A941A4AE30A2}"/>
              </a:ext>
            </a:extLst>
          </p:cNvPr>
          <p:cNvSpPr/>
          <p:nvPr/>
        </p:nvSpPr>
        <p:spPr>
          <a:xfrm>
            <a:off x="6189785" y="3235569"/>
            <a:ext cx="341644" cy="193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5FD61-F835-478C-9F27-4466090FD715}"/>
              </a:ext>
            </a:extLst>
          </p:cNvPr>
          <p:cNvSpPr/>
          <p:nvPr/>
        </p:nvSpPr>
        <p:spPr>
          <a:xfrm>
            <a:off x="6995328" y="3604007"/>
            <a:ext cx="341644" cy="193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449992-B3A6-4E28-9A55-0E78831C1B59}"/>
              </a:ext>
            </a:extLst>
          </p:cNvPr>
          <p:cNvSpPr/>
          <p:nvPr/>
        </p:nvSpPr>
        <p:spPr>
          <a:xfrm>
            <a:off x="6189785" y="3916345"/>
            <a:ext cx="341644" cy="1934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D556B1F-16A6-4691-BF98-DD1DA936C7F0}"/>
              </a:ext>
            </a:extLst>
          </p:cNvPr>
          <p:cNvCxnSpPr>
            <a:cxnSpLocks/>
          </p:cNvCxnSpPr>
          <p:nvPr/>
        </p:nvCxnSpPr>
        <p:spPr>
          <a:xfrm>
            <a:off x="2069960" y="3506875"/>
            <a:ext cx="4561952" cy="2160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3E54B7A-7E21-4E90-955B-52216DCAB969}"/>
              </a:ext>
            </a:extLst>
          </p:cNvPr>
          <p:cNvSpPr txBox="1"/>
          <p:nvPr/>
        </p:nvSpPr>
        <p:spPr>
          <a:xfrm>
            <a:off x="3702817" y="2567047"/>
            <a:ext cx="1738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Distancia Promedio</a:t>
            </a:r>
          </a:p>
        </p:txBody>
      </p:sp>
    </p:spTree>
    <p:extLst>
      <p:ext uri="{BB962C8B-B14F-4D97-AF65-F5344CB8AC3E}">
        <p14:creationId xmlns:p14="http://schemas.microsoft.com/office/powerpoint/2010/main" val="84095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226" y="2587678"/>
            <a:ext cx="5246225" cy="34196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57250"/>
            <a:ext cx="7886700" cy="654148"/>
          </a:xfrm>
        </p:spPr>
        <p:txBody>
          <a:bodyPr>
            <a:normAutofit fontScale="90000"/>
          </a:bodyPr>
          <a:lstStyle/>
          <a:p>
            <a:r>
              <a:rPr lang="es-MX" dirty="0"/>
              <a:t>Regresión Lineal: sesgo de la variable omitida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50726" y="1768780"/>
                <a:ext cx="7825888" cy="4385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𝑃𝑟𝑒𝑐𝑖𝑜</m:t>
                          </m:r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b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5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25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25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5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25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2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2250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s-MX" sz="225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50">
                          <a:latin typeface="Cambria Math" panose="02040503050406030204" pitchFamily="18" charset="0"/>
                        </a:rPr>
                        <m:t>+ ԑ</m:t>
                      </m:r>
                    </m:oMath>
                  </m:oMathPara>
                </a14:m>
                <a:endParaRPr lang="en-US" sz="225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726" y="1768780"/>
                <a:ext cx="7825888" cy="438582"/>
              </a:xfrm>
              <a:prstGeom prst="rect">
                <a:avLst/>
              </a:prstGeom>
              <a:blipFill>
                <a:blip r:embed="rId3"/>
                <a:stretch>
                  <a:fillRect l="-78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3708594" y="1801545"/>
            <a:ext cx="379829" cy="41470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09445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174341"/>
            <a:ext cx="8125097" cy="1063225"/>
          </a:xfrm>
        </p:spPr>
        <p:txBody>
          <a:bodyPr/>
          <a:lstStyle/>
          <a:p>
            <a:r>
              <a:rPr lang="es-MX" dirty="0"/>
              <a:t>Supervisado vs. No Supervisado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1436915" y="2159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97629" y="1835834"/>
            <a:ext cx="1970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Aprendizaje Supervisado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67943" y="1835834"/>
            <a:ext cx="166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Aprendizaje  No Supervisado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49832" y="4720549"/>
            <a:ext cx="1208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Variable Continua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93373" y="2804329"/>
            <a:ext cx="1295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Variable Categórica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2837" y="6452103"/>
            <a:ext cx="53928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 clave </a:t>
            </a:r>
            <a:r>
              <a:rPr lang="en-US" sz="2000" dirty="0" err="1"/>
              <a:t>est</a:t>
            </a:r>
            <a:r>
              <a:rPr lang="es-MX" sz="2000" dirty="0"/>
              <a:t>á en las etiquetas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41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Overfitting</a:t>
            </a:r>
            <a:r>
              <a:rPr lang="es-MX" dirty="0"/>
              <a:t> and Cross </a:t>
            </a:r>
            <a:r>
              <a:rPr lang="es-MX" dirty="0" err="1"/>
              <a:t>Validation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7142" y="1909925"/>
            <a:ext cx="4615434" cy="359130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7258" y="5673795"/>
            <a:ext cx="79152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Fuente: </a:t>
            </a:r>
            <a:r>
              <a:rPr lang="en-US" dirty="0" err="1">
                <a:latin typeface="Arial" panose="020B0604020202020204" pitchFamily="34" charset="0"/>
              </a:rPr>
              <a:t>Attewell</a:t>
            </a:r>
            <a:r>
              <a:rPr lang="en-US" dirty="0">
                <a:latin typeface="Arial" panose="020B0604020202020204" pitchFamily="34" charset="0"/>
              </a:rPr>
              <a:t>, P., &amp; Monaghan, D. (2015). </a:t>
            </a:r>
            <a:r>
              <a:rPr lang="en-US" i="1" dirty="0">
                <a:latin typeface="Arial" panose="020B0604020202020204" pitchFamily="34" charset="0"/>
              </a:rPr>
              <a:t>Data mining for the social sciences: An introduction</a:t>
            </a:r>
            <a:r>
              <a:rPr lang="en-US" dirty="0">
                <a:latin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</a:rPr>
              <a:t>Univ</a:t>
            </a:r>
            <a:r>
              <a:rPr lang="en-US" dirty="0">
                <a:latin typeface="Arial" panose="020B0604020202020204" pitchFamily="34" charset="0"/>
              </a:rPr>
              <a:t> of California Press.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62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Reducción de Dimensionalidad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21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8468-E359-414D-AFE6-A66595C0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 Principales (PCA)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0F2A-E590-4B40-A6EF-779369455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" y="2176813"/>
            <a:ext cx="7543801" cy="3372652"/>
          </a:xfrm>
        </p:spPr>
        <p:txBody>
          <a:bodyPr>
            <a:normAutofit/>
          </a:bodyPr>
          <a:lstStyle/>
          <a:p>
            <a:pPr marL="536575" indent="-5365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sz="3200" dirty="0"/>
              <a:t>Reducción de dimensionalidad</a:t>
            </a:r>
          </a:p>
          <a:p>
            <a:pPr marL="536575" indent="-5365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sz="3200" dirty="0"/>
              <a:t>Transformación de coordenadas</a:t>
            </a:r>
          </a:p>
          <a:p>
            <a:pPr marL="536575" indent="-5365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sz="3200" dirty="0"/>
              <a:t>Rotación de los Ejes</a:t>
            </a:r>
          </a:p>
          <a:p>
            <a:pPr marL="536575" indent="-5365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sz="3200" dirty="0"/>
              <a:t>Ejes son perpendiculares: la elección de X determina Y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059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98468-E359-414D-AFE6-A66595C0E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Componentes Principales (PCA)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0F2A-E590-4B40-A6EF-779369455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36575" indent="-5365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sz="2800" dirty="0"/>
              <a:t>La rotación se hace de acuerdo a los </a:t>
            </a:r>
            <a:r>
              <a:rPr lang="es-MX" sz="2800" dirty="0" err="1"/>
              <a:t>Eigenvalues</a:t>
            </a:r>
            <a:r>
              <a:rPr lang="es-MX" sz="2800" dirty="0"/>
              <a:t> y </a:t>
            </a:r>
            <a:r>
              <a:rPr lang="es-MX" sz="2800" dirty="0" err="1"/>
              <a:t>Eigenvectors</a:t>
            </a:r>
            <a:r>
              <a:rPr lang="es-MX" sz="2800" dirty="0"/>
              <a:t> de la matriz de correlación</a:t>
            </a:r>
          </a:p>
          <a:p>
            <a:pPr marL="536575" indent="-5365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sz="2800" dirty="0"/>
              <a:t>En PCA, cada </a:t>
            </a:r>
            <a:r>
              <a:rPr lang="es-MX" sz="2800" dirty="0" err="1"/>
              <a:t>Eigenvector</a:t>
            </a:r>
            <a:r>
              <a:rPr lang="es-MX" sz="2800" dirty="0"/>
              <a:t> es un vector apuntando en la dirección de el eje de un nuevo sistema de coordenadas. </a:t>
            </a:r>
          </a:p>
          <a:p>
            <a:pPr marL="536575" indent="-5365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sz="2800" dirty="0"/>
              <a:t>El nuevo eje con el </a:t>
            </a:r>
            <a:r>
              <a:rPr lang="es-MX" sz="2800" dirty="0" err="1"/>
              <a:t>eigenvalue</a:t>
            </a:r>
            <a:r>
              <a:rPr lang="es-MX" sz="2800" dirty="0"/>
              <a:t> más grande es el eje que explica la mayor variación </a:t>
            </a:r>
          </a:p>
          <a:p>
            <a:pPr marL="536575" indent="-5365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s-MX" sz="2800" dirty="0"/>
              <a:t>Interpretación del primer eje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81818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6239</TotalTime>
  <Words>760</Words>
  <Application>Microsoft Office PowerPoint</Application>
  <PresentationFormat>On-screen Show (4:3)</PresentationFormat>
  <Paragraphs>129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Wingdings</vt:lpstr>
      <vt:lpstr>Retrospect</vt:lpstr>
      <vt:lpstr>Aprendizaje Máquina No Supervisado: Reducción de Dimensionalidad y  K-Means Clustering </vt:lpstr>
      <vt:lpstr>Predicción</vt:lpstr>
      <vt:lpstr>Aprendizaje Máquina (Machine Learning)</vt:lpstr>
      <vt:lpstr>Regresión Lineal: sesgo de la variable omitida</vt:lpstr>
      <vt:lpstr>Supervisado vs. No Supervisado</vt:lpstr>
      <vt:lpstr>Overfitting and Cross Validation</vt:lpstr>
      <vt:lpstr>Reducción de Dimensionalidad</vt:lpstr>
      <vt:lpstr>Componentes Principales (PCA)</vt:lpstr>
      <vt:lpstr>Componentes Principales (PCA)</vt:lpstr>
      <vt:lpstr>Componentes Principales</vt:lpstr>
      <vt:lpstr>Componentes Principales</vt:lpstr>
      <vt:lpstr>K-means Clustering</vt:lpstr>
      <vt:lpstr>Función de Pérdida (Loss Function)</vt:lpstr>
      <vt:lpstr>Función de Pérdida (Loss Function)</vt:lpstr>
      <vt:lpstr>Función de Pérdida en K-Means</vt:lpstr>
      <vt:lpstr>K-Means Clustering</vt:lpstr>
      <vt:lpstr>K-Means Clustering</vt:lpstr>
      <vt:lpstr>K-Means Clustering</vt:lpstr>
      <vt:lpstr>K-Means Clustering</vt:lpstr>
      <vt:lpstr>Función de Pérdida (Loss Function)</vt:lpstr>
      <vt:lpstr>Iterador sobre la función de pérdida</vt:lpstr>
      <vt:lpstr>Hierarchical Clustering</vt:lpstr>
      <vt:lpstr>Requerimientos del K-means</vt:lpstr>
      <vt:lpstr>Hierarchical Clustering</vt:lpstr>
      <vt:lpstr>Hierarchical Clusterings</vt:lpstr>
      <vt:lpstr>Hierarchical Clusterings</vt:lpstr>
      <vt:lpstr>Hierarchical Clusterings</vt:lpstr>
      <vt:lpstr>Hierarchical Clusterings</vt:lpstr>
      <vt:lpstr>Hierarchical Clusterings</vt:lpstr>
      <vt:lpstr>Agglomerative Clustering</vt:lpstr>
      <vt:lpstr>PowerPoint Presentation</vt:lpstr>
      <vt:lpstr>Cálculos de Distancia para aglomerar grupos</vt:lpstr>
      <vt:lpstr>Cálculos de Distancia para aglomerar grupos</vt:lpstr>
      <vt:lpstr>Cálculos de Distancia para aglomerar grupos</vt:lpstr>
    </vt:vector>
  </TitlesOfParts>
  <Company>Massachuetts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Aplicaciones de “Big Data” en Estudios Urbanos y de Población</dc:title>
  <dc:creator>rponcelo</dc:creator>
  <cp:lastModifiedBy>Roberto Ponce López</cp:lastModifiedBy>
  <cp:revision>261</cp:revision>
  <dcterms:created xsi:type="dcterms:W3CDTF">2017-05-29T14:45:09Z</dcterms:created>
  <dcterms:modified xsi:type="dcterms:W3CDTF">2021-03-11T00:21:24Z</dcterms:modified>
</cp:coreProperties>
</file>