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2" r:id="rId2"/>
  </p:sldMasterIdLst>
  <p:notesMasterIdLst>
    <p:notesMasterId r:id="rId56"/>
  </p:notesMasterIdLst>
  <p:sldIdLst>
    <p:sldId id="1417" r:id="rId3"/>
    <p:sldId id="1322" r:id="rId4"/>
    <p:sldId id="1323" r:id="rId5"/>
    <p:sldId id="1038" r:id="rId6"/>
    <p:sldId id="1341" r:id="rId7"/>
    <p:sldId id="1418" r:id="rId8"/>
    <p:sldId id="1570" r:id="rId9"/>
    <p:sldId id="1315" r:id="rId10"/>
    <p:sldId id="1349" r:id="rId11"/>
    <p:sldId id="1351" r:id="rId12"/>
    <p:sldId id="1350" r:id="rId13"/>
    <p:sldId id="1581" r:id="rId14"/>
    <p:sldId id="1568" r:id="rId15"/>
    <p:sldId id="1569" r:id="rId16"/>
    <p:sldId id="1313" r:id="rId17"/>
    <p:sldId id="1326" r:id="rId18"/>
    <p:sldId id="1327" r:id="rId19"/>
    <p:sldId id="1329" r:id="rId20"/>
    <p:sldId id="1330" r:id="rId21"/>
    <p:sldId id="1332" r:id="rId22"/>
    <p:sldId id="1354" r:id="rId23"/>
    <p:sldId id="1333" r:id="rId24"/>
    <p:sldId id="1334" r:id="rId25"/>
    <p:sldId id="1335" r:id="rId26"/>
    <p:sldId id="1336" r:id="rId27"/>
    <p:sldId id="1337" r:id="rId28"/>
    <p:sldId id="1338" r:id="rId29"/>
    <p:sldId id="1339" r:id="rId30"/>
    <p:sldId id="1567" r:id="rId31"/>
    <p:sldId id="1340" r:id="rId32"/>
    <p:sldId id="1324" r:id="rId33"/>
    <p:sldId id="1573" r:id="rId34"/>
    <p:sldId id="1574" r:id="rId35"/>
    <p:sldId id="1316" r:id="rId36"/>
    <p:sldId id="1262" r:id="rId37"/>
    <p:sldId id="1263" r:id="rId38"/>
    <p:sldId id="1264" r:id="rId39"/>
    <p:sldId id="1266" r:id="rId40"/>
    <p:sldId id="1268" r:id="rId41"/>
    <p:sldId id="1269" r:id="rId42"/>
    <p:sldId id="1342" r:id="rId43"/>
    <p:sldId id="1572" r:id="rId44"/>
    <p:sldId id="1571" r:id="rId45"/>
    <p:sldId id="1575" r:id="rId46"/>
    <p:sldId id="1576" r:id="rId47"/>
    <p:sldId id="1577" r:id="rId48"/>
    <p:sldId id="1578" r:id="rId49"/>
    <p:sldId id="1579" r:id="rId50"/>
    <p:sldId id="1580" r:id="rId51"/>
    <p:sldId id="1345" r:id="rId52"/>
    <p:sldId id="1346" r:id="rId53"/>
    <p:sldId id="1348" r:id="rId54"/>
    <p:sldId id="1023" r:id="rId55"/>
  </p:sldIdLst>
  <p:sldSz cx="12192000" cy="6858000"/>
  <p:notesSz cx="6724650"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FF"/>
    <a:srgbClr val="660066"/>
    <a:srgbClr val="E0E885"/>
    <a:srgbClr val="D0DB41"/>
    <a:srgbClr val="FFFF99"/>
    <a:srgbClr val="FF66FF"/>
    <a:srgbClr val="CC99FF"/>
    <a:srgbClr val="AF89B0"/>
    <a:srgbClr val="C5AA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86633" autoAdjust="0"/>
  </p:normalViewPr>
  <p:slideViewPr>
    <p:cSldViewPr snapToGrid="0">
      <p:cViewPr varScale="1">
        <p:scale>
          <a:sx n="74" d="100"/>
          <a:sy n="74" d="100"/>
        </p:scale>
        <p:origin x="141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66FCE-1ED6-4E20-86E5-22D969EB204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ES"/>
        </a:p>
      </dgm:t>
    </dgm:pt>
    <dgm:pt modelId="{0FC807F9-519C-487D-A54E-A7EAF45A49C8}">
      <dgm:prSet phldrT="[Texto]"/>
      <dgm:spPr/>
      <dgm:t>
        <a:bodyPr/>
        <a:lstStyle/>
        <a:p>
          <a:pPr algn="ctr"/>
          <a:r>
            <a:rPr lang="es-ES" dirty="0"/>
            <a:t>Proceso Administrativo</a:t>
          </a:r>
        </a:p>
      </dgm:t>
    </dgm:pt>
    <dgm:pt modelId="{F45C70E1-DDA3-4D88-A2FA-0019E3CE5B1E}" type="parTrans" cxnId="{804BB9E2-2C4B-4218-B9E1-06820691B980}">
      <dgm:prSet/>
      <dgm:spPr/>
      <dgm:t>
        <a:bodyPr/>
        <a:lstStyle/>
        <a:p>
          <a:pPr algn="ctr"/>
          <a:endParaRPr lang="es-ES"/>
        </a:p>
      </dgm:t>
    </dgm:pt>
    <dgm:pt modelId="{706E95BF-5260-4EEB-B9FC-CBEED0A0549E}" type="sibTrans" cxnId="{804BB9E2-2C4B-4218-B9E1-06820691B980}">
      <dgm:prSet/>
      <dgm:spPr/>
      <dgm:t>
        <a:bodyPr/>
        <a:lstStyle/>
        <a:p>
          <a:pPr algn="ctr"/>
          <a:endParaRPr lang="es-ES"/>
        </a:p>
      </dgm:t>
    </dgm:pt>
    <dgm:pt modelId="{D3A0662D-B51D-4ADC-A48D-A40C058FC782}">
      <dgm:prSet phldrT="[Texto]"/>
      <dgm:spPr/>
      <dgm:t>
        <a:bodyPr/>
        <a:lstStyle/>
        <a:p>
          <a:pPr algn="ctr"/>
          <a:r>
            <a:rPr lang="es-ES" dirty="0"/>
            <a:t>Planificación</a:t>
          </a:r>
        </a:p>
      </dgm:t>
    </dgm:pt>
    <dgm:pt modelId="{CCBA3286-C032-48BF-B6BE-C8EA2D08F4D4}" type="parTrans" cxnId="{FBAD080F-E7E0-4DF9-A906-919858315A7F}">
      <dgm:prSet/>
      <dgm:spPr/>
      <dgm:t>
        <a:bodyPr/>
        <a:lstStyle/>
        <a:p>
          <a:pPr algn="ctr"/>
          <a:endParaRPr lang="es-ES"/>
        </a:p>
      </dgm:t>
    </dgm:pt>
    <dgm:pt modelId="{B7A5E70B-00F6-472D-8E66-1E20B3467156}" type="sibTrans" cxnId="{FBAD080F-E7E0-4DF9-A906-919858315A7F}">
      <dgm:prSet/>
      <dgm:spPr/>
      <dgm:t>
        <a:bodyPr/>
        <a:lstStyle/>
        <a:p>
          <a:pPr algn="ctr"/>
          <a:endParaRPr lang="es-ES"/>
        </a:p>
      </dgm:t>
    </dgm:pt>
    <dgm:pt modelId="{29CB793B-505F-40B5-AA6C-F272D8ABA20E}">
      <dgm:prSet phldrT="[Texto]"/>
      <dgm:spPr/>
      <dgm:t>
        <a:bodyPr/>
        <a:lstStyle/>
        <a:p>
          <a:pPr algn="ctr"/>
          <a:r>
            <a:rPr lang="es-ES" dirty="0"/>
            <a:t>Organización</a:t>
          </a:r>
        </a:p>
      </dgm:t>
    </dgm:pt>
    <dgm:pt modelId="{89A3DCB8-D416-4B44-A1B6-DE046EE4BB1E}" type="parTrans" cxnId="{C6EA9FEE-2940-4BFA-8115-8D45D88AD7E9}">
      <dgm:prSet/>
      <dgm:spPr/>
      <dgm:t>
        <a:bodyPr/>
        <a:lstStyle/>
        <a:p>
          <a:pPr algn="ctr"/>
          <a:endParaRPr lang="es-ES"/>
        </a:p>
      </dgm:t>
    </dgm:pt>
    <dgm:pt modelId="{B3AF0C3C-EDA7-4A1C-9609-61C28A693A26}" type="sibTrans" cxnId="{C6EA9FEE-2940-4BFA-8115-8D45D88AD7E9}">
      <dgm:prSet/>
      <dgm:spPr/>
      <dgm:t>
        <a:bodyPr/>
        <a:lstStyle/>
        <a:p>
          <a:pPr algn="ctr"/>
          <a:endParaRPr lang="es-ES"/>
        </a:p>
      </dgm:t>
    </dgm:pt>
    <dgm:pt modelId="{926DBE4D-4855-4615-B6AA-DE9D9DFA1442}">
      <dgm:prSet phldrT="[Texto]"/>
      <dgm:spPr/>
      <dgm:t>
        <a:bodyPr/>
        <a:lstStyle/>
        <a:p>
          <a:pPr algn="ctr"/>
          <a:r>
            <a:rPr lang="es-ES" dirty="0"/>
            <a:t>Dirección</a:t>
          </a:r>
        </a:p>
      </dgm:t>
    </dgm:pt>
    <dgm:pt modelId="{7A890066-608D-41A5-98A3-66206F8D30AD}" type="parTrans" cxnId="{00022374-E1ED-4559-8ADB-137C974AE1ED}">
      <dgm:prSet/>
      <dgm:spPr/>
      <dgm:t>
        <a:bodyPr/>
        <a:lstStyle/>
        <a:p>
          <a:pPr algn="ctr"/>
          <a:endParaRPr lang="es-ES"/>
        </a:p>
      </dgm:t>
    </dgm:pt>
    <dgm:pt modelId="{34807EA1-F28E-4F86-9CA6-07C8CE3EE671}" type="sibTrans" cxnId="{00022374-E1ED-4559-8ADB-137C974AE1ED}">
      <dgm:prSet/>
      <dgm:spPr/>
      <dgm:t>
        <a:bodyPr/>
        <a:lstStyle/>
        <a:p>
          <a:pPr algn="ctr"/>
          <a:endParaRPr lang="es-ES"/>
        </a:p>
      </dgm:t>
    </dgm:pt>
    <dgm:pt modelId="{E5F1741A-56C8-4C1A-8751-92495F502074}">
      <dgm:prSet phldrT="[Texto]"/>
      <dgm:spPr/>
      <dgm:t>
        <a:bodyPr/>
        <a:lstStyle/>
        <a:p>
          <a:pPr algn="ctr"/>
          <a:r>
            <a:rPr lang="es-ES" dirty="0"/>
            <a:t>Control</a:t>
          </a:r>
        </a:p>
      </dgm:t>
    </dgm:pt>
    <dgm:pt modelId="{AC942F6E-778D-4EFB-957A-17DD3FAFAB09}" type="parTrans" cxnId="{AE60E24E-F4B2-4742-B98F-03EF278E3BFA}">
      <dgm:prSet/>
      <dgm:spPr/>
      <dgm:t>
        <a:bodyPr/>
        <a:lstStyle/>
        <a:p>
          <a:pPr algn="ctr"/>
          <a:endParaRPr lang="es-ES"/>
        </a:p>
      </dgm:t>
    </dgm:pt>
    <dgm:pt modelId="{E78E8081-EBFD-42D7-B31B-AEA08ACA2DCE}" type="sibTrans" cxnId="{AE60E24E-F4B2-4742-B98F-03EF278E3BFA}">
      <dgm:prSet/>
      <dgm:spPr/>
      <dgm:t>
        <a:bodyPr/>
        <a:lstStyle/>
        <a:p>
          <a:pPr algn="ctr"/>
          <a:endParaRPr lang="es-ES"/>
        </a:p>
      </dgm:t>
    </dgm:pt>
    <dgm:pt modelId="{1A0E81B6-F8CD-467C-81E4-70937BB9AEAC}" type="pres">
      <dgm:prSet presAssocID="{3A366FCE-1ED6-4E20-86E5-22D969EB2049}" presName="Name0" presStyleCnt="0">
        <dgm:presLayoutVars>
          <dgm:chMax val="1"/>
          <dgm:dir/>
          <dgm:animLvl val="ctr"/>
          <dgm:resizeHandles val="exact"/>
        </dgm:presLayoutVars>
      </dgm:prSet>
      <dgm:spPr/>
    </dgm:pt>
    <dgm:pt modelId="{8C20E942-5EBF-4438-9E30-664CE5CAB318}" type="pres">
      <dgm:prSet presAssocID="{0FC807F9-519C-487D-A54E-A7EAF45A49C8}" presName="centerShape" presStyleLbl="node0" presStyleIdx="0" presStyleCnt="1"/>
      <dgm:spPr/>
    </dgm:pt>
    <dgm:pt modelId="{B9A85714-6613-43F2-B81D-F6A12ECF0177}" type="pres">
      <dgm:prSet presAssocID="{D3A0662D-B51D-4ADC-A48D-A40C058FC782}" presName="node" presStyleLbl="node1" presStyleIdx="0" presStyleCnt="4">
        <dgm:presLayoutVars>
          <dgm:bulletEnabled val="1"/>
        </dgm:presLayoutVars>
      </dgm:prSet>
      <dgm:spPr/>
    </dgm:pt>
    <dgm:pt modelId="{96775108-A6F7-4626-B65E-249D3CFE40A7}" type="pres">
      <dgm:prSet presAssocID="{D3A0662D-B51D-4ADC-A48D-A40C058FC782}" presName="dummy" presStyleCnt="0"/>
      <dgm:spPr/>
    </dgm:pt>
    <dgm:pt modelId="{E2DCBCA3-8086-485D-8E75-5F94C6056968}" type="pres">
      <dgm:prSet presAssocID="{B7A5E70B-00F6-472D-8E66-1E20B3467156}" presName="sibTrans" presStyleLbl="sibTrans2D1" presStyleIdx="0" presStyleCnt="4"/>
      <dgm:spPr/>
    </dgm:pt>
    <dgm:pt modelId="{05369E9A-9F2C-4AC2-BBD9-9EC274794D78}" type="pres">
      <dgm:prSet presAssocID="{29CB793B-505F-40B5-AA6C-F272D8ABA20E}" presName="node" presStyleLbl="node1" presStyleIdx="1" presStyleCnt="4">
        <dgm:presLayoutVars>
          <dgm:bulletEnabled val="1"/>
        </dgm:presLayoutVars>
      </dgm:prSet>
      <dgm:spPr/>
    </dgm:pt>
    <dgm:pt modelId="{1EB00203-AF8C-44E6-9BDD-C40412EFA2C9}" type="pres">
      <dgm:prSet presAssocID="{29CB793B-505F-40B5-AA6C-F272D8ABA20E}" presName="dummy" presStyleCnt="0"/>
      <dgm:spPr/>
    </dgm:pt>
    <dgm:pt modelId="{FF0B7B53-DC81-47B8-A187-66A25A11885E}" type="pres">
      <dgm:prSet presAssocID="{B3AF0C3C-EDA7-4A1C-9609-61C28A693A26}" presName="sibTrans" presStyleLbl="sibTrans2D1" presStyleIdx="1" presStyleCnt="4"/>
      <dgm:spPr/>
    </dgm:pt>
    <dgm:pt modelId="{AE9D0A25-0706-4CCD-BC50-37BF300080E5}" type="pres">
      <dgm:prSet presAssocID="{926DBE4D-4855-4615-B6AA-DE9D9DFA1442}" presName="node" presStyleLbl="node1" presStyleIdx="2" presStyleCnt="4">
        <dgm:presLayoutVars>
          <dgm:bulletEnabled val="1"/>
        </dgm:presLayoutVars>
      </dgm:prSet>
      <dgm:spPr/>
    </dgm:pt>
    <dgm:pt modelId="{0696BA1A-D781-4198-BA5D-D726BBABEBBF}" type="pres">
      <dgm:prSet presAssocID="{926DBE4D-4855-4615-B6AA-DE9D9DFA1442}" presName="dummy" presStyleCnt="0"/>
      <dgm:spPr/>
    </dgm:pt>
    <dgm:pt modelId="{E02F7B63-AEAA-461D-9D57-12C2770529D8}" type="pres">
      <dgm:prSet presAssocID="{34807EA1-F28E-4F86-9CA6-07C8CE3EE671}" presName="sibTrans" presStyleLbl="sibTrans2D1" presStyleIdx="2" presStyleCnt="4"/>
      <dgm:spPr/>
    </dgm:pt>
    <dgm:pt modelId="{5A6D5952-4C48-4362-BFC3-C6F628651A7C}" type="pres">
      <dgm:prSet presAssocID="{E5F1741A-56C8-4C1A-8751-92495F502074}" presName="node" presStyleLbl="node1" presStyleIdx="3" presStyleCnt="4">
        <dgm:presLayoutVars>
          <dgm:bulletEnabled val="1"/>
        </dgm:presLayoutVars>
      </dgm:prSet>
      <dgm:spPr/>
    </dgm:pt>
    <dgm:pt modelId="{185BFAAC-0D4E-4B68-BE7B-0E5165C19A28}" type="pres">
      <dgm:prSet presAssocID="{E5F1741A-56C8-4C1A-8751-92495F502074}" presName="dummy" presStyleCnt="0"/>
      <dgm:spPr/>
    </dgm:pt>
    <dgm:pt modelId="{E4DB4F2E-B3CE-41A1-8797-2C8F6B95BFD7}" type="pres">
      <dgm:prSet presAssocID="{E78E8081-EBFD-42D7-B31B-AEA08ACA2DCE}" presName="sibTrans" presStyleLbl="sibTrans2D1" presStyleIdx="3" presStyleCnt="4"/>
      <dgm:spPr/>
    </dgm:pt>
  </dgm:ptLst>
  <dgm:cxnLst>
    <dgm:cxn modelId="{516DC504-56BF-42AB-A19E-F75179AD40BE}" type="presOf" srcId="{3A366FCE-1ED6-4E20-86E5-22D969EB2049}" destId="{1A0E81B6-F8CD-467C-81E4-70937BB9AEAC}" srcOrd="0" destOrd="0" presId="urn:microsoft.com/office/officeart/2005/8/layout/radial6"/>
    <dgm:cxn modelId="{FBAD080F-E7E0-4DF9-A906-919858315A7F}" srcId="{0FC807F9-519C-487D-A54E-A7EAF45A49C8}" destId="{D3A0662D-B51D-4ADC-A48D-A40C058FC782}" srcOrd="0" destOrd="0" parTransId="{CCBA3286-C032-48BF-B6BE-C8EA2D08F4D4}" sibTransId="{B7A5E70B-00F6-472D-8E66-1E20B3467156}"/>
    <dgm:cxn modelId="{E203DE28-CFA5-4BEC-9E1E-79FC59F13D80}" type="presOf" srcId="{E78E8081-EBFD-42D7-B31B-AEA08ACA2DCE}" destId="{E4DB4F2E-B3CE-41A1-8797-2C8F6B95BFD7}" srcOrd="0" destOrd="0" presId="urn:microsoft.com/office/officeart/2005/8/layout/radial6"/>
    <dgm:cxn modelId="{E098E532-28BC-49ED-B8BB-5B91D64FB6EA}" type="presOf" srcId="{34807EA1-F28E-4F86-9CA6-07C8CE3EE671}" destId="{E02F7B63-AEAA-461D-9D57-12C2770529D8}" srcOrd="0" destOrd="0" presId="urn:microsoft.com/office/officeart/2005/8/layout/radial6"/>
    <dgm:cxn modelId="{0456B33C-7508-4DF0-ADCF-FBFDA885B9C9}" type="presOf" srcId="{B7A5E70B-00F6-472D-8E66-1E20B3467156}" destId="{E2DCBCA3-8086-485D-8E75-5F94C6056968}" srcOrd="0" destOrd="0" presId="urn:microsoft.com/office/officeart/2005/8/layout/radial6"/>
    <dgm:cxn modelId="{AE60E24E-F4B2-4742-B98F-03EF278E3BFA}" srcId="{0FC807F9-519C-487D-A54E-A7EAF45A49C8}" destId="{E5F1741A-56C8-4C1A-8751-92495F502074}" srcOrd="3" destOrd="0" parTransId="{AC942F6E-778D-4EFB-957A-17DD3FAFAB09}" sibTransId="{E78E8081-EBFD-42D7-B31B-AEA08ACA2DCE}"/>
    <dgm:cxn modelId="{00022374-E1ED-4559-8ADB-137C974AE1ED}" srcId="{0FC807F9-519C-487D-A54E-A7EAF45A49C8}" destId="{926DBE4D-4855-4615-B6AA-DE9D9DFA1442}" srcOrd="2" destOrd="0" parTransId="{7A890066-608D-41A5-98A3-66206F8D30AD}" sibTransId="{34807EA1-F28E-4F86-9CA6-07C8CE3EE671}"/>
    <dgm:cxn modelId="{E16F467B-A734-45D2-A5A8-FD77443D1766}" type="presOf" srcId="{926DBE4D-4855-4615-B6AA-DE9D9DFA1442}" destId="{AE9D0A25-0706-4CCD-BC50-37BF300080E5}" srcOrd="0" destOrd="0" presId="urn:microsoft.com/office/officeart/2005/8/layout/radial6"/>
    <dgm:cxn modelId="{F6AA178A-2996-4A00-AE78-DEEFF190A163}" type="presOf" srcId="{D3A0662D-B51D-4ADC-A48D-A40C058FC782}" destId="{B9A85714-6613-43F2-B81D-F6A12ECF0177}" srcOrd="0" destOrd="0" presId="urn:microsoft.com/office/officeart/2005/8/layout/radial6"/>
    <dgm:cxn modelId="{067C45A3-92AE-45A3-883B-40B7B9BFE1F7}" type="presOf" srcId="{0FC807F9-519C-487D-A54E-A7EAF45A49C8}" destId="{8C20E942-5EBF-4438-9E30-664CE5CAB318}" srcOrd="0" destOrd="0" presId="urn:microsoft.com/office/officeart/2005/8/layout/radial6"/>
    <dgm:cxn modelId="{D3097FBB-52FC-4BD7-A094-2B5C2B8906E2}" type="presOf" srcId="{E5F1741A-56C8-4C1A-8751-92495F502074}" destId="{5A6D5952-4C48-4362-BFC3-C6F628651A7C}" srcOrd="0" destOrd="0" presId="urn:microsoft.com/office/officeart/2005/8/layout/radial6"/>
    <dgm:cxn modelId="{A1B05DDB-A23E-4AFC-A99F-AAA386B746B3}" type="presOf" srcId="{B3AF0C3C-EDA7-4A1C-9609-61C28A693A26}" destId="{FF0B7B53-DC81-47B8-A187-66A25A11885E}" srcOrd="0" destOrd="0" presId="urn:microsoft.com/office/officeart/2005/8/layout/radial6"/>
    <dgm:cxn modelId="{804BB9E2-2C4B-4218-B9E1-06820691B980}" srcId="{3A366FCE-1ED6-4E20-86E5-22D969EB2049}" destId="{0FC807F9-519C-487D-A54E-A7EAF45A49C8}" srcOrd="0" destOrd="0" parTransId="{F45C70E1-DDA3-4D88-A2FA-0019E3CE5B1E}" sibTransId="{706E95BF-5260-4EEB-B9FC-CBEED0A0549E}"/>
    <dgm:cxn modelId="{FB26C0E9-8ECC-44D2-AF67-C31BC82B904A}" type="presOf" srcId="{29CB793B-505F-40B5-AA6C-F272D8ABA20E}" destId="{05369E9A-9F2C-4AC2-BBD9-9EC274794D78}" srcOrd="0" destOrd="0" presId="urn:microsoft.com/office/officeart/2005/8/layout/radial6"/>
    <dgm:cxn modelId="{C6EA9FEE-2940-4BFA-8115-8D45D88AD7E9}" srcId="{0FC807F9-519C-487D-A54E-A7EAF45A49C8}" destId="{29CB793B-505F-40B5-AA6C-F272D8ABA20E}" srcOrd="1" destOrd="0" parTransId="{89A3DCB8-D416-4B44-A1B6-DE046EE4BB1E}" sibTransId="{B3AF0C3C-EDA7-4A1C-9609-61C28A693A26}"/>
    <dgm:cxn modelId="{271659B5-03A9-4D29-84FE-72BC47EC1687}" type="presParOf" srcId="{1A0E81B6-F8CD-467C-81E4-70937BB9AEAC}" destId="{8C20E942-5EBF-4438-9E30-664CE5CAB318}" srcOrd="0" destOrd="0" presId="urn:microsoft.com/office/officeart/2005/8/layout/radial6"/>
    <dgm:cxn modelId="{7633DAE8-205B-49D5-B7F0-E35BA2681626}" type="presParOf" srcId="{1A0E81B6-F8CD-467C-81E4-70937BB9AEAC}" destId="{B9A85714-6613-43F2-B81D-F6A12ECF0177}" srcOrd="1" destOrd="0" presId="urn:microsoft.com/office/officeart/2005/8/layout/radial6"/>
    <dgm:cxn modelId="{7D77830C-072E-4F2D-BAB9-C47DA6C01200}" type="presParOf" srcId="{1A0E81B6-F8CD-467C-81E4-70937BB9AEAC}" destId="{96775108-A6F7-4626-B65E-249D3CFE40A7}" srcOrd="2" destOrd="0" presId="urn:microsoft.com/office/officeart/2005/8/layout/radial6"/>
    <dgm:cxn modelId="{7BDC7E44-244C-4CE7-9E32-DD48533B5F25}" type="presParOf" srcId="{1A0E81B6-F8CD-467C-81E4-70937BB9AEAC}" destId="{E2DCBCA3-8086-485D-8E75-5F94C6056968}" srcOrd="3" destOrd="0" presId="urn:microsoft.com/office/officeart/2005/8/layout/radial6"/>
    <dgm:cxn modelId="{ECDA2401-A8CE-43B5-933A-6CB795035FD7}" type="presParOf" srcId="{1A0E81B6-F8CD-467C-81E4-70937BB9AEAC}" destId="{05369E9A-9F2C-4AC2-BBD9-9EC274794D78}" srcOrd="4" destOrd="0" presId="urn:microsoft.com/office/officeart/2005/8/layout/radial6"/>
    <dgm:cxn modelId="{E1936932-EA9F-438F-8FE9-DFB22F1775DF}" type="presParOf" srcId="{1A0E81B6-F8CD-467C-81E4-70937BB9AEAC}" destId="{1EB00203-AF8C-44E6-9BDD-C40412EFA2C9}" srcOrd="5" destOrd="0" presId="urn:microsoft.com/office/officeart/2005/8/layout/radial6"/>
    <dgm:cxn modelId="{0C672FC4-E4B9-4C79-9D8E-FA1507E41241}" type="presParOf" srcId="{1A0E81B6-F8CD-467C-81E4-70937BB9AEAC}" destId="{FF0B7B53-DC81-47B8-A187-66A25A11885E}" srcOrd="6" destOrd="0" presId="urn:microsoft.com/office/officeart/2005/8/layout/radial6"/>
    <dgm:cxn modelId="{E82A371D-0010-4F1E-8E1D-109356345571}" type="presParOf" srcId="{1A0E81B6-F8CD-467C-81E4-70937BB9AEAC}" destId="{AE9D0A25-0706-4CCD-BC50-37BF300080E5}" srcOrd="7" destOrd="0" presId="urn:microsoft.com/office/officeart/2005/8/layout/radial6"/>
    <dgm:cxn modelId="{008C66DE-FEA9-46E1-A670-33670856BA02}" type="presParOf" srcId="{1A0E81B6-F8CD-467C-81E4-70937BB9AEAC}" destId="{0696BA1A-D781-4198-BA5D-D726BBABEBBF}" srcOrd="8" destOrd="0" presId="urn:microsoft.com/office/officeart/2005/8/layout/radial6"/>
    <dgm:cxn modelId="{3D042934-ABCD-4223-9D84-2B793EBDE682}" type="presParOf" srcId="{1A0E81B6-F8CD-467C-81E4-70937BB9AEAC}" destId="{E02F7B63-AEAA-461D-9D57-12C2770529D8}" srcOrd="9" destOrd="0" presId="urn:microsoft.com/office/officeart/2005/8/layout/radial6"/>
    <dgm:cxn modelId="{41EF56DC-34DA-47F2-A9A5-7BE076853D1E}" type="presParOf" srcId="{1A0E81B6-F8CD-467C-81E4-70937BB9AEAC}" destId="{5A6D5952-4C48-4362-BFC3-C6F628651A7C}" srcOrd="10" destOrd="0" presId="urn:microsoft.com/office/officeart/2005/8/layout/radial6"/>
    <dgm:cxn modelId="{462AEF29-A9FB-46CA-A039-C50E32E5F85E}" type="presParOf" srcId="{1A0E81B6-F8CD-467C-81E4-70937BB9AEAC}" destId="{185BFAAC-0D4E-4B68-BE7B-0E5165C19A28}" srcOrd="11" destOrd="0" presId="urn:microsoft.com/office/officeart/2005/8/layout/radial6"/>
    <dgm:cxn modelId="{053CA931-B4C5-4834-9D1E-CA9B0B70B034}" type="presParOf" srcId="{1A0E81B6-F8CD-467C-81E4-70937BB9AEAC}" destId="{E4DB4F2E-B3CE-41A1-8797-2C8F6B95BFD7}"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B4F2E-B3CE-41A1-8797-2C8F6B95BFD7}">
      <dsp:nvSpPr>
        <dsp:cNvPr id="0" name=""/>
        <dsp:cNvSpPr/>
      </dsp:nvSpPr>
      <dsp:spPr>
        <a:xfrm>
          <a:off x="2234890" y="667347"/>
          <a:ext cx="4450284" cy="4450284"/>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2F7B63-AEAA-461D-9D57-12C2770529D8}">
      <dsp:nvSpPr>
        <dsp:cNvPr id="0" name=""/>
        <dsp:cNvSpPr/>
      </dsp:nvSpPr>
      <dsp:spPr>
        <a:xfrm>
          <a:off x="2234890" y="667347"/>
          <a:ext cx="4450284" cy="4450284"/>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0B7B53-DC81-47B8-A187-66A25A11885E}">
      <dsp:nvSpPr>
        <dsp:cNvPr id="0" name=""/>
        <dsp:cNvSpPr/>
      </dsp:nvSpPr>
      <dsp:spPr>
        <a:xfrm>
          <a:off x="2234890" y="667347"/>
          <a:ext cx="4450284" cy="4450284"/>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DCBCA3-8086-485D-8E75-5F94C6056968}">
      <dsp:nvSpPr>
        <dsp:cNvPr id="0" name=""/>
        <dsp:cNvSpPr/>
      </dsp:nvSpPr>
      <dsp:spPr>
        <a:xfrm>
          <a:off x="2234890" y="667347"/>
          <a:ext cx="4450284" cy="4450284"/>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20E942-5EBF-4438-9E30-664CE5CAB318}">
      <dsp:nvSpPr>
        <dsp:cNvPr id="0" name=""/>
        <dsp:cNvSpPr/>
      </dsp:nvSpPr>
      <dsp:spPr>
        <a:xfrm>
          <a:off x="3435401" y="1867858"/>
          <a:ext cx="2049262" cy="20492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t>Proceso Administrativo</a:t>
          </a:r>
        </a:p>
      </dsp:txBody>
      <dsp:txXfrm>
        <a:off x="3735508" y="2167965"/>
        <a:ext cx="1449048" cy="1449048"/>
      </dsp:txXfrm>
    </dsp:sp>
    <dsp:sp modelId="{B9A85714-6613-43F2-B81D-F6A12ECF0177}">
      <dsp:nvSpPr>
        <dsp:cNvPr id="0" name=""/>
        <dsp:cNvSpPr/>
      </dsp:nvSpPr>
      <dsp:spPr>
        <a:xfrm>
          <a:off x="3742790" y="1747"/>
          <a:ext cx="1434484" cy="1434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Planificación</a:t>
          </a:r>
        </a:p>
      </dsp:txBody>
      <dsp:txXfrm>
        <a:off x="3952865" y="211822"/>
        <a:ext cx="1014334" cy="1014334"/>
      </dsp:txXfrm>
    </dsp:sp>
    <dsp:sp modelId="{05369E9A-9F2C-4AC2-BBD9-9EC274794D78}">
      <dsp:nvSpPr>
        <dsp:cNvPr id="0" name=""/>
        <dsp:cNvSpPr/>
      </dsp:nvSpPr>
      <dsp:spPr>
        <a:xfrm>
          <a:off x="5916291" y="2175247"/>
          <a:ext cx="1434484" cy="1434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Organización</a:t>
          </a:r>
        </a:p>
      </dsp:txBody>
      <dsp:txXfrm>
        <a:off x="6126366" y="2385322"/>
        <a:ext cx="1014334" cy="1014334"/>
      </dsp:txXfrm>
    </dsp:sp>
    <dsp:sp modelId="{AE9D0A25-0706-4CCD-BC50-37BF300080E5}">
      <dsp:nvSpPr>
        <dsp:cNvPr id="0" name=""/>
        <dsp:cNvSpPr/>
      </dsp:nvSpPr>
      <dsp:spPr>
        <a:xfrm>
          <a:off x="3742790" y="4348748"/>
          <a:ext cx="1434484" cy="1434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Dirección</a:t>
          </a:r>
        </a:p>
      </dsp:txBody>
      <dsp:txXfrm>
        <a:off x="3952865" y="4558823"/>
        <a:ext cx="1014334" cy="1014334"/>
      </dsp:txXfrm>
    </dsp:sp>
    <dsp:sp modelId="{5A6D5952-4C48-4362-BFC3-C6F628651A7C}">
      <dsp:nvSpPr>
        <dsp:cNvPr id="0" name=""/>
        <dsp:cNvSpPr/>
      </dsp:nvSpPr>
      <dsp:spPr>
        <a:xfrm>
          <a:off x="1569289" y="2175247"/>
          <a:ext cx="1434484" cy="1434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Control</a:t>
          </a:r>
        </a:p>
      </dsp:txBody>
      <dsp:txXfrm>
        <a:off x="1779364" y="2385322"/>
        <a:ext cx="1014334" cy="101433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95427"/>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09079" y="0"/>
            <a:ext cx="2914015" cy="495427"/>
          </a:xfrm>
          <a:prstGeom prst="rect">
            <a:avLst/>
          </a:prstGeom>
        </p:spPr>
        <p:txBody>
          <a:bodyPr vert="horz" lIns="91440" tIns="45720" rIns="91440" bIns="45720" rtlCol="0"/>
          <a:lstStyle>
            <a:lvl1pPr algn="r">
              <a:defRPr sz="1200"/>
            </a:lvl1pPr>
          </a:lstStyle>
          <a:p>
            <a:fld id="{4490C8FD-5233-4390-8145-E0BC4A8F001F}" type="datetimeFigureOut">
              <a:rPr lang="es-ES" smtClean="0"/>
              <a:pPr/>
              <a:t>09/11/2022</a:t>
            </a:fld>
            <a:endParaRPr lang="es-ES"/>
          </a:p>
        </p:txBody>
      </p:sp>
      <p:sp>
        <p:nvSpPr>
          <p:cNvPr id="4" name="Slide Image Placeholder 3"/>
          <p:cNvSpPr>
            <a:spLocks noGrp="1" noRot="1" noChangeAspect="1"/>
          </p:cNvSpPr>
          <p:nvPr>
            <p:ph type="sldImg" idx="2"/>
          </p:nvPr>
        </p:nvSpPr>
        <p:spPr>
          <a:xfrm>
            <a:off x="400050" y="1233488"/>
            <a:ext cx="5924550" cy="333375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72465" y="4751983"/>
            <a:ext cx="5379720" cy="3887986"/>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9378824"/>
            <a:ext cx="2914015" cy="495426"/>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09079" y="9378824"/>
            <a:ext cx="2914015" cy="495426"/>
          </a:xfrm>
          <a:prstGeom prst="rect">
            <a:avLst/>
          </a:prstGeom>
        </p:spPr>
        <p:txBody>
          <a:bodyPr vert="horz" lIns="91440" tIns="45720" rIns="91440" bIns="45720" rtlCol="0" anchor="b"/>
          <a:lstStyle>
            <a:lvl1pPr algn="r">
              <a:defRPr sz="1200"/>
            </a:lvl1pPr>
          </a:lstStyle>
          <a:p>
            <a:fld id="{D5903BD5-31D0-44AD-8CD7-5B6D7249A0F3}" type="slidenum">
              <a:rPr lang="es-ES" smtClean="0"/>
              <a:pPr/>
              <a:t>‹Nº›</a:t>
            </a:fld>
            <a:endParaRPr lang="es-ES"/>
          </a:p>
        </p:txBody>
      </p:sp>
    </p:spTree>
    <p:extLst>
      <p:ext uri="{BB962C8B-B14F-4D97-AF65-F5344CB8AC3E}">
        <p14:creationId xmlns:p14="http://schemas.microsoft.com/office/powerpoint/2010/main" val="83703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Estrategia es un plan que agrupa una serie de tácticas para lograr un objetivo.</a:t>
            </a:r>
          </a:p>
          <a:p>
            <a:r>
              <a:rPr lang="es-ES" b="0" i="0" dirty="0">
                <a:solidFill>
                  <a:srgbClr val="404040"/>
                </a:solidFill>
                <a:effectLst/>
                <a:latin typeface="Source Sans Pro" panose="020B0604020202020204" pitchFamily="34" charset="0"/>
              </a:rPr>
              <a:t>Un ejemplo de táctica en una empresa puede ser la implementación de un nuevo sistema de comunicación interno para fomentar el trabajo colaborativo. Para que esta acción sea una verdadera táctica, debe estar enmarcada en un objetivo final (mejorar la productividad de los trabajadores), y a su vez debe formar parte de una estrategia (creación de un nuevo flujo de trabajo).</a:t>
            </a:r>
            <a:endParaRPr lang="es-ES" dirty="0"/>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17</a:t>
            </a:fld>
            <a:endParaRPr lang="es-ES"/>
          </a:p>
        </p:txBody>
      </p:sp>
    </p:spTree>
    <p:extLst>
      <p:ext uri="{BB962C8B-B14F-4D97-AF65-F5344CB8AC3E}">
        <p14:creationId xmlns:p14="http://schemas.microsoft.com/office/powerpoint/2010/main" val="219544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49</a:t>
            </a:fld>
            <a:endParaRPr lang="es-ES"/>
          </a:p>
        </p:txBody>
      </p:sp>
    </p:spTree>
    <p:extLst>
      <p:ext uri="{BB962C8B-B14F-4D97-AF65-F5344CB8AC3E}">
        <p14:creationId xmlns:p14="http://schemas.microsoft.com/office/powerpoint/2010/main" val="305516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b="0" i="0" dirty="0">
                <a:solidFill>
                  <a:srgbClr val="677294"/>
                </a:solidFill>
                <a:effectLst/>
                <a:latin typeface="Source Sans Pro" panose="020B0503030403020204" pitchFamily="34" charset="0"/>
              </a:rPr>
              <a:t>estrategias de </a:t>
            </a:r>
            <a:r>
              <a:rPr lang="es-ES" b="1" i="0" dirty="0">
                <a:solidFill>
                  <a:srgbClr val="677294"/>
                </a:solidFill>
                <a:effectLst/>
                <a:latin typeface="var( --e-global-typography-text-font-family )"/>
              </a:rPr>
              <a:t>penetración de mercado </a:t>
            </a:r>
            <a:r>
              <a:rPr lang="es-ES" b="0" i="0" dirty="0">
                <a:solidFill>
                  <a:srgbClr val="677294"/>
                </a:solidFill>
                <a:effectLst/>
                <a:latin typeface="var( --e-global-typography-text-font-family )"/>
              </a:rPr>
              <a:t>miden la participación potencial que tiene un producto en particular (o marca) dentro del mercado. Y también seguir ganando cuota de mercado entre los consumidores actuales y aumentar el número de nuevos clientes.</a:t>
            </a:r>
          </a:p>
          <a:p>
            <a:pPr marL="171450" indent="-171450">
              <a:buFont typeface="Arial" panose="020B0604020202020204" pitchFamily="34" charset="0"/>
              <a:buChar char="•"/>
            </a:pPr>
            <a:r>
              <a:rPr lang="es-ES" b="0" i="0" dirty="0">
                <a:solidFill>
                  <a:srgbClr val="222222"/>
                </a:solidFill>
                <a:effectLst/>
                <a:latin typeface="-apple-system"/>
              </a:rPr>
              <a:t>La estrategia de </a:t>
            </a:r>
            <a:r>
              <a:rPr lang="es-ES" b="1" i="0" dirty="0">
                <a:solidFill>
                  <a:srgbClr val="222222"/>
                </a:solidFill>
                <a:effectLst/>
                <a:latin typeface="-apple-system"/>
              </a:rPr>
              <a:t>desarrollo de nuevos productos: </a:t>
            </a:r>
            <a:r>
              <a:rPr lang="es-ES" b="0" i="0" dirty="0">
                <a:solidFill>
                  <a:srgbClr val="222222"/>
                </a:solidFill>
                <a:effectLst/>
                <a:latin typeface="-apple-system"/>
              </a:rPr>
              <a:t>engloba</a:t>
            </a:r>
            <a:r>
              <a:rPr lang="es-ES" b="1" i="0" dirty="0">
                <a:solidFill>
                  <a:srgbClr val="222222"/>
                </a:solidFill>
                <a:effectLst/>
                <a:latin typeface="-apple-system"/>
              </a:rPr>
              <a:t> </a:t>
            </a:r>
            <a:r>
              <a:rPr lang="es-ES" b="0" i="0" dirty="0">
                <a:solidFill>
                  <a:srgbClr val="222222"/>
                </a:solidFill>
                <a:effectLst/>
                <a:latin typeface="-apple-system"/>
              </a:rPr>
              <a:t>las acciones y métodos que se utilizan cuando se introducen en el mercado nuevos productos o se modifican los existentes con el objetivo de mejorar los actuales y obtener mayor rentabilidad y mejorar los beneficios.</a:t>
            </a:r>
          </a:p>
          <a:p>
            <a:pPr marL="171450" indent="-171450">
              <a:buFont typeface="Arial" panose="020B0604020202020204" pitchFamily="34" charset="0"/>
              <a:buChar char="•"/>
            </a:pPr>
            <a:r>
              <a:rPr lang="es-ES" b="0" i="0" dirty="0">
                <a:solidFill>
                  <a:srgbClr val="85868C"/>
                </a:solidFill>
                <a:effectLst/>
                <a:latin typeface="Raleway" panose="020B0604020202020204" pitchFamily="2" charset="0"/>
              </a:rPr>
              <a:t>estrategia de </a:t>
            </a:r>
            <a:r>
              <a:rPr lang="es-ES" b="1" i="0" dirty="0">
                <a:solidFill>
                  <a:srgbClr val="85868C"/>
                </a:solidFill>
                <a:effectLst/>
                <a:latin typeface="Raleway" panose="020B0604020202020204" pitchFamily="2" charset="0"/>
              </a:rPr>
              <a:t>desarrollo de mercado </a:t>
            </a:r>
            <a:r>
              <a:rPr lang="es-ES" b="0" i="0" dirty="0">
                <a:solidFill>
                  <a:srgbClr val="85868C"/>
                </a:solidFill>
                <a:effectLst/>
                <a:latin typeface="Raleway" panose="020B0604020202020204" pitchFamily="2" charset="0"/>
              </a:rPr>
              <a:t>son </a:t>
            </a:r>
            <a:r>
              <a:rPr lang="es-ES" b="0" i="0" u="sng" dirty="0">
                <a:solidFill>
                  <a:srgbClr val="85868C"/>
                </a:solidFill>
                <a:effectLst/>
                <a:latin typeface="Raleway" panose="020B0604020202020204" pitchFamily="2" charset="0"/>
              </a:rPr>
              <a:t>actividades de marketing </a:t>
            </a:r>
            <a:r>
              <a:rPr lang="es-ES" b="0" i="0" dirty="0">
                <a:solidFill>
                  <a:srgbClr val="85868C"/>
                </a:solidFill>
                <a:effectLst/>
                <a:latin typeface="Raleway" panose="020B0604020202020204" pitchFamily="2" charset="0"/>
              </a:rPr>
              <a:t>cuya tarea es crear las condiciones necesarias para que las empresas ingresen a nuevos mercados, ya sea creando una variedad de productos o adaptando los productos existentes a la demanda de la sociedad. CONOCER LAS NECESIDADES DE LOS CLIENTES.</a:t>
            </a:r>
          </a:p>
          <a:p>
            <a:pPr marL="171450" indent="-171450">
              <a:buFont typeface="Arial" panose="020B0604020202020204" pitchFamily="34" charset="0"/>
              <a:buChar char="•"/>
            </a:pPr>
            <a:r>
              <a:rPr lang="es-ES" b="0" i="0" dirty="0">
                <a:solidFill>
                  <a:srgbClr val="202124"/>
                </a:solidFill>
                <a:effectLst/>
                <a:latin typeface="arial" panose="020B0604020202020204" pitchFamily="34" charset="0"/>
              </a:rPr>
              <a:t> </a:t>
            </a:r>
            <a:r>
              <a:rPr lang="es-ES" b="1" i="0" dirty="0">
                <a:solidFill>
                  <a:srgbClr val="202124"/>
                </a:solidFill>
                <a:effectLst/>
                <a:latin typeface="arial" panose="020B0604020202020204" pitchFamily="34" charset="0"/>
              </a:rPr>
              <a:t>estrategia de diversificación</a:t>
            </a:r>
            <a:r>
              <a:rPr lang="es-ES" b="0" i="0" dirty="0">
                <a:solidFill>
                  <a:srgbClr val="202124"/>
                </a:solidFill>
                <a:effectLst/>
                <a:latin typeface="arial" panose="020B0604020202020204" pitchFamily="34" charset="0"/>
              </a:rPr>
              <a:t> es aquella que utiliza una empresa cuando decide ampliar sus fuentes de ingreso, esto le permite que logre expansión y crecimiento. Cuando se usan las estrategias de diversificación las empresas podrán llegar a otros mercados y poder aprovechas nuevas oportunidades de negocio. </a:t>
            </a:r>
            <a:r>
              <a:rPr lang="es-ES" b="0" i="0" dirty="0">
                <a:solidFill>
                  <a:srgbClr val="4D5156"/>
                </a:solidFill>
                <a:effectLst/>
                <a:latin typeface="arial" panose="020B0604020202020204" pitchFamily="34" charset="0"/>
              </a:rPr>
              <a:t> AMPLIAR EL MERCADO POTENCIAL</a:t>
            </a:r>
            <a:endParaRPr lang="es-ES" dirty="0"/>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20</a:t>
            </a:fld>
            <a:endParaRPr lang="es-ES"/>
          </a:p>
        </p:txBody>
      </p:sp>
    </p:spTree>
    <p:extLst>
      <p:ext uri="{BB962C8B-B14F-4D97-AF65-F5344CB8AC3E}">
        <p14:creationId xmlns:p14="http://schemas.microsoft.com/office/powerpoint/2010/main" val="220786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b="1" dirty="0"/>
              <a:t>crecimiento fortalece </a:t>
            </a:r>
            <a:r>
              <a:rPr lang="es-ES" dirty="0"/>
              <a:t>la posición de la empresa en el mercado</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36</a:t>
            </a:fld>
            <a:endParaRPr lang="es-ES"/>
          </a:p>
        </p:txBody>
      </p:sp>
    </p:spTree>
    <p:extLst>
      <p:ext uri="{BB962C8B-B14F-4D97-AF65-F5344CB8AC3E}">
        <p14:creationId xmlns:p14="http://schemas.microsoft.com/office/powerpoint/2010/main" val="75321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prueba ácida</a:t>
            </a:r>
            <a:r>
              <a:rPr lang="es-ES" sz="1200" b="0" i="0" kern="1200" dirty="0">
                <a:solidFill>
                  <a:schemeClr val="tx1"/>
                </a:solidFill>
                <a:effectLst/>
                <a:latin typeface="+mn-lt"/>
                <a:ea typeface="+mn-ea"/>
                <a:cs typeface="+mn-cs"/>
              </a:rPr>
              <a:t> es un indicador que determina la capacidad de la empresa para generar flujos de efectivo en el corto plazo, excluyendo los inventarios. La </a:t>
            </a:r>
            <a:r>
              <a:rPr lang="es-ES" sz="1200" b="1" i="0" kern="1200" dirty="0">
                <a:solidFill>
                  <a:schemeClr val="tx1"/>
                </a:solidFill>
                <a:effectLst/>
                <a:latin typeface="+mn-lt"/>
                <a:ea typeface="+mn-ea"/>
                <a:cs typeface="+mn-cs"/>
              </a:rPr>
              <a:t>prueba ácida</a:t>
            </a:r>
            <a:r>
              <a:rPr lang="es-ES" sz="1200" b="0" i="0" kern="1200" dirty="0">
                <a:solidFill>
                  <a:schemeClr val="tx1"/>
                </a:solidFill>
                <a:effectLst/>
                <a:latin typeface="+mn-lt"/>
                <a:ea typeface="+mn-ea"/>
                <a:cs typeface="+mn-cs"/>
              </a:rPr>
              <a:t> determina la capacidad de pago de la empresa sin la necesidad de realizar sus inventarios o sus activos fijos, es decir, sin venderlos.</a:t>
            </a:r>
            <a:endParaRPr lang="es-ES" dirty="0"/>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40</a:t>
            </a:fld>
            <a:endParaRPr lang="es-ES"/>
          </a:p>
        </p:txBody>
      </p:sp>
    </p:spTree>
    <p:extLst>
      <p:ext uri="{BB962C8B-B14F-4D97-AF65-F5344CB8AC3E}">
        <p14:creationId xmlns:p14="http://schemas.microsoft.com/office/powerpoint/2010/main" val="125575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44</a:t>
            </a:fld>
            <a:endParaRPr lang="es-ES"/>
          </a:p>
        </p:txBody>
      </p:sp>
    </p:spTree>
    <p:extLst>
      <p:ext uri="{BB962C8B-B14F-4D97-AF65-F5344CB8AC3E}">
        <p14:creationId xmlns:p14="http://schemas.microsoft.com/office/powerpoint/2010/main" val="41044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45</a:t>
            </a:fld>
            <a:endParaRPr lang="es-ES"/>
          </a:p>
        </p:txBody>
      </p:sp>
    </p:spTree>
    <p:extLst>
      <p:ext uri="{BB962C8B-B14F-4D97-AF65-F5344CB8AC3E}">
        <p14:creationId xmlns:p14="http://schemas.microsoft.com/office/powerpoint/2010/main" val="290056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46</a:t>
            </a:fld>
            <a:endParaRPr lang="es-ES"/>
          </a:p>
        </p:txBody>
      </p:sp>
    </p:spTree>
    <p:extLst>
      <p:ext uri="{BB962C8B-B14F-4D97-AF65-F5344CB8AC3E}">
        <p14:creationId xmlns:p14="http://schemas.microsoft.com/office/powerpoint/2010/main" val="238033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47</a:t>
            </a:fld>
            <a:endParaRPr lang="es-ES"/>
          </a:p>
        </p:txBody>
      </p:sp>
    </p:spTree>
    <p:extLst>
      <p:ext uri="{BB962C8B-B14F-4D97-AF65-F5344CB8AC3E}">
        <p14:creationId xmlns:p14="http://schemas.microsoft.com/office/powerpoint/2010/main" val="67295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REGULARIDAD DE FUNCIONAMIENTO: estabilidad en el tiempo.</a:t>
            </a:r>
          </a:p>
          <a:p>
            <a:r>
              <a:rPr lang="es-ES" dirty="0"/>
              <a:t>Carácter formal‐informal de la estructura:  la formal recoge todas las relaciones  existentes entre los miembros de la organización y la dirección las establece de  forma consciente (relaciones de carácter oficial). La informal recoge las relaciones  espontáneas no previstas por la dirección. La estructura real es una mezcla de las  dos. </a:t>
            </a:r>
          </a:p>
        </p:txBody>
      </p:sp>
      <p:sp>
        <p:nvSpPr>
          <p:cNvPr id="4" name="Marcador de número de diapositiva 3"/>
          <p:cNvSpPr>
            <a:spLocks noGrp="1"/>
          </p:cNvSpPr>
          <p:nvPr>
            <p:ph type="sldNum" sz="quarter" idx="5"/>
          </p:nvPr>
        </p:nvSpPr>
        <p:spPr/>
        <p:txBody>
          <a:bodyPr/>
          <a:lstStyle/>
          <a:p>
            <a:fld id="{D5903BD5-31D0-44AD-8CD7-5B6D7249A0F3}" type="slidenum">
              <a:rPr lang="es-ES" smtClean="0"/>
              <a:pPr/>
              <a:t>48</a:t>
            </a:fld>
            <a:endParaRPr lang="es-ES"/>
          </a:p>
        </p:txBody>
      </p:sp>
    </p:spTree>
    <p:extLst>
      <p:ext uri="{BB962C8B-B14F-4D97-AF65-F5344CB8AC3E}">
        <p14:creationId xmlns:p14="http://schemas.microsoft.com/office/powerpoint/2010/main" val="346679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567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21397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4212553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461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Tree>
    <p:extLst>
      <p:ext uri="{BB962C8B-B14F-4D97-AF65-F5344CB8AC3E}">
        <p14:creationId xmlns:p14="http://schemas.microsoft.com/office/powerpoint/2010/main" val="197111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856352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76981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513982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09600" y="6356351"/>
            <a:ext cx="2844800" cy="365125"/>
          </a:xfrm>
          <a:prstGeom prst="rect">
            <a:avLst/>
          </a:prstGeom>
        </p:spPr>
        <p:txBody>
          <a:bodyPr/>
          <a:lstStyle/>
          <a:p>
            <a:fld id="{7A920718-C862-4D8C-BA87-CA35F2245F59}" type="datetimeFigureOut">
              <a:rPr lang="es-ES" smtClean="0"/>
              <a:pPr/>
              <a:t>09/11/2022</a:t>
            </a:fld>
            <a:endParaRPr lang="es-ES"/>
          </a:p>
        </p:txBody>
      </p:sp>
      <p:sp>
        <p:nvSpPr>
          <p:cNvPr id="8" name="7 Marcador de pie de página"/>
          <p:cNvSpPr>
            <a:spLocks noGrp="1"/>
          </p:cNvSpPr>
          <p:nvPr>
            <p:ph type="ftr" sz="quarter" idx="11"/>
          </p:nvPr>
        </p:nvSpPr>
        <p:spPr>
          <a:xfrm>
            <a:off x="4165600" y="6356351"/>
            <a:ext cx="3860800" cy="365125"/>
          </a:xfrm>
          <a:prstGeom prst="rect">
            <a:avLst/>
          </a:prstGeom>
        </p:spPr>
        <p:txBody>
          <a:bodyPr/>
          <a:lstStyle/>
          <a:p>
            <a:endParaRPr lang="es-ES"/>
          </a:p>
        </p:txBody>
      </p:sp>
      <p:sp>
        <p:nvSpPr>
          <p:cNvPr id="9" name="8 Marcador de número de diapositiva"/>
          <p:cNvSpPr>
            <a:spLocks noGrp="1"/>
          </p:cNvSpPr>
          <p:nvPr>
            <p:ph type="sldNum" sz="quarter" idx="12"/>
          </p:nvPr>
        </p:nvSpPr>
        <p:spPr>
          <a:xfrm>
            <a:off x="8737600" y="6356351"/>
            <a:ext cx="2844800" cy="365125"/>
          </a:xfrm>
          <a:prstGeom prst="rect">
            <a:avLst/>
          </a:prstGeom>
        </p:spPr>
        <p:txBody>
          <a:bodyPr/>
          <a:lstStyle/>
          <a:p>
            <a:fld id="{F2BCB496-5750-4DD2-8444-FD3E54A2B81C}" type="slidenum">
              <a:rPr lang="es-ES" smtClean="0"/>
              <a:pPr/>
              <a:t>‹Nº›</a:t>
            </a:fld>
            <a:endParaRPr lang="es-ES"/>
          </a:p>
        </p:txBody>
      </p:sp>
    </p:spTree>
    <p:extLst>
      <p:ext uri="{BB962C8B-B14F-4D97-AF65-F5344CB8AC3E}">
        <p14:creationId xmlns:p14="http://schemas.microsoft.com/office/powerpoint/2010/main" val="2823948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a:xfrm>
            <a:off x="609600" y="6356351"/>
            <a:ext cx="2844800" cy="365125"/>
          </a:xfrm>
          <a:prstGeom prst="rect">
            <a:avLst/>
          </a:prstGeom>
        </p:spPr>
        <p:txBody>
          <a:bodyPr/>
          <a:lstStyle/>
          <a:p>
            <a:fld id="{7A920718-C862-4D8C-BA87-CA35F2245F59}" type="datetimeFigureOut">
              <a:rPr lang="es-ES" smtClean="0"/>
              <a:pPr/>
              <a:t>09/11/2022</a:t>
            </a:fld>
            <a:endParaRPr lang="es-ES"/>
          </a:p>
        </p:txBody>
      </p:sp>
      <p:sp>
        <p:nvSpPr>
          <p:cNvPr id="4" name="3 Marcador de pie de página"/>
          <p:cNvSpPr>
            <a:spLocks noGrp="1"/>
          </p:cNvSpPr>
          <p:nvPr>
            <p:ph type="ftr" sz="quarter" idx="11"/>
          </p:nvPr>
        </p:nvSpPr>
        <p:spPr>
          <a:xfrm>
            <a:off x="4165600" y="6356351"/>
            <a:ext cx="38608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8737600" y="6356351"/>
            <a:ext cx="2844800" cy="365125"/>
          </a:xfrm>
          <a:prstGeom prst="rect">
            <a:avLst/>
          </a:prstGeom>
        </p:spPr>
        <p:txBody>
          <a:bodyPr/>
          <a:lstStyle/>
          <a:p>
            <a:fld id="{F2BCB496-5750-4DD2-8444-FD3E54A2B81C}" type="slidenum">
              <a:rPr lang="es-ES" smtClean="0"/>
              <a:pPr/>
              <a:t>‹Nº›</a:t>
            </a:fld>
            <a:endParaRPr lang="es-ES"/>
          </a:p>
        </p:txBody>
      </p:sp>
    </p:spTree>
    <p:extLst>
      <p:ext uri="{BB962C8B-B14F-4D97-AF65-F5344CB8AC3E}">
        <p14:creationId xmlns:p14="http://schemas.microsoft.com/office/powerpoint/2010/main" val="1820571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09600" y="6356351"/>
            <a:ext cx="2844800" cy="365125"/>
          </a:xfrm>
          <a:prstGeom prst="rect">
            <a:avLst/>
          </a:prstGeom>
        </p:spPr>
        <p:txBody>
          <a:bodyPr/>
          <a:lstStyle/>
          <a:p>
            <a:fld id="{7A920718-C862-4D8C-BA87-CA35F2245F59}" type="datetimeFigureOut">
              <a:rPr lang="es-ES" smtClean="0"/>
              <a:pPr/>
              <a:t>09/11/2022</a:t>
            </a:fld>
            <a:endParaRPr lang="es-ES"/>
          </a:p>
        </p:txBody>
      </p:sp>
      <p:sp>
        <p:nvSpPr>
          <p:cNvPr id="3" name="2 Marcador de pie de página"/>
          <p:cNvSpPr>
            <a:spLocks noGrp="1"/>
          </p:cNvSpPr>
          <p:nvPr>
            <p:ph type="ftr" sz="quarter" idx="11"/>
          </p:nvPr>
        </p:nvSpPr>
        <p:spPr>
          <a:xfrm>
            <a:off x="4165600" y="6356351"/>
            <a:ext cx="3860800" cy="365125"/>
          </a:xfrm>
          <a:prstGeom prst="rect">
            <a:avLst/>
          </a:prstGeom>
        </p:spPr>
        <p:txBody>
          <a:bodyPr/>
          <a:lstStyle/>
          <a:p>
            <a:endParaRPr lang="es-ES"/>
          </a:p>
        </p:txBody>
      </p:sp>
      <p:sp>
        <p:nvSpPr>
          <p:cNvPr id="4" name="3 Marcador de número de diapositiva"/>
          <p:cNvSpPr>
            <a:spLocks noGrp="1"/>
          </p:cNvSpPr>
          <p:nvPr>
            <p:ph type="sldNum" sz="quarter" idx="12"/>
          </p:nvPr>
        </p:nvSpPr>
        <p:spPr>
          <a:xfrm>
            <a:off x="8737600" y="6356351"/>
            <a:ext cx="2844800" cy="365125"/>
          </a:xfrm>
          <a:prstGeom prst="rect">
            <a:avLst/>
          </a:prstGeom>
        </p:spPr>
        <p:txBody>
          <a:bodyPr/>
          <a:lstStyle/>
          <a:p>
            <a:fld id="{F2BCB496-5750-4DD2-8444-FD3E54A2B81C}" type="slidenum">
              <a:rPr lang="es-ES" smtClean="0"/>
              <a:pPr/>
              <a:t>‹Nº›</a:t>
            </a:fld>
            <a:endParaRPr lang="es-ES"/>
          </a:p>
        </p:txBody>
      </p:sp>
    </p:spTree>
    <p:extLst>
      <p:ext uri="{BB962C8B-B14F-4D97-AF65-F5344CB8AC3E}">
        <p14:creationId xmlns:p14="http://schemas.microsoft.com/office/powerpoint/2010/main" val="348120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3066693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7A920718-C862-4D8C-BA87-CA35F2245F59}" type="datetimeFigureOut">
              <a:rPr lang="es-ES" smtClean="0"/>
              <a:pPr/>
              <a:t>09/11/2022</a:t>
            </a:fld>
            <a:endParaRPr lang="es-ES"/>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F2BCB496-5750-4DD2-8444-FD3E54A2B81C}" type="slidenum">
              <a:rPr lang="es-ES" smtClean="0"/>
              <a:pPr/>
              <a:t>‹Nº›</a:t>
            </a:fld>
            <a:endParaRPr lang="es-ES"/>
          </a:p>
        </p:txBody>
      </p:sp>
    </p:spTree>
    <p:extLst>
      <p:ext uri="{BB962C8B-B14F-4D97-AF65-F5344CB8AC3E}">
        <p14:creationId xmlns:p14="http://schemas.microsoft.com/office/powerpoint/2010/main" val="1497122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24369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a:xfrm>
            <a:off x="609600" y="6356351"/>
            <a:ext cx="2844800" cy="365125"/>
          </a:xfrm>
          <a:prstGeom prst="rect">
            <a:avLst/>
          </a:prstGeom>
        </p:spPr>
        <p:txBody>
          <a:bodyPr/>
          <a:lstStyle/>
          <a:p>
            <a:fld id="{7A920718-C862-4D8C-BA87-CA35F2245F59}" type="datetimeFigureOut">
              <a:rPr lang="es-ES" smtClean="0"/>
              <a:pPr/>
              <a:t>09/11/2022</a:t>
            </a:fld>
            <a:endParaRPr lang="es-E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p>
            <a:fld id="{F2BCB496-5750-4DD2-8444-FD3E54A2B81C}" type="slidenum">
              <a:rPr lang="es-ES" smtClean="0"/>
              <a:pPr/>
              <a:t>‹Nº›</a:t>
            </a:fld>
            <a:endParaRPr lang="es-ES"/>
          </a:p>
        </p:txBody>
      </p:sp>
    </p:spTree>
    <p:extLst>
      <p:ext uri="{BB962C8B-B14F-4D97-AF65-F5344CB8AC3E}">
        <p14:creationId xmlns:p14="http://schemas.microsoft.com/office/powerpoint/2010/main" val="908569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14263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1"/>
          </p:nvPr>
        </p:nvSpPr>
        <p:spPr>
          <a:xfrm>
            <a:off x="8737600" y="6248400"/>
            <a:ext cx="2540000" cy="457200"/>
          </a:xfrm>
          <a:prstGeom prst="rect">
            <a:avLst/>
          </a:prstGeom>
        </p:spPr>
        <p:txBody>
          <a:bodyPr/>
          <a:lstStyle/>
          <a:p>
            <a:pPr>
              <a:defRPr/>
            </a:pPr>
            <a:endParaRPr lang="en-GB"/>
          </a:p>
        </p:txBody>
      </p:sp>
    </p:spTree>
    <p:extLst>
      <p:ext uri="{BB962C8B-B14F-4D97-AF65-F5344CB8AC3E}">
        <p14:creationId xmlns:p14="http://schemas.microsoft.com/office/powerpoint/2010/main" val="2738338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37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411849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67921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12012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32903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292394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76526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DADAAE4-DB84-4C9F-A26C-D2669398DB23}" type="datetimeFigureOut">
              <a:rPr lang="es-ES" smtClean="0"/>
              <a:pPr/>
              <a:t>09/11/2022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EFC08B5-250B-45EC-AFDA-68DF2D2A759E}" type="slidenum">
              <a:rPr lang="es-ES" smtClean="0"/>
              <a:pPr/>
              <a:t>‹Nº›</a:t>
            </a:fld>
            <a:endParaRPr lang="es-ES"/>
          </a:p>
        </p:txBody>
      </p:sp>
    </p:spTree>
    <p:extLst>
      <p:ext uri="{BB962C8B-B14F-4D97-AF65-F5344CB8AC3E}">
        <p14:creationId xmlns:p14="http://schemas.microsoft.com/office/powerpoint/2010/main" val="195264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DAAE4-DB84-4C9F-A26C-D2669398DB23}" type="datetimeFigureOut">
              <a:rPr lang="es-ES" smtClean="0"/>
              <a:pPr/>
              <a:t>09/11/2022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C08B5-250B-45EC-AFDA-68DF2D2A759E}" type="slidenum">
              <a:rPr lang="es-ES" smtClean="0"/>
              <a:pPr/>
              <a:t>‹Nº›</a:t>
            </a:fld>
            <a:endParaRPr lang="es-ES"/>
          </a:p>
        </p:txBody>
      </p:sp>
    </p:spTree>
    <p:extLst>
      <p:ext uri="{BB962C8B-B14F-4D97-AF65-F5344CB8AC3E}">
        <p14:creationId xmlns:p14="http://schemas.microsoft.com/office/powerpoint/2010/main" val="765059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7" name="Imagen 6">
            <a:extLst>
              <a:ext uri="{FF2B5EF4-FFF2-40B4-BE49-F238E27FC236}">
                <a16:creationId xmlns:a16="http://schemas.microsoft.com/office/drawing/2014/main" id="{0C1933D6-C154-4F8D-AE3B-91F06B8AC95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558" y="-69036"/>
            <a:ext cx="5290113" cy="805186"/>
          </a:xfrm>
          <a:prstGeom prst="rect">
            <a:avLst/>
          </a:prstGeom>
        </p:spPr>
      </p:pic>
    </p:spTree>
    <p:extLst>
      <p:ext uri="{BB962C8B-B14F-4D97-AF65-F5344CB8AC3E}">
        <p14:creationId xmlns:p14="http://schemas.microsoft.com/office/powerpoint/2010/main" val="28675878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t.com/" TargetMode="External"/><Relationship Id="rId3" Type="http://schemas.openxmlformats.org/officeDocument/2006/relationships/hyperlink" Target="https://www.eleconomista.es/" TargetMode="External"/><Relationship Id="rId7" Type="http://schemas.openxmlformats.org/officeDocument/2006/relationships/hyperlink" Target="https://www.elmundofinanciero.com/" TargetMode="External"/><Relationship Id="rId2" Type="http://schemas.openxmlformats.org/officeDocument/2006/relationships/hyperlink" Target="https://www.expansion.com/" TargetMode="External"/><Relationship Id="rId1" Type="http://schemas.openxmlformats.org/officeDocument/2006/relationships/slideLayout" Target="../slideLayouts/slideLayout1.xml"/><Relationship Id="rId6" Type="http://schemas.openxmlformats.org/officeDocument/2006/relationships/hyperlink" Target="https://www.elespanol.com/invertia/" TargetMode="External"/><Relationship Id="rId5" Type="http://schemas.openxmlformats.org/officeDocument/2006/relationships/hyperlink" Target="https://cincodias.elpais.com/" TargetMode="External"/><Relationship Id="rId4" Type="http://schemas.openxmlformats.org/officeDocument/2006/relationships/hyperlink" Target="https://www.elblogsalmon.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hyperlink" Target="https://www.ull.es/catedras/catedra-jovenes-emprendedor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miiXDYksYKU&amp;list=PLOZG1o3Sd9sSxZJeHZZA030lfLmZ3TW1n&amp;index=11&amp;t=507s" TargetMode="External"/><Relationship Id="rId2" Type="http://schemas.openxmlformats.org/officeDocument/2006/relationships/hyperlink" Target="http://rakaposhitapasbar.com/" TargetMode="Externa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vimeo.com/45708021"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vimeo.com/45708022"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0Gv3lDQAmt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C0AE937-2E48-4354-A1EC-652442B07F96}"/>
              </a:ext>
            </a:extLst>
          </p:cNvPr>
          <p:cNvSpPr>
            <a:spLocks noGrp="1"/>
          </p:cNvSpPr>
          <p:nvPr>
            <p:ph type="subTitle" idx="1"/>
          </p:nvPr>
        </p:nvSpPr>
        <p:spPr>
          <a:xfrm>
            <a:off x="1311728" y="1272495"/>
            <a:ext cx="10085615" cy="5030334"/>
          </a:xfrm>
        </p:spPr>
        <p:txBody>
          <a:bodyPr/>
          <a:lstStyle/>
          <a:p>
            <a:r>
              <a:rPr lang="es-ES" dirty="0">
                <a:hlinkClick r:id="rId2"/>
              </a:rPr>
              <a:t>https://www.expansion.com/</a:t>
            </a:r>
            <a:endParaRPr lang="es-ES" dirty="0"/>
          </a:p>
          <a:p>
            <a:r>
              <a:rPr lang="es-ES" dirty="0">
                <a:hlinkClick r:id="rId3"/>
              </a:rPr>
              <a:t>https://www.eleconomista.es/</a:t>
            </a:r>
            <a:endParaRPr lang="es-ES" dirty="0"/>
          </a:p>
          <a:p>
            <a:r>
              <a:rPr lang="es-ES" dirty="0">
                <a:hlinkClick r:id="rId4"/>
              </a:rPr>
              <a:t>https://www.elblogsalmon.com/</a:t>
            </a:r>
            <a:endParaRPr lang="es-ES" dirty="0"/>
          </a:p>
          <a:p>
            <a:r>
              <a:rPr lang="es-ES" dirty="0">
                <a:hlinkClick r:id="rId5"/>
              </a:rPr>
              <a:t>https://cincodias.elpais.com/</a:t>
            </a:r>
            <a:endParaRPr lang="es-ES" dirty="0"/>
          </a:p>
          <a:p>
            <a:r>
              <a:rPr lang="es-ES" dirty="0">
                <a:hlinkClick r:id="rId6"/>
              </a:rPr>
              <a:t>https://www.elespanol.com/invertia/</a:t>
            </a:r>
            <a:endParaRPr lang="es-ES" dirty="0"/>
          </a:p>
          <a:p>
            <a:r>
              <a:rPr lang="es-ES" dirty="0">
                <a:hlinkClick r:id="rId7"/>
              </a:rPr>
              <a:t>https://www.elmundofinanciero.com/</a:t>
            </a:r>
            <a:endParaRPr lang="es-ES" dirty="0"/>
          </a:p>
          <a:p>
            <a:endParaRPr lang="es-ES" dirty="0"/>
          </a:p>
          <a:p>
            <a:r>
              <a:rPr lang="es-ES" dirty="0"/>
              <a:t>INTERNACIONALES</a:t>
            </a:r>
          </a:p>
          <a:p>
            <a:r>
              <a:rPr lang="es-ES" dirty="0">
                <a:hlinkClick r:id="rId8"/>
              </a:rPr>
              <a:t>https://www.wsj.com/news/economy?mod=nav_top_section</a:t>
            </a:r>
          </a:p>
          <a:p>
            <a:r>
              <a:rPr lang="es-ES" dirty="0">
                <a:hlinkClick r:id="rId8"/>
              </a:rPr>
              <a:t>https://www.ft.com/</a:t>
            </a:r>
            <a:endParaRPr lang="es-ES" dirty="0"/>
          </a:p>
          <a:p>
            <a:r>
              <a:rPr lang="es-ES" dirty="0"/>
              <a:t>https://www.economist.com/</a:t>
            </a:r>
          </a:p>
        </p:txBody>
      </p:sp>
    </p:spTree>
    <p:extLst>
      <p:ext uri="{BB962C8B-B14F-4D97-AF65-F5344CB8AC3E}">
        <p14:creationId xmlns:p14="http://schemas.microsoft.com/office/powerpoint/2010/main" val="306783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165755"/>
            <a:ext cx="6424430" cy="5171368"/>
          </a:xfrm>
          <a:prstGeom prst="rect">
            <a:avLst/>
          </a:prstGeom>
        </p:spPr>
      </p:pic>
      <p:sp>
        <p:nvSpPr>
          <p:cNvPr id="3" name="Elipse 2"/>
          <p:cNvSpPr/>
          <p:nvPr/>
        </p:nvSpPr>
        <p:spPr>
          <a:xfrm>
            <a:off x="3679014" y="488886"/>
            <a:ext cx="603818" cy="4072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p:cNvCxnSpPr/>
          <p:nvPr/>
        </p:nvCxnSpPr>
        <p:spPr>
          <a:xfrm>
            <a:off x="4382921" y="673303"/>
            <a:ext cx="2330089" cy="68523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6" name="Imagen 5"/>
          <p:cNvPicPr>
            <a:picLocks noChangeAspect="1"/>
          </p:cNvPicPr>
          <p:nvPr/>
        </p:nvPicPr>
        <p:blipFill>
          <a:blip r:embed="rId3"/>
          <a:stretch>
            <a:fillRect/>
          </a:stretch>
        </p:blipFill>
        <p:spPr>
          <a:xfrm>
            <a:off x="6782166" y="1075843"/>
            <a:ext cx="5078280" cy="3330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7"/>
          <p:cNvSpPr/>
          <p:nvPr/>
        </p:nvSpPr>
        <p:spPr>
          <a:xfrm>
            <a:off x="371555" y="5844671"/>
            <a:ext cx="6052875" cy="369332"/>
          </a:xfrm>
          <a:prstGeom prst="rect">
            <a:avLst/>
          </a:prstGeom>
        </p:spPr>
        <p:txBody>
          <a:bodyPr wrap="none">
            <a:spAutoFit/>
          </a:bodyPr>
          <a:lstStyle/>
          <a:p>
            <a:r>
              <a:rPr lang="es-ES" dirty="0">
                <a:hlinkClick r:id="rId4"/>
              </a:rPr>
              <a:t>https://www.ull.es/catedras/catedra-jovenes-emprendedores/</a:t>
            </a:r>
            <a:r>
              <a:rPr lang="es-ES" dirty="0"/>
              <a:t> </a:t>
            </a:r>
          </a:p>
        </p:txBody>
      </p:sp>
    </p:spTree>
    <p:extLst>
      <p:ext uri="{BB962C8B-B14F-4D97-AF65-F5344CB8AC3E}">
        <p14:creationId xmlns:p14="http://schemas.microsoft.com/office/powerpoint/2010/main" val="62931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128001" y="3802632"/>
            <a:ext cx="3354786" cy="369332"/>
          </a:xfrm>
          <a:prstGeom prst="rect">
            <a:avLst/>
          </a:prstGeom>
        </p:spPr>
        <p:txBody>
          <a:bodyPr wrap="square">
            <a:spAutoFit/>
          </a:bodyPr>
          <a:lstStyle/>
          <a:p>
            <a:pPr algn="ctr"/>
            <a:r>
              <a:rPr lang="es-ES" dirty="0">
                <a:latin typeface="Roboto"/>
              </a:rPr>
              <a:t>Sonia García</a:t>
            </a:r>
            <a:endParaRPr lang="es-ES" b="0" i="0" dirty="0">
              <a:effectLst/>
              <a:latin typeface="Roboto"/>
            </a:endParaRPr>
          </a:p>
        </p:txBody>
      </p:sp>
      <p:sp>
        <p:nvSpPr>
          <p:cNvPr id="3" name="Rectángulo 2"/>
          <p:cNvSpPr/>
          <p:nvPr/>
        </p:nvSpPr>
        <p:spPr>
          <a:xfrm>
            <a:off x="4413101" y="4450136"/>
            <a:ext cx="3069686" cy="369332"/>
          </a:xfrm>
          <a:prstGeom prst="rect">
            <a:avLst/>
          </a:prstGeom>
        </p:spPr>
        <p:txBody>
          <a:bodyPr wrap="none">
            <a:spAutoFit/>
          </a:bodyPr>
          <a:lstStyle/>
          <a:p>
            <a:r>
              <a:rPr lang="es-ES" dirty="0">
                <a:hlinkClick r:id="rId2"/>
              </a:rPr>
              <a:t>http://rakaposhitapasbar.com</a:t>
            </a:r>
            <a:r>
              <a:rPr lang="es-ES" dirty="0"/>
              <a:t> </a:t>
            </a:r>
          </a:p>
        </p:txBody>
      </p:sp>
      <p:pic>
        <p:nvPicPr>
          <p:cNvPr id="1026" name="Picture 2" descr="Puede ser una imagen de texto que dice &quot;RAKAPOSHI Tapas Bar&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890" y="1921170"/>
            <a:ext cx="1736313" cy="160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4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EF1ED0-5802-4216-A7D5-DFBC1EA82515}"/>
              </a:ext>
            </a:extLst>
          </p:cNvPr>
          <p:cNvSpPr txBox="1"/>
          <p:nvPr/>
        </p:nvSpPr>
        <p:spPr>
          <a:xfrm>
            <a:off x="1249507" y="616526"/>
            <a:ext cx="9692986" cy="5478423"/>
          </a:xfrm>
          <a:prstGeom prst="rect">
            <a:avLst/>
          </a:prstGeom>
          <a:noFill/>
        </p:spPr>
        <p:txBody>
          <a:bodyPr wrap="square" rtlCol="0">
            <a:spAutoFit/>
          </a:bodyPr>
          <a:lstStyle/>
          <a:p>
            <a:pPr algn="ctr"/>
            <a:r>
              <a:rPr lang="es-ES" sz="3800" dirty="0"/>
              <a:t>MISIÓN Y VISIÓN</a:t>
            </a:r>
          </a:p>
          <a:p>
            <a:pPr lvl="0" eaLnBrk="0" fontAlgn="base" hangingPunct="0">
              <a:spcBef>
                <a:spcPct val="0"/>
              </a:spcBef>
              <a:spcAft>
                <a:spcPct val="0"/>
              </a:spcAft>
            </a:pPr>
            <a:r>
              <a:rPr lang="es-ES" altLang="es-ES" sz="2400" dirty="0">
                <a:solidFill>
                  <a:srgbClr val="404040"/>
                </a:solidFill>
                <a:latin typeface="Source Sans Pro" panose="020B0503030403020204" pitchFamily="34" charset="0"/>
              </a:rPr>
              <a:t>GOOGLE</a:t>
            </a:r>
          </a:p>
          <a:p>
            <a:pPr lvl="0" eaLnBrk="0" fontAlgn="base" hangingPunct="0">
              <a:spcBef>
                <a:spcPct val="0"/>
              </a:spcBef>
              <a:spcAft>
                <a:spcPct val="0"/>
              </a:spcAft>
            </a:pPr>
            <a:r>
              <a:rPr lang="es-ES" altLang="es-ES" sz="2400" b="1" dirty="0">
                <a:solidFill>
                  <a:srgbClr val="404040"/>
                </a:solidFill>
                <a:latin typeface="Source Sans Pro" panose="020B0503030403020204" pitchFamily="34" charset="0"/>
              </a:rPr>
              <a:t>Misión</a:t>
            </a:r>
            <a:r>
              <a:rPr lang="es-ES" altLang="es-ES" sz="2400" dirty="0">
                <a:solidFill>
                  <a:srgbClr val="404040"/>
                </a:solidFill>
                <a:latin typeface="Source Sans Pro" panose="020B0503030403020204" pitchFamily="34" charset="0"/>
              </a:rPr>
              <a:t>: organizar la información del mundo y lograr que sea útil y accesible para todo el mundo.</a:t>
            </a:r>
          </a:p>
          <a:p>
            <a:pPr lvl="0" eaLnBrk="0" fontAlgn="base" hangingPunct="0">
              <a:spcBef>
                <a:spcPct val="0"/>
              </a:spcBef>
              <a:spcAft>
                <a:spcPct val="0"/>
              </a:spcAft>
            </a:pPr>
            <a:endParaRPr lang="es-ES" altLang="es-ES" sz="2400" dirty="0">
              <a:solidFill>
                <a:srgbClr val="404040"/>
              </a:solidFill>
              <a:latin typeface="Source Sans Pro" panose="020B0503030403020204" pitchFamily="34" charset="0"/>
            </a:endParaRPr>
          </a:p>
          <a:p>
            <a:pPr lvl="0" eaLnBrk="0" fontAlgn="base" hangingPunct="0">
              <a:spcBef>
                <a:spcPct val="0"/>
              </a:spcBef>
              <a:spcAft>
                <a:spcPct val="0"/>
              </a:spcAft>
            </a:pPr>
            <a:r>
              <a:rPr lang="es-ES" altLang="es-ES" sz="2400" b="1" dirty="0">
                <a:solidFill>
                  <a:srgbClr val="404040"/>
                </a:solidFill>
                <a:latin typeface="Source Sans Pro" panose="020B0503030403020204" pitchFamily="34" charset="0"/>
              </a:rPr>
              <a:t>Visión: </a:t>
            </a:r>
            <a:r>
              <a:rPr lang="es-ES" altLang="es-ES" sz="2400" dirty="0">
                <a:solidFill>
                  <a:srgbClr val="404040"/>
                </a:solidFill>
                <a:latin typeface="Source Sans Pro" panose="020B0503030403020204" pitchFamily="34" charset="0"/>
              </a:rPr>
              <a:t>ser el más prestigioso motor de búsqueda y el más importante del mundo</a:t>
            </a:r>
          </a:p>
          <a:p>
            <a:pPr lvl="0" eaLnBrk="0" fontAlgn="base" hangingPunct="0">
              <a:spcBef>
                <a:spcPct val="0"/>
              </a:spcBef>
              <a:spcAft>
                <a:spcPct val="0"/>
              </a:spcAft>
            </a:pPr>
            <a:endParaRPr lang="es-ES" sz="2400" dirty="0">
              <a:solidFill>
                <a:srgbClr val="404040"/>
              </a:solidFill>
              <a:latin typeface="Source Sans Pro" panose="020B0503030403020204" pitchFamily="34" charset="0"/>
            </a:endParaRPr>
          </a:p>
          <a:p>
            <a:pPr lvl="0" eaLnBrk="0" fontAlgn="base" hangingPunct="0">
              <a:spcBef>
                <a:spcPct val="0"/>
              </a:spcBef>
              <a:spcAft>
                <a:spcPct val="0"/>
              </a:spcAft>
            </a:pPr>
            <a:endParaRPr lang="es-ES" sz="2400" dirty="0">
              <a:solidFill>
                <a:srgbClr val="404040"/>
              </a:solidFill>
              <a:latin typeface="Source Sans Pro" panose="020B0503030403020204" pitchFamily="34" charset="0"/>
            </a:endParaRPr>
          </a:p>
          <a:p>
            <a:pPr lvl="0" eaLnBrk="0" fontAlgn="base" hangingPunct="0">
              <a:spcBef>
                <a:spcPct val="0"/>
              </a:spcBef>
              <a:spcAft>
                <a:spcPct val="0"/>
              </a:spcAft>
            </a:pPr>
            <a:r>
              <a:rPr lang="es-ES" altLang="es-ES" sz="2400" dirty="0">
                <a:solidFill>
                  <a:srgbClr val="404040"/>
                </a:solidFill>
                <a:latin typeface="Source Sans Pro" panose="020B0503030403020204" pitchFamily="34" charset="0"/>
              </a:rPr>
              <a:t>ADIDAS</a:t>
            </a:r>
          </a:p>
          <a:p>
            <a:pPr lvl="0" eaLnBrk="0" fontAlgn="base" hangingPunct="0">
              <a:spcBef>
                <a:spcPct val="0"/>
              </a:spcBef>
              <a:spcAft>
                <a:spcPct val="0"/>
              </a:spcAft>
            </a:pPr>
            <a:r>
              <a:rPr lang="es-ES" altLang="es-ES" sz="2400" b="1" dirty="0">
                <a:solidFill>
                  <a:srgbClr val="404040"/>
                </a:solidFill>
                <a:latin typeface="Source Sans Pro" panose="020B0503030403020204" pitchFamily="34" charset="0"/>
              </a:rPr>
              <a:t>Misión: </a:t>
            </a:r>
            <a:r>
              <a:rPr lang="es-ES" altLang="es-ES" sz="2400" dirty="0">
                <a:solidFill>
                  <a:srgbClr val="404040"/>
                </a:solidFill>
                <a:latin typeface="Source Sans Pro" panose="020B0503030403020204" pitchFamily="34" charset="0"/>
              </a:rPr>
              <a:t>ser el más grande vendedor de zapatos y ropa para atletas en el mundo.</a:t>
            </a:r>
          </a:p>
          <a:p>
            <a:pPr lvl="0" eaLnBrk="0" fontAlgn="base" hangingPunct="0">
              <a:spcBef>
                <a:spcPct val="0"/>
              </a:spcBef>
              <a:spcAft>
                <a:spcPct val="0"/>
              </a:spcAft>
            </a:pPr>
            <a:endParaRPr lang="es-ES" altLang="es-ES" sz="2400" dirty="0">
              <a:solidFill>
                <a:srgbClr val="404040"/>
              </a:solidFill>
              <a:latin typeface="Source Sans Pro" panose="020B0503030403020204" pitchFamily="34" charset="0"/>
            </a:endParaRPr>
          </a:p>
          <a:p>
            <a:pPr lvl="0" eaLnBrk="0" fontAlgn="base" hangingPunct="0">
              <a:spcBef>
                <a:spcPct val="0"/>
              </a:spcBef>
              <a:spcAft>
                <a:spcPct val="0"/>
              </a:spcAft>
            </a:pPr>
            <a:r>
              <a:rPr lang="es-ES" altLang="es-ES" sz="2400" b="1" dirty="0">
                <a:solidFill>
                  <a:srgbClr val="404040"/>
                </a:solidFill>
                <a:latin typeface="Source Sans Pro" panose="020B0503030403020204" pitchFamily="34" charset="0"/>
              </a:rPr>
              <a:t>Visión: </a:t>
            </a:r>
            <a:r>
              <a:rPr lang="es-ES" altLang="es-ES" sz="2400" dirty="0">
                <a:solidFill>
                  <a:srgbClr val="404040"/>
                </a:solidFill>
                <a:latin typeface="Source Sans Pro" panose="020B0503030403020204" pitchFamily="34" charset="0"/>
              </a:rPr>
              <a:t>traer la inspiración y la innovación a cada atleta del planeta.</a:t>
            </a:r>
            <a:endParaRPr lang="es-ES" sz="2400" dirty="0"/>
          </a:p>
        </p:txBody>
      </p:sp>
    </p:spTree>
    <p:extLst>
      <p:ext uri="{BB962C8B-B14F-4D97-AF65-F5344CB8AC3E}">
        <p14:creationId xmlns:p14="http://schemas.microsoft.com/office/powerpoint/2010/main" val="77557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6" name="5 Rectángulo"/>
          <p:cNvSpPr/>
          <p:nvPr/>
        </p:nvSpPr>
        <p:spPr>
          <a:xfrm>
            <a:off x="726820" y="787813"/>
            <a:ext cx="9255380" cy="369332"/>
          </a:xfrm>
          <a:prstGeom prst="rect">
            <a:avLst/>
          </a:prstGeom>
        </p:spPr>
        <p:txBody>
          <a:bodyPr wrap="square">
            <a:spAutoFit/>
          </a:bodyPr>
          <a:lstStyle/>
          <a:p>
            <a:r>
              <a:rPr lang="es-ES" b="1" dirty="0">
                <a:solidFill>
                  <a:srgbClr val="660066"/>
                </a:solidFill>
                <a:latin typeface="Century Gothic" panose="020B0502020202020204" pitchFamily="34" charset="0"/>
              </a:rPr>
              <a:t>Funciones básicas del proceso administrativo: la función de PLANIFICACIÓN.</a:t>
            </a:r>
          </a:p>
        </p:txBody>
      </p:sp>
      <p:sp>
        <p:nvSpPr>
          <p:cNvPr id="8" name="1 Rectángulo"/>
          <p:cNvSpPr/>
          <p:nvPr/>
        </p:nvSpPr>
        <p:spPr>
          <a:xfrm>
            <a:off x="94004" y="84461"/>
            <a:ext cx="3896881" cy="369332"/>
          </a:xfrm>
          <a:prstGeom prst="rect">
            <a:avLst/>
          </a:prstGeom>
        </p:spPr>
        <p:txBody>
          <a:bodyPr wrap="square">
            <a:spAutoFit/>
          </a:bodyPr>
          <a:lstStyle/>
          <a:p>
            <a:r>
              <a:rPr lang="es-ES" b="1" dirty="0">
                <a:solidFill>
                  <a:schemeClr val="bg1"/>
                </a:solidFill>
                <a:latin typeface="Century Gothic" pitchFamily="34" charset="0"/>
              </a:rPr>
              <a:t>EMPRESA</a:t>
            </a:r>
          </a:p>
        </p:txBody>
      </p:sp>
      <p:sp>
        <p:nvSpPr>
          <p:cNvPr id="2" name="1 Marcador de número de diapositiva"/>
          <p:cNvSpPr>
            <a:spLocks noGrp="1"/>
          </p:cNvSpPr>
          <p:nvPr>
            <p:ph type="sldNum" sz="quarter" idx="12"/>
          </p:nvPr>
        </p:nvSpPr>
        <p:spPr/>
        <p:txBody>
          <a:bodyPr/>
          <a:lstStyle/>
          <a:p>
            <a:fld id="{7EFC08B5-250B-45EC-AFDA-68DF2D2A759E}" type="slidenum">
              <a:rPr lang="es-ES" smtClean="0"/>
              <a:pPr/>
              <a:t>13</a:t>
            </a:fld>
            <a:endParaRPr lang="es-ES"/>
          </a:p>
        </p:txBody>
      </p:sp>
      <p:sp>
        <p:nvSpPr>
          <p:cNvPr id="7" name="5 Rectángulo">
            <a:extLst>
              <a:ext uri="{FF2B5EF4-FFF2-40B4-BE49-F238E27FC236}">
                <a16:creationId xmlns:a16="http://schemas.microsoft.com/office/drawing/2014/main" id="{9B47F2A6-416B-4A94-97A0-F580916C8FFD}"/>
              </a:ext>
            </a:extLst>
          </p:cNvPr>
          <p:cNvSpPr/>
          <p:nvPr/>
        </p:nvSpPr>
        <p:spPr>
          <a:xfrm>
            <a:off x="838200" y="1402033"/>
            <a:ext cx="9800095" cy="4770537"/>
          </a:xfrm>
          <a:prstGeom prst="rect">
            <a:avLst/>
          </a:prstGeom>
        </p:spPr>
        <p:txBody>
          <a:bodyPr wrap="square">
            <a:spAutoFit/>
          </a:bodyPr>
          <a:lstStyle/>
          <a:p>
            <a:pPr marL="285750" indent="-285750">
              <a:buFont typeface="Arial" panose="020B0604020202020204" pitchFamily="34" charset="0"/>
              <a:buChar char="•"/>
            </a:pPr>
            <a:r>
              <a:rPr lang="es-ES" sz="1600" dirty="0">
                <a:latin typeface="Century Gothic" panose="020B0502020202020204" pitchFamily="34" charset="0"/>
              </a:rPr>
              <a:t>Proceso en el que se definen los </a:t>
            </a:r>
            <a:r>
              <a:rPr lang="es-ES" sz="1600" b="1" dirty="0">
                <a:latin typeface="Century Gothic" panose="020B0502020202020204" pitchFamily="34" charset="0"/>
              </a:rPr>
              <a:t>objetivos</a:t>
            </a:r>
            <a:r>
              <a:rPr lang="es-ES" sz="1600" dirty="0">
                <a:latin typeface="Century Gothic" panose="020B0502020202020204" pitchFamily="34" charset="0"/>
              </a:rPr>
              <a:t> de la organización, se establece una </a:t>
            </a:r>
            <a:r>
              <a:rPr lang="es-ES" sz="1600" b="1" dirty="0">
                <a:latin typeface="Century Gothic" panose="020B0502020202020204" pitchFamily="34" charset="0"/>
              </a:rPr>
              <a:t>estrategia</a:t>
            </a:r>
            <a:r>
              <a:rPr lang="es-ES" sz="1600" dirty="0">
                <a:latin typeface="Century Gothic" panose="020B0502020202020204" pitchFamily="34" charset="0"/>
              </a:rPr>
              <a:t> general para alcanzarlos y se diseñan una serie de </a:t>
            </a:r>
            <a:r>
              <a:rPr lang="es-ES" sz="1600" b="1" dirty="0">
                <a:latin typeface="Century Gothic" panose="020B0502020202020204" pitchFamily="34" charset="0"/>
              </a:rPr>
              <a:t>planes</a:t>
            </a:r>
            <a:r>
              <a:rPr lang="es-ES" sz="1600" dirty="0">
                <a:latin typeface="Century Gothic" panose="020B0502020202020204" pitchFamily="34" charset="0"/>
              </a:rPr>
              <a:t> para coordinar las actividades (Robbins y </a:t>
            </a:r>
            <a:r>
              <a:rPr lang="es-ES" sz="1600" dirty="0" err="1">
                <a:latin typeface="Century Gothic" panose="020B0502020202020204" pitchFamily="34" charset="0"/>
              </a:rPr>
              <a:t>Decenzo</a:t>
            </a:r>
            <a:r>
              <a:rPr lang="es-ES" sz="1600" dirty="0">
                <a:latin typeface="Century Gothic" panose="020B0502020202020204" pitchFamily="34" charset="0"/>
              </a:rPr>
              <a:t>, 2002).</a:t>
            </a:r>
          </a:p>
          <a:p>
            <a:pPr marL="285750" indent="-285750">
              <a:buFont typeface="Arial" panose="020B0604020202020204" pitchFamily="34" charset="0"/>
              <a:buChar char="•"/>
            </a:pPr>
            <a:endParaRPr lang="es-ES" sz="1600" dirty="0">
              <a:latin typeface="Century Gothic" panose="020B0502020202020204" pitchFamily="34" charset="0"/>
            </a:endParaRPr>
          </a:p>
          <a:p>
            <a:pPr marL="285750" indent="-285750">
              <a:buFont typeface="Arial" panose="020B0604020202020204" pitchFamily="34" charset="0"/>
              <a:buChar char="•"/>
            </a:pPr>
            <a:r>
              <a:rPr lang="es-ES" sz="1600" dirty="0">
                <a:latin typeface="Century Gothic" panose="020B0502020202020204" pitchFamily="34" charset="0"/>
              </a:rPr>
              <a:t>Es previa a las otras funciones de dirección y se materializa en los siguientes </a:t>
            </a:r>
            <a:r>
              <a:rPr lang="es-ES" sz="1600" b="1" u="sng" dirty="0">
                <a:latin typeface="Century Gothic" panose="020B0502020202020204" pitchFamily="34" charset="0"/>
              </a:rPr>
              <a:t>elementos</a:t>
            </a:r>
            <a:r>
              <a:rPr lang="es-ES" sz="1600" dirty="0">
                <a:latin typeface="Century Gothic" panose="020B0502020202020204" pitchFamily="34" charset="0"/>
              </a:rPr>
              <a:t>:</a:t>
            </a:r>
          </a:p>
          <a:p>
            <a:pPr marL="285750" indent="-285750">
              <a:buFont typeface="Arial" panose="020B0604020202020204" pitchFamily="34" charset="0"/>
              <a:buChar char="•"/>
            </a:pPr>
            <a:endParaRPr lang="es-ES" sz="1600" dirty="0">
              <a:latin typeface="Century Gothic" panose="020B0502020202020204" pitchFamily="34" charset="0"/>
            </a:endParaRPr>
          </a:p>
          <a:p>
            <a:pPr marL="857250" lvl="1" indent="-400050">
              <a:buFont typeface="+mj-lt"/>
              <a:buAutoNum type="romanLcPeriod"/>
            </a:pPr>
            <a:r>
              <a:rPr lang="es-ES" sz="1600" b="1" dirty="0">
                <a:latin typeface="Century Gothic" panose="020B0502020202020204" pitchFamily="34" charset="0"/>
              </a:rPr>
              <a:t>Misión o propósito: </a:t>
            </a:r>
            <a:r>
              <a:rPr lang="es-ES" sz="1600" dirty="0">
                <a:latin typeface="Century Gothic" panose="020B0502020202020204" pitchFamily="34" charset="0"/>
              </a:rPr>
              <a:t>explica la función que cumple la empresa en la sociedad y su carácter o filosofía básicos</a:t>
            </a:r>
            <a:r>
              <a:rPr lang="es-ES" sz="1600" baseline="30000" dirty="0">
                <a:latin typeface="Century Gothic" panose="020B0502020202020204" pitchFamily="34" charset="0"/>
              </a:rPr>
              <a:t>3</a:t>
            </a:r>
            <a:r>
              <a:rPr lang="es-ES" sz="1600" dirty="0">
                <a:latin typeface="Century Gothic" panose="020B0502020202020204" pitchFamily="34" charset="0"/>
              </a:rPr>
              <a:t>.</a:t>
            </a:r>
          </a:p>
          <a:p>
            <a:pPr marL="857250" lvl="1" indent="-400050">
              <a:buFont typeface="+mj-lt"/>
              <a:buAutoNum type="romanLcPeriod"/>
            </a:pPr>
            <a:endParaRPr lang="es-ES" sz="1600" b="1" dirty="0">
              <a:latin typeface="Century Gothic" panose="020B0502020202020204" pitchFamily="34" charset="0"/>
            </a:endParaRPr>
          </a:p>
          <a:p>
            <a:pPr marL="857250" lvl="1" indent="-400050">
              <a:buFont typeface="+mj-lt"/>
              <a:buAutoNum type="romanLcPeriod"/>
            </a:pPr>
            <a:r>
              <a:rPr lang="es-ES" sz="1600" b="1" dirty="0">
                <a:latin typeface="Century Gothic" panose="020B0502020202020204" pitchFamily="34" charset="0"/>
              </a:rPr>
              <a:t>Objetivos o metas: </a:t>
            </a:r>
            <a:r>
              <a:rPr lang="es-ES" sz="1600" dirty="0">
                <a:latin typeface="Century Gothic" panose="020B0502020202020204" pitchFamily="34" charset="0"/>
              </a:rPr>
              <a:t>cuantificables, en un plazo determinado.</a:t>
            </a:r>
            <a:endParaRPr lang="es-ES" sz="1600" b="1" dirty="0">
              <a:latin typeface="Century Gothic" panose="020B0502020202020204" pitchFamily="34" charset="0"/>
            </a:endParaRPr>
          </a:p>
          <a:p>
            <a:pPr marL="857250" lvl="1" indent="-400050">
              <a:buFont typeface="+mj-lt"/>
              <a:buAutoNum type="romanLcPeriod"/>
            </a:pPr>
            <a:endParaRPr lang="es-ES" sz="1600" b="1" dirty="0">
              <a:latin typeface="Century Gothic" panose="020B0502020202020204" pitchFamily="34" charset="0"/>
            </a:endParaRPr>
          </a:p>
          <a:p>
            <a:pPr marL="857250" lvl="1" indent="-400050">
              <a:buFont typeface="+mj-lt"/>
              <a:buAutoNum type="romanLcPeriod"/>
            </a:pPr>
            <a:r>
              <a:rPr lang="es-ES" sz="1600" b="1" dirty="0">
                <a:latin typeface="Century Gothic" panose="020B0502020202020204" pitchFamily="34" charset="0"/>
              </a:rPr>
              <a:t>Estrategias: </a:t>
            </a:r>
            <a:r>
              <a:rPr lang="es-ES" sz="1600" dirty="0">
                <a:latin typeface="Century Gothic" panose="020B0502020202020204" pitchFamily="34" charset="0"/>
              </a:rPr>
              <a:t>programa general de acción para alcanzar las metas con unos recursos determinados.</a:t>
            </a:r>
          </a:p>
          <a:p>
            <a:pPr marL="857250" lvl="1" indent="-400050">
              <a:buFont typeface="+mj-lt"/>
              <a:buAutoNum type="romanLcPeriod" startAt="6"/>
            </a:pPr>
            <a:endParaRPr lang="es-ES" sz="1600" b="1" dirty="0">
              <a:latin typeface="Century Gothic" panose="020B0502020202020204" pitchFamily="34" charset="0"/>
            </a:endParaRPr>
          </a:p>
          <a:p>
            <a:pPr marL="857250" lvl="1" indent="-400050">
              <a:buFont typeface="+mj-lt"/>
              <a:buAutoNum type="romanLcPeriod" startAt="4"/>
            </a:pPr>
            <a:r>
              <a:rPr lang="es-ES" sz="1600" b="1" dirty="0">
                <a:latin typeface="Century Gothic" panose="020B0502020202020204" pitchFamily="34" charset="0"/>
              </a:rPr>
              <a:t>Programas: </a:t>
            </a:r>
            <a:r>
              <a:rPr lang="es-ES" sz="1600" dirty="0">
                <a:latin typeface="Century Gothic" panose="020B0502020202020204" pitchFamily="34" charset="0"/>
              </a:rPr>
              <a:t>son planes específicos diseñados para una meta determinada.</a:t>
            </a:r>
            <a:r>
              <a:rPr lang="es-ES" sz="1600" b="1" dirty="0">
                <a:latin typeface="Century Gothic" panose="020B0502020202020204" pitchFamily="34" charset="0"/>
              </a:rPr>
              <a:t> </a:t>
            </a:r>
          </a:p>
          <a:p>
            <a:pPr marL="857250" lvl="1" indent="-400050">
              <a:buFont typeface="+mj-lt"/>
              <a:buAutoNum type="romanLcPeriod" startAt="4"/>
            </a:pPr>
            <a:endParaRPr lang="es-ES" sz="1600" b="1" dirty="0">
              <a:latin typeface="Century Gothic" panose="020B0502020202020204" pitchFamily="34" charset="0"/>
            </a:endParaRPr>
          </a:p>
          <a:p>
            <a:pPr marL="857250" lvl="1" indent="-400050">
              <a:buFont typeface="+mj-lt"/>
              <a:buAutoNum type="romanLcPeriod" startAt="4"/>
            </a:pPr>
            <a:r>
              <a:rPr lang="es-ES" sz="1600" b="1" dirty="0">
                <a:latin typeface="Century Gothic" panose="020B0502020202020204" pitchFamily="34" charset="0"/>
              </a:rPr>
              <a:t>Presupuestos: </a:t>
            </a:r>
            <a:r>
              <a:rPr lang="es-ES" sz="1600" dirty="0">
                <a:latin typeface="Century Gothic" panose="020B0502020202020204" pitchFamily="34" charset="0"/>
              </a:rPr>
              <a:t>expresión en términos monetarios de un plan o programa. Fundamental para la ejecución práctica de los planes y su control.</a:t>
            </a:r>
            <a:endParaRPr lang="es-ES" sz="1600" b="1" dirty="0">
              <a:solidFill>
                <a:srgbClr val="660066"/>
              </a:solidFill>
              <a:latin typeface="Century Gothic" panose="020B0502020202020204" pitchFamily="34" charset="0"/>
            </a:endParaRPr>
          </a:p>
          <a:p>
            <a:pPr lvl="1"/>
            <a:endParaRPr lang="es-ES" sz="1600" b="1" dirty="0">
              <a:latin typeface="Century Gothic" panose="020B0502020202020204" pitchFamily="34" charset="0"/>
            </a:endParaRPr>
          </a:p>
        </p:txBody>
      </p:sp>
    </p:spTree>
    <p:extLst>
      <p:ext uri="{BB962C8B-B14F-4D97-AF65-F5344CB8AC3E}">
        <p14:creationId xmlns:p14="http://schemas.microsoft.com/office/powerpoint/2010/main" val="36131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6" name="5 Rectángulo"/>
          <p:cNvSpPr/>
          <p:nvPr/>
        </p:nvSpPr>
        <p:spPr>
          <a:xfrm>
            <a:off x="726820" y="1128235"/>
            <a:ext cx="9255380" cy="369332"/>
          </a:xfrm>
          <a:prstGeom prst="rect">
            <a:avLst/>
          </a:prstGeom>
        </p:spPr>
        <p:txBody>
          <a:bodyPr wrap="square">
            <a:spAutoFit/>
          </a:bodyPr>
          <a:lstStyle/>
          <a:p>
            <a:r>
              <a:rPr lang="es-ES" b="1" dirty="0">
                <a:solidFill>
                  <a:srgbClr val="660066"/>
                </a:solidFill>
                <a:latin typeface="Century Gothic" panose="020B0502020202020204" pitchFamily="34" charset="0"/>
              </a:rPr>
              <a:t>Funciones básicas del proceso administrativo: la función de PLANIFICACIÓN.</a:t>
            </a:r>
          </a:p>
        </p:txBody>
      </p:sp>
      <p:sp>
        <p:nvSpPr>
          <p:cNvPr id="8" name="1 Rectángulo"/>
          <p:cNvSpPr/>
          <p:nvPr/>
        </p:nvSpPr>
        <p:spPr>
          <a:xfrm>
            <a:off x="94004" y="84461"/>
            <a:ext cx="3896881" cy="369332"/>
          </a:xfrm>
          <a:prstGeom prst="rect">
            <a:avLst/>
          </a:prstGeom>
        </p:spPr>
        <p:txBody>
          <a:bodyPr wrap="square">
            <a:spAutoFit/>
          </a:bodyPr>
          <a:lstStyle/>
          <a:p>
            <a:r>
              <a:rPr lang="es-ES" b="1" dirty="0">
                <a:solidFill>
                  <a:schemeClr val="bg1"/>
                </a:solidFill>
                <a:latin typeface="Century Gothic" pitchFamily="34" charset="0"/>
              </a:rPr>
              <a:t>EMPRESA</a:t>
            </a:r>
          </a:p>
        </p:txBody>
      </p:sp>
      <p:sp>
        <p:nvSpPr>
          <p:cNvPr id="2" name="1 Marcador de número de diapositiva"/>
          <p:cNvSpPr>
            <a:spLocks noGrp="1"/>
          </p:cNvSpPr>
          <p:nvPr>
            <p:ph type="sldNum" sz="quarter" idx="12"/>
          </p:nvPr>
        </p:nvSpPr>
        <p:spPr/>
        <p:txBody>
          <a:bodyPr/>
          <a:lstStyle/>
          <a:p>
            <a:fld id="{7EFC08B5-250B-45EC-AFDA-68DF2D2A759E}" type="slidenum">
              <a:rPr lang="es-ES" smtClean="0"/>
              <a:pPr/>
              <a:t>14</a:t>
            </a:fld>
            <a:endParaRPr lang="es-ES"/>
          </a:p>
        </p:txBody>
      </p:sp>
      <p:sp>
        <p:nvSpPr>
          <p:cNvPr id="7" name="5 Rectángulo">
            <a:extLst>
              <a:ext uri="{FF2B5EF4-FFF2-40B4-BE49-F238E27FC236}">
                <a16:creationId xmlns:a16="http://schemas.microsoft.com/office/drawing/2014/main" id="{9B47F2A6-416B-4A94-97A0-F580916C8FFD}"/>
              </a:ext>
            </a:extLst>
          </p:cNvPr>
          <p:cNvSpPr/>
          <p:nvPr/>
        </p:nvSpPr>
        <p:spPr>
          <a:xfrm>
            <a:off x="847530" y="1879977"/>
            <a:ext cx="9800095" cy="2554545"/>
          </a:xfrm>
          <a:prstGeom prst="rect">
            <a:avLst/>
          </a:prstGeom>
        </p:spPr>
        <p:txBody>
          <a:bodyPr wrap="square">
            <a:spAutoFit/>
          </a:bodyPr>
          <a:lstStyle/>
          <a:p>
            <a:pPr lvl="1"/>
            <a:endParaRPr lang="es-ES" sz="1600" b="1" dirty="0">
              <a:latin typeface="Century Gothic" panose="020B0502020202020204" pitchFamily="34" charset="0"/>
            </a:endParaRPr>
          </a:p>
          <a:p>
            <a:pPr lvl="1"/>
            <a:endParaRPr lang="es-ES" sz="1600" b="1" dirty="0">
              <a:latin typeface="Century Gothic" panose="020B0502020202020204" pitchFamily="34" charset="0"/>
            </a:endParaRPr>
          </a:p>
          <a:p>
            <a:pPr marL="857250" lvl="1" indent="-400050">
              <a:buFont typeface="+mj-lt"/>
              <a:buAutoNum type="romanLcPeriod"/>
            </a:pPr>
            <a:endParaRPr lang="es-ES" sz="1600" b="1" dirty="0">
              <a:latin typeface="Century Gothic" panose="020B0502020202020204" pitchFamily="34" charset="0"/>
            </a:endParaRPr>
          </a:p>
          <a:p>
            <a:pPr marL="857250" lvl="1" indent="-400050">
              <a:buFont typeface="+mj-lt"/>
              <a:buAutoNum type="romanLcPeriod" startAt="6"/>
            </a:pPr>
            <a:r>
              <a:rPr lang="es-ES" sz="1600" b="1" dirty="0">
                <a:latin typeface="Century Gothic" panose="020B0502020202020204" pitchFamily="34" charset="0"/>
              </a:rPr>
              <a:t>Políticas: </a:t>
            </a:r>
            <a:r>
              <a:rPr lang="es-ES" sz="1600" dirty="0">
                <a:latin typeface="Century Gothic" panose="020B0502020202020204" pitchFamily="34" charset="0"/>
              </a:rPr>
              <a:t>guías para pensar y decidir que constituyen los principios generales de actuación.</a:t>
            </a:r>
            <a:endParaRPr lang="es-ES" sz="1600" b="1" dirty="0">
              <a:latin typeface="Century Gothic" panose="020B0502020202020204" pitchFamily="34" charset="0"/>
            </a:endParaRPr>
          </a:p>
          <a:p>
            <a:pPr marL="857250" lvl="1" indent="-400050">
              <a:buFont typeface="+mj-lt"/>
              <a:buAutoNum type="romanLcPeriod" startAt="6"/>
            </a:pPr>
            <a:endParaRPr lang="es-ES" sz="1600" b="1" dirty="0">
              <a:latin typeface="Century Gothic" panose="020B0502020202020204" pitchFamily="34" charset="0"/>
            </a:endParaRPr>
          </a:p>
          <a:p>
            <a:pPr marL="857250" lvl="1" indent="-400050">
              <a:buFont typeface="+mj-lt"/>
              <a:buAutoNum type="romanLcPeriod" startAt="6"/>
            </a:pPr>
            <a:r>
              <a:rPr lang="es-ES" sz="1600" b="1" dirty="0">
                <a:latin typeface="Century Gothic" panose="020B0502020202020204" pitchFamily="34" charset="0"/>
              </a:rPr>
              <a:t>Procedimientos: </a:t>
            </a:r>
            <a:r>
              <a:rPr lang="es-ES" sz="1600" dirty="0">
                <a:latin typeface="Century Gothic" panose="020B0502020202020204" pitchFamily="34" charset="0"/>
              </a:rPr>
              <a:t>guías de acción para operar sobre problemas estructurados. Establecen una secuencia cronológica de acción.</a:t>
            </a:r>
            <a:endParaRPr lang="es-ES" sz="1600" b="1" dirty="0">
              <a:latin typeface="Century Gothic" panose="020B0502020202020204" pitchFamily="34" charset="0"/>
            </a:endParaRPr>
          </a:p>
          <a:p>
            <a:pPr marL="857250" lvl="1" indent="-400050">
              <a:buFont typeface="+mj-lt"/>
              <a:buAutoNum type="romanLcPeriod" startAt="6"/>
            </a:pPr>
            <a:endParaRPr lang="es-ES" sz="1600" b="1" dirty="0">
              <a:latin typeface="Century Gothic" panose="020B0502020202020204" pitchFamily="34" charset="0"/>
            </a:endParaRPr>
          </a:p>
          <a:p>
            <a:pPr marL="857250" lvl="1" indent="-400050">
              <a:buFont typeface="+mj-lt"/>
              <a:buAutoNum type="romanLcPeriod" startAt="6"/>
            </a:pPr>
            <a:r>
              <a:rPr lang="es-ES" sz="1600" b="1" dirty="0">
                <a:latin typeface="Century Gothic" panose="020B0502020202020204" pitchFamily="34" charset="0"/>
              </a:rPr>
              <a:t>Reglas: </a:t>
            </a:r>
            <a:r>
              <a:rPr lang="es-ES" sz="1600" dirty="0">
                <a:latin typeface="Century Gothic" panose="020B0502020202020204" pitchFamily="34" charset="0"/>
              </a:rPr>
              <a:t>instrucciones para afrontar acciones específicas. Coordinación.</a:t>
            </a:r>
          </a:p>
        </p:txBody>
      </p:sp>
    </p:spTree>
    <p:extLst>
      <p:ext uri="{BB962C8B-B14F-4D97-AF65-F5344CB8AC3E}">
        <p14:creationId xmlns:p14="http://schemas.microsoft.com/office/powerpoint/2010/main" val="22454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310302" y="5033473"/>
            <a:ext cx="11212081" cy="743484"/>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dirty="0">
              <a:solidFill>
                <a:schemeClr val="tx1"/>
              </a:solidFill>
              <a:latin typeface="Century Gothic" panose="020B0502020202020204" pitchFamily="34" charset="0"/>
            </a:endParaRPr>
          </a:p>
        </p:txBody>
      </p:sp>
      <p:sp>
        <p:nvSpPr>
          <p:cNvPr id="11" name="10 Rectángulo redondeado"/>
          <p:cNvSpPr/>
          <p:nvPr/>
        </p:nvSpPr>
        <p:spPr>
          <a:xfrm>
            <a:off x="310303" y="4015098"/>
            <a:ext cx="11212081" cy="694425"/>
          </a:xfrm>
          <a:prstGeom prst="roundRect">
            <a:avLst/>
          </a:prstGeom>
          <a:solidFill>
            <a:srgbClr val="FF66F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redondeado"/>
          <p:cNvSpPr/>
          <p:nvPr/>
        </p:nvSpPr>
        <p:spPr>
          <a:xfrm>
            <a:off x="310302" y="3024467"/>
            <a:ext cx="11212082" cy="734940"/>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redondeado"/>
          <p:cNvSpPr/>
          <p:nvPr/>
        </p:nvSpPr>
        <p:spPr>
          <a:xfrm>
            <a:off x="310301" y="1948440"/>
            <a:ext cx="11212081" cy="694425"/>
          </a:xfrm>
          <a:prstGeom prst="roundRect">
            <a:avLst/>
          </a:prstGeom>
          <a:solidFill>
            <a:srgbClr val="FF66F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298" name="Rectangle 4"/>
          <p:cNvSpPr>
            <a:spLocks noChangeArrowheads="1"/>
          </p:cNvSpPr>
          <p:nvPr/>
        </p:nvSpPr>
        <p:spPr bwMode="auto">
          <a:xfrm>
            <a:off x="811850" y="815009"/>
            <a:ext cx="10639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2400" b="1" dirty="0">
                <a:solidFill>
                  <a:srgbClr val="800080"/>
                </a:solidFill>
                <a:latin typeface="Century Gothic" panose="020B0502020202020204" pitchFamily="34" charset="0"/>
              </a:rPr>
              <a:t>Estrategia</a:t>
            </a:r>
            <a:endParaRPr lang="es-ES" altLang="es-ES" sz="2200" b="1" dirty="0">
              <a:solidFill>
                <a:srgbClr val="800080"/>
              </a:solidFill>
              <a:latin typeface="Century Gothic" panose="020B0502020202020204" pitchFamily="34" charset="0"/>
            </a:endParaRPr>
          </a:p>
        </p:txBody>
      </p:sp>
      <p:sp>
        <p:nvSpPr>
          <p:cNvPr id="2" name="1 Rectángulo"/>
          <p:cNvSpPr/>
          <p:nvPr/>
        </p:nvSpPr>
        <p:spPr>
          <a:xfrm>
            <a:off x="666572" y="1427148"/>
            <a:ext cx="10723671" cy="4401205"/>
          </a:xfrm>
          <a:prstGeom prst="rect">
            <a:avLst/>
          </a:prstGeom>
        </p:spPr>
        <p:txBody>
          <a:bodyPr wrap="square">
            <a:spAutoFit/>
          </a:bodyPr>
          <a:lstStyle/>
          <a:p>
            <a:pPr marL="285750" indent="-285750">
              <a:buFont typeface="Wingdings" panose="05000000000000000000" pitchFamily="2" charset="2"/>
              <a:buChar char="§"/>
            </a:pPr>
            <a:endParaRPr lang="es-ES" sz="1400" b="1" dirty="0">
              <a:latin typeface="Century Gothic" panose="020B0502020202020204" pitchFamily="34" charset="0"/>
            </a:endParaRPr>
          </a:p>
          <a:p>
            <a:pPr algn="ctr"/>
            <a:endParaRPr lang="es-ES" sz="1600" b="1" dirty="0">
              <a:latin typeface="Century Gothic" panose="020B0502020202020204" pitchFamily="34" charset="0"/>
            </a:endParaRPr>
          </a:p>
          <a:p>
            <a:pPr lvl="0"/>
            <a:endParaRPr lang="es-ES" sz="1600" dirty="0"/>
          </a:p>
          <a:p>
            <a:pPr lvl="0" algn="ctr"/>
            <a:r>
              <a:rPr lang="es-ES" sz="1600" b="1" dirty="0">
                <a:latin typeface="Century Gothic" panose="020B0502020202020204" pitchFamily="34" charset="0"/>
              </a:rPr>
              <a:t>Plan para interactuar con el entorno competitivo y alcanzar las metas de la organización.</a:t>
            </a:r>
          </a:p>
          <a:p>
            <a:pPr lvl="0"/>
            <a:r>
              <a:rPr lang="es-ES" sz="1600" dirty="0"/>
              <a:t> </a:t>
            </a:r>
          </a:p>
          <a:p>
            <a:pPr algn="ctr"/>
            <a:endParaRPr lang="es-ES" sz="1400" b="1" dirty="0">
              <a:solidFill>
                <a:schemeClr val="bg1"/>
              </a:solidFill>
              <a:latin typeface="Century Gothic" panose="020B0502020202020204" pitchFamily="34" charset="0"/>
            </a:endParaRPr>
          </a:p>
          <a:p>
            <a:pPr algn="ctr"/>
            <a:endParaRPr lang="es-ES" sz="1400" b="1" dirty="0">
              <a:solidFill>
                <a:schemeClr val="bg1"/>
              </a:solidFill>
              <a:latin typeface="Century Gothic" panose="020B0502020202020204" pitchFamily="34" charset="0"/>
            </a:endParaRPr>
          </a:p>
          <a:p>
            <a:pPr lvl="0" algn="ctr"/>
            <a:endParaRPr lang="es-ES" sz="1400" b="1" dirty="0">
              <a:latin typeface="Century Gothic" panose="020B0502020202020204" pitchFamily="34" charset="0"/>
            </a:endParaRPr>
          </a:p>
          <a:p>
            <a:pPr lvl="0" algn="ctr"/>
            <a:r>
              <a:rPr lang="es-ES" sz="1600" b="1" dirty="0">
                <a:latin typeface="Century Gothic" panose="020B0502020202020204" pitchFamily="34" charset="0"/>
              </a:rPr>
              <a:t>Aglutina un conjunto de acciones orientadas a lograr objetivos</a:t>
            </a:r>
          </a:p>
          <a:p>
            <a:pPr lvl="0" algn="ctr"/>
            <a:endParaRPr lang="es-ES" sz="1600" b="1" dirty="0">
              <a:latin typeface="Century Gothic" panose="020B0502020202020204" pitchFamily="34" charset="0"/>
            </a:endParaRPr>
          </a:p>
          <a:p>
            <a:pPr lvl="0"/>
            <a:endParaRPr lang="es-ES" sz="1600" dirty="0"/>
          </a:p>
          <a:p>
            <a:pPr lvl="0"/>
            <a:endParaRPr lang="es-ES" sz="1600" dirty="0"/>
          </a:p>
          <a:p>
            <a:pPr lvl="0" algn="ctr"/>
            <a:r>
              <a:rPr lang="es-ES" sz="1600" b="1" dirty="0">
                <a:latin typeface="Century Gothic" panose="020B0502020202020204" pitchFamily="34" charset="0"/>
              </a:rPr>
              <a:t>Detalla los recursos necesarios para alcanzarlos</a:t>
            </a:r>
          </a:p>
          <a:p>
            <a:pPr lvl="0"/>
            <a:endParaRPr lang="es-ES" sz="1600" b="1" dirty="0">
              <a:latin typeface="Century Gothic" panose="020B0502020202020204" pitchFamily="34" charset="0"/>
            </a:endParaRPr>
          </a:p>
          <a:p>
            <a:pPr lvl="0"/>
            <a:endParaRPr lang="es-ES" sz="1600" b="1" dirty="0">
              <a:latin typeface="Century Gothic" panose="020B0502020202020204" pitchFamily="34" charset="0"/>
            </a:endParaRPr>
          </a:p>
          <a:p>
            <a:pPr lvl="0"/>
            <a:endParaRPr lang="es-ES" sz="1600" b="1" dirty="0">
              <a:latin typeface="Century Gothic" panose="020B0502020202020204" pitchFamily="34" charset="0"/>
            </a:endParaRPr>
          </a:p>
          <a:p>
            <a:pPr lvl="0" algn="ctr"/>
            <a:r>
              <a:rPr lang="es-ES" sz="1600" b="1" dirty="0">
                <a:latin typeface="Century Gothic" panose="020B0502020202020204" pitchFamily="34" charset="0"/>
              </a:rPr>
              <a:t>Pretende conseguir una superioridad sobre los rivales.</a:t>
            </a:r>
          </a:p>
          <a:p>
            <a:pPr lvl="0" algn="ctr"/>
            <a:r>
              <a:rPr lang="es-ES" sz="1600" b="1" dirty="0">
                <a:latin typeface="Century Gothic" panose="020B0502020202020204" pitchFamily="34" charset="0"/>
              </a:rPr>
              <a:t> </a:t>
            </a:r>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5"/>
            <a:ext cx="12192000" cy="542501"/>
          </a:xfrm>
          <a:prstGeom prst="rect">
            <a:avLst/>
          </a:prstGeom>
        </p:spPr>
      </p:pic>
      <p:sp>
        <p:nvSpPr>
          <p:cNvPr id="8" name="7 Rectángulo"/>
          <p:cNvSpPr/>
          <p:nvPr/>
        </p:nvSpPr>
        <p:spPr>
          <a:xfrm>
            <a:off x="68366" y="111095"/>
            <a:ext cx="3922520" cy="369332"/>
          </a:xfrm>
          <a:prstGeom prst="rect">
            <a:avLst/>
          </a:prstGeom>
        </p:spPr>
        <p:txBody>
          <a:bodyPr wrap="square">
            <a:spAutoFit/>
          </a:bodyPr>
          <a:lstStyle/>
          <a:p>
            <a:r>
              <a:rPr lang="es-ES" b="1" dirty="0">
                <a:solidFill>
                  <a:srgbClr val="FFCCFF"/>
                </a:solidFill>
                <a:latin typeface="Century Gothic" pitchFamily="34" charset="0"/>
              </a:rPr>
              <a:t>Tecnología y Diseño Organizativo</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56307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ChangeArrowheads="1"/>
          </p:cNvSpPr>
          <p:nvPr/>
        </p:nvSpPr>
        <p:spPr bwMode="auto">
          <a:xfrm>
            <a:off x="1968501" y="3357564"/>
            <a:ext cx="9183761" cy="935037"/>
          </a:xfrm>
          <a:prstGeom prst="rect">
            <a:avLst/>
          </a:prstGeom>
          <a:solidFill>
            <a:srgbClr val="99FF66"/>
          </a:solidFill>
          <a:ln w="7938">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eaLnBrk="1" hangingPunct="1"/>
            <a:endParaRPr lang="es-ES" altLang="es-ES"/>
          </a:p>
        </p:txBody>
      </p:sp>
      <p:sp>
        <p:nvSpPr>
          <p:cNvPr id="129030" name="Rectangle 6"/>
          <p:cNvSpPr>
            <a:spLocks noChangeArrowheads="1"/>
          </p:cNvSpPr>
          <p:nvPr/>
        </p:nvSpPr>
        <p:spPr bwMode="auto">
          <a:xfrm>
            <a:off x="1968501" y="4365625"/>
            <a:ext cx="9183761" cy="863600"/>
          </a:xfrm>
          <a:prstGeom prst="rect">
            <a:avLst/>
          </a:prstGeom>
          <a:solidFill>
            <a:srgbClr val="99FF66"/>
          </a:solidFill>
          <a:ln w="7938">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eaLnBrk="1" hangingPunct="1"/>
            <a:endParaRPr lang="es-ES" altLang="es-ES"/>
          </a:p>
        </p:txBody>
      </p:sp>
      <p:sp>
        <p:nvSpPr>
          <p:cNvPr id="129031" name="Rectangle 7"/>
          <p:cNvSpPr>
            <a:spLocks noChangeArrowheads="1"/>
          </p:cNvSpPr>
          <p:nvPr/>
        </p:nvSpPr>
        <p:spPr bwMode="auto">
          <a:xfrm>
            <a:off x="1968501" y="5300663"/>
            <a:ext cx="9183761" cy="863600"/>
          </a:xfrm>
          <a:prstGeom prst="rect">
            <a:avLst/>
          </a:prstGeom>
          <a:solidFill>
            <a:srgbClr val="99FF66"/>
          </a:solidFill>
          <a:ln w="7938">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eaLnBrk="1" hangingPunct="1"/>
            <a:endParaRPr lang="es-ES" altLang="es-ES"/>
          </a:p>
        </p:txBody>
      </p:sp>
      <p:sp>
        <p:nvSpPr>
          <p:cNvPr id="129026" name="Rectangle 2"/>
          <p:cNvSpPr>
            <a:spLocks noGrp="1" noChangeArrowheads="1"/>
          </p:cNvSpPr>
          <p:nvPr>
            <p:ph type="title"/>
          </p:nvPr>
        </p:nvSpPr>
        <p:spPr>
          <a:xfrm>
            <a:off x="685195" y="1485311"/>
            <a:ext cx="11363158" cy="299102"/>
          </a:xfrm>
          <a:effectLst>
            <a:outerShdw dist="45791" dir="3378596" algn="ctr" rotWithShape="0">
              <a:schemeClr val="bg2"/>
            </a:outerShdw>
          </a:effectLst>
        </p:spPr>
        <p:txBody>
          <a:bodyPr>
            <a:normAutofit fontScale="90000"/>
          </a:bodyPr>
          <a:lstStyle/>
          <a:p>
            <a:pPr algn="ctr" eaLnBrk="1" hangingPunct="1"/>
            <a:r>
              <a:rPr lang="es-ES" altLang="es-ES" sz="2000" b="1" dirty="0">
                <a:latin typeface="Century Gothic" panose="020B0502020202020204" pitchFamily="34" charset="0"/>
              </a:rPr>
              <a:t>Líneas de actuación que permitirán a la organización conseguir los objetivos propuest</a:t>
            </a:r>
            <a:r>
              <a:rPr lang="es-ES" altLang="es-ES" sz="1800" b="1" dirty="0">
                <a:latin typeface="Century Gothic" panose="020B0502020202020204" pitchFamily="34" charset="0"/>
              </a:rPr>
              <a:t>os</a:t>
            </a:r>
          </a:p>
        </p:txBody>
      </p:sp>
      <p:sp>
        <p:nvSpPr>
          <p:cNvPr id="129027" name="Rectangle 3"/>
          <p:cNvSpPr>
            <a:spLocks noGrp="1" noChangeArrowheads="1"/>
          </p:cNvSpPr>
          <p:nvPr>
            <p:ph type="body" idx="1"/>
          </p:nvPr>
        </p:nvSpPr>
        <p:spPr>
          <a:xfrm>
            <a:off x="2133600" y="3240370"/>
            <a:ext cx="9144000" cy="2781018"/>
          </a:xfrm>
          <a:noFill/>
        </p:spPr>
        <p:txBody>
          <a:bodyPr>
            <a:normAutofit/>
          </a:bodyPr>
          <a:lstStyle/>
          <a:p>
            <a:pPr marL="0" indent="0" algn="just" eaLnBrk="1" hangingPunct="1">
              <a:lnSpc>
                <a:spcPct val="80000"/>
              </a:lnSpc>
              <a:buFontTx/>
              <a:buNone/>
            </a:pPr>
            <a:endParaRPr lang="es-ES" altLang="es-ES" sz="1600" dirty="0">
              <a:latin typeface="Century Gothic" panose="020B0502020202020204" pitchFamily="34" charset="0"/>
            </a:endParaRPr>
          </a:p>
          <a:p>
            <a:pPr marL="0" indent="0" algn="ctr" eaLnBrk="1" hangingPunct="1">
              <a:lnSpc>
                <a:spcPct val="80000"/>
              </a:lnSpc>
              <a:buFontTx/>
              <a:buNone/>
            </a:pPr>
            <a:r>
              <a:rPr lang="es-ES" altLang="es-ES" sz="1600" dirty="0">
                <a:latin typeface="Century Gothic" panose="020B0502020202020204" pitchFamily="34" charset="0"/>
              </a:rPr>
              <a:t>Generalmente no existe una estrategia única sino varias alternativas posibles para alcanzar los  objetivos.</a:t>
            </a:r>
          </a:p>
          <a:p>
            <a:pPr marL="0" indent="0" algn="just" eaLnBrk="1" hangingPunct="1">
              <a:lnSpc>
                <a:spcPct val="80000"/>
              </a:lnSpc>
              <a:buFontTx/>
              <a:buNone/>
            </a:pPr>
            <a:endParaRPr lang="es-ES" altLang="es-ES" sz="1600" dirty="0">
              <a:latin typeface="Century Gothic" panose="020B0502020202020204" pitchFamily="34" charset="0"/>
            </a:endParaRPr>
          </a:p>
          <a:p>
            <a:pPr marL="0" indent="0" algn="just" eaLnBrk="1" hangingPunct="1">
              <a:lnSpc>
                <a:spcPct val="80000"/>
              </a:lnSpc>
              <a:buFontTx/>
              <a:buNone/>
            </a:pPr>
            <a:endParaRPr lang="es-ES" altLang="es-ES" sz="1600" dirty="0">
              <a:latin typeface="Century Gothic" panose="020B0502020202020204" pitchFamily="34" charset="0"/>
            </a:endParaRPr>
          </a:p>
          <a:p>
            <a:pPr marL="0" indent="0" algn="ctr" eaLnBrk="1" hangingPunct="1">
              <a:lnSpc>
                <a:spcPct val="80000"/>
              </a:lnSpc>
              <a:buFontTx/>
              <a:buNone/>
            </a:pPr>
            <a:r>
              <a:rPr lang="es-ES" altLang="es-ES" sz="1600" dirty="0">
                <a:latin typeface="Century Gothic" panose="020B0502020202020204" pitchFamily="34" charset="0"/>
              </a:rPr>
              <a:t>Un mismo objetivo se puede conseguir a través de estrategias distintas.</a:t>
            </a:r>
          </a:p>
          <a:p>
            <a:pPr marL="0" indent="0" algn="just" eaLnBrk="1" hangingPunct="1">
              <a:lnSpc>
                <a:spcPct val="80000"/>
              </a:lnSpc>
              <a:buFontTx/>
              <a:buNone/>
            </a:pPr>
            <a:endParaRPr lang="es-ES" altLang="es-ES" sz="1600" dirty="0">
              <a:latin typeface="Century Gothic" panose="020B0502020202020204" pitchFamily="34" charset="0"/>
            </a:endParaRPr>
          </a:p>
          <a:p>
            <a:pPr marL="0" indent="0" algn="just" eaLnBrk="1" hangingPunct="1">
              <a:lnSpc>
                <a:spcPct val="80000"/>
              </a:lnSpc>
              <a:buFontTx/>
              <a:buNone/>
            </a:pPr>
            <a:endParaRPr lang="es-ES" altLang="es-ES" sz="1600" dirty="0">
              <a:latin typeface="Century Gothic" panose="020B0502020202020204" pitchFamily="34" charset="0"/>
            </a:endParaRPr>
          </a:p>
          <a:p>
            <a:pPr marL="0" indent="0" algn="ctr" eaLnBrk="1" hangingPunct="1">
              <a:lnSpc>
                <a:spcPct val="80000"/>
              </a:lnSpc>
              <a:buFontTx/>
              <a:buNone/>
            </a:pPr>
            <a:r>
              <a:rPr lang="es-ES" altLang="es-ES" sz="1600" dirty="0">
                <a:latin typeface="Century Gothic" panose="020B0502020202020204" pitchFamily="34" charset="0"/>
              </a:rPr>
              <a:t>La misma estrategia no proporciona siempre los mismos resultados.</a:t>
            </a:r>
          </a:p>
        </p:txBody>
      </p:sp>
      <p:sp>
        <p:nvSpPr>
          <p:cNvPr id="129028" name="Rectangle 4"/>
          <p:cNvSpPr>
            <a:spLocks noChangeArrowheads="1"/>
          </p:cNvSpPr>
          <p:nvPr/>
        </p:nvSpPr>
        <p:spPr bwMode="auto">
          <a:xfrm>
            <a:off x="1968500" y="2050991"/>
            <a:ext cx="9183762" cy="1189379"/>
          </a:xfrm>
          <a:prstGeom prst="rect">
            <a:avLst/>
          </a:prstGeom>
          <a:solidFill>
            <a:srgbClr val="FF99FF"/>
          </a:solidFill>
          <a:ln w="7938">
            <a:solidFill>
              <a:schemeClr val="tx1"/>
            </a:solidFill>
            <a:miter lim="800000"/>
            <a:headEnd/>
            <a:tailEnd/>
          </a:ln>
          <a:effectLst>
            <a:outerShdw dist="45791" dir="3378596"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r>
              <a:rPr lang="es-ES" altLang="es-ES" sz="1800" dirty="0">
                <a:latin typeface="Century Gothic" panose="020B0502020202020204" pitchFamily="34" charset="0"/>
              </a:rPr>
              <a:t>¿Cuál es el mejor camino para conseguir los objetivos?</a:t>
            </a:r>
          </a:p>
          <a:p>
            <a:pPr algn="ctr" eaLnBrk="1" hangingPunct="1"/>
            <a:endParaRPr lang="es-ES" altLang="es-ES" sz="1800" dirty="0">
              <a:latin typeface="Century Gothic" panose="020B0502020202020204" pitchFamily="34" charset="0"/>
            </a:endParaRPr>
          </a:p>
          <a:p>
            <a:pPr algn="ctr" eaLnBrk="1" hangingPunct="1"/>
            <a:r>
              <a:rPr lang="es-ES" altLang="es-ES" sz="1800" dirty="0">
                <a:latin typeface="Century Gothic" panose="020B0502020202020204" pitchFamily="34" charset="0"/>
              </a:rPr>
              <a:t>¿Cuáles son los factores críticos para alcanzar el éxito?</a:t>
            </a:r>
          </a:p>
        </p:txBody>
      </p:sp>
      <p:pic>
        <p:nvPicPr>
          <p:cNvPr id="8"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9" name="Rectangle 4"/>
          <p:cNvSpPr>
            <a:spLocks noChangeArrowheads="1"/>
          </p:cNvSpPr>
          <p:nvPr/>
        </p:nvSpPr>
        <p:spPr bwMode="auto">
          <a:xfrm>
            <a:off x="811850" y="815009"/>
            <a:ext cx="10639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2400" b="1" dirty="0">
                <a:solidFill>
                  <a:srgbClr val="800080"/>
                </a:solidFill>
                <a:latin typeface="Century Gothic" panose="020B0502020202020204" pitchFamily="34" charset="0"/>
              </a:rPr>
              <a:t>Estrategias</a:t>
            </a:r>
            <a:endParaRPr lang="es-ES" altLang="es-ES" sz="2200" b="1" dirty="0">
              <a:solidFill>
                <a:srgbClr val="800080"/>
              </a:solidFill>
              <a:latin typeface="Century Gothic" panose="020B0502020202020204" pitchFamily="34" charset="0"/>
            </a:endParaRPr>
          </a:p>
        </p:txBody>
      </p:sp>
    </p:spTree>
    <p:extLst>
      <p:ext uri="{BB962C8B-B14F-4D97-AF65-F5344CB8AC3E}">
        <p14:creationId xmlns:p14="http://schemas.microsoft.com/office/powerpoint/2010/main" val="2484016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fade">
                                      <p:cBhvr>
                                        <p:cTn id="7" dur="20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fade">
                                      <p:cBhvr>
                                        <p:cTn id="12" dur="500"/>
                                        <p:tgtEl>
                                          <p:spTgt spid="12902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9027">
                                            <p:txEl>
                                              <p:pRg st="1" end="1"/>
                                            </p:txEl>
                                          </p:spTgt>
                                        </p:tgtEl>
                                        <p:attrNameLst>
                                          <p:attrName>style.visibility</p:attrName>
                                        </p:attrNameLst>
                                      </p:cBhvr>
                                      <p:to>
                                        <p:strVal val="visible"/>
                                      </p:to>
                                    </p:set>
                                    <p:animEffect transition="in" filter="fade">
                                      <p:cBhvr>
                                        <p:cTn id="16" dur="500"/>
                                        <p:tgtEl>
                                          <p:spTgt spid="12902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9030"/>
                                        </p:tgtEl>
                                        <p:attrNameLst>
                                          <p:attrName>style.visibility</p:attrName>
                                        </p:attrNameLst>
                                      </p:cBhvr>
                                      <p:to>
                                        <p:strVal val="visible"/>
                                      </p:to>
                                    </p:set>
                                    <p:animEffect transition="in" filter="fade">
                                      <p:cBhvr>
                                        <p:cTn id="21" dur="500"/>
                                        <p:tgtEl>
                                          <p:spTgt spid="129030"/>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9027">
                                            <p:txEl>
                                              <p:pRg st="4" end="4"/>
                                            </p:txEl>
                                          </p:spTgt>
                                        </p:tgtEl>
                                        <p:attrNameLst>
                                          <p:attrName>style.visibility</p:attrName>
                                        </p:attrNameLst>
                                      </p:cBhvr>
                                      <p:to>
                                        <p:strVal val="visible"/>
                                      </p:to>
                                    </p:set>
                                    <p:animEffect transition="in" filter="fade">
                                      <p:cBhvr>
                                        <p:cTn id="25" dur="500"/>
                                        <p:tgtEl>
                                          <p:spTgt spid="12902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9031"/>
                                        </p:tgtEl>
                                        <p:attrNameLst>
                                          <p:attrName>style.visibility</p:attrName>
                                        </p:attrNameLst>
                                      </p:cBhvr>
                                      <p:to>
                                        <p:strVal val="visible"/>
                                      </p:to>
                                    </p:set>
                                    <p:animEffect transition="in" filter="fade">
                                      <p:cBhvr>
                                        <p:cTn id="30" dur="500"/>
                                        <p:tgtEl>
                                          <p:spTgt spid="12903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9027">
                                            <p:txEl>
                                              <p:pRg st="7" end="7"/>
                                            </p:txEl>
                                          </p:spTgt>
                                        </p:tgtEl>
                                        <p:attrNameLst>
                                          <p:attrName>style.visibility</p:attrName>
                                        </p:attrNameLst>
                                      </p:cBhvr>
                                      <p:to>
                                        <p:strVal val="visible"/>
                                      </p:to>
                                    </p:set>
                                    <p:animEffect transition="in" filter="fade">
                                      <p:cBhvr>
                                        <p:cTn id="34" dur="500"/>
                                        <p:tgtEl>
                                          <p:spTgt spid="1290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P spid="129030" grpId="0" animBg="1"/>
      <p:bldP spid="129031" grpId="0" animBg="1"/>
      <p:bldP spid="129027" grpId="0" build="p"/>
      <p:bldP spid="1290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042587" y="803304"/>
            <a:ext cx="10237129" cy="615298"/>
          </a:xfrm>
          <a:effectLst>
            <a:outerShdw dist="45791" dir="3378596" algn="ctr" rotWithShape="0">
              <a:schemeClr val="bg2"/>
            </a:outerShdw>
          </a:effectLst>
        </p:spPr>
        <p:txBody>
          <a:bodyPr>
            <a:normAutofit fontScale="90000"/>
          </a:bodyPr>
          <a:lstStyle/>
          <a:p>
            <a:pPr algn="ctr" eaLnBrk="1" hangingPunct="1"/>
            <a:r>
              <a:rPr lang="es-ES" altLang="es-ES" b="1" dirty="0">
                <a:latin typeface="Century Gothic" panose="020B0502020202020204" pitchFamily="34" charset="0"/>
              </a:rPr>
              <a:t>Estrategia = Táctica</a:t>
            </a:r>
          </a:p>
        </p:txBody>
      </p:sp>
      <p:sp>
        <p:nvSpPr>
          <p:cNvPr id="130051" name="Rectangle 3"/>
          <p:cNvSpPr>
            <a:spLocks noGrp="1" noChangeArrowheads="1"/>
          </p:cNvSpPr>
          <p:nvPr>
            <p:ph type="body" idx="1"/>
          </p:nvPr>
        </p:nvSpPr>
        <p:spPr>
          <a:xfrm>
            <a:off x="957129" y="1186433"/>
            <a:ext cx="10426739" cy="3865563"/>
          </a:xfrm>
        </p:spPr>
        <p:txBody>
          <a:bodyPr>
            <a:normAutofit lnSpcReduction="10000"/>
          </a:bodyPr>
          <a:lstStyle/>
          <a:p>
            <a:pPr marL="419100" indent="-419100" algn="ctr" eaLnBrk="1" hangingPunct="1">
              <a:buFontTx/>
              <a:buNone/>
            </a:pPr>
            <a:endParaRPr lang="es-ES" altLang="es-ES" b="1" dirty="0">
              <a:latin typeface="Arial Black" pitchFamily="34" charset="0"/>
            </a:endParaRPr>
          </a:p>
          <a:p>
            <a:pPr marL="419100" indent="-419100" algn="ctr" eaLnBrk="1" hangingPunct="1">
              <a:buFontTx/>
              <a:buNone/>
            </a:pPr>
            <a:r>
              <a:rPr lang="es-ES" altLang="es-ES" sz="1800" b="1" dirty="0">
                <a:latin typeface="Century Gothic" panose="020B0502020202020204" pitchFamily="34" charset="0"/>
              </a:rPr>
              <a:t>Estrategias</a:t>
            </a:r>
            <a:endParaRPr lang="es-ES" altLang="es-ES" sz="1800" dirty="0">
              <a:latin typeface="Century Gothic" panose="020B0502020202020204" pitchFamily="34" charset="0"/>
            </a:endParaRPr>
          </a:p>
          <a:p>
            <a:pPr marL="419100" indent="-419100" algn="just" eaLnBrk="1" hangingPunct="1"/>
            <a:endParaRPr lang="es-ES" altLang="es-ES" sz="1600" dirty="0">
              <a:latin typeface="Century Gothic" panose="020B0502020202020204" pitchFamily="34" charset="0"/>
            </a:endParaRPr>
          </a:p>
          <a:p>
            <a:pPr marL="419100" indent="-419100" algn="ctr" eaLnBrk="1" hangingPunct="1"/>
            <a:r>
              <a:rPr lang="es-ES" altLang="es-ES" sz="1600" dirty="0">
                <a:latin typeface="Century Gothic" panose="020B0502020202020204" pitchFamily="34" charset="0"/>
              </a:rPr>
              <a:t>Nos dicen lo que hay que hacer, en términos generales, para alcanzar un objetivo.</a:t>
            </a:r>
          </a:p>
          <a:p>
            <a:pPr marL="419100" indent="-419100" algn="ctr" eaLnBrk="1" hangingPunct="1"/>
            <a:r>
              <a:rPr lang="es-ES" altLang="es-ES" sz="1600" dirty="0">
                <a:latin typeface="Century Gothic" panose="020B0502020202020204" pitchFamily="34" charset="0"/>
              </a:rPr>
              <a:t>Sus efectos se ven a largo plazo.</a:t>
            </a:r>
          </a:p>
          <a:p>
            <a:pPr marL="419100" indent="-419100" algn="just" eaLnBrk="1" hangingPunct="1">
              <a:buFontTx/>
              <a:buNone/>
            </a:pPr>
            <a:endParaRPr lang="es-ES" altLang="es-ES" sz="1600" dirty="0">
              <a:latin typeface="Century Gothic" panose="020B0502020202020204" pitchFamily="34" charset="0"/>
            </a:endParaRPr>
          </a:p>
          <a:p>
            <a:pPr marL="419100" indent="-419100" algn="ctr" eaLnBrk="1" hangingPunct="1">
              <a:buFontTx/>
              <a:buNone/>
            </a:pPr>
            <a:r>
              <a:rPr lang="es-ES" altLang="es-ES" sz="1800" b="1" dirty="0">
                <a:latin typeface="Century Gothic" panose="020B0502020202020204" pitchFamily="34" charset="0"/>
              </a:rPr>
              <a:t>Tácticas</a:t>
            </a:r>
            <a:endParaRPr lang="es-ES" altLang="es-ES" sz="1800" dirty="0">
              <a:latin typeface="Century Gothic" panose="020B0502020202020204" pitchFamily="34" charset="0"/>
            </a:endParaRPr>
          </a:p>
          <a:p>
            <a:pPr marL="419100" indent="-419100" algn="just" eaLnBrk="1" hangingPunct="1"/>
            <a:endParaRPr lang="es-ES" altLang="es-ES" sz="1900" dirty="0">
              <a:latin typeface="Century Gothic" panose="020B0502020202020204" pitchFamily="34" charset="0"/>
            </a:endParaRPr>
          </a:p>
          <a:p>
            <a:pPr marL="419100" indent="-419100" algn="ctr" eaLnBrk="1" hangingPunct="1"/>
            <a:r>
              <a:rPr lang="es-ES" altLang="es-ES" sz="1600" dirty="0">
                <a:latin typeface="Century Gothic" panose="020B0502020202020204" pitchFamily="34" charset="0"/>
              </a:rPr>
              <a:t>Definen las acciones concretas que se deben poner  en práctica para poder conseguir los efectos de la estrategia.</a:t>
            </a:r>
          </a:p>
          <a:p>
            <a:pPr marL="419100" indent="-419100" algn="ctr" eaLnBrk="1" hangingPunct="1"/>
            <a:r>
              <a:rPr lang="es-ES" altLang="es-ES" sz="1600" dirty="0">
                <a:latin typeface="Century Gothic" panose="020B0502020202020204" pitchFamily="34" charset="0"/>
              </a:rPr>
              <a:t>Sus efectos se aprecian a muy corto plazo.</a:t>
            </a:r>
          </a:p>
        </p:txBody>
      </p:sp>
      <p:sp>
        <p:nvSpPr>
          <p:cNvPr id="130053" name="Rectangle 5"/>
          <p:cNvSpPr>
            <a:spLocks noChangeArrowheads="1"/>
          </p:cNvSpPr>
          <p:nvPr/>
        </p:nvSpPr>
        <p:spPr bwMode="auto">
          <a:xfrm>
            <a:off x="719667" y="5101839"/>
            <a:ext cx="11328400" cy="1580971"/>
          </a:xfrm>
          <a:prstGeom prst="rect">
            <a:avLst/>
          </a:prstGeom>
          <a:solidFill>
            <a:srgbClr val="99FF66"/>
          </a:solidFill>
          <a:ln>
            <a:noFill/>
          </a:ln>
          <a:effectLst>
            <a:outerShdw dist="35921" dir="2700000" algn="ctr" rotWithShape="0">
              <a:schemeClr val="bg2"/>
            </a:outerShdw>
          </a:effectLst>
        </p:spPr>
        <p:txBody>
          <a:bodyPr/>
          <a:lstStyle>
            <a:lvl1pPr marL="342900" indent="-342900"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spcBef>
                <a:spcPct val="20000"/>
              </a:spcBef>
            </a:pPr>
            <a:endParaRPr lang="es-ES" altLang="es-ES" sz="1800" b="1" dirty="0">
              <a:solidFill>
                <a:srgbClr val="283048"/>
              </a:solidFill>
              <a:ea typeface="-윤명조240" pitchFamily="18" charset="-127"/>
            </a:endParaRPr>
          </a:p>
          <a:p>
            <a:pPr algn="ctr" eaLnBrk="1" hangingPunct="1">
              <a:spcBef>
                <a:spcPct val="20000"/>
              </a:spcBef>
            </a:pPr>
            <a:r>
              <a:rPr lang="es-ES" altLang="es-ES" sz="1800" b="1" dirty="0">
                <a:solidFill>
                  <a:srgbClr val="283048"/>
                </a:solidFill>
                <a:latin typeface="Century Gothic" panose="020B0502020202020204" pitchFamily="34" charset="0"/>
                <a:ea typeface="-윤명조240" pitchFamily="18" charset="-127"/>
              </a:rPr>
              <a:t>Objetivo</a:t>
            </a:r>
            <a:r>
              <a:rPr lang="es-ES" altLang="es-ES" sz="1800" dirty="0">
                <a:solidFill>
                  <a:srgbClr val="283048"/>
                </a:solidFill>
                <a:latin typeface="Century Gothic" panose="020B0502020202020204" pitchFamily="34" charset="0"/>
                <a:ea typeface="-윤명조240" pitchFamily="18" charset="-127"/>
              </a:rPr>
              <a:t>: Punto de llegada (Destino).</a:t>
            </a:r>
          </a:p>
          <a:p>
            <a:pPr algn="ctr" eaLnBrk="1" hangingPunct="1">
              <a:spcBef>
                <a:spcPct val="20000"/>
              </a:spcBef>
            </a:pPr>
            <a:r>
              <a:rPr lang="es-ES" altLang="es-ES" sz="1800" b="1" dirty="0">
                <a:solidFill>
                  <a:srgbClr val="283048"/>
                </a:solidFill>
                <a:latin typeface="Century Gothic" panose="020B0502020202020204" pitchFamily="34" charset="0"/>
                <a:ea typeface="-윤명조240" pitchFamily="18" charset="-127"/>
              </a:rPr>
              <a:t>Estrategia</a:t>
            </a:r>
            <a:r>
              <a:rPr lang="es-ES" altLang="es-ES" sz="1800" dirty="0">
                <a:solidFill>
                  <a:srgbClr val="283048"/>
                </a:solidFill>
                <a:latin typeface="Century Gothic" panose="020B0502020202020204" pitchFamily="34" charset="0"/>
                <a:ea typeface="-윤명조240" pitchFamily="18" charset="-127"/>
              </a:rPr>
              <a:t>: Camino a seguir para poder llegar.</a:t>
            </a:r>
          </a:p>
          <a:p>
            <a:pPr algn="ctr" eaLnBrk="1" hangingPunct="1">
              <a:spcBef>
                <a:spcPct val="20000"/>
              </a:spcBef>
            </a:pPr>
            <a:r>
              <a:rPr lang="es-ES" altLang="es-ES" sz="1800" b="1" dirty="0">
                <a:solidFill>
                  <a:srgbClr val="283048"/>
                </a:solidFill>
                <a:latin typeface="Century Gothic" panose="020B0502020202020204" pitchFamily="34" charset="0"/>
                <a:ea typeface="-윤명조240" pitchFamily="18" charset="-127"/>
              </a:rPr>
              <a:t>Tácticas</a:t>
            </a:r>
            <a:r>
              <a:rPr lang="es-ES" altLang="es-ES" sz="1800" dirty="0">
                <a:solidFill>
                  <a:srgbClr val="283048"/>
                </a:solidFill>
                <a:latin typeface="Century Gothic" panose="020B0502020202020204" pitchFamily="34" charset="0"/>
                <a:ea typeface="-윤명조240" pitchFamily="18" charset="-127"/>
              </a:rPr>
              <a:t>: Cada uno de los pasos que hay que dar para recorrer el camino.</a:t>
            </a:r>
          </a:p>
        </p:txBody>
      </p:sp>
      <p:pic>
        <p:nvPicPr>
          <p:cNvPr id="6"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7" name="Line 4"/>
          <p:cNvSpPr>
            <a:spLocks noChangeShapeType="1"/>
          </p:cNvSpPr>
          <p:nvPr/>
        </p:nvSpPr>
        <p:spPr bwMode="auto">
          <a:xfrm flipH="1">
            <a:off x="6420478" y="829119"/>
            <a:ext cx="71438" cy="4783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268379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fade">
                                      <p:cBhvr>
                                        <p:cTn id="7" dur="500"/>
                                        <p:tgtEl>
                                          <p:spTgt spid="130051">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0051">
                                            <p:txEl>
                                              <p:pRg st="3" end="3"/>
                                            </p:txEl>
                                          </p:spTgt>
                                        </p:tgtEl>
                                        <p:attrNameLst>
                                          <p:attrName>style.visibility</p:attrName>
                                        </p:attrNameLst>
                                      </p:cBhvr>
                                      <p:to>
                                        <p:strVal val="visible"/>
                                      </p:to>
                                    </p:set>
                                    <p:animEffect transition="in" filter="fade">
                                      <p:cBhvr>
                                        <p:cTn id="11" dur="500"/>
                                        <p:tgtEl>
                                          <p:spTgt spid="130051">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0051">
                                            <p:txEl>
                                              <p:pRg st="4" end="4"/>
                                            </p:txEl>
                                          </p:spTgt>
                                        </p:tgtEl>
                                        <p:attrNameLst>
                                          <p:attrName>style.visibility</p:attrName>
                                        </p:attrNameLst>
                                      </p:cBhvr>
                                      <p:to>
                                        <p:strVal val="visible"/>
                                      </p:to>
                                    </p:set>
                                    <p:animEffect transition="in" filter="fade">
                                      <p:cBhvr>
                                        <p:cTn id="16" dur="500"/>
                                        <p:tgtEl>
                                          <p:spTgt spid="13005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animEffect transition="in" filter="fade">
                                      <p:cBhvr>
                                        <p:cTn id="21" dur="500"/>
                                        <p:tgtEl>
                                          <p:spTgt spid="130051">
                                            <p:txEl>
                                              <p:pRg st="6" end="6"/>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0051">
                                            <p:txEl>
                                              <p:pRg st="8" end="8"/>
                                            </p:txEl>
                                          </p:spTgt>
                                        </p:tgtEl>
                                        <p:attrNameLst>
                                          <p:attrName>style.visibility</p:attrName>
                                        </p:attrNameLst>
                                      </p:cBhvr>
                                      <p:to>
                                        <p:strVal val="visible"/>
                                      </p:to>
                                    </p:set>
                                    <p:animEffect transition="in" filter="fade">
                                      <p:cBhvr>
                                        <p:cTn id="25" dur="500"/>
                                        <p:tgtEl>
                                          <p:spTgt spid="130051">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30051">
                                            <p:txEl>
                                              <p:pRg st="9" end="9"/>
                                            </p:txEl>
                                          </p:spTgt>
                                        </p:tgtEl>
                                        <p:attrNameLst>
                                          <p:attrName>style.visibility</p:attrName>
                                        </p:attrNameLst>
                                      </p:cBhvr>
                                      <p:to>
                                        <p:strVal val="visible"/>
                                      </p:to>
                                    </p:set>
                                    <p:animEffect transition="in" filter="fade">
                                      <p:cBhvr>
                                        <p:cTn id="30" dur="500"/>
                                        <p:tgtEl>
                                          <p:spTgt spid="130051">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0053">
                                            <p:bg/>
                                          </p:spTgt>
                                        </p:tgtEl>
                                        <p:attrNameLst>
                                          <p:attrName>style.visibility</p:attrName>
                                        </p:attrNameLst>
                                      </p:cBhvr>
                                      <p:to>
                                        <p:strVal val="visible"/>
                                      </p:to>
                                    </p:set>
                                    <p:animEffect transition="in" filter="fade">
                                      <p:cBhvr>
                                        <p:cTn id="35" dur="500"/>
                                        <p:tgtEl>
                                          <p:spTgt spid="130053">
                                            <p:bg/>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30053">
                                            <p:txEl>
                                              <p:pRg st="1" end="1"/>
                                            </p:txEl>
                                          </p:spTgt>
                                        </p:tgtEl>
                                        <p:attrNameLst>
                                          <p:attrName>style.visibility</p:attrName>
                                        </p:attrNameLst>
                                      </p:cBhvr>
                                      <p:to>
                                        <p:strVal val="visible"/>
                                      </p:to>
                                    </p:set>
                                    <p:animEffect transition="in" filter="fade">
                                      <p:cBhvr>
                                        <p:cTn id="39" dur="500"/>
                                        <p:tgtEl>
                                          <p:spTgt spid="130053">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0053">
                                            <p:txEl>
                                              <p:pRg st="2" end="2"/>
                                            </p:txEl>
                                          </p:spTgt>
                                        </p:tgtEl>
                                        <p:attrNameLst>
                                          <p:attrName>style.visibility</p:attrName>
                                        </p:attrNameLst>
                                      </p:cBhvr>
                                      <p:to>
                                        <p:strVal val="visible"/>
                                      </p:to>
                                    </p:set>
                                    <p:animEffect transition="in" filter="fade">
                                      <p:cBhvr>
                                        <p:cTn id="44" dur="500"/>
                                        <p:tgtEl>
                                          <p:spTgt spid="130053">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0053">
                                            <p:txEl>
                                              <p:pRg st="3" end="3"/>
                                            </p:txEl>
                                          </p:spTgt>
                                        </p:tgtEl>
                                        <p:attrNameLst>
                                          <p:attrName>style.visibility</p:attrName>
                                        </p:attrNameLst>
                                      </p:cBhvr>
                                      <p:to>
                                        <p:strVal val="visible"/>
                                      </p:to>
                                    </p:set>
                                    <p:animEffect transition="in" filter="fade">
                                      <p:cBhvr>
                                        <p:cTn id="49" dur="500"/>
                                        <p:tgtEl>
                                          <p:spTgt spid="130053">
                                            <p:txEl>
                                              <p:pRg st="3" end="3"/>
                                            </p:txEl>
                                          </p:spTgt>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3" grpId="0" build="allAtOnce"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929055" y="95008"/>
            <a:ext cx="2278569" cy="6740307"/>
          </a:xfrm>
          <a:prstGeom prst="rect">
            <a:avLst/>
          </a:prstGeom>
        </p:spPr>
        <p:txBody>
          <a:bodyPr wrap="square">
            <a:spAutoFit/>
          </a:bodyPr>
          <a:lstStyle/>
          <a:p>
            <a:r>
              <a:rPr lang="es-ES" sz="1200" dirty="0">
                <a:solidFill>
                  <a:srgbClr val="1F2021"/>
                </a:solidFill>
                <a:latin typeface="Merriweather"/>
              </a:rPr>
              <a:t>Mi </a:t>
            </a:r>
            <a:r>
              <a:rPr lang="es-ES" sz="1200" b="1" dirty="0">
                <a:solidFill>
                  <a:srgbClr val="1F2021"/>
                </a:solidFill>
                <a:latin typeface="Merriweather"/>
              </a:rPr>
              <a:t>táctica</a:t>
            </a:r>
            <a:r>
              <a:rPr lang="es-ES" sz="1200" dirty="0">
                <a:solidFill>
                  <a:srgbClr val="1F2021"/>
                </a:solidFill>
                <a:latin typeface="Merriweather"/>
              </a:rPr>
              <a:t> es </a:t>
            </a:r>
            <a:br>
              <a:rPr lang="es-ES" sz="1200" dirty="0"/>
            </a:br>
            <a:r>
              <a:rPr lang="es-ES" sz="1200" dirty="0">
                <a:solidFill>
                  <a:srgbClr val="1F2021"/>
                </a:solidFill>
                <a:latin typeface="Merriweather"/>
              </a:rPr>
              <a:t>mirarte </a:t>
            </a:r>
            <a:br>
              <a:rPr lang="es-ES" sz="1200" dirty="0"/>
            </a:br>
            <a:r>
              <a:rPr lang="es-ES" sz="1200" dirty="0">
                <a:solidFill>
                  <a:srgbClr val="1F2021"/>
                </a:solidFill>
                <a:latin typeface="Merriweather"/>
              </a:rPr>
              <a:t>aprender como </a:t>
            </a:r>
            <a:r>
              <a:rPr lang="es-ES" sz="1200" dirty="0" err="1">
                <a:solidFill>
                  <a:srgbClr val="1F2021"/>
                </a:solidFill>
                <a:latin typeface="Merriweather"/>
              </a:rPr>
              <a:t>sos</a:t>
            </a:r>
            <a:r>
              <a:rPr lang="es-ES" sz="1200" dirty="0">
                <a:solidFill>
                  <a:srgbClr val="1F2021"/>
                </a:solidFill>
                <a:latin typeface="Merriweather"/>
              </a:rPr>
              <a:t> </a:t>
            </a:r>
            <a:br>
              <a:rPr lang="es-ES" sz="1200" dirty="0"/>
            </a:br>
            <a:r>
              <a:rPr lang="es-ES" sz="1200" dirty="0">
                <a:solidFill>
                  <a:srgbClr val="1F2021"/>
                </a:solidFill>
                <a:latin typeface="Merriweather"/>
              </a:rPr>
              <a:t>quererte como </a:t>
            </a:r>
            <a:r>
              <a:rPr lang="es-ES" sz="1200" dirty="0" err="1">
                <a:solidFill>
                  <a:srgbClr val="1F2021"/>
                </a:solidFill>
                <a:latin typeface="Merriweather"/>
              </a:rPr>
              <a:t>sos</a:t>
            </a:r>
            <a:r>
              <a:rPr lang="es-ES" sz="1200" dirty="0">
                <a:solidFill>
                  <a:srgbClr val="1F2021"/>
                </a:solidFill>
                <a:latin typeface="Merriweather"/>
              </a:rPr>
              <a:t> </a:t>
            </a:r>
            <a:br>
              <a:rPr lang="es-ES" sz="1200" dirty="0"/>
            </a:br>
            <a:br>
              <a:rPr lang="es-ES" sz="1200" dirty="0"/>
            </a:br>
            <a:r>
              <a:rPr lang="es-ES" sz="1200" dirty="0">
                <a:solidFill>
                  <a:srgbClr val="1F2021"/>
                </a:solidFill>
                <a:latin typeface="Merriweather"/>
              </a:rPr>
              <a:t>mi </a:t>
            </a:r>
            <a:r>
              <a:rPr lang="es-ES" sz="1200" b="1" dirty="0">
                <a:solidFill>
                  <a:srgbClr val="1F2021"/>
                </a:solidFill>
                <a:latin typeface="Merriweather"/>
              </a:rPr>
              <a:t>táctica</a:t>
            </a:r>
            <a:r>
              <a:rPr lang="es-ES" sz="1200" dirty="0">
                <a:solidFill>
                  <a:srgbClr val="1F2021"/>
                </a:solidFill>
                <a:latin typeface="Merriweather"/>
              </a:rPr>
              <a:t> es </a:t>
            </a:r>
            <a:br>
              <a:rPr lang="es-ES" sz="1200" dirty="0"/>
            </a:br>
            <a:r>
              <a:rPr lang="es-ES" sz="1200" dirty="0">
                <a:solidFill>
                  <a:srgbClr val="1F2021"/>
                </a:solidFill>
                <a:latin typeface="Merriweather"/>
              </a:rPr>
              <a:t>hablarte </a:t>
            </a:r>
            <a:br>
              <a:rPr lang="es-ES" sz="1200" dirty="0"/>
            </a:br>
            <a:r>
              <a:rPr lang="es-ES" sz="1200" dirty="0">
                <a:solidFill>
                  <a:srgbClr val="1F2021"/>
                </a:solidFill>
                <a:latin typeface="Merriweather"/>
              </a:rPr>
              <a:t>y escucharte </a:t>
            </a:r>
            <a:br>
              <a:rPr lang="es-ES" sz="1200" dirty="0"/>
            </a:br>
            <a:r>
              <a:rPr lang="es-ES" sz="1200" dirty="0">
                <a:solidFill>
                  <a:srgbClr val="1F2021"/>
                </a:solidFill>
                <a:latin typeface="Merriweather"/>
              </a:rPr>
              <a:t>construir con palabras </a:t>
            </a:r>
            <a:br>
              <a:rPr lang="es-ES" sz="1200" dirty="0"/>
            </a:br>
            <a:r>
              <a:rPr lang="es-ES" sz="1200" dirty="0">
                <a:solidFill>
                  <a:srgbClr val="1F2021"/>
                </a:solidFill>
                <a:latin typeface="Merriweather"/>
              </a:rPr>
              <a:t>un puente indestructible </a:t>
            </a:r>
            <a:br>
              <a:rPr lang="es-ES" sz="1200" dirty="0"/>
            </a:br>
            <a:br>
              <a:rPr lang="es-ES" sz="1200" dirty="0"/>
            </a:br>
            <a:r>
              <a:rPr lang="es-ES" sz="1200" dirty="0">
                <a:solidFill>
                  <a:srgbClr val="1F2021"/>
                </a:solidFill>
                <a:latin typeface="Merriweather"/>
              </a:rPr>
              <a:t>mi </a:t>
            </a:r>
            <a:r>
              <a:rPr lang="es-ES" sz="1200" b="1" dirty="0">
                <a:solidFill>
                  <a:srgbClr val="1F2021"/>
                </a:solidFill>
                <a:latin typeface="Merriweather"/>
              </a:rPr>
              <a:t>táctica</a:t>
            </a:r>
            <a:r>
              <a:rPr lang="es-ES" sz="1200" dirty="0">
                <a:solidFill>
                  <a:srgbClr val="1F2021"/>
                </a:solidFill>
                <a:latin typeface="Merriweather"/>
              </a:rPr>
              <a:t> es </a:t>
            </a:r>
            <a:br>
              <a:rPr lang="es-ES" sz="1200" dirty="0"/>
            </a:br>
            <a:r>
              <a:rPr lang="es-ES" sz="1200" dirty="0">
                <a:solidFill>
                  <a:srgbClr val="1F2021"/>
                </a:solidFill>
                <a:latin typeface="Merriweather"/>
              </a:rPr>
              <a:t>quedarme en tu recuerdo </a:t>
            </a:r>
            <a:br>
              <a:rPr lang="es-ES" sz="1200" dirty="0"/>
            </a:br>
            <a:r>
              <a:rPr lang="es-ES" sz="1200" dirty="0">
                <a:solidFill>
                  <a:srgbClr val="1F2021"/>
                </a:solidFill>
                <a:latin typeface="Merriweather"/>
              </a:rPr>
              <a:t>no sé cómo ni sé </a:t>
            </a:r>
            <a:br>
              <a:rPr lang="es-ES" sz="1200" dirty="0"/>
            </a:br>
            <a:r>
              <a:rPr lang="es-ES" sz="1200" dirty="0">
                <a:solidFill>
                  <a:srgbClr val="1F2021"/>
                </a:solidFill>
                <a:latin typeface="Merriweather"/>
              </a:rPr>
              <a:t>con qué pretexto </a:t>
            </a:r>
            <a:br>
              <a:rPr lang="es-ES" sz="1200" dirty="0"/>
            </a:br>
            <a:r>
              <a:rPr lang="es-ES" sz="1200" dirty="0">
                <a:solidFill>
                  <a:srgbClr val="1F2021"/>
                </a:solidFill>
                <a:latin typeface="Merriweather"/>
              </a:rPr>
              <a:t>pero quedarme en vos </a:t>
            </a:r>
            <a:br>
              <a:rPr lang="es-ES" sz="1200" dirty="0"/>
            </a:br>
            <a:br>
              <a:rPr lang="es-ES" sz="1200" dirty="0"/>
            </a:br>
            <a:r>
              <a:rPr lang="es-ES" sz="1200" dirty="0">
                <a:solidFill>
                  <a:srgbClr val="1F2021"/>
                </a:solidFill>
                <a:latin typeface="Merriweather"/>
              </a:rPr>
              <a:t>mi </a:t>
            </a:r>
            <a:r>
              <a:rPr lang="es-ES" sz="1200" b="1" dirty="0">
                <a:solidFill>
                  <a:srgbClr val="1F2021"/>
                </a:solidFill>
                <a:latin typeface="Merriweather"/>
              </a:rPr>
              <a:t>táctica</a:t>
            </a:r>
            <a:r>
              <a:rPr lang="es-ES" sz="1200" dirty="0">
                <a:solidFill>
                  <a:srgbClr val="1F2021"/>
                </a:solidFill>
                <a:latin typeface="Merriweather"/>
              </a:rPr>
              <a:t> es </a:t>
            </a:r>
            <a:br>
              <a:rPr lang="es-ES" sz="1200" dirty="0"/>
            </a:br>
            <a:r>
              <a:rPr lang="es-ES" sz="1200" dirty="0">
                <a:solidFill>
                  <a:srgbClr val="1F2021"/>
                </a:solidFill>
                <a:latin typeface="Merriweather"/>
              </a:rPr>
              <a:t>ser franco </a:t>
            </a:r>
            <a:br>
              <a:rPr lang="es-ES" sz="1200" dirty="0"/>
            </a:br>
            <a:r>
              <a:rPr lang="es-ES" sz="1200" dirty="0">
                <a:solidFill>
                  <a:srgbClr val="1F2021"/>
                </a:solidFill>
                <a:latin typeface="Merriweather"/>
              </a:rPr>
              <a:t>y saber que </a:t>
            </a:r>
            <a:r>
              <a:rPr lang="es-ES" sz="1200" dirty="0" err="1">
                <a:solidFill>
                  <a:srgbClr val="1F2021"/>
                </a:solidFill>
                <a:latin typeface="Merriweather"/>
              </a:rPr>
              <a:t>sos</a:t>
            </a:r>
            <a:r>
              <a:rPr lang="es-ES" sz="1200" dirty="0">
                <a:solidFill>
                  <a:srgbClr val="1F2021"/>
                </a:solidFill>
                <a:latin typeface="Merriweather"/>
              </a:rPr>
              <a:t> franca </a:t>
            </a:r>
            <a:br>
              <a:rPr lang="es-ES" sz="1200" dirty="0"/>
            </a:br>
            <a:r>
              <a:rPr lang="es-ES" sz="1200" dirty="0">
                <a:solidFill>
                  <a:srgbClr val="1F2021"/>
                </a:solidFill>
                <a:latin typeface="Merriweather"/>
              </a:rPr>
              <a:t>y que no nos vendamos </a:t>
            </a:r>
            <a:br>
              <a:rPr lang="es-ES" sz="1200" dirty="0"/>
            </a:br>
            <a:r>
              <a:rPr lang="es-ES" sz="1200" dirty="0">
                <a:solidFill>
                  <a:srgbClr val="1F2021"/>
                </a:solidFill>
                <a:latin typeface="Merriweather"/>
              </a:rPr>
              <a:t>simulacros </a:t>
            </a:r>
            <a:br>
              <a:rPr lang="es-ES" sz="1200" dirty="0"/>
            </a:br>
            <a:r>
              <a:rPr lang="es-ES" sz="1200" dirty="0">
                <a:solidFill>
                  <a:srgbClr val="1F2021"/>
                </a:solidFill>
                <a:latin typeface="Merriweather"/>
              </a:rPr>
              <a:t>para que entre los dos </a:t>
            </a:r>
            <a:br>
              <a:rPr lang="es-ES" sz="1200" dirty="0"/>
            </a:br>
            <a:r>
              <a:rPr lang="es-ES" sz="1200" dirty="0">
                <a:solidFill>
                  <a:srgbClr val="1F2021"/>
                </a:solidFill>
                <a:latin typeface="Merriweather"/>
              </a:rPr>
              <a:t>no haya telón </a:t>
            </a:r>
            <a:br>
              <a:rPr lang="es-ES" sz="1200" dirty="0"/>
            </a:br>
            <a:r>
              <a:rPr lang="es-ES" sz="1200" dirty="0">
                <a:solidFill>
                  <a:srgbClr val="1F2021"/>
                </a:solidFill>
                <a:latin typeface="Merriweather"/>
              </a:rPr>
              <a:t>ni abismos </a:t>
            </a:r>
            <a:br>
              <a:rPr lang="es-ES" sz="1200" dirty="0"/>
            </a:br>
            <a:br>
              <a:rPr lang="es-ES" sz="1200" dirty="0"/>
            </a:br>
            <a:r>
              <a:rPr lang="es-ES" sz="1200" dirty="0">
                <a:solidFill>
                  <a:srgbClr val="1F2021"/>
                </a:solidFill>
                <a:latin typeface="Merriweather"/>
              </a:rPr>
              <a:t>mi </a:t>
            </a:r>
            <a:r>
              <a:rPr lang="es-ES" sz="1200" b="1" dirty="0">
                <a:solidFill>
                  <a:srgbClr val="1F2021"/>
                </a:solidFill>
                <a:latin typeface="Merriweather"/>
              </a:rPr>
              <a:t>estrategia</a:t>
            </a:r>
            <a:r>
              <a:rPr lang="es-ES" sz="1200" dirty="0">
                <a:solidFill>
                  <a:srgbClr val="1F2021"/>
                </a:solidFill>
                <a:latin typeface="Merriweather"/>
              </a:rPr>
              <a:t> es </a:t>
            </a:r>
            <a:br>
              <a:rPr lang="es-ES" sz="1200" dirty="0"/>
            </a:br>
            <a:r>
              <a:rPr lang="es-ES" sz="1200" dirty="0">
                <a:solidFill>
                  <a:srgbClr val="1F2021"/>
                </a:solidFill>
                <a:latin typeface="Merriweather"/>
              </a:rPr>
              <a:t>en cambio </a:t>
            </a:r>
            <a:br>
              <a:rPr lang="es-ES" sz="1200" dirty="0"/>
            </a:br>
            <a:r>
              <a:rPr lang="es-ES" sz="1200" dirty="0">
                <a:solidFill>
                  <a:srgbClr val="1F2021"/>
                </a:solidFill>
                <a:latin typeface="Merriweather"/>
              </a:rPr>
              <a:t>más profunda y más </a:t>
            </a:r>
            <a:br>
              <a:rPr lang="es-ES" sz="1200" dirty="0"/>
            </a:br>
            <a:r>
              <a:rPr lang="es-ES" sz="1200" dirty="0">
                <a:solidFill>
                  <a:srgbClr val="1F2021"/>
                </a:solidFill>
                <a:latin typeface="Merriweather"/>
              </a:rPr>
              <a:t>simple </a:t>
            </a:r>
            <a:br>
              <a:rPr lang="es-ES" sz="1200" dirty="0"/>
            </a:br>
            <a:br>
              <a:rPr lang="es-ES" sz="1200" dirty="0"/>
            </a:br>
            <a:r>
              <a:rPr lang="es-ES" sz="1200" dirty="0">
                <a:solidFill>
                  <a:srgbClr val="1F2021"/>
                </a:solidFill>
                <a:latin typeface="Merriweather"/>
              </a:rPr>
              <a:t>mi </a:t>
            </a:r>
            <a:r>
              <a:rPr lang="es-ES" sz="1200" b="1" dirty="0">
                <a:solidFill>
                  <a:srgbClr val="1F2021"/>
                </a:solidFill>
                <a:latin typeface="Merriweather"/>
              </a:rPr>
              <a:t>estrategia</a:t>
            </a:r>
            <a:r>
              <a:rPr lang="es-ES" sz="1200" dirty="0">
                <a:solidFill>
                  <a:srgbClr val="1F2021"/>
                </a:solidFill>
                <a:latin typeface="Merriweather"/>
              </a:rPr>
              <a:t> es </a:t>
            </a:r>
            <a:br>
              <a:rPr lang="es-ES" sz="1200" dirty="0"/>
            </a:br>
            <a:r>
              <a:rPr lang="es-ES" sz="1200" dirty="0">
                <a:solidFill>
                  <a:srgbClr val="1F2021"/>
                </a:solidFill>
                <a:latin typeface="Merriweather"/>
              </a:rPr>
              <a:t>que un día cualquiera </a:t>
            </a:r>
            <a:br>
              <a:rPr lang="es-ES" sz="1200" dirty="0"/>
            </a:br>
            <a:r>
              <a:rPr lang="es-ES" sz="1200" dirty="0">
                <a:solidFill>
                  <a:srgbClr val="1F2021"/>
                </a:solidFill>
                <a:latin typeface="Merriweather"/>
              </a:rPr>
              <a:t>no sé cómo ni sé </a:t>
            </a:r>
            <a:br>
              <a:rPr lang="es-ES" sz="1200" dirty="0"/>
            </a:br>
            <a:r>
              <a:rPr lang="es-ES" sz="1200" dirty="0">
                <a:solidFill>
                  <a:srgbClr val="1F2021"/>
                </a:solidFill>
                <a:latin typeface="Merriweather"/>
              </a:rPr>
              <a:t>con qué pretexto </a:t>
            </a:r>
            <a:br>
              <a:rPr lang="es-ES" sz="1200" dirty="0"/>
            </a:br>
            <a:r>
              <a:rPr lang="es-ES" sz="1200" dirty="0">
                <a:solidFill>
                  <a:srgbClr val="1F2021"/>
                </a:solidFill>
                <a:latin typeface="Merriweather"/>
              </a:rPr>
              <a:t>por fin me necesites.</a:t>
            </a:r>
            <a:endParaRPr lang="es-ES" sz="1200" dirty="0"/>
          </a:p>
        </p:txBody>
      </p:sp>
      <p:sp>
        <p:nvSpPr>
          <p:cNvPr id="5" name="Rectángulo 4"/>
          <p:cNvSpPr/>
          <p:nvPr/>
        </p:nvSpPr>
        <p:spPr>
          <a:xfrm>
            <a:off x="565552" y="1102026"/>
            <a:ext cx="2340705" cy="646331"/>
          </a:xfrm>
          <a:prstGeom prst="rect">
            <a:avLst/>
          </a:prstGeom>
        </p:spPr>
        <p:txBody>
          <a:bodyPr wrap="none">
            <a:spAutoFit/>
          </a:bodyPr>
          <a:lstStyle/>
          <a:p>
            <a:pPr algn="ctr" fontAlgn="base"/>
            <a:r>
              <a:rPr lang="es-ES" sz="2000" b="1" i="1" dirty="0">
                <a:latin typeface="MS PGothic" panose="020B0600070205080204" pitchFamily="34" charset="-128"/>
                <a:ea typeface="MS PGothic" panose="020B0600070205080204" pitchFamily="34" charset="-128"/>
              </a:rPr>
              <a:t>Táctica y estrategia</a:t>
            </a:r>
          </a:p>
          <a:p>
            <a:pPr algn="ctr" fontAlgn="base"/>
            <a:r>
              <a:rPr lang="es-ES" sz="1600" i="0" dirty="0">
                <a:effectLst/>
                <a:latin typeface="MS PGothic" panose="020B0600070205080204" pitchFamily="34" charset="-128"/>
                <a:ea typeface="MS PGothic" panose="020B0600070205080204" pitchFamily="34" charset="-128"/>
              </a:rPr>
              <a:t>Mario Benedetti</a:t>
            </a:r>
          </a:p>
        </p:txBody>
      </p:sp>
      <p:pic>
        <p:nvPicPr>
          <p:cNvPr id="1026" name="Picture 2" descr="Mario Benedetti en la Universidad de Alica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28" y="1941916"/>
            <a:ext cx="171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75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586069" y="961128"/>
            <a:ext cx="10832507" cy="972841"/>
          </a:xfrm>
          <a:effectLst>
            <a:outerShdw dist="45791" dir="3378596" algn="ctr" rotWithShape="0">
              <a:schemeClr val="bg2"/>
            </a:outerShdw>
          </a:effectLst>
        </p:spPr>
        <p:txBody>
          <a:bodyPr>
            <a:normAutofit fontScale="90000"/>
          </a:bodyPr>
          <a:lstStyle/>
          <a:p>
            <a:pPr algn="ctr" eaLnBrk="1" hangingPunct="1"/>
            <a:br>
              <a:rPr lang="es-ES" altLang="es-ES" sz="2400" b="1" dirty="0">
                <a:latin typeface="Century Gothic" panose="020B0502020202020204" pitchFamily="34" charset="0"/>
              </a:rPr>
            </a:b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a:latin typeface="Century Gothic" panose="020B0502020202020204" pitchFamily="34" charset="0"/>
              </a:rPr>
              <a:t>Tipos de estrategias</a:t>
            </a: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err="1">
                <a:latin typeface="Century Gothic" panose="020B0502020202020204" pitchFamily="34" charset="0"/>
              </a:rPr>
              <a:t>Estrategias</a:t>
            </a:r>
            <a:r>
              <a:rPr lang="es-ES" altLang="es-ES" sz="2400" b="1" dirty="0">
                <a:latin typeface="Century Gothic" panose="020B0502020202020204" pitchFamily="34" charset="0"/>
              </a:rPr>
              <a:t> competitivas de </a:t>
            </a:r>
            <a:r>
              <a:rPr lang="es-ES" altLang="es-ES" sz="2400" b="1" dirty="0" err="1">
                <a:latin typeface="Century Gothic" panose="020B0502020202020204" pitchFamily="34" charset="0"/>
              </a:rPr>
              <a:t>Porter</a:t>
            </a:r>
            <a:br>
              <a:rPr lang="es-ES" altLang="es-ES" sz="2400" b="1" dirty="0">
                <a:latin typeface="Century Gothic" panose="020B0502020202020204" pitchFamily="34" charset="0"/>
              </a:rPr>
            </a:br>
            <a:br>
              <a:rPr lang="es-ES" altLang="es-ES" sz="2400" b="1" dirty="0">
                <a:latin typeface="Century Gothic" panose="020B0502020202020204" pitchFamily="34" charset="0"/>
              </a:rPr>
            </a:br>
            <a:endParaRPr lang="es-ES" altLang="es-ES" sz="2400" b="1" dirty="0">
              <a:latin typeface="Century Gothic" panose="020B0502020202020204" pitchFamily="34" charset="0"/>
            </a:endParaRPr>
          </a:p>
        </p:txBody>
      </p:sp>
      <p:sp>
        <p:nvSpPr>
          <p:cNvPr id="133123" name="Rectangle 3"/>
          <p:cNvSpPr>
            <a:spLocks noGrp="1" noChangeArrowheads="1"/>
          </p:cNvSpPr>
          <p:nvPr>
            <p:ph type="body" idx="1"/>
          </p:nvPr>
        </p:nvSpPr>
        <p:spPr>
          <a:xfrm>
            <a:off x="0" y="2553676"/>
            <a:ext cx="12004646" cy="3600450"/>
          </a:xfrm>
        </p:spPr>
        <p:txBody>
          <a:bodyPr>
            <a:normAutofit/>
          </a:bodyPr>
          <a:lstStyle/>
          <a:p>
            <a:pPr marL="0" indent="0" algn="just" eaLnBrk="1" hangingPunct="1">
              <a:buNone/>
            </a:pPr>
            <a:endParaRPr lang="es-ES" altLang="es-ES" dirty="0">
              <a:latin typeface="Arial Black" pitchFamily="34" charset="0"/>
            </a:endParaRPr>
          </a:p>
          <a:p>
            <a:pPr marL="0" indent="0" algn="ctr">
              <a:buNone/>
            </a:pPr>
            <a:r>
              <a:rPr lang="es-ES" altLang="es-ES" sz="1600" dirty="0">
                <a:latin typeface="Century Gothic" panose="020B0502020202020204" pitchFamily="34" charset="0"/>
              </a:rPr>
              <a:t>En función de la ventaja competitiva perseguida  (costes o diferenciación) </a:t>
            </a:r>
          </a:p>
          <a:p>
            <a:pPr marL="0" indent="0" algn="ctr">
              <a:buNone/>
            </a:pPr>
            <a:r>
              <a:rPr lang="es-ES" altLang="es-ES" sz="1600" dirty="0">
                <a:latin typeface="Century Gothic" panose="020B0502020202020204" pitchFamily="34" charset="0"/>
              </a:rPr>
              <a:t>y de la amplitud del mercado al que se dirige la empresa.</a:t>
            </a:r>
          </a:p>
          <a:p>
            <a:pPr marL="0" indent="0" algn="ctr" eaLnBrk="1" hangingPunct="1">
              <a:buNone/>
            </a:pPr>
            <a:r>
              <a:rPr lang="es-ES" altLang="es-ES" sz="1600" dirty="0">
                <a:latin typeface="Century Gothic" panose="020B0502020202020204" pitchFamily="34" charset="0"/>
              </a:rPr>
              <a:t> </a:t>
            </a:r>
            <a:endParaRPr lang="es-ES" altLang="es-ES" sz="1700" dirty="0">
              <a:latin typeface="Century Gothic" panose="020B0502020202020204" pitchFamily="34" charset="0"/>
            </a:endParaRPr>
          </a:p>
          <a:p>
            <a:pPr marL="838200" lvl="1" indent="-381000" algn="ctr"/>
            <a:endParaRPr lang="es-ES" altLang="es-ES" sz="1700" dirty="0">
              <a:latin typeface="Century Gothic" panose="020B0502020202020204" pitchFamily="34" charset="0"/>
            </a:endParaRPr>
          </a:p>
          <a:p>
            <a:pPr marL="838200" lvl="1" indent="-381000" algn="ctr"/>
            <a:r>
              <a:rPr lang="es-ES" altLang="es-ES" sz="1700" dirty="0">
                <a:latin typeface="Century Gothic" panose="020B0502020202020204" pitchFamily="34" charset="0"/>
              </a:rPr>
              <a:t>Estrategia de costes.</a:t>
            </a:r>
          </a:p>
          <a:p>
            <a:pPr marL="838200" lvl="1" indent="-381000" algn="ctr"/>
            <a:endParaRPr lang="es-ES" altLang="es-ES" sz="1700" dirty="0">
              <a:latin typeface="Century Gothic" panose="020B0502020202020204" pitchFamily="34" charset="0"/>
            </a:endParaRPr>
          </a:p>
          <a:p>
            <a:pPr marL="838200" lvl="1" indent="-381000" algn="ctr"/>
            <a:r>
              <a:rPr lang="es-ES" altLang="es-ES" sz="1700" dirty="0">
                <a:latin typeface="Century Gothic" panose="020B0502020202020204" pitchFamily="34" charset="0"/>
              </a:rPr>
              <a:t>Estrategia de diferenciación.</a:t>
            </a:r>
          </a:p>
          <a:p>
            <a:pPr marL="457200" lvl="1" indent="0" algn="ctr">
              <a:buNone/>
            </a:pPr>
            <a:endParaRPr lang="es-ES" altLang="es-ES" sz="1700" dirty="0">
              <a:latin typeface="Century Gothic" panose="020B0502020202020204" pitchFamily="34" charset="0"/>
            </a:endParaRPr>
          </a:p>
          <a:p>
            <a:pPr marL="838200" lvl="1" indent="-381000" algn="ctr"/>
            <a:r>
              <a:rPr lang="es-ES" altLang="es-ES" sz="1700" dirty="0">
                <a:latin typeface="Century Gothic" panose="020B0502020202020204" pitchFamily="34" charset="0"/>
              </a:rPr>
              <a:t>Estrategia de enfoque/segmentación</a:t>
            </a:r>
          </a:p>
          <a:p>
            <a:pPr marL="838200" lvl="1" indent="-381000" algn="ctr" eaLnBrk="1" hangingPunct="1"/>
            <a:endParaRPr lang="es-ES" altLang="es-ES" sz="2300" dirty="0">
              <a:latin typeface="Century Gothic" panose="020B0502020202020204" pitchFamily="34" charset="0"/>
            </a:endParaRPr>
          </a:p>
        </p:txBody>
      </p:sp>
      <p:pic>
        <p:nvPicPr>
          <p:cNvPr id="4"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178497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23">
                                            <p:txEl>
                                              <p:pRg st="5" end="5"/>
                                            </p:txEl>
                                          </p:spTgt>
                                        </p:tgtEl>
                                        <p:attrNameLst>
                                          <p:attrName>style.visibility</p:attrName>
                                        </p:attrNameLst>
                                      </p:cBhvr>
                                      <p:to>
                                        <p:strVal val="visible"/>
                                      </p:to>
                                    </p:set>
                                    <p:animEffect transition="in" filter="fade">
                                      <p:cBhvr>
                                        <p:cTn id="7" dur="500"/>
                                        <p:tgtEl>
                                          <p:spTgt spid="13312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23">
                                            <p:txEl>
                                              <p:pRg st="7" end="7"/>
                                            </p:txEl>
                                          </p:spTgt>
                                        </p:tgtEl>
                                        <p:attrNameLst>
                                          <p:attrName>style.visibility</p:attrName>
                                        </p:attrNameLst>
                                      </p:cBhvr>
                                      <p:to>
                                        <p:strVal val="visible"/>
                                      </p:to>
                                    </p:set>
                                    <p:animEffect transition="in" filter="fade">
                                      <p:cBhvr>
                                        <p:cTn id="10" dur="500"/>
                                        <p:tgtEl>
                                          <p:spTgt spid="133123">
                                            <p:txEl>
                                              <p:pRg st="7" end="7"/>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23">
                                            <p:txEl>
                                              <p:pRg st="9" end="9"/>
                                            </p:txEl>
                                          </p:spTgt>
                                        </p:tgtEl>
                                        <p:attrNameLst>
                                          <p:attrName>style.visibility</p:attrName>
                                        </p:attrNameLst>
                                      </p:cBhvr>
                                      <p:to>
                                        <p:strVal val="visible"/>
                                      </p:to>
                                    </p:set>
                                    <p:animEffect transition="in" filter="fade">
                                      <p:cBhvr>
                                        <p:cTn id="13" dur="500"/>
                                        <p:tgtEl>
                                          <p:spTgt spid="133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ctrTitle"/>
          </p:nvPr>
        </p:nvSpPr>
        <p:spPr bwMode="auto">
          <a:xfrm>
            <a:off x="153825" y="2857500"/>
            <a:ext cx="6896456"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ES" altLang="es-ES" sz="3600" b="1" dirty="0">
                <a:latin typeface="Century Gothic" panose="020B0502020202020204" pitchFamily="34" charset="0"/>
              </a:rPr>
              <a:t>3</a:t>
            </a:r>
            <a:r>
              <a:rPr lang="es-ES" altLang="es-ES" sz="3200" b="1" dirty="0">
                <a:latin typeface="Century Gothic" panose="020B0502020202020204" pitchFamily="34" charset="0"/>
              </a:rPr>
              <a:t>. LA DIRECCIÓN DE LA EMPRESA Y LOS OBJETIVOS</a:t>
            </a: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461"/>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7418" y="2241076"/>
            <a:ext cx="4962053" cy="377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11" name="Oval 15"/>
          <p:cNvSpPr>
            <a:spLocks noChangeArrowheads="1"/>
          </p:cNvSpPr>
          <p:nvPr/>
        </p:nvSpPr>
        <p:spPr bwMode="auto">
          <a:xfrm>
            <a:off x="1159118" y="3573463"/>
            <a:ext cx="10186587" cy="3213100"/>
          </a:xfrm>
          <a:prstGeom prst="ellipse">
            <a:avLst/>
          </a:prstGeom>
          <a:solidFill>
            <a:srgbClr val="FF99FF"/>
          </a:solidFill>
          <a:ln w="7938">
            <a:solidFill>
              <a:schemeClr val="tx1"/>
            </a:solidFill>
            <a:round/>
            <a:headEnd/>
            <a:tailEnd/>
          </a:ln>
          <a:effectLst>
            <a:outerShdw dist="107763" dir="2700000" algn="ctr" rotWithShape="0">
              <a:schemeClr val="bg2">
                <a:alpha val="50000"/>
              </a:schemeClr>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eaLnBrk="1" hangingPunct="1"/>
            <a:endParaRPr lang="es-ES" altLang="es-ES"/>
          </a:p>
        </p:txBody>
      </p:sp>
      <p:sp>
        <p:nvSpPr>
          <p:cNvPr id="132100" name="Rectangle 4"/>
          <p:cNvSpPr>
            <a:spLocks noChangeArrowheads="1"/>
          </p:cNvSpPr>
          <p:nvPr/>
        </p:nvSpPr>
        <p:spPr bwMode="auto">
          <a:xfrm>
            <a:off x="3888433" y="4221163"/>
            <a:ext cx="2592916" cy="863600"/>
          </a:xfrm>
          <a:prstGeom prst="rect">
            <a:avLst/>
          </a:prstGeom>
          <a:solidFill>
            <a:srgbClr val="99FF66"/>
          </a:solidFill>
          <a:ln w="7938">
            <a:solidFill>
              <a:schemeClr val="tx1"/>
            </a:solidFill>
            <a:miter lim="800000"/>
            <a:headEnd/>
            <a:tailEnd/>
          </a:ln>
          <a:effectLst>
            <a:outerShdw dist="45791" dir="3378596"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r>
              <a:rPr lang="es-ES" altLang="es-ES" sz="1200" b="1" dirty="0">
                <a:latin typeface="Arial" charset="0"/>
              </a:rPr>
              <a:t>Penetración del Mercado</a:t>
            </a:r>
          </a:p>
        </p:txBody>
      </p:sp>
      <p:sp>
        <p:nvSpPr>
          <p:cNvPr id="132101" name="Rectangle 5"/>
          <p:cNvSpPr>
            <a:spLocks noChangeArrowheads="1"/>
          </p:cNvSpPr>
          <p:nvPr/>
        </p:nvSpPr>
        <p:spPr bwMode="auto">
          <a:xfrm>
            <a:off x="6866582" y="4221163"/>
            <a:ext cx="2592917" cy="863600"/>
          </a:xfrm>
          <a:prstGeom prst="rect">
            <a:avLst/>
          </a:prstGeom>
          <a:solidFill>
            <a:srgbClr val="99FF66"/>
          </a:solidFill>
          <a:ln w="7938">
            <a:solidFill>
              <a:schemeClr val="tx1"/>
            </a:solidFill>
            <a:miter lim="800000"/>
            <a:headEnd/>
            <a:tailEnd/>
          </a:ln>
          <a:effectLst>
            <a:outerShdw dist="45791" dir="3378596"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r>
              <a:rPr lang="es-ES" altLang="es-ES" sz="1200" b="1" dirty="0">
                <a:latin typeface="Arial" charset="0"/>
              </a:rPr>
              <a:t>Desarrollo de</a:t>
            </a:r>
          </a:p>
          <a:p>
            <a:pPr algn="ctr" eaLnBrk="1" hangingPunct="1"/>
            <a:r>
              <a:rPr lang="es-ES" altLang="es-ES" sz="1200" b="1" dirty="0">
                <a:latin typeface="Arial" charset="0"/>
              </a:rPr>
              <a:t>productos</a:t>
            </a:r>
          </a:p>
        </p:txBody>
      </p:sp>
      <p:sp>
        <p:nvSpPr>
          <p:cNvPr id="132102" name="Rectangle 6"/>
          <p:cNvSpPr>
            <a:spLocks noChangeArrowheads="1"/>
          </p:cNvSpPr>
          <p:nvPr/>
        </p:nvSpPr>
        <p:spPr bwMode="auto">
          <a:xfrm>
            <a:off x="3888433" y="5372100"/>
            <a:ext cx="2592916" cy="863600"/>
          </a:xfrm>
          <a:prstGeom prst="rect">
            <a:avLst/>
          </a:prstGeom>
          <a:solidFill>
            <a:srgbClr val="99FF66"/>
          </a:solidFill>
          <a:ln w="7938">
            <a:solidFill>
              <a:schemeClr val="tx1"/>
            </a:solidFill>
            <a:miter lim="800000"/>
            <a:headEnd/>
            <a:tailEnd/>
          </a:ln>
          <a:effectLst>
            <a:outerShdw dist="45791" dir="3378596"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r>
              <a:rPr lang="es-ES" altLang="es-ES" sz="1200" b="1" dirty="0">
                <a:latin typeface="Arial" charset="0"/>
              </a:rPr>
              <a:t>Desarrollo de</a:t>
            </a:r>
          </a:p>
          <a:p>
            <a:pPr algn="ctr" eaLnBrk="1" hangingPunct="1"/>
            <a:r>
              <a:rPr lang="es-ES" altLang="es-ES" sz="1200" b="1" dirty="0">
                <a:latin typeface="Arial" charset="0"/>
              </a:rPr>
              <a:t>mercado</a:t>
            </a:r>
          </a:p>
        </p:txBody>
      </p:sp>
      <p:sp>
        <p:nvSpPr>
          <p:cNvPr id="132103" name="Rectangle 7"/>
          <p:cNvSpPr>
            <a:spLocks noChangeArrowheads="1"/>
          </p:cNvSpPr>
          <p:nvPr/>
        </p:nvSpPr>
        <p:spPr bwMode="auto">
          <a:xfrm>
            <a:off x="6866582" y="5373688"/>
            <a:ext cx="2592917" cy="863600"/>
          </a:xfrm>
          <a:prstGeom prst="rect">
            <a:avLst/>
          </a:prstGeom>
          <a:solidFill>
            <a:srgbClr val="99FF66"/>
          </a:solidFill>
          <a:ln w="7938">
            <a:solidFill>
              <a:schemeClr val="tx1"/>
            </a:solidFill>
            <a:miter lim="800000"/>
            <a:headEnd/>
            <a:tailEnd/>
          </a:ln>
          <a:effectLst>
            <a:outerShdw dist="45791" dir="3378596" algn="ctr" rotWithShape="0">
              <a:schemeClr val="bg2"/>
            </a:outerShdw>
          </a:effectLst>
        </p:spPr>
        <p:txBody>
          <a:bodyPr wrap="none" anchor="ctr"/>
          <a:lstStyle>
            <a:lvl1pPr eaLnBrk="0" hangingPunct="0">
              <a:defRPr kumimoji="1" sz="2400">
                <a:solidFill>
                  <a:schemeClr val="tx1"/>
                </a:solidFill>
                <a:latin typeface="Americana BT" pitchFamily="18" charset="0"/>
                <a:ea typeface="굴림" pitchFamily="50" charset="-127"/>
              </a:defRPr>
            </a:lvl1pPr>
            <a:lvl2pPr marL="742950" indent="-285750" eaLnBrk="0" hangingPunct="0">
              <a:defRPr kumimoji="1" sz="2400">
                <a:solidFill>
                  <a:schemeClr val="tx1"/>
                </a:solidFill>
                <a:latin typeface="Americana BT" pitchFamily="18" charset="0"/>
                <a:ea typeface="굴림" pitchFamily="50" charset="-127"/>
              </a:defRPr>
            </a:lvl2pPr>
            <a:lvl3pPr marL="1143000" indent="-228600" eaLnBrk="0" hangingPunct="0">
              <a:defRPr kumimoji="1" sz="2400">
                <a:solidFill>
                  <a:schemeClr val="tx1"/>
                </a:solidFill>
                <a:latin typeface="Americana BT" pitchFamily="18" charset="0"/>
                <a:ea typeface="굴림" pitchFamily="50" charset="-127"/>
              </a:defRPr>
            </a:lvl3pPr>
            <a:lvl4pPr marL="1600200" indent="-228600" eaLnBrk="0" hangingPunct="0">
              <a:defRPr kumimoji="1" sz="2400">
                <a:solidFill>
                  <a:schemeClr val="tx1"/>
                </a:solidFill>
                <a:latin typeface="Americana BT" pitchFamily="18" charset="0"/>
                <a:ea typeface="굴림" pitchFamily="50" charset="-127"/>
              </a:defRPr>
            </a:lvl4pPr>
            <a:lvl5pPr marL="2057400" indent="-228600" eaLnBrk="0" hangingPunct="0">
              <a:defRPr kumimoji="1" sz="2400">
                <a:solidFill>
                  <a:schemeClr val="tx1"/>
                </a:solidFill>
                <a:latin typeface="Americana BT"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Americana BT" pitchFamily="18" charset="0"/>
                <a:ea typeface="굴림" pitchFamily="50" charset="-127"/>
              </a:defRPr>
            </a:lvl9pPr>
          </a:lstStyle>
          <a:p>
            <a:pPr algn="ctr" eaLnBrk="1" hangingPunct="1"/>
            <a:r>
              <a:rPr lang="es-ES" altLang="es-ES" sz="1200" b="1">
                <a:latin typeface="Arial" charset="0"/>
              </a:rPr>
              <a:t>Diversificación</a:t>
            </a:r>
          </a:p>
        </p:txBody>
      </p:sp>
      <p:sp>
        <p:nvSpPr>
          <p:cNvPr id="132104" name="Text Box 8"/>
          <p:cNvSpPr txBox="1">
            <a:spLocks noChangeArrowheads="1"/>
          </p:cNvSpPr>
          <p:nvPr/>
        </p:nvSpPr>
        <p:spPr bwMode="auto">
          <a:xfrm>
            <a:off x="2834333" y="4508500"/>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a:solidFill>
                  <a:schemeClr val="tx1"/>
                </a:solidFill>
                <a:latin typeface="Arial" charset="0"/>
                <a:ea typeface="굴림" pitchFamily="50" charset="-127"/>
              </a:rPr>
              <a:t>Actual</a:t>
            </a:r>
          </a:p>
        </p:txBody>
      </p:sp>
      <p:sp>
        <p:nvSpPr>
          <p:cNvPr id="132105" name="Text Box 9"/>
          <p:cNvSpPr txBox="1">
            <a:spLocks noChangeArrowheads="1"/>
          </p:cNvSpPr>
          <p:nvPr/>
        </p:nvSpPr>
        <p:spPr bwMode="auto">
          <a:xfrm>
            <a:off x="2834333" y="567531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dirty="0">
                <a:solidFill>
                  <a:schemeClr val="tx1"/>
                </a:solidFill>
                <a:latin typeface="Arial" charset="0"/>
                <a:ea typeface="굴림" pitchFamily="50" charset="-127"/>
              </a:rPr>
              <a:t>Nuevo</a:t>
            </a:r>
          </a:p>
        </p:txBody>
      </p:sp>
      <p:sp>
        <p:nvSpPr>
          <p:cNvPr id="132106" name="Text Box 10"/>
          <p:cNvSpPr txBox="1">
            <a:spLocks noChangeArrowheads="1"/>
          </p:cNvSpPr>
          <p:nvPr/>
        </p:nvSpPr>
        <p:spPr bwMode="auto">
          <a:xfrm>
            <a:off x="4752033" y="3932239"/>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a:solidFill>
                  <a:schemeClr val="tx1"/>
                </a:solidFill>
                <a:latin typeface="Arial" charset="0"/>
                <a:ea typeface="굴림" pitchFamily="50" charset="-127"/>
              </a:rPr>
              <a:t>Actual</a:t>
            </a:r>
          </a:p>
        </p:txBody>
      </p:sp>
      <p:sp>
        <p:nvSpPr>
          <p:cNvPr id="132107" name="Text Box 11"/>
          <p:cNvSpPr txBox="1">
            <a:spLocks noChangeArrowheads="1"/>
          </p:cNvSpPr>
          <p:nvPr/>
        </p:nvSpPr>
        <p:spPr bwMode="auto">
          <a:xfrm>
            <a:off x="7634933" y="3946525"/>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a:solidFill>
                  <a:schemeClr val="tx1"/>
                </a:solidFill>
                <a:latin typeface="Arial" charset="0"/>
                <a:ea typeface="굴림" pitchFamily="50" charset="-127"/>
              </a:rPr>
              <a:t>Nuevo</a:t>
            </a:r>
          </a:p>
        </p:txBody>
      </p:sp>
      <p:sp>
        <p:nvSpPr>
          <p:cNvPr id="132108" name="Text Box 12"/>
          <p:cNvSpPr txBox="1">
            <a:spLocks noChangeArrowheads="1"/>
          </p:cNvSpPr>
          <p:nvPr/>
        </p:nvSpPr>
        <p:spPr bwMode="auto">
          <a:xfrm>
            <a:off x="5905615" y="3730625"/>
            <a:ext cx="10619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a:solidFill>
                  <a:schemeClr val="tx1"/>
                </a:solidFill>
                <a:latin typeface="Arial" charset="0"/>
                <a:ea typeface="굴림" pitchFamily="50" charset="-127"/>
              </a:rPr>
              <a:t>PRODUCTO</a:t>
            </a:r>
          </a:p>
        </p:txBody>
      </p:sp>
      <p:sp>
        <p:nvSpPr>
          <p:cNvPr id="132109" name="Text Box 13"/>
          <p:cNvSpPr txBox="1">
            <a:spLocks noChangeArrowheads="1"/>
          </p:cNvSpPr>
          <p:nvPr/>
        </p:nvSpPr>
        <p:spPr bwMode="auto">
          <a:xfrm rot="-5400000">
            <a:off x="1874297" y="4953407"/>
            <a:ext cx="9781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001">
                <a:solidFill>
                  <a:srgbClr val="000000"/>
                </a:solidFill>
                <a:miter lim="800000"/>
                <a:headEnd/>
                <a:tailEnd/>
              </a14:hiddenLine>
            </a:ext>
          </a:extLst>
        </p:spPr>
        <p:txBody>
          <a:bodyPr wrap="none">
            <a:spAutoFit/>
          </a:bodyPr>
          <a:lstStyle>
            <a:lvl1pPr eaLnBrk="0" hangingPunct="0">
              <a:spcBef>
                <a:spcPct val="20000"/>
              </a:spcBef>
              <a:buChar char="•"/>
              <a:defRPr kumimoji="1" sz="2200">
                <a:solidFill>
                  <a:srgbClr val="283048"/>
                </a:solidFill>
                <a:latin typeface="-윤명조240" pitchFamily="18" charset="-127"/>
                <a:ea typeface="-윤명조240" pitchFamily="18" charset="-127"/>
              </a:defRPr>
            </a:lvl1pPr>
            <a:lvl2pPr marL="742950" indent="-285750" eaLnBrk="0" hangingPunct="0">
              <a:spcBef>
                <a:spcPct val="20000"/>
              </a:spcBef>
              <a:buChar char="•"/>
              <a:defRPr kumimoji="1" sz="2000">
                <a:solidFill>
                  <a:srgbClr val="283048"/>
                </a:solidFill>
                <a:latin typeface="-윤명조240" pitchFamily="18" charset="-127"/>
                <a:ea typeface="-윤명조240" pitchFamily="18" charset="-127"/>
              </a:defRPr>
            </a:lvl2pPr>
            <a:lvl3pPr marL="1143000" indent="-228600" eaLnBrk="0" hangingPunct="0">
              <a:spcBef>
                <a:spcPct val="20000"/>
              </a:spcBef>
              <a:buChar char="•"/>
              <a:defRPr kumimoji="1" sz="1900">
                <a:solidFill>
                  <a:srgbClr val="283048"/>
                </a:solidFill>
                <a:latin typeface="-윤명조240" pitchFamily="18" charset="-127"/>
                <a:ea typeface="-윤명조240" pitchFamily="18" charset="-127"/>
              </a:defRPr>
            </a:lvl3pPr>
            <a:lvl4pPr marL="1600200" indent="-228600" eaLnBrk="0" hangingPunct="0">
              <a:spcBef>
                <a:spcPct val="20000"/>
              </a:spcBef>
              <a:buChar char="•"/>
              <a:defRPr kumimoji="1" sz="1700">
                <a:solidFill>
                  <a:srgbClr val="283048"/>
                </a:solidFill>
                <a:latin typeface="-윤명조240" pitchFamily="18" charset="-127"/>
                <a:ea typeface="-윤명조240" pitchFamily="18" charset="-127"/>
              </a:defRPr>
            </a:lvl4pPr>
            <a:lvl5pPr marL="2057400" indent="-228600" eaLnBrk="0" hangingPunct="0">
              <a:spcBef>
                <a:spcPct val="20000"/>
              </a:spcBef>
              <a:buChar char="•"/>
              <a:defRPr kumimoji="1" sz="1600">
                <a:solidFill>
                  <a:srgbClr val="283048"/>
                </a:solidFill>
                <a:latin typeface="-윤명조240" pitchFamily="18" charset="-127"/>
                <a:ea typeface="-윤명조240" pitchFamily="18" charset="-127"/>
              </a:defRPr>
            </a:lvl5pPr>
            <a:lvl6pPr marL="25146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6pPr>
            <a:lvl7pPr marL="29718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7pPr>
            <a:lvl8pPr marL="34290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8pPr>
            <a:lvl9pPr marL="3886200" indent="-228600" eaLnBrk="0" fontAlgn="base" latinLnBrk="1" hangingPunct="0">
              <a:spcBef>
                <a:spcPct val="20000"/>
              </a:spcBef>
              <a:spcAft>
                <a:spcPct val="0"/>
              </a:spcAft>
              <a:buChar char="•"/>
              <a:defRPr kumimoji="1" sz="1600">
                <a:solidFill>
                  <a:srgbClr val="283048"/>
                </a:solidFill>
                <a:latin typeface="-윤명조240" pitchFamily="18" charset="-127"/>
                <a:ea typeface="-윤명조240" pitchFamily="18" charset="-127"/>
              </a:defRPr>
            </a:lvl9pPr>
          </a:lstStyle>
          <a:p>
            <a:pPr eaLnBrk="1" hangingPunct="1">
              <a:spcBef>
                <a:spcPct val="0"/>
              </a:spcBef>
              <a:buFontTx/>
              <a:buNone/>
            </a:pPr>
            <a:r>
              <a:rPr lang="es-ES" altLang="es-ES" sz="1200" b="1" dirty="0">
                <a:solidFill>
                  <a:schemeClr val="tx1"/>
                </a:solidFill>
                <a:latin typeface="Arial" charset="0"/>
                <a:ea typeface="굴림" pitchFamily="50" charset="-127"/>
              </a:rPr>
              <a:t>MERCADO</a:t>
            </a:r>
          </a:p>
        </p:txBody>
      </p:sp>
      <p:pic>
        <p:nvPicPr>
          <p:cNvPr id="18"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19" name="18 Rectángulo redondeado"/>
          <p:cNvSpPr/>
          <p:nvPr/>
        </p:nvSpPr>
        <p:spPr>
          <a:xfrm>
            <a:off x="743483" y="2273180"/>
            <a:ext cx="10921525" cy="726394"/>
          </a:xfrm>
          <a:prstGeom prst="round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angle 2"/>
          <p:cNvSpPr>
            <a:spLocks noGrp="1" noChangeArrowheads="1"/>
          </p:cNvSpPr>
          <p:nvPr>
            <p:ph type="title"/>
          </p:nvPr>
        </p:nvSpPr>
        <p:spPr>
          <a:xfrm>
            <a:off x="832501" y="676600"/>
            <a:ext cx="10832507" cy="972841"/>
          </a:xfrm>
          <a:effectLst>
            <a:outerShdw dist="45791" dir="3378596" algn="ctr" rotWithShape="0">
              <a:schemeClr val="bg2"/>
            </a:outerShdw>
          </a:effectLst>
        </p:spPr>
        <p:txBody>
          <a:bodyPr>
            <a:normAutofit fontScale="90000"/>
          </a:bodyPr>
          <a:lstStyle/>
          <a:p>
            <a:pPr algn="ctr" eaLnBrk="1" hangingPunct="1"/>
            <a:br>
              <a:rPr lang="es-ES" altLang="es-ES" sz="2400" b="1" dirty="0">
                <a:latin typeface="Century Gothic" panose="020B0502020202020204" pitchFamily="34" charset="0"/>
              </a:rPr>
            </a:b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a:latin typeface="Century Gothic" panose="020B0502020202020204" pitchFamily="34" charset="0"/>
              </a:rPr>
              <a:t>Tipos de estrategias</a:t>
            </a: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a:latin typeface="Century Gothic" panose="020B0502020202020204" pitchFamily="34" charset="0"/>
              </a:rPr>
              <a:t>Otras estrategias competitivas</a:t>
            </a:r>
            <a:br>
              <a:rPr lang="es-ES" altLang="es-ES" sz="2400" b="1" dirty="0">
                <a:latin typeface="Century Gothic" panose="020B0502020202020204" pitchFamily="34" charset="0"/>
              </a:rPr>
            </a:br>
            <a:br>
              <a:rPr lang="es-ES" altLang="es-ES" sz="2400" b="1" dirty="0">
                <a:latin typeface="Century Gothic" panose="020B0502020202020204" pitchFamily="34" charset="0"/>
              </a:rPr>
            </a:br>
            <a:endParaRPr lang="es-ES" altLang="es-ES" sz="2400" b="1" dirty="0">
              <a:latin typeface="Century Gothic" panose="020B0502020202020204" pitchFamily="34" charset="0"/>
            </a:endParaRPr>
          </a:p>
        </p:txBody>
      </p:sp>
      <p:sp>
        <p:nvSpPr>
          <p:cNvPr id="21" name="Rectangle 3"/>
          <p:cNvSpPr txBox="1">
            <a:spLocks noChangeArrowheads="1"/>
          </p:cNvSpPr>
          <p:nvPr/>
        </p:nvSpPr>
        <p:spPr>
          <a:xfrm>
            <a:off x="974219" y="1924659"/>
            <a:ext cx="10690789" cy="1493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ES" altLang="es-ES">
              <a:latin typeface="Arial Black" pitchFamily="34" charset="0"/>
            </a:endParaRPr>
          </a:p>
          <a:p>
            <a:pPr marL="0" indent="0" algn="ctr">
              <a:buFont typeface="Arial" panose="020B0604020202020204" pitchFamily="34" charset="0"/>
              <a:buNone/>
            </a:pPr>
            <a:r>
              <a:rPr lang="es-ES" altLang="es-ES" sz="1600">
                <a:latin typeface="Century Gothic" panose="020B0502020202020204" pitchFamily="34" charset="0"/>
              </a:rPr>
              <a:t>En función del producto ofertado y del mercado sobre el que se actúa.</a:t>
            </a:r>
            <a:endParaRPr lang="es-ES" altLang="es-ES" sz="1600" dirty="0">
              <a:latin typeface="Century Gothic" panose="020B0502020202020204" pitchFamily="34" charset="0"/>
            </a:endParaRPr>
          </a:p>
        </p:txBody>
      </p:sp>
    </p:spTree>
    <p:extLst>
      <p:ext uri="{BB962C8B-B14F-4D97-AF65-F5344CB8AC3E}">
        <p14:creationId xmlns:p14="http://schemas.microsoft.com/office/powerpoint/2010/main" val="1908705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fade">
                                      <p:cBhvr>
                                        <p:cTn id="7" dur="2000"/>
                                        <p:tgtEl>
                                          <p:spTgt spid="132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101"/>
                                        </p:tgtEl>
                                        <p:attrNameLst>
                                          <p:attrName>style.visibility</p:attrName>
                                        </p:attrNameLst>
                                      </p:cBhvr>
                                      <p:to>
                                        <p:strVal val="visible"/>
                                      </p:to>
                                    </p:set>
                                    <p:animEffect transition="in" filter="fade">
                                      <p:cBhvr>
                                        <p:cTn id="10" dur="2000"/>
                                        <p:tgtEl>
                                          <p:spTgt spid="132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2102"/>
                                        </p:tgtEl>
                                        <p:attrNameLst>
                                          <p:attrName>style.visibility</p:attrName>
                                        </p:attrNameLst>
                                      </p:cBhvr>
                                      <p:to>
                                        <p:strVal val="visible"/>
                                      </p:to>
                                    </p:set>
                                    <p:animEffect transition="in" filter="fade">
                                      <p:cBhvr>
                                        <p:cTn id="13" dur="2000"/>
                                        <p:tgtEl>
                                          <p:spTgt spid="132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2103"/>
                                        </p:tgtEl>
                                        <p:attrNameLst>
                                          <p:attrName>style.visibility</p:attrName>
                                        </p:attrNameLst>
                                      </p:cBhvr>
                                      <p:to>
                                        <p:strVal val="visible"/>
                                      </p:to>
                                    </p:set>
                                    <p:animEffect transition="in" filter="fade">
                                      <p:cBhvr>
                                        <p:cTn id="16" dur="2000"/>
                                        <p:tgtEl>
                                          <p:spTgt spid="1321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2104"/>
                                        </p:tgtEl>
                                        <p:attrNameLst>
                                          <p:attrName>style.visibility</p:attrName>
                                        </p:attrNameLst>
                                      </p:cBhvr>
                                      <p:to>
                                        <p:strVal val="visible"/>
                                      </p:to>
                                    </p:set>
                                    <p:animEffect transition="in" filter="fade">
                                      <p:cBhvr>
                                        <p:cTn id="19" dur="2000"/>
                                        <p:tgtEl>
                                          <p:spTgt spid="13210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105"/>
                                        </p:tgtEl>
                                        <p:attrNameLst>
                                          <p:attrName>style.visibility</p:attrName>
                                        </p:attrNameLst>
                                      </p:cBhvr>
                                      <p:to>
                                        <p:strVal val="visible"/>
                                      </p:to>
                                    </p:set>
                                    <p:animEffect transition="in" filter="fade">
                                      <p:cBhvr>
                                        <p:cTn id="22" dur="2000"/>
                                        <p:tgtEl>
                                          <p:spTgt spid="132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2106"/>
                                        </p:tgtEl>
                                        <p:attrNameLst>
                                          <p:attrName>style.visibility</p:attrName>
                                        </p:attrNameLst>
                                      </p:cBhvr>
                                      <p:to>
                                        <p:strVal val="visible"/>
                                      </p:to>
                                    </p:set>
                                    <p:animEffect transition="in" filter="fade">
                                      <p:cBhvr>
                                        <p:cTn id="25" dur="2000"/>
                                        <p:tgtEl>
                                          <p:spTgt spid="132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2107"/>
                                        </p:tgtEl>
                                        <p:attrNameLst>
                                          <p:attrName>style.visibility</p:attrName>
                                        </p:attrNameLst>
                                      </p:cBhvr>
                                      <p:to>
                                        <p:strVal val="visible"/>
                                      </p:to>
                                    </p:set>
                                    <p:animEffect transition="in" filter="fade">
                                      <p:cBhvr>
                                        <p:cTn id="28" dur="2000"/>
                                        <p:tgtEl>
                                          <p:spTgt spid="13210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2108"/>
                                        </p:tgtEl>
                                        <p:attrNameLst>
                                          <p:attrName>style.visibility</p:attrName>
                                        </p:attrNameLst>
                                      </p:cBhvr>
                                      <p:to>
                                        <p:strVal val="visible"/>
                                      </p:to>
                                    </p:set>
                                    <p:animEffect transition="in" filter="fade">
                                      <p:cBhvr>
                                        <p:cTn id="31" dur="2000"/>
                                        <p:tgtEl>
                                          <p:spTgt spid="13210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2109"/>
                                        </p:tgtEl>
                                        <p:attrNameLst>
                                          <p:attrName>style.visibility</p:attrName>
                                        </p:attrNameLst>
                                      </p:cBhvr>
                                      <p:to>
                                        <p:strVal val="visible"/>
                                      </p:to>
                                    </p:set>
                                    <p:animEffect transition="in" filter="fade">
                                      <p:cBhvr>
                                        <p:cTn id="34" dur="2000"/>
                                        <p:tgtEl>
                                          <p:spTgt spid="132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P spid="132101" grpId="0" animBg="1"/>
      <p:bldP spid="132102" grpId="0" animBg="1"/>
      <p:bldP spid="132103" grpId="0" animBg="1"/>
      <p:bldP spid="132104" grpId="0"/>
      <p:bldP spid="132105" grpId="0"/>
      <p:bldP spid="132106" grpId="0"/>
      <p:bldP spid="132107" grpId="0"/>
      <p:bldP spid="132108" grpId="0"/>
      <p:bldP spid="1321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19" name="18 Rectángulo redondeado"/>
          <p:cNvSpPr/>
          <p:nvPr/>
        </p:nvSpPr>
        <p:spPr>
          <a:xfrm>
            <a:off x="743483" y="2477810"/>
            <a:ext cx="10921525" cy="726394"/>
          </a:xfrm>
          <a:prstGeom prst="round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angle 2"/>
          <p:cNvSpPr>
            <a:spLocks noGrp="1" noChangeArrowheads="1"/>
          </p:cNvSpPr>
          <p:nvPr>
            <p:ph type="title"/>
          </p:nvPr>
        </p:nvSpPr>
        <p:spPr>
          <a:xfrm>
            <a:off x="832501" y="923765"/>
            <a:ext cx="10832507" cy="972841"/>
          </a:xfrm>
          <a:effectLst>
            <a:outerShdw dist="45791" dir="3378596" algn="ctr" rotWithShape="0">
              <a:schemeClr val="bg2"/>
            </a:outerShdw>
          </a:effectLst>
        </p:spPr>
        <p:txBody>
          <a:bodyPr>
            <a:normAutofit fontScale="90000"/>
          </a:bodyPr>
          <a:lstStyle/>
          <a:p>
            <a:pPr algn="ctr" eaLnBrk="1" hangingPunct="1"/>
            <a:br>
              <a:rPr lang="es-ES" altLang="es-ES" sz="2400" b="1" dirty="0">
                <a:latin typeface="Century Gothic" panose="020B0502020202020204" pitchFamily="34" charset="0"/>
              </a:rPr>
            </a:b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a:latin typeface="Century Gothic" panose="020B0502020202020204" pitchFamily="34" charset="0"/>
              </a:rPr>
              <a:t>Tipos de estrategias</a:t>
            </a:r>
            <a:br>
              <a:rPr lang="es-ES" altLang="es-ES" sz="2400" b="1" dirty="0">
                <a:latin typeface="Century Gothic" panose="020B0502020202020204" pitchFamily="34" charset="0"/>
              </a:rPr>
            </a:br>
            <a:br>
              <a:rPr lang="es-ES" altLang="es-ES" sz="2400" b="1" dirty="0">
                <a:latin typeface="Century Gothic" panose="020B0502020202020204" pitchFamily="34" charset="0"/>
              </a:rPr>
            </a:br>
            <a:r>
              <a:rPr lang="es-ES" altLang="es-ES" sz="2400" b="1" dirty="0">
                <a:latin typeface="Century Gothic" panose="020B0502020202020204" pitchFamily="34" charset="0"/>
              </a:rPr>
              <a:t>Otras estrategias competitivas</a:t>
            </a:r>
            <a:br>
              <a:rPr lang="es-ES" altLang="es-ES" sz="2400" b="1" dirty="0">
                <a:latin typeface="Century Gothic" panose="020B0502020202020204" pitchFamily="34" charset="0"/>
              </a:rPr>
            </a:br>
            <a:br>
              <a:rPr lang="es-ES" altLang="es-ES" sz="2400" b="1" dirty="0">
                <a:latin typeface="Century Gothic" panose="020B0502020202020204" pitchFamily="34" charset="0"/>
              </a:rPr>
            </a:br>
            <a:endParaRPr lang="es-ES" altLang="es-ES" sz="2400" b="1" dirty="0">
              <a:latin typeface="Century Gothic" panose="020B0502020202020204" pitchFamily="34" charset="0"/>
            </a:endParaRPr>
          </a:p>
        </p:txBody>
      </p:sp>
      <p:sp>
        <p:nvSpPr>
          <p:cNvPr id="21" name="Rectangle 3"/>
          <p:cNvSpPr txBox="1">
            <a:spLocks noChangeArrowheads="1"/>
          </p:cNvSpPr>
          <p:nvPr/>
        </p:nvSpPr>
        <p:spPr>
          <a:xfrm>
            <a:off x="750603" y="2144502"/>
            <a:ext cx="10690789" cy="1493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ES" altLang="es-ES" dirty="0">
              <a:latin typeface="Arial Black" pitchFamily="34" charset="0"/>
            </a:endParaRPr>
          </a:p>
          <a:p>
            <a:pPr marL="0" indent="0" algn="ctr">
              <a:buFont typeface="Arial" panose="020B0604020202020204" pitchFamily="34" charset="0"/>
              <a:buNone/>
            </a:pPr>
            <a:r>
              <a:rPr lang="es-ES" altLang="es-ES" sz="1600" dirty="0">
                <a:latin typeface="Century Gothic" panose="020B0502020202020204" pitchFamily="34" charset="0"/>
              </a:rPr>
              <a:t>En función del Análisis DAFO</a:t>
            </a:r>
          </a:p>
        </p:txBody>
      </p:sp>
      <p:sp>
        <p:nvSpPr>
          <p:cNvPr id="17" name="Text Box 21"/>
          <p:cNvSpPr txBox="1">
            <a:spLocks noChangeArrowheads="1"/>
          </p:cNvSpPr>
          <p:nvPr/>
        </p:nvSpPr>
        <p:spPr bwMode="auto">
          <a:xfrm>
            <a:off x="191557" y="3509353"/>
            <a:ext cx="11808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1400" b="1" dirty="0">
                <a:solidFill>
                  <a:srgbClr val="660066"/>
                </a:solidFill>
              </a:rPr>
              <a:t>ESTRATEGIAS OFENSIVAS</a:t>
            </a:r>
            <a:endParaRPr lang="es-ES" altLang="es-ES" sz="1400" dirty="0">
              <a:solidFill>
                <a:srgbClr val="660066"/>
              </a:solidFill>
            </a:endParaRPr>
          </a:p>
          <a:p>
            <a:pPr algn="ctr" eaLnBrk="1" hangingPunct="1"/>
            <a:r>
              <a:rPr lang="es-ES" altLang="es-ES" sz="1400" dirty="0"/>
              <a:t>Aprovechan oportunidades del entorno a partir de fortalezas de la empresa </a:t>
            </a:r>
          </a:p>
        </p:txBody>
      </p:sp>
      <p:sp>
        <p:nvSpPr>
          <p:cNvPr id="22" name="Text Box 22"/>
          <p:cNvSpPr txBox="1">
            <a:spLocks noChangeArrowheads="1"/>
          </p:cNvSpPr>
          <p:nvPr/>
        </p:nvSpPr>
        <p:spPr bwMode="auto">
          <a:xfrm>
            <a:off x="191557" y="4192716"/>
            <a:ext cx="11808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1400" b="1" dirty="0">
                <a:solidFill>
                  <a:srgbClr val="660066"/>
                </a:solidFill>
              </a:rPr>
              <a:t>ESTRATEGIAS DE SUPERVIVENCIA</a:t>
            </a:r>
            <a:r>
              <a:rPr lang="es-ES" altLang="es-ES" sz="1400" dirty="0">
                <a:solidFill>
                  <a:srgbClr val="660066"/>
                </a:solidFill>
              </a:rPr>
              <a:t> </a:t>
            </a:r>
          </a:p>
          <a:p>
            <a:pPr algn="ctr" eaLnBrk="1" hangingPunct="1"/>
            <a:r>
              <a:rPr lang="es-ES" altLang="es-ES" sz="1400" dirty="0"/>
              <a:t>Desarrolladas para afrontar debilidades de la empresa ante amenazas del entorno</a:t>
            </a:r>
          </a:p>
        </p:txBody>
      </p:sp>
      <p:sp>
        <p:nvSpPr>
          <p:cNvPr id="23" name="Text Box 23"/>
          <p:cNvSpPr txBox="1">
            <a:spLocks noChangeArrowheads="1"/>
          </p:cNvSpPr>
          <p:nvPr/>
        </p:nvSpPr>
        <p:spPr bwMode="auto">
          <a:xfrm>
            <a:off x="76841" y="4876079"/>
            <a:ext cx="11808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1400" b="1" dirty="0">
                <a:solidFill>
                  <a:srgbClr val="660066"/>
                </a:solidFill>
              </a:rPr>
              <a:t>ESTRATEGIAS DEFENSIVAS</a:t>
            </a:r>
            <a:r>
              <a:rPr lang="es-ES" altLang="es-ES" sz="1400" dirty="0">
                <a:solidFill>
                  <a:srgbClr val="660066"/>
                </a:solidFill>
              </a:rPr>
              <a:t> </a:t>
            </a:r>
          </a:p>
          <a:p>
            <a:pPr algn="ctr" eaLnBrk="1" hangingPunct="1"/>
            <a:r>
              <a:rPr lang="es-ES" altLang="es-ES" sz="1400" dirty="0"/>
              <a:t>Puestas en marcha a partir de fortalezas de la empresa ante amenazas del entorno</a:t>
            </a:r>
          </a:p>
        </p:txBody>
      </p:sp>
      <p:sp>
        <p:nvSpPr>
          <p:cNvPr id="24" name="Text Box 24"/>
          <p:cNvSpPr txBox="1">
            <a:spLocks noChangeArrowheads="1"/>
          </p:cNvSpPr>
          <p:nvPr/>
        </p:nvSpPr>
        <p:spPr bwMode="auto">
          <a:xfrm>
            <a:off x="191556" y="5630875"/>
            <a:ext cx="11808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1400" b="1" dirty="0">
                <a:solidFill>
                  <a:srgbClr val="660066"/>
                </a:solidFill>
              </a:rPr>
              <a:t>ESTRATEGIAS DE REORIENTACIÓN</a:t>
            </a:r>
            <a:r>
              <a:rPr lang="es-ES" altLang="es-ES" sz="1400" dirty="0">
                <a:solidFill>
                  <a:srgbClr val="660066"/>
                </a:solidFill>
              </a:rPr>
              <a:t>: </a:t>
            </a:r>
          </a:p>
          <a:p>
            <a:pPr algn="ctr" eaLnBrk="1" hangingPunct="1"/>
            <a:r>
              <a:rPr lang="es-ES" altLang="es-ES" sz="1400" dirty="0"/>
              <a:t>Puestas en marcha a partir de debilidades de la empresa de cara a llegar a aprovechar oportunidades del entorno</a:t>
            </a:r>
          </a:p>
        </p:txBody>
      </p:sp>
    </p:spTree>
    <p:extLst>
      <p:ext uri="{BB962C8B-B14F-4D97-AF65-F5344CB8AC3E}">
        <p14:creationId xmlns:p14="http://schemas.microsoft.com/office/powerpoint/2010/main" val="140247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ctrTitle"/>
          </p:nvPr>
        </p:nvSpPr>
        <p:spPr bwMode="auto">
          <a:xfrm>
            <a:off x="-132778" y="2884796"/>
            <a:ext cx="7912002"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s-ES" altLang="es-ES" sz="3200" b="1" dirty="0">
                <a:latin typeface="Century Gothic" panose="020B0502020202020204" pitchFamily="34" charset="0"/>
              </a:rPr>
              <a:t>Toma de decisiones</a:t>
            </a:r>
            <a:endParaRPr lang="es-ES" sz="3200" b="1" dirty="0">
              <a:latin typeface="Century Gothic" panose="020B0502020202020204" pitchFamily="34" charset="0"/>
            </a:endParaRP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4311" y="698852"/>
            <a:ext cx="4266360" cy="324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09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427922" y="854579"/>
            <a:ext cx="8207406" cy="880217"/>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8" name="Text Box 2"/>
          <p:cNvSpPr txBox="1">
            <a:spLocks noChangeArrowheads="1"/>
          </p:cNvSpPr>
          <p:nvPr/>
        </p:nvSpPr>
        <p:spPr bwMode="auto">
          <a:xfrm>
            <a:off x="1983203" y="1117601"/>
            <a:ext cx="25811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TOMA DE DECISIONES</a:t>
            </a:r>
          </a:p>
        </p:txBody>
      </p:sp>
      <p:grpSp>
        <p:nvGrpSpPr>
          <p:cNvPr id="7" name="6 Grupo"/>
          <p:cNvGrpSpPr/>
          <p:nvPr/>
        </p:nvGrpSpPr>
        <p:grpSpPr>
          <a:xfrm>
            <a:off x="760576" y="2666207"/>
            <a:ext cx="2871387" cy="738982"/>
            <a:chOff x="760576" y="2666207"/>
            <a:chExt cx="2871387" cy="738982"/>
          </a:xfrm>
        </p:grpSpPr>
        <p:sp>
          <p:nvSpPr>
            <p:cNvPr id="6" name="5 Rectángulo"/>
            <p:cNvSpPr/>
            <p:nvPr/>
          </p:nvSpPr>
          <p:spPr>
            <a:xfrm>
              <a:off x="760576" y="2666207"/>
              <a:ext cx="2871387" cy="73898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9" name="Text Box 3"/>
            <p:cNvSpPr txBox="1">
              <a:spLocks noChangeArrowheads="1"/>
            </p:cNvSpPr>
            <p:nvPr/>
          </p:nvSpPr>
          <p:spPr bwMode="auto">
            <a:xfrm>
              <a:off x="922946" y="2889251"/>
              <a:ext cx="25893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TIPOS DE DECISIONES</a:t>
              </a:r>
            </a:p>
          </p:txBody>
        </p:sp>
      </p:grpSp>
      <p:grpSp>
        <p:nvGrpSpPr>
          <p:cNvPr id="2" name="Group 4"/>
          <p:cNvGrpSpPr>
            <a:grpSpLocks/>
          </p:cNvGrpSpPr>
          <p:nvPr/>
        </p:nvGrpSpPr>
        <p:grpSpPr bwMode="auto">
          <a:xfrm>
            <a:off x="3860800" y="1927226"/>
            <a:ext cx="6447366" cy="1477963"/>
            <a:chOff x="1824" y="1698"/>
            <a:chExt cx="3046" cy="931"/>
          </a:xfrm>
        </p:grpSpPr>
        <p:sp>
          <p:nvSpPr>
            <p:cNvPr id="6156" name="Line 5"/>
            <p:cNvSpPr>
              <a:spLocks noChangeShapeType="1"/>
            </p:cNvSpPr>
            <p:nvPr/>
          </p:nvSpPr>
          <p:spPr bwMode="auto">
            <a:xfrm>
              <a:off x="1824" y="1776"/>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6157" name="Line 6"/>
            <p:cNvSpPr>
              <a:spLocks noChangeShapeType="1"/>
            </p:cNvSpPr>
            <p:nvPr/>
          </p:nvSpPr>
          <p:spPr bwMode="auto">
            <a:xfrm>
              <a:off x="1824"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6158" name="Text Box 7"/>
            <p:cNvSpPr txBox="1">
              <a:spLocks noChangeArrowheads="1"/>
            </p:cNvSpPr>
            <p:nvPr/>
          </p:nvSpPr>
          <p:spPr bwMode="auto">
            <a:xfrm>
              <a:off x="2068" y="1698"/>
              <a:ext cx="280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PROGRAMADAS:</a:t>
              </a:r>
              <a:r>
                <a:rPr lang="es-ES_tradnl" altLang="es-ES" dirty="0">
                  <a:latin typeface="Century Gothic" panose="020B0502020202020204" pitchFamily="34" charset="0"/>
                </a:rPr>
                <a:t> *Soluciones repetitivas</a:t>
              </a:r>
            </a:p>
            <a:p>
              <a:pPr eaLnBrk="1" hangingPunct="1"/>
              <a:r>
                <a:rPr lang="es-ES_tradnl" altLang="es-ES" dirty="0">
                  <a:latin typeface="Century Gothic" panose="020B0502020202020204" pitchFamily="34" charset="0"/>
                </a:rPr>
                <a:t>		  *Problemas frecuentes</a:t>
              </a:r>
            </a:p>
            <a:p>
              <a:pPr eaLnBrk="1" hangingPunct="1"/>
              <a:r>
                <a:rPr lang="es-ES_tradnl" altLang="es-ES" dirty="0">
                  <a:latin typeface="Century Gothic" panose="020B0502020202020204" pitchFamily="34" charset="0"/>
                </a:rPr>
                <a:t>		  *Poco esfuerzo y tiempo</a:t>
              </a:r>
            </a:p>
            <a:p>
              <a:pPr eaLnBrk="1" hangingPunct="1"/>
              <a:r>
                <a:rPr lang="es-ES_tradnl" altLang="es-ES" dirty="0">
                  <a:latin typeface="Century Gothic" panose="020B0502020202020204" pitchFamily="34" charset="0"/>
                </a:rPr>
                <a:t>		  *Reglas claras y predeterminadas</a:t>
              </a:r>
            </a:p>
            <a:p>
              <a:pPr eaLnBrk="1" hangingPunct="1"/>
              <a:r>
                <a:rPr lang="es-ES_tradnl" altLang="es-ES" dirty="0">
                  <a:latin typeface="Century Gothic" panose="020B0502020202020204" pitchFamily="34" charset="0"/>
                </a:rPr>
                <a:t>		  *Gerencia intermedia o baja</a:t>
              </a:r>
            </a:p>
          </p:txBody>
        </p:sp>
      </p:grpSp>
      <p:grpSp>
        <p:nvGrpSpPr>
          <p:cNvPr id="3" name="Group 8"/>
          <p:cNvGrpSpPr>
            <a:grpSpLocks/>
          </p:cNvGrpSpPr>
          <p:nvPr/>
        </p:nvGrpSpPr>
        <p:grpSpPr bwMode="auto">
          <a:xfrm>
            <a:off x="3860800" y="3194051"/>
            <a:ext cx="6447367" cy="2820988"/>
            <a:chOff x="1824" y="2496"/>
            <a:chExt cx="3046" cy="1777"/>
          </a:xfrm>
        </p:grpSpPr>
        <p:sp>
          <p:nvSpPr>
            <p:cNvPr id="6153" name="Text Box 9"/>
            <p:cNvSpPr txBox="1">
              <a:spLocks noChangeArrowheads="1"/>
            </p:cNvSpPr>
            <p:nvPr/>
          </p:nvSpPr>
          <p:spPr bwMode="auto">
            <a:xfrm>
              <a:off x="2016" y="3168"/>
              <a:ext cx="2854"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NO PROGRAMADAS: </a:t>
              </a:r>
              <a:r>
                <a:rPr lang="es-ES_tradnl" altLang="es-ES" dirty="0">
                  <a:latin typeface="Century Gothic" panose="020B0502020202020204" pitchFamily="34" charset="0"/>
                </a:rPr>
                <a:t>*Soluciones no repetitivas</a:t>
              </a:r>
            </a:p>
            <a:p>
              <a:pPr eaLnBrk="1" hangingPunct="1"/>
              <a:r>
                <a:rPr lang="es-ES_tradnl" altLang="es-ES" dirty="0">
                  <a:latin typeface="Century Gothic" panose="020B0502020202020204" pitchFamily="34" charset="0"/>
                </a:rPr>
                <a:t>		        *Problemas nuevos/complejos/</a:t>
              </a:r>
            </a:p>
            <a:p>
              <a:pPr eaLnBrk="1" hangingPunct="1"/>
              <a:r>
                <a:rPr lang="es-ES_tradnl" altLang="es-ES" dirty="0">
                  <a:latin typeface="Century Gothic" panose="020B0502020202020204" pitchFamily="34" charset="0"/>
                </a:rPr>
                <a:t>		          importantes.</a:t>
              </a:r>
            </a:p>
            <a:p>
              <a:pPr eaLnBrk="1" hangingPunct="1"/>
              <a:r>
                <a:rPr lang="es-ES_tradnl" altLang="es-ES" dirty="0">
                  <a:latin typeface="Century Gothic" panose="020B0502020202020204" pitchFamily="34" charset="0"/>
                </a:rPr>
                <a:t>	  	         *Mucho esfuerzo y tiempo</a:t>
              </a:r>
            </a:p>
            <a:p>
              <a:pPr eaLnBrk="1" hangingPunct="1"/>
              <a:r>
                <a:rPr lang="es-ES_tradnl" altLang="es-ES" dirty="0">
                  <a:latin typeface="Century Gothic" panose="020B0502020202020204" pitchFamily="34" charset="0"/>
                </a:rPr>
                <a:t>		         *Carencia de reglas </a:t>
              </a:r>
            </a:p>
            <a:p>
              <a:pPr eaLnBrk="1" hangingPunct="1"/>
              <a:r>
                <a:rPr lang="es-ES_tradnl" altLang="es-ES" dirty="0">
                  <a:latin typeface="Century Gothic" panose="020B0502020202020204" pitchFamily="34" charset="0"/>
                </a:rPr>
                <a:t>		         *Alta gerencia</a:t>
              </a:r>
            </a:p>
          </p:txBody>
        </p:sp>
        <p:sp>
          <p:nvSpPr>
            <p:cNvPr id="6154" name="Line 10"/>
            <p:cNvSpPr>
              <a:spLocks noChangeShapeType="1"/>
            </p:cNvSpPr>
            <p:nvPr/>
          </p:nvSpPr>
          <p:spPr bwMode="auto">
            <a:xfrm>
              <a:off x="1824" y="331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6155" name="Line 11"/>
            <p:cNvSpPr>
              <a:spLocks noChangeShapeType="1"/>
            </p:cNvSpPr>
            <p:nvPr/>
          </p:nvSpPr>
          <p:spPr bwMode="auto">
            <a:xfrm flipV="1">
              <a:off x="1824" y="2496"/>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grpSp>
        <p:nvGrpSpPr>
          <p:cNvPr id="4" name="Group 12"/>
          <p:cNvGrpSpPr>
            <a:grpSpLocks/>
          </p:cNvGrpSpPr>
          <p:nvPr/>
        </p:nvGrpSpPr>
        <p:grpSpPr bwMode="auto">
          <a:xfrm>
            <a:off x="4732451" y="1117601"/>
            <a:ext cx="4265083" cy="369888"/>
            <a:chOff x="1920" y="1056"/>
            <a:chExt cx="2015" cy="233"/>
          </a:xfrm>
        </p:grpSpPr>
        <p:sp>
          <p:nvSpPr>
            <p:cNvPr id="6151" name="Line 13"/>
            <p:cNvSpPr>
              <a:spLocks noChangeShapeType="1"/>
            </p:cNvSpPr>
            <p:nvPr/>
          </p:nvSpPr>
          <p:spPr bwMode="auto">
            <a:xfrm>
              <a:off x="1920" y="1152"/>
              <a:ext cx="432"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6152" name="Text Box 14"/>
            <p:cNvSpPr txBox="1">
              <a:spLocks noChangeArrowheads="1"/>
            </p:cNvSpPr>
            <p:nvPr/>
          </p:nvSpPr>
          <p:spPr bwMode="auto">
            <a:xfrm>
              <a:off x="2400" y="1056"/>
              <a:ext cx="15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EFICACIA DE LA GERENCIA</a:t>
              </a:r>
            </a:p>
          </p:txBody>
        </p:sp>
      </p:grpSp>
      <p:pic>
        <p:nvPicPr>
          <p:cNvPr id="15"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559904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1+#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nodeType="with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nodeType="withGroup">
                            <p:stCondLst>
                              <p:cond delay="1000"/>
                            </p:stCondLst>
                            <p:childTnLst>
                              <p:par>
                                <p:cTn id="23" presetID="2" presetClass="entr" presetSubtype="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7649" y="2427006"/>
            <a:ext cx="2999573" cy="811850"/>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250" name="Text Box 2"/>
          <p:cNvSpPr txBox="1">
            <a:spLocks noChangeArrowheads="1"/>
          </p:cNvSpPr>
          <p:nvPr/>
        </p:nvSpPr>
        <p:spPr bwMode="auto">
          <a:xfrm>
            <a:off x="461473" y="2636838"/>
            <a:ext cx="3008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_tradnl" altLang="es-ES" b="1" dirty="0">
                <a:latin typeface="Century Gothic" panose="020B0502020202020204" pitchFamily="34" charset="0"/>
              </a:rPr>
              <a:t>TIPOS DE DECISIONES</a:t>
            </a:r>
          </a:p>
        </p:txBody>
      </p:sp>
      <p:sp>
        <p:nvSpPr>
          <p:cNvPr id="53251" name="Text Box 3"/>
          <p:cNvSpPr txBox="1">
            <a:spLocks noChangeArrowheads="1"/>
          </p:cNvSpPr>
          <p:nvPr/>
        </p:nvSpPr>
        <p:spPr bwMode="auto">
          <a:xfrm>
            <a:off x="4165599" y="1557338"/>
            <a:ext cx="6457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_tradnl" altLang="es-ES" b="1" dirty="0">
                <a:latin typeface="Century Gothic" panose="020B0502020202020204" pitchFamily="34" charset="0"/>
              </a:rPr>
              <a:t>INDIVIDUAL: </a:t>
            </a:r>
            <a:r>
              <a:rPr lang="es-ES_tradnl" altLang="es-ES" dirty="0">
                <a:latin typeface="Century Gothic" panose="020B0502020202020204" pitchFamily="34" charset="0"/>
              </a:rPr>
              <a:t>Un solo individuo. Responsabilidad exclusiva</a:t>
            </a:r>
          </a:p>
        </p:txBody>
      </p:sp>
      <p:sp>
        <p:nvSpPr>
          <p:cNvPr id="53252" name="Text Box 4"/>
          <p:cNvSpPr txBox="1">
            <a:spLocks noChangeArrowheads="1"/>
          </p:cNvSpPr>
          <p:nvPr/>
        </p:nvSpPr>
        <p:spPr bwMode="auto">
          <a:xfrm>
            <a:off x="4165600" y="3789364"/>
            <a:ext cx="64572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_tradnl" altLang="es-ES" b="1" dirty="0">
                <a:latin typeface="Century Gothic" panose="020B0502020202020204" pitchFamily="34" charset="0"/>
              </a:rPr>
              <a:t>EN GRUPO: </a:t>
            </a:r>
            <a:r>
              <a:rPr lang="es-ES_tradnl" altLang="es-ES" dirty="0">
                <a:latin typeface="Century Gothic" panose="020B0502020202020204" pitchFamily="34" charset="0"/>
              </a:rPr>
              <a:t>Varias personas que constituyen una unidad</a:t>
            </a:r>
          </a:p>
          <a:p>
            <a:pPr algn="just" eaLnBrk="1" hangingPunct="1"/>
            <a:r>
              <a:rPr lang="es-ES_tradnl" altLang="es-ES" dirty="0">
                <a:latin typeface="Century Gothic" panose="020B0502020202020204" pitchFamily="34" charset="0"/>
              </a:rPr>
              <a:t>Organizativa. Grupo: tendencia a que e</a:t>
            </a:r>
            <a:r>
              <a:rPr lang="es-ES" altLang="es-ES" dirty="0">
                <a:latin typeface="Century Gothic" panose="020B0502020202020204" pitchFamily="34" charset="0"/>
              </a:rPr>
              <a:t>l individuo deje</a:t>
            </a:r>
          </a:p>
          <a:p>
            <a:pPr algn="just" eaLnBrk="1" hangingPunct="1"/>
            <a:r>
              <a:rPr lang="es-ES" altLang="es-ES" dirty="0">
                <a:latin typeface="Century Gothic" panose="020B0502020202020204" pitchFamily="34" charset="0"/>
              </a:rPr>
              <a:t>de ser la unidad laboral básica.</a:t>
            </a:r>
          </a:p>
          <a:p>
            <a:pPr algn="just" eaLnBrk="1" hangingPunct="1"/>
            <a:endParaRPr lang="es-ES_tradnl" altLang="es-ES" b="1" dirty="0">
              <a:latin typeface="Century Gothic" panose="020B0502020202020204" pitchFamily="34" charset="0"/>
            </a:endParaRPr>
          </a:p>
        </p:txBody>
      </p:sp>
      <p:sp>
        <p:nvSpPr>
          <p:cNvPr id="53253" name="Line 5"/>
          <p:cNvSpPr>
            <a:spLocks noChangeShapeType="1"/>
          </p:cNvSpPr>
          <p:nvPr/>
        </p:nvSpPr>
        <p:spPr bwMode="auto">
          <a:xfrm>
            <a:off x="3860800" y="1695451"/>
            <a:ext cx="27517" cy="2309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just"/>
            <a:endParaRPr lang="es-ES" b="1">
              <a:latin typeface="Century Gothic" panose="020B0502020202020204" pitchFamily="34" charset="0"/>
            </a:endParaRPr>
          </a:p>
        </p:txBody>
      </p:sp>
      <p:sp>
        <p:nvSpPr>
          <p:cNvPr id="53254" name="Line 6"/>
          <p:cNvSpPr>
            <a:spLocks noChangeShapeType="1"/>
          </p:cNvSpPr>
          <p:nvPr/>
        </p:nvSpPr>
        <p:spPr bwMode="auto">
          <a:xfrm>
            <a:off x="3860800" y="16954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just"/>
            <a:endParaRPr lang="es-ES" b="1">
              <a:latin typeface="Century Gothic" panose="020B0502020202020204" pitchFamily="34" charset="0"/>
            </a:endParaRPr>
          </a:p>
        </p:txBody>
      </p:sp>
      <p:sp>
        <p:nvSpPr>
          <p:cNvPr id="53255" name="Line 7"/>
          <p:cNvSpPr>
            <a:spLocks noChangeShapeType="1"/>
          </p:cNvSpPr>
          <p:nvPr/>
        </p:nvSpPr>
        <p:spPr bwMode="auto">
          <a:xfrm>
            <a:off x="3888096" y="40179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just"/>
            <a:endParaRPr lang="es-ES" b="1">
              <a:latin typeface="Century Gothic" panose="020B0502020202020204" pitchFamily="34" charset="0"/>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578375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325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53251"/>
                                        </p:tgtEl>
                                        <p:attrNameLst>
                                          <p:attrName>style.visibility</p:attrName>
                                        </p:attrNameLst>
                                      </p:cBhvr>
                                      <p:to>
                                        <p:strVal val="visible"/>
                                      </p:to>
                                    </p:set>
                                    <p:animEffect transition="in" filter="dissolve">
                                      <p:cBhvr>
                                        <p:cTn id="10" dur="500"/>
                                        <p:tgtEl>
                                          <p:spTgt spid="53251"/>
                                        </p:tgtEl>
                                      </p:cBhvr>
                                    </p:animEffect>
                                  </p:childTnLst>
                                </p:cTn>
                              </p:par>
                            </p:childTnLst>
                          </p:cTn>
                        </p:par>
                        <p:par>
                          <p:cTn id="11" fill="hold" nodeType="afterGroup">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53254"/>
                                        </p:tgtEl>
                                        <p:attrNameLst>
                                          <p:attrName>style.visibility</p:attrName>
                                        </p:attrNameLst>
                                      </p:cBhvr>
                                      <p:to>
                                        <p:strVal val="visible"/>
                                      </p:to>
                                    </p:set>
                                    <p:animEffect transition="in" filter="dissolve">
                                      <p:cBhvr>
                                        <p:cTn id="14" dur="500"/>
                                        <p:tgtEl>
                                          <p:spTgt spid="53254"/>
                                        </p:tgtEl>
                                      </p:cBhvr>
                                    </p:animEffec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53253"/>
                                        </p:tgtEl>
                                        <p:attrNameLst>
                                          <p:attrName>style.visibility</p:attrName>
                                        </p:attrNameLst>
                                      </p:cBhvr>
                                      <p:to>
                                        <p:strVal val="visible"/>
                                      </p:to>
                                    </p:set>
                                    <p:animEffect transition="in" filter="dissolve">
                                      <p:cBhvr>
                                        <p:cTn id="18" dur="500"/>
                                        <p:tgtEl>
                                          <p:spTgt spid="53253"/>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dissolve">
                                      <p:cBhvr>
                                        <p:cTn id="22" dur="500"/>
                                        <p:tgtEl>
                                          <p:spTgt spid="53255"/>
                                        </p:tgtEl>
                                      </p:cBhvr>
                                    </p:animEffect>
                                  </p:childTnLst>
                                </p:cTn>
                              </p:par>
                            </p:childTnLst>
                          </p:cTn>
                        </p:par>
                        <p:par>
                          <p:cTn id="23" fill="hold" nodeType="afterGroup">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3252"/>
                                        </p:tgtEl>
                                        <p:attrNameLst>
                                          <p:attrName>style.visibility</p:attrName>
                                        </p:attrNameLst>
                                      </p:cBhvr>
                                      <p:to>
                                        <p:strVal val="visible"/>
                                      </p:to>
                                    </p:set>
                                    <p:animEffect transition="in" filter="dissolve">
                                      <p:cBhvr>
                                        <p:cTn id="26"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p:bldP spid="53252" grpId="0"/>
      <p:bldP spid="53253" grpId="0" animBg="1"/>
      <p:bldP spid="53254" grpId="0" animBg="1"/>
      <p:bldP spid="532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606325" y="1162228"/>
            <a:ext cx="4922378" cy="854579"/>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94" name="Text Box 2"/>
          <p:cNvSpPr txBox="1">
            <a:spLocks noChangeArrowheads="1"/>
          </p:cNvSpPr>
          <p:nvPr/>
        </p:nvSpPr>
        <p:spPr bwMode="auto">
          <a:xfrm>
            <a:off x="1814141" y="1412876"/>
            <a:ext cx="8340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b="1" dirty="0">
                <a:latin typeface="Century Gothic" panose="020B0502020202020204" pitchFamily="34" charset="0"/>
              </a:rPr>
              <a:t>TOMA DE DECISIONES INDIVIDUAL</a:t>
            </a:r>
          </a:p>
        </p:txBody>
      </p:sp>
      <p:sp>
        <p:nvSpPr>
          <p:cNvPr id="54275" name="Text Box 3"/>
          <p:cNvSpPr txBox="1">
            <a:spLocks noChangeArrowheads="1"/>
          </p:cNvSpPr>
          <p:nvPr/>
        </p:nvSpPr>
        <p:spPr bwMode="auto">
          <a:xfrm>
            <a:off x="1559135" y="2266778"/>
            <a:ext cx="8850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latin typeface="Century Gothic" panose="020B0502020202020204" pitchFamily="34" charset="0"/>
              </a:rPr>
              <a:t>Las características del decisor influyen decisivamente en el resultado</a:t>
            </a:r>
          </a:p>
        </p:txBody>
      </p:sp>
      <p:sp>
        <p:nvSpPr>
          <p:cNvPr id="54276" name="Text Box 4"/>
          <p:cNvSpPr txBox="1">
            <a:spLocks noChangeArrowheads="1"/>
          </p:cNvSpPr>
          <p:nvPr/>
        </p:nvSpPr>
        <p:spPr bwMode="auto">
          <a:xfrm>
            <a:off x="719668" y="2944814"/>
            <a:ext cx="10885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latin typeface="Century Gothic" panose="020B0502020202020204" pitchFamily="34" charset="0"/>
              </a:rPr>
              <a:t>Valores</a:t>
            </a:r>
            <a:r>
              <a:rPr lang="es-ES" altLang="es-ES" dirty="0">
                <a:latin typeface="Century Gothic" panose="020B0502020202020204" pitchFamily="34" charset="0"/>
              </a:rPr>
              <a:t>: Guías adquiridas en primeras etapas de la vida. No se suelen </a:t>
            </a:r>
            <a:r>
              <a:rPr lang="es-ES" altLang="es-ES" dirty="0" err="1">
                <a:latin typeface="Century Gothic" panose="020B0502020202020204" pitchFamily="34" charset="0"/>
              </a:rPr>
              <a:t>autocuestionar</a:t>
            </a:r>
            <a:r>
              <a:rPr lang="es-ES" altLang="es-ES" dirty="0">
                <a:latin typeface="Century Gothic" panose="020B0502020202020204" pitchFamily="34" charset="0"/>
              </a:rPr>
              <a:t>.</a:t>
            </a:r>
          </a:p>
        </p:txBody>
      </p:sp>
      <p:sp>
        <p:nvSpPr>
          <p:cNvPr id="54277" name="Text Box 5"/>
          <p:cNvSpPr txBox="1">
            <a:spLocks noChangeArrowheads="1"/>
          </p:cNvSpPr>
          <p:nvPr/>
        </p:nvSpPr>
        <p:spPr bwMode="auto">
          <a:xfrm>
            <a:off x="1814141" y="3656013"/>
            <a:ext cx="94433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latin typeface="Century Gothic" panose="020B0502020202020204" pitchFamily="34" charset="0"/>
              </a:rPr>
              <a:t>Personalidad</a:t>
            </a:r>
            <a:r>
              <a:rPr lang="es-ES" altLang="es-ES" dirty="0">
                <a:latin typeface="Century Gothic" panose="020B0502020202020204" pitchFamily="34" charset="0"/>
              </a:rPr>
              <a:t>: Aspectos psicológicos inconscientes que generan actitudes. </a:t>
            </a:r>
          </a:p>
          <a:p>
            <a:pPr algn="ctr" eaLnBrk="1" hangingPunct="1"/>
            <a:r>
              <a:rPr lang="es-ES" altLang="es-ES" dirty="0">
                <a:latin typeface="Century Gothic" panose="020B0502020202020204" pitchFamily="34" charset="0"/>
              </a:rPr>
              <a:t>Especialmente en situaciones de incertidumbre.</a:t>
            </a:r>
          </a:p>
        </p:txBody>
      </p:sp>
      <p:sp>
        <p:nvSpPr>
          <p:cNvPr id="54278" name="Text Box 6"/>
          <p:cNvSpPr txBox="1">
            <a:spLocks noChangeArrowheads="1"/>
          </p:cNvSpPr>
          <p:nvPr/>
        </p:nvSpPr>
        <p:spPr bwMode="auto">
          <a:xfrm>
            <a:off x="4563534" y="4682463"/>
            <a:ext cx="2688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latin typeface="Century Gothic" panose="020B0502020202020204" pitchFamily="34" charset="0"/>
              </a:rPr>
              <a:t>Propensión al riesgo</a:t>
            </a:r>
          </a:p>
        </p:txBody>
      </p:sp>
      <p:sp>
        <p:nvSpPr>
          <p:cNvPr id="54279" name="Text Box 7"/>
          <p:cNvSpPr txBox="1">
            <a:spLocks noChangeArrowheads="1"/>
          </p:cNvSpPr>
          <p:nvPr/>
        </p:nvSpPr>
        <p:spPr bwMode="auto">
          <a:xfrm>
            <a:off x="431801" y="5454650"/>
            <a:ext cx="11182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a:latin typeface="Century Gothic" panose="020B0502020202020204" pitchFamily="34" charset="0"/>
              </a:rPr>
              <a:t>Potencial de disonancia: </a:t>
            </a:r>
            <a:r>
              <a:rPr lang="es-ES" altLang="es-ES">
                <a:latin typeface="Century Gothic" panose="020B0502020202020204" pitchFamily="34" charset="0"/>
              </a:rPr>
              <a:t>Ansiedad por dudas respecto a la decisión que se ha tomado.</a:t>
            </a:r>
            <a:endParaRPr lang="es-ES" altLang="es-ES" dirty="0">
              <a:latin typeface="Century Gothic" panose="020B0502020202020204" pitchFamily="34" charset="0"/>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741810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500" fill="hold"/>
                                        <p:tgtEl>
                                          <p:spTgt spid="54275"/>
                                        </p:tgtEl>
                                        <p:attrNameLst>
                                          <p:attrName>ppt_w</p:attrName>
                                        </p:attrNameLst>
                                      </p:cBhvr>
                                      <p:tavLst>
                                        <p:tav tm="0">
                                          <p:val>
                                            <p:strVal val="#ppt_w*2.5"/>
                                          </p:val>
                                        </p:tav>
                                        <p:tav tm="100000">
                                          <p:val>
                                            <p:strVal val="#ppt_w"/>
                                          </p:val>
                                        </p:tav>
                                      </p:tavLst>
                                    </p:anim>
                                    <p:anim calcmode="lin" valueType="num">
                                      <p:cBhvr>
                                        <p:cTn id="8" dur="500" fill="hold"/>
                                        <p:tgtEl>
                                          <p:spTgt spid="54275"/>
                                        </p:tgtEl>
                                        <p:attrNameLst>
                                          <p:attrName>ppt_h</p:attrName>
                                        </p:attrNameLst>
                                      </p:cBhvr>
                                      <p:tavLst>
                                        <p:tav tm="0">
                                          <p:val>
                                            <p:strVal val="#ppt_h*0.01"/>
                                          </p:val>
                                        </p:tav>
                                        <p:tav tm="100000">
                                          <p:val>
                                            <p:strVal val="#ppt_h"/>
                                          </p:val>
                                        </p:tav>
                                      </p:tavLst>
                                    </p:anim>
                                    <p:anim calcmode="lin" valueType="num">
                                      <p:cBhvr>
                                        <p:cTn id="9" dur="500" fill="hold"/>
                                        <p:tgtEl>
                                          <p:spTgt spid="54275"/>
                                        </p:tgtEl>
                                        <p:attrNameLst>
                                          <p:attrName>ppt_x</p:attrName>
                                        </p:attrNameLst>
                                      </p:cBhvr>
                                      <p:tavLst>
                                        <p:tav tm="0">
                                          <p:val>
                                            <p:strVal val="#ppt_x"/>
                                          </p:val>
                                        </p:tav>
                                        <p:tav tm="100000">
                                          <p:val>
                                            <p:strVal val="#ppt_x"/>
                                          </p:val>
                                        </p:tav>
                                      </p:tavLst>
                                    </p:anim>
                                    <p:anim calcmode="lin" valueType="num">
                                      <p:cBhvr>
                                        <p:cTn id="10" dur="500" fill="hold"/>
                                        <p:tgtEl>
                                          <p:spTgt spid="54275"/>
                                        </p:tgtEl>
                                        <p:attrNameLst>
                                          <p:attrName>ppt_y</p:attrName>
                                        </p:attrNameLst>
                                      </p:cBhvr>
                                      <p:tavLst>
                                        <p:tav tm="0">
                                          <p:val>
                                            <p:strVal val="#ppt_h+1"/>
                                          </p:val>
                                        </p:tav>
                                        <p:tav tm="100000">
                                          <p:val>
                                            <p:strVal val="#ppt_y"/>
                                          </p:val>
                                        </p:tav>
                                      </p:tavLst>
                                    </p:anim>
                                    <p:animEffect transition="in" filter="fade">
                                      <p:cBhvr>
                                        <p:cTn id="11" dur="500"/>
                                        <p:tgtEl>
                                          <p:spTgt spid="542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4276"/>
                                        </p:tgtEl>
                                        <p:attrNameLst>
                                          <p:attrName>style.visibility</p:attrName>
                                        </p:attrNameLst>
                                      </p:cBhvr>
                                      <p:to>
                                        <p:strVal val="visible"/>
                                      </p:to>
                                    </p:set>
                                    <p:animEffect transition="in" filter="dissolve">
                                      <p:cBhvr>
                                        <p:cTn id="16" dur="500"/>
                                        <p:tgtEl>
                                          <p:spTgt spid="542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4277"/>
                                        </p:tgtEl>
                                        <p:attrNameLst>
                                          <p:attrName>style.visibility</p:attrName>
                                        </p:attrNameLst>
                                      </p:cBhvr>
                                      <p:to>
                                        <p:strVal val="visible"/>
                                      </p:to>
                                    </p:set>
                                    <p:animEffect transition="in" filter="dissolve">
                                      <p:cBhvr>
                                        <p:cTn id="21" dur="500"/>
                                        <p:tgtEl>
                                          <p:spTgt spid="542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278"/>
                                        </p:tgtEl>
                                        <p:attrNameLst>
                                          <p:attrName>style.visibility</p:attrName>
                                        </p:attrNameLst>
                                      </p:cBhvr>
                                      <p:to>
                                        <p:strVal val="visible"/>
                                      </p:to>
                                    </p:set>
                                    <p:animEffect transition="in" filter="dissolve">
                                      <p:cBhvr>
                                        <p:cTn id="26" dur="500"/>
                                        <p:tgtEl>
                                          <p:spTgt spid="542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4279"/>
                                        </p:tgtEl>
                                        <p:attrNameLst>
                                          <p:attrName>style.visibility</p:attrName>
                                        </p:attrNameLst>
                                      </p:cBhvr>
                                      <p:to>
                                        <p:strVal val="visible"/>
                                      </p:to>
                                    </p:set>
                                    <p:animEffect transition="in" filter="dissolve">
                                      <p:cBhvr>
                                        <p:cTn id="31"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p:bldP spid="54277" grpId="0"/>
      <p:bldP spid="54278" grpId="0"/>
      <p:bldP spid="542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640102" y="874977"/>
            <a:ext cx="4922378" cy="854579"/>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entury Gothic" panose="020B0502020202020204" pitchFamily="34" charset="0"/>
            </a:endParaRPr>
          </a:p>
        </p:txBody>
      </p:sp>
      <p:sp>
        <p:nvSpPr>
          <p:cNvPr id="9218" name="Text Box 2"/>
          <p:cNvSpPr txBox="1">
            <a:spLocks noChangeArrowheads="1"/>
          </p:cNvSpPr>
          <p:nvPr/>
        </p:nvSpPr>
        <p:spPr bwMode="auto">
          <a:xfrm>
            <a:off x="2709017" y="1117601"/>
            <a:ext cx="7084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b="1" dirty="0">
                <a:latin typeface="Century Gothic" panose="020B0502020202020204" pitchFamily="34" charset="0"/>
              </a:rPr>
              <a:t>TOMA DE DECISIONES INDIVIDUAL</a:t>
            </a:r>
          </a:p>
        </p:txBody>
      </p:sp>
      <p:sp>
        <p:nvSpPr>
          <p:cNvPr id="55299" name="Text Box 3"/>
          <p:cNvSpPr txBox="1">
            <a:spLocks noChangeArrowheads="1"/>
          </p:cNvSpPr>
          <p:nvPr/>
        </p:nvSpPr>
        <p:spPr bwMode="auto">
          <a:xfrm>
            <a:off x="2769464" y="1951039"/>
            <a:ext cx="6354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latin typeface="Century Gothic" panose="020B0502020202020204" pitchFamily="34" charset="0"/>
              </a:rPr>
              <a:t>El Potencial de disonancia es mayor en la medida que:</a:t>
            </a:r>
          </a:p>
          <a:p>
            <a:pPr algn="ctr" eaLnBrk="1" hangingPunct="1"/>
            <a:endParaRPr lang="es-ES" altLang="es-ES" b="1" dirty="0">
              <a:latin typeface="Century Gothic" panose="020B0502020202020204" pitchFamily="34" charset="0"/>
            </a:endParaRPr>
          </a:p>
          <a:p>
            <a:pPr algn="ctr" eaLnBrk="1" hangingPunct="1"/>
            <a:r>
              <a:rPr lang="es-ES" altLang="es-ES" dirty="0">
                <a:latin typeface="Century Gothic" panose="020B0502020202020204" pitchFamily="34" charset="0"/>
              </a:rPr>
              <a:t>Importancia de la decisión</a:t>
            </a:r>
          </a:p>
          <a:p>
            <a:pPr algn="ctr" eaLnBrk="1" hangingPunct="1"/>
            <a:r>
              <a:rPr lang="es-ES" altLang="es-ES" dirty="0">
                <a:latin typeface="Century Gothic" panose="020B0502020202020204" pitchFamily="34" charset="0"/>
              </a:rPr>
              <a:t>Existencia de alternativas no elegidas</a:t>
            </a:r>
          </a:p>
          <a:p>
            <a:pPr algn="ctr" eaLnBrk="1" hangingPunct="1"/>
            <a:r>
              <a:rPr lang="es-ES" altLang="es-ES" dirty="0">
                <a:latin typeface="Century Gothic" panose="020B0502020202020204" pitchFamily="34" charset="0"/>
              </a:rPr>
              <a:t>Características favorables en alternativas no elegidas</a:t>
            </a:r>
          </a:p>
        </p:txBody>
      </p:sp>
      <p:sp>
        <p:nvSpPr>
          <p:cNvPr id="55300" name="Text Box 4"/>
          <p:cNvSpPr txBox="1">
            <a:spLocks noChangeArrowheads="1"/>
          </p:cNvSpPr>
          <p:nvPr/>
        </p:nvSpPr>
        <p:spPr bwMode="auto">
          <a:xfrm>
            <a:off x="1040451" y="3440113"/>
            <a:ext cx="1012168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s-ES" altLang="es-ES" b="1" dirty="0">
              <a:latin typeface="Century Gothic" panose="020B0502020202020204" pitchFamily="34" charset="0"/>
            </a:endParaRPr>
          </a:p>
          <a:p>
            <a:pPr algn="ctr" eaLnBrk="1" hangingPunct="1"/>
            <a:r>
              <a:rPr lang="es-ES" altLang="es-ES" b="1" dirty="0">
                <a:latin typeface="Century Gothic" panose="020B0502020202020204" pitchFamily="34" charset="0"/>
              </a:rPr>
              <a:t>Para responder al potencial de disonancia: retroalimentación del proceso (rectificación)</a:t>
            </a:r>
          </a:p>
          <a:p>
            <a:pPr algn="ctr" eaLnBrk="1" hangingPunct="1"/>
            <a:endParaRPr lang="es-ES" altLang="es-ES" b="1" dirty="0">
              <a:latin typeface="Century Gothic" panose="020B0502020202020204" pitchFamily="34" charset="0"/>
            </a:endParaRPr>
          </a:p>
          <a:p>
            <a:pPr algn="ctr" eaLnBrk="1" hangingPunct="1"/>
            <a:r>
              <a:rPr lang="es-ES" altLang="es-ES" b="1" dirty="0">
                <a:latin typeface="Century Gothic" panose="020B0502020202020204" pitchFamily="34" charset="0"/>
              </a:rPr>
              <a:t>Sin embargo, otras opciones dañinas para la organización:</a:t>
            </a:r>
          </a:p>
          <a:p>
            <a:pPr algn="ctr" eaLnBrk="1" hangingPunct="1"/>
            <a:r>
              <a:rPr lang="es-ES" altLang="es-ES" b="1" dirty="0">
                <a:latin typeface="Century Gothic" panose="020B0502020202020204" pitchFamily="34" charset="0"/>
              </a:rPr>
              <a:t> </a:t>
            </a:r>
          </a:p>
          <a:p>
            <a:pPr algn="ctr" eaLnBrk="1" hangingPunct="1"/>
            <a:r>
              <a:rPr lang="es-ES" altLang="es-ES" dirty="0">
                <a:latin typeface="Century Gothic" panose="020B0502020202020204" pitchFamily="34" charset="0"/>
              </a:rPr>
              <a:t>Calidad de la información</a:t>
            </a:r>
          </a:p>
          <a:p>
            <a:pPr algn="ctr" eaLnBrk="1" hangingPunct="1"/>
            <a:r>
              <a:rPr lang="es-ES" altLang="es-ES" dirty="0">
                <a:latin typeface="Century Gothic" panose="020B0502020202020204" pitchFamily="34" charset="0"/>
              </a:rPr>
              <a:t>Adopción de puntos de vista menos favorables respecto a las decisiones no tomadas</a:t>
            </a:r>
          </a:p>
          <a:p>
            <a:pPr algn="ctr" eaLnBrk="1" hangingPunct="1"/>
            <a:r>
              <a:rPr lang="es-ES" altLang="es-ES" dirty="0">
                <a:latin typeface="Century Gothic" panose="020B0502020202020204" pitchFamily="34" charset="0"/>
              </a:rPr>
              <a:t>Tratar de minimizar aspectos negativos y exagerar positivos</a:t>
            </a:r>
          </a:p>
        </p:txBody>
      </p:sp>
      <p:pic>
        <p:nvPicPr>
          <p:cNvPr id="5"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1777233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p:cTn id="7" dur="500" fill="hold"/>
                                        <p:tgtEl>
                                          <p:spTgt spid="55299"/>
                                        </p:tgtEl>
                                        <p:attrNameLst>
                                          <p:attrName>ppt_w</p:attrName>
                                        </p:attrNameLst>
                                      </p:cBhvr>
                                      <p:tavLst>
                                        <p:tav tm="0">
                                          <p:val>
                                            <p:strVal val="#ppt_w*2.5"/>
                                          </p:val>
                                        </p:tav>
                                        <p:tav tm="100000">
                                          <p:val>
                                            <p:strVal val="#ppt_w"/>
                                          </p:val>
                                        </p:tav>
                                      </p:tavLst>
                                    </p:anim>
                                    <p:anim calcmode="lin" valueType="num">
                                      <p:cBhvr>
                                        <p:cTn id="8" dur="500" fill="hold"/>
                                        <p:tgtEl>
                                          <p:spTgt spid="55299"/>
                                        </p:tgtEl>
                                        <p:attrNameLst>
                                          <p:attrName>ppt_h</p:attrName>
                                        </p:attrNameLst>
                                      </p:cBhvr>
                                      <p:tavLst>
                                        <p:tav tm="0">
                                          <p:val>
                                            <p:strVal val="#ppt_h*0.01"/>
                                          </p:val>
                                        </p:tav>
                                        <p:tav tm="100000">
                                          <p:val>
                                            <p:strVal val="#ppt_h"/>
                                          </p:val>
                                        </p:tav>
                                      </p:tavLst>
                                    </p:anim>
                                    <p:anim calcmode="lin" valueType="num">
                                      <p:cBhvr>
                                        <p:cTn id="9" dur="500" fill="hold"/>
                                        <p:tgtEl>
                                          <p:spTgt spid="55299"/>
                                        </p:tgtEl>
                                        <p:attrNameLst>
                                          <p:attrName>ppt_x</p:attrName>
                                        </p:attrNameLst>
                                      </p:cBhvr>
                                      <p:tavLst>
                                        <p:tav tm="0">
                                          <p:val>
                                            <p:strVal val="#ppt_x"/>
                                          </p:val>
                                        </p:tav>
                                        <p:tav tm="100000">
                                          <p:val>
                                            <p:strVal val="#ppt_x"/>
                                          </p:val>
                                        </p:tav>
                                      </p:tavLst>
                                    </p:anim>
                                    <p:anim calcmode="lin" valueType="num">
                                      <p:cBhvr>
                                        <p:cTn id="10" dur="500" fill="hold"/>
                                        <p:tgtEl>
                                          <p:spTgt spid="55299"/>
                                        </p:tgtEl>
                                        <p:attrNameLst>
                                          <p:attrName>ppt_y</p:attrName>
                                        </p:attrNameLst>
                                      </p:cBhvr>
                                      <p:tavLst>
                                        <p:tav tm="0">
                                          <p:val>
                                            <p:strVal val="#ppt_h+1"/>
                                          </p:val>
                                        </p:tav>
                                        <p:tav tm="100000">
                                          <p:val>
                                            <p:strVal val="#ppt_y"/>
                                          </p:val>
                                        </p:tav>
                                      </p:tavLst>
                                    </p:anim>
                                    <p:animEffect transition="in" filter="fade">
                                      <p:cBhvr>
                                        <p:cTn id="11" dur="500"/>
                                        <p:tgtEl>
                                          <p:spTgt spid="55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dissolve">
                                      <p:cBhvr>
                                        <p:cTn id="16"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560728" y="704851"/>
            <a:ext cx="4922378" cy="854579"/>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2" name="Text Box 2"/>
          <p:cNvSpPr txBox="1">
            <a:spLocks noChangeArrowheads="1"/>
          </p:cNvSpPr>
          <p:nvPr/>
        </p:nvSpPr>
        <p:spPr bwMode="auto">
          <a:xfrm>
            <a:off x="3437466" y="704852"/>
            <a:ext cx="51937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_tradnl" altLang="es-ES" b="1" dirty="0"/>
          </a:p>
          <a:p>
            <a:pPr algn="ctr" eaLnBrk="1" hangingPunct="1"/>
            <a:r>
              <a:rPr lang="es-ES_tradnl" altLang="es-ES" b="1" dirty="0"/>
              <a:t>TOMA DE DECISIONES EN GRUPO</a:t>
            </a:r>
          </a:p>
        </p:txBody>
      </p:sp>
      <p:sp>
        <p:nvSpPr>
          <p:cNvPr id="56323" name="Text Box 3"/>
          <p:cNvSpPr txBox="1">
            <a:spLocks noChangeArrowheads="1"/>
          </p:cNvSpPr>
          <p:nvPr/>
        </p:nvSpPr>
        <p:spPr bwMode="auto">
          <a:xfrm>
            <a:off x="2395513" y="2173288"/>
            <a:ext cx="7085593"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s-ES" altLang="es-ES" sz="1700" b="1" dirty="0"/>
          </a:p>
          <a:p>
            <a:pPr algn="ctr" eaLnBrk="1" hangingPunct="1"/>
            <a:endParaRPr lang="es-ES" altLang="es-ES" sz="1700" b="1" dirty="0"/>
          </a:p>
          <a:p>
            <a:pPr algn="ctr" eaLnBrk="1" hangingPunct="1"/>
            <a:r>
              <a:rPr lang="es-ES" altLang="es-ES" sz="1700" b="1" dirty="0"/>
              <a:t>Ventajas frente a la individual</a:t>
            </a:r>
          </a:p>
          <a:p>
            <a:pPr algn="ctr" eaLnBrk="1" hangingPunct="1"/>
            <a:r>
              <a:rPr lang="es-ES" altLang="es-ES" sz="1700" dirty="0"/>
              <a:t>Mayor calidad de las decisiones.</a:t>
            </a:r>
          </a:p>
          <a:p>
            <a:pPr algn="ctr" eaLnBrk="1" hangingPunct="1"/>
            <a:r>
              <a:rPr lang="es-ES" altLang="es-ES" sz="1700" dirty="0"/>
              <a:t>Aprovechamiento de la diversidad.</a:t>
            </a:r>
          </a:p>
          <a:p>
            <a:pPr algn="ctr" eaLnBrk="1" hangingPunct="1"/>
            <a:r>
              <a:rPr lang="es-ES" altLang="es-ES" sz="1700" dirty="0"/>
              <a:t>Fomenta la creatividad.</a:t>
            </a:r>
          </a:p>
          <a:p>
            <a:pPr algn="ctr" eaLnBrk="1" hangingPunct="1"/>
            <a:r>
              <a:rPr lang="es-ES" altLang="es-ES" sz="1700" dirty="0"/>
              <a:t>Mejora la motivación y la implicación.</a:t>
            </a:r>
          </a:p>
          <a:p>
            <a:pPr algn="ctr" eaLnBrk="1" hangingPunct="1"/>
            <a:r>
              <a:rPr lang="es-ES" altLang="es-ES" sz="1700" dirty="0"/>
              <a:t>Mayor aceptación e implicación con la puesta en marcha de la decisión.</a:t>
            </a:r>
          </a:p>
          <a:p>
            <a:pPr algn="ctr" eaLnBrk="1" hangingPunct="1"/>
            <a:endParaRPr lang="es-ES" altLang="es-ES" sz="1700" dirty="0"/>
          </a:p>
        </p:txBody>
      </p:sp>
      <p:sp>
        <p:nvSpPr>
          <p:cNvPr id="56324" name="Text Box 4"/>
          <p:cNvSpPr txBox="1">
            <a:spLocks noChangeArrowheads="1"/>
          </p:cNvSpPr>
          <p:nvPr/>
        </p:nvSpPr>
        <p:spPr bwMode="auto">
          <a:xfrm>
            <a:off x="3384042" y="4019550"/>
            <a:ext cx="5434501"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s-ES" altLang="es-ES" sz="1700" b="1" dirty="0"/>
          </a:p>
          <a:p>
            <a:pPr algn="ctr" eaLnBrk="1" hangingPunct="1"/>
            <a:endParaRPr lang="es-ES" altLang="es-ES" sz="1700" b="1" dirty="0"/>
          </a:p>
          <a:p>
            <a:pPr algn="ctr" eaLnBrk="1" hangingPunct="1"/>
            <a:r>
              <a:rPr lang="es-ES" altLang="es-ES" sz="1700" b="1" dirty="0"/>
              <a:t>Desventajas frente a la individual</a:t>
            </a:r>
            <a:r>
              <a:rPr lang="es-ES" altLang="es-ES" sz="1700" dirty="0"/>
              <a:t> </a:t>
            </a:r>
            <a:r>
              <a:rPr lang="es-ES" altLang="es-ES" sz="1700" b="1" dirty="0"/>
              <a:t> </a:t>
            </a:r>
          </a:p>
          <a:p>
            <a:pPr algn="ctr" eaLnBrk="1" hangingPunct="1"/>
            <a:r>
              <a:rPr lang="es-ES" altLang="es-ES" sz="1700" dirty="0"/>
              <a:t>Mayor necesidad de recursos (tiempo).</a:t>
            </a:r>
          </a:p>
          <a:p>
            <a:pPr algn="ctr" eaLnBrk="1" hangingPunct="1"/>
            <a:r>
              <a:rPr lang="es-ES" altLang="es-ES" sz="1700" dirty="0"/>
              <a:t>Inhibición a la participación por diferencias de estatus.</a:t>
            </a:r>
          </a:p>
          <a:p>
            <a:pPr algn="ctr" eaLnBrk="1" hangingPunct="1"/>
            <a:r>
              <a:rPr lang="es-ES" altLang="es-ES" sz="1700" dirty="0"/>
              <a:t>Posibles dominio de minorías: baja la calidad.</a:t>
            </a:r>
          </a:p>
          <a:p>
            <a:pPr algn="ctr" eaLnBrk="1" hangingPunct="1"/>
            <a:r>
              <a:rPr lang="es-ES" altLang="es-ES" sz="1700" dirty="0"/>
              <a:t>Conflictos.</a:t>
            </a:r>
          </a:p>
        </p:txBody>
      </p:sp>
      <p:sp>
        <p:nvSpPr>
          <p:cNvPr id="56325" name="Text Box 5"/>
          <p:cNvSpPr txBox="1">
            <a:spLocks noChangeArrowheads="1"/>
          </p:cNvSpPr>
          <p:nvPr/>
        </p:nvSpPr>
        <p:spPr bwMode="auto">
          <a:xfrm>
            <a:off x="2351682" y="1092201"/>
            <a:ext cx="7340471"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s-ES" altLang="es-ES" sz="1700" dirty="0"/>
          </a:p>
          <a:p>
            <a:pPr algn="ctr" eaLnBrk="1" hangingPunct="1"/>
            <a:endParaRPr lang="es-ES" altLang="es-ES" sz="1700" dirty="0"/>
          </a:p>
          <a:p>
            <a:pPr algn="ctr" eaLnBrk="1" hangingPunct="1"/>
            <a:r>
              <a:rPr lang="es-ES" altLang="es-ES" sz="1700" dirty="0"/>
              <a:t>Aumenta su importancia.</a:t>
            </a:r>
          </a:p>
          <a:p>
            <a:pPr algn="ctr" eaLnBrk="1" hangingPunct="1"/>
            <a:r>
              <a:rPr lang="es-ES" altLang="es-ES" sz="1700" dirty="0"/>
              <a:t>Problemas nuevos, no programados, incertidumbre.</a:t>
            </a:r>
          </a:p>
          <a:p>
            <a:pPr algn="ctr" eaLnBrk="1" hangingPunct="1"/>
            <a:r>
              <a:rPr lang="es-ES" altLang="es-ES" sz="1700" dirty="0"/>
              <a:t>Complejidad: necesidad de diferentes visiones y campos de conocimiento.</a:t>
            </a:r>
          </a:p>
        </p:txBody>
      </p:sp>
      <p:sp>
        <p:nvSpPr>
          <p:cNvPr id="56326" name="Text Box 6"/>
          <p:cNvSpPr txBox="1">
            <a:spLocks noChangeArrowheads="1"/>
          </p:cNvSpPr>
          <p:nvPr/>
        </p:nvSpPr>
        <p:spPr bwMode="auto">
          <a:xfrm>
            <a:off x="2217495" y="6223071"/>
            <a:ext cx="76088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b="1" dirty="0"/>
              <a:t>CONCLUSIÓN: </a:t>
            </a:r>
            <a:r>
              <a:rPr lang="es-ES" altLang="es-ES" b="1" dirty="0">
                <a:highlight>
                  <a:srgbClr val="FFFF00"/>
                </a:highlight>
              </a:rPr>
              <a:t>DEPENDE </a:t>
            </a:r>
            <a:r>
              <a:rPr lang="es-ES" altLang="es-ES" b="1" dirty="0"/>
              <a:t>DEL TIPO DE DECISIÓN</a:t>
            </a:r>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455117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dissolve">
                                      <p:cBhvr>
                                        <p:cTn id="7" dur="5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 calcmode="lin" valueType="num">
                                      <p:cBhvr>
                                        <p:cTn id="12" dur="500" fill="hold"/>
                                        <p:tgtEl>
                                          <p:spTgt spid="56323"/>
                                        </p:tgtEl>
                                        <p:attrNameLst>
                                          <p:attrName>ppt_w</p:attrName>
                                        </p:attrNameLst>
                                      </p:cBhvr>
                                      <p:tavLst>
                                        <p:tav tm="0">
                                          <p:val>
                                            <p:strVal val="#ppt_w*2.5"/>
                                          </p:val>
                                        </p:tav>
                                        <p:tav tm="100000">
                                          <p:val>
                                            <p:strVal val="#ppt_w"/>
                                          </p:val>
                                        </p:tav>
                                      </p:tavLst>
                                    </p:anim>
                                    <p:anim calcmode="lin" valueType="num">
                                      <p:cBhvr>
                                        <p:cTn id="13" dur="500" fill="hold"/>
                                        <p:tgtEl>
                                          <p:spTgt spid="56323"/>
                                        </p:tgtEl>
                                        <p:attrNameLst>
                                          <p:attrName>ppt_h</p:attrName>
                                        </p:attrNameLst>
                                      </p:cBhvr>
                                      <p:tavLst>
                                        <p:tav tm="0">
                                          <p:val>
                                            <p:strVal val="#ppt_h*0.01"/>
                                          </p:val>
                                        </p:tav>
                                        <p:tav tm="100000">
                                          <p:val>
                                            <p:strVal val="#ppt_h"/>
                                          </p:val>
                                        </p:tav>
                                      </p:tavLst>
                                    </p:anim>
                                    <p:anim calcmode="lin" valueType="num">
                                      <p:cBhvr>
                                        <p:cTn id="14" dur="500" fill="hold"/>
                                        <p:tgtEl>
                                          <p:spTgt spid="56323"/>
                                        </p:tgtEl>
                                        <p:attrNameLst>
                                          <p:attrName>ppt_x</p:attrName>
                                        </p:attrNameLst>
                                      </p:cBhvr>
                                      <p:tavLst>
                                        <p:tav tm="0">
                                          <p:val>
                                            <p:strVal val="#ppt_x"/>
                                          </p:val>
                                        </p:tav>
                                        <p:tav tm="100000">
                                          <p:val>
                                            <p:strVal val="#ppt_x"/>
                                          </p:val>
                                        </p:tav>
                                      </p:tavLst>
                                    </p:anim>
                                    <p:anim calcmode="lin" valueType="num">
                                      <p:cBhvr>
                                        <p:cTn id="15" dur="500" fill="hold"/>
                                        <p:tgtEl>
                                          <p:spTgt spid="56323"/>
                                        </p:tgtEl>
                                        <p:attrNameLst>
                                          <p:attrName>ppt_y</p:attrName>
                                        </p:attrNameLst>
                                      </p:cBhvr>
                                      <p:tavLst>
                                        <p:tav tm="0">
                                          <p:val>
                                            <p:strVal val="#ppt_h+1"/>
                                          </p:val>
                                        </p:tav>
                                        <p:tav tm="100000">
                                          <p:val>
                                            <p:strVal val="#ppt_y"/>
                                          </p:val>
                                        </p:tav>
                                      </p:tavLst>
                                    </p:anim>
                                    <p:animEffect transition="in" filter="fade">
                                      <p:cBhvr>
                                        <p:cTn id="16" dur="500"/>
                                        <p:tgtEl>
                                          <p:spTgt spid="563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6324"/>
                                        </p:tgtEl>
                                        <p:attrNameLst>
                                          <p:attrName>style.visibility</p:attrName>
                                        </p:attrNameLst>
                                      </p:cBhvr>
                                      <p:to>
                                        <p:strVal val="visible"/>
                                      </p:to>
                                    </p:set>
                                    <p:animEffect transition="in" filter="dissolve">
                                      <p:cBhvr>
                                        <p:cTn id="21" dur="500"/>
                                        <p:tgtEl>
                                          <p:spTgt spid="563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6326"/>
                                        </p:tgtEl>
                                        <p:attrNameLst>
                                          <p:attrName>style.visibility</p:attrName>
                                        </p:attrNameLst>
                                      </p:cBhvr>
                                      <p:to>
                                        <p:strVal val="visible"/>
                                      </p:to>
                                    </p:set>
                                    <p:animEffect transition="in" filter="dissolve">
                                      <p:cBhvr>
                                        <p:cTn id="26"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6324" grpId="0"/>
      <p:bldP spid="56325" grpId="0"/>
      <p:bldP spid="563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Rectángulo"/>
          <p:cNvSpPr/>
          <p:nvPr/>
        </p:nvSpPr>
        <p:spPr>
          <a:xfrm>
            <a:off x="376015" y="2780508"/>
            <a:ext cx="2982482" cy="854579"/>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22" name="Text Box 2"/>
          <p:cNvSpPr txBox="1">
            <a:spLocks noChangeArrowheads="1"/>
          </p:cNvSpPr>
          <p:nvPr/>
        </p:nvSpPr>
        <p:spPr bwMode="auto">
          <a:xfrm>
            <a:off x="538384" y="3068638"/>
            <a:ext cx="3110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TIPOS DE DECISIONES</a:t>
            </a:r>
          </a:p>
        </p:txBody>
      </p:sp>
      <p:grpSp>
        <p:nvGrpSpPr>
          <p:cNvPr id="2" name="Group 3"/>
          <p:cNvGrpSpPr>
            <a:grpSpLocks/>
          </p:cNvGrpSpPr>
          <p:nvPr/>
        </p:nvGrpSpPr>
        <p:grpSpPr bwMode="auto">
          <a:xfrm>
            <a:off x="3860800" y="1557339"/>
            <a:ext cx="6731000" cy="3746500"/>
            <a:chOff x="1824" y="981"/>
            <a:chExt cx="3180" cy="2360"/>
          </a:xfrm>
        </p:grpSpPr>
        <p:sp>
          <p:nvSpPr>
            <p:cNvPr id="11268" name="Text Box 4"/>
            <p:cNvSpPr txBox="1">
              <a:spLocks noChangeArrowheads="1"/>
            </p:cNvSpPr>
            <p:nvPr/>
          </p:nvSpPr>
          <p:spPr bwMode="auto">
            <a:xfrm>
              <a:off x="1968" y="981"/>
              <a:ext cx="22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NIVEL</a:t>
              </a:r>
              <a:r>
                <a:rPr lang="es-ES_tradnl" altLang="es-ES">
                  <a:latin typeface="Century Gothic" panose="020B0502020202020204" pitchFamily="34" charset="0"/>
                </a:rPr>
                <a:t>: Estratégicas, tácticas y operativas</a:t>
              </a:r>
            </a:p>
          </p:txBody>
        </p:sp>
        <p:sp>
          <p:nvSpPr>
            <p:cNvPr id="11269" name="Text Box 5"/>
            <p:cNvSpPr txBox="1">
              <a:spLocks noChangeArrowheads="1"/>
            </p:cNvSpPr>
            <p:nvPr/>
          </p:nvSpPr>
          <p:spPr bwMode="auto">
            <a:xfrm>
              <a:off x="1980" y="1548"/>
              <a:ext cx="302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OBJETIVO</a:t>
              </a:r>
              <a:r>
                <a:rPr lang="es-ES_tradnl" altLang="es-ES" dirty="0">
                  <a:latin typeface="Century Gothic" panose="020B0502020202020204" pitchFamily="34" charset="0"/>
                </a:rPr>
                <a:t>: Normales o de rutina, solución de problemas</a:t>
              </a:r>
            </a:p>
            <a:p>
              <a:pPr eaLnBrk="1" hangingPunct="1"/>
              <a:r>
                <a:rPr lang="es-ES_tradnl" altLang="es-ES" dirty="0">
                  <a:latin typeface="Century Gothic" panose="020B0502020202020204" pitchFamily="34" charset="0"/>
                </a:rPr>
                <a:t>e innovación o mejora</a:t>
              </a:r>
            </a:p>
          </p:txBody>
        </p:sp>
        <p:sp>
          <p:nvSpPr>
            <p:cNvPr id="11270" name="Text Box 6"/>
            <p:cNvSpPr txBox="1">
              <a:spLocks noChangeArrowheads="1"/>
            </p:cNvSpPr>
            <p:nvPr/>
          </p:nvSpPr>
          <p:spPr bwMode="auto">
            <a:xfrm>
              <a:off x="1968" y="2220"/>
              <a:ext cx="18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MOMENTO</a:t>
              </a:r>
              <a:r>
                <a:rPr lang="es-ES_tradnl" altLang="es-ES">
                  <a:latin typeface="Century Gothic" panose="020B0502020202020204" pitchFamily="34" charset="0"/>
                </a:rPr>
                <a:t>: Proactiva o reactiva.  </a:t>
              </a:r>
            </a:p>
          </p:txBody>
        </p:sp>
        <p:sp>
          <p:nvSpPr>
            <p:cNvPr id="11271" name="Text Box 7"/>
            <p:cNvSpPr txBox="1">
              <a:spLocks noChangeArrowheads="1"/>
            </p:cNvSpPr>
            <p:nvPr/>
          </p:nvSpPr>
          <p:spPr bwMode="auto">
            <a:xfrm>
              <a:off x="1968" y="2700"/>
              <a:ext cx="18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MÉTODO</a:t>
              </a:r>
              <a:r>
                <a:rPr lang="es-ES_tradnl" altLang="es-ES">
                  <a:latin typeface="Century Gothic" panose="020B0502020202020204" pitchFamily="34" charset="0"/>
                </a:rPr>
                <a:t>: Intuitivas o sistemáticas</a:t>
              </a:r>
            </a:p>
          </p:txBody>
        </p:sp>
        <p:sp>
          <p:nvSpPr>
            <p:cNvPr id="11272" name="Line 8"/>
            <p:cNvSpPr>
              <a:spLocks noChangeShapeType="1"/>
            </p:cNvSpPr>
            <p:nvPr/>
          </p:nvSpPr>
          <p:spPr bwMode="auto">
            <a:xfrm>
              <a:off x="1824" y="1068"/>
              <a:ext cx="13" cy="21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1273" name="Line 9"/>
            <p:cNvSpPr>
              <a:spLocks noChangeShapeType="1"/>
            </p:cNvSpPr>
            <p:nvPr/>
          </p:nvSpPr>
          <p:spPr bwMode="auto">
            <a:xfrm>
              <a:off x="1824" y="106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1274" name="Line 10"/>
            <p:cNvSpPr>
              <a:spLocks noChangeShapeType="1"/>
            </p:cNvSpPr>
            <p:nvPr/>
          </p:nvSpPr>
          <p:spPr bwMode="auto">
            <a:xfrm>
              <a:off x="1824" y="16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1275" name="Line 11"/>
            <p:cNvSpPr>
              <a:spLocks noChangeShapeType="1"/>
            </p:cNvSpPr>
            <p:nvPr/>
          </p:nvSpPr>
          <p:spPr bwMode="auto">
            <a:xfrm>
              <a:off x="1824" y="23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1276" name="Line 12"/>
            <p:cNvSpPr>
              <a:spLocks noChangeShapeType="1"/>
            </p:cNvSpPr>
            <p:nvPr/>
          </p:nvSpPr>
          <p:spPr bwMode="auto">
            <a:xfrm>
              <a:off x="1824" y="28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1277" name="Text Box 13"/>
            <p:cNvSpPr txBox="1">
              <a:spLocks noChangeArrowheads="1"/>
            </p:cNvSpPr>
            <p:nvPr/>
          </p:nvSpPr>
          <p:spPr bwMode="auto">
            <a:xfrm>
              <a:off x="1973" y="3108"/>
              <a:ext cx="25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ENTORNO</a:t>
              </a:r>
              <a:r>
                <a:rPr lang="es-ES_tradnl" altLang="es-ES">
                  <a:latin typeface="Century Gothic" panose="020B0502020202020204" pitchFamily="34" charset="0"/>
                </a:rPr>
                <a:t>: Certidumbre, riesgo, incertidumbre</a:t>
              </a:r>
            </a:p>
          </p:txBody>
        </p:sp>
        <p:sp>
          <p:nvSpPr>
            <p:cNvPr id="11278" name="Line 14"/>
            <p:cNvSpPr>
              <a:spLocks noChangeShapeType="1"/>
            </p:cNvSpPr>
            <p:nvPr/>
          </p:nvSpPr>
          <p:spPr bwMode="auto">
            <a:xfrm>
              <a:off x="1829" y="3203"/>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pic>
        <p:nvPicPr>
          <p:cNvPr id="15"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17" name="Rectángulo 16">
            <a:extLst>
              <a:ext uri="{FF2B5EF4-FFF2-40B4-BE49-F238E27FC236}">
                <a16:creationId xmlns:a16="http://schemas.microsoft.com/office/drawing/2014/main" id="{12E8BFEC-4BDD-4817-AFEC-D2DA5A26CE3E}"/>
              </a:ext>
            </a:extLst>
          </p:cNvPr>
          <p:cNvSpPr/>
          <p:nvPr/>
        </p:nvSpPr>
        <p:spPr>
          <a:xfrm>
            <a:off x="482912" y="6124577"/>
            <a:ext cx="6154313" cy="369332"/>
          </a:xfrm>
          <a:prstGeom prst="rect">
            <a:avLst/>
          </a:prstGeom>
        </p:spPr>
        <p:txBody>
          <a:bodyPr wrap="none">
            <a:spAutoFit/>
          </a:bodyPr>
          <a:lstStyle/>
          <a:p>
            <a:pPr algn="ctr"/>
            <a:r>
              <a:rPr lang="es-ES" dirty="0"/>
              <a:t>DIRIGIR UN NEGOCIO: manejar información / tomar decisiones</a:t>
            </a:r>
          </a:p>
        </p:txBody>
      </p:sp>
    </p:spTree>
    <p:extLst>
      <p:ext uri="{BB962C8B-B14F-4D97-AF65-F5344CB8AC3E}">
        <p14:creationId xmlns:p14="http://schemas.microsoft.com/office/powerpoint/2010/main" val="1807560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FA43A34-E6DD-41F9-8FC1-4C1B7DA75AFA}"/>
              </a:ext>
            </a:extLst>
          </p:cNvPr>
          <p:cNvSpPr>
            <a:spLocks noChangeArrowheads="1"/>
          </p:cNvSpPr>
          <p:nvPr/>
        </p:nvSpPr>
        <p:spPr bwMode="auto">
          <a:xfrm>
            <a:off x="2057400" y="1257593"/>
            <a:ext cx="83058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000" b="0" i="0" u="none" strike="noStrike" kern="1200" cap="none" spc="0" normalizeH="0" baseline="0" noProof="0" dirty="0">
                <a:ln>
                  <a:noFill/>
                </a:ln>
                <a:solidFill>
                  <a:srgbClr val="C0504D"/>
                </a:solidFill>
                <a:effectLst>
                  <a:outerShdw blurRad="38100" dist="38100" dir="2700000" algn="tl">
                    <a:srgbClr val="C0C0C0"/>
                  </a:outerShdw>
                </a:effectLst>
                <a:uLnTx/>
                <a:uFillTx/>
                <a:latin typeface="Arial" panose="020B0604020202020204" pitchFamily="34" charset="0"/>
                <a:ea typeface="+mn-ea"/>
                <a:cs typeface="+mn-cs"/>
              </a:rPr>
              <a:t>ÁMBITO                                                          NIVELES JERÁRQUICOS</a:t>
            </a:r>
            <a:r>
              <a:rPr kumimoji="0" lang="en-US" sz="2400" b="0" i="0" u="none" strike="noStrike" kern="1200" cap="none" spc="0" normalizeH="0" baseline="0" noProof="0" dirty="0">
                <a:ln>
                  <a:noFill/>
                </a:ln>
                <a:solidFill>
                  <a:srgbClr val="C0504D"/>
                </a:solidFill>
                <a:effectLst>
                  <a:outerShdw blurRad="38100" dist="38100" dir="2700000" algn="tl">
                    <a:srgbClr val="C0C0C0"/>
                  </a:outerShdw>
                </a:effectLst>
                <a:uLnTx/>
                <a:uFillTx/>
                <a:latin typeface="Arial" panose="020B0604020202020204" pitchFamily="34" charset="0"/>
                <a:ea typeface="+mn-ea"/>
                <a:cs typeface="+mn-cs"/>
              </a:rPr>
              <a:t> </a:t>
            </a:r>
          </a:p>
        </p:txBody>
      </p:sp>
      <p:sp>
        <p:nvSpPr>
          <p:cNvPr id="3" name="Rectangle 7">
            <a:extLst>
              <a:ext uri="{FF2B5EF4-FFF2-40B4-BE49-F238E27FC236}">
                <a16:creationId xmlns:a16="http://schemas.microsoft.com/office/drawing/2014/main" id="{6FF5760F-9A33-4A59-9751-EFDE1CBEEC07}"/>
              </a:ext>
            </a:extLst>
          </p:cNvPr>
          <p:cNvSpPr>
            <a:spLocks noChangeArrowheads="1"/>
          </p:cNvSpPr>
          <p:nvPr/>
        </p:nvSpPr>
        <p:spPr bwMode="auto">
          <a:xfrm>
            <a:off x="2209801" y="1943394"/>
            <a:ext cx="7921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NIVEL ESTRATÉGICO                                                                    ALTA DIRECCIÓN</a:t>
            </a:r>
          </a:p>
        </p:txBody>
      </p:sp>
      <p:sp>
        <p:nvSpPr>
          <p:cNvPr id="4" name="Rectangle 8">
            <a:extLst>
              <a:ext uri="{FF2B5EF4-FFF2-40B4-BE49-F238E27FC236}">
                <a16:creationId xmlns:a16="http://schemas.microsoft.com/office/drawing/2014/main" id="{9FC78670-C867-4830-8B79-F77A02415E1C}"/>
              </a:ext>
            </a:extLst>
          </p:cNvPr>
          <p:cNvSpPr>
            <a:spLocks noChangeArrowheads="1"/>
          </p:cNvSpPr>
          <p:nvPr/>
        </p:nvSpPr>
        <p:spPr bwMode="auto">
          <a:xfrm>
            <a:off x="2209801" y="3086394"/>
            <a:ext cx="8226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NIVEL TÁCTICO                                                                       MANDOS INTERMEDIOS</a:t>
            </a:r>
          </a:p>
        </p:txBody>
      </p:sp>
      <p:sp>
        <p:nvSpPr>
          <p:cNvPr id="5" name="Rectangle 9">
            <a:extLst>
              <a:ext uri="{FF2B5EF4-FFF2-40B4-BE49-F238E27FC236}">
                <a16:creationId xmlns:a16="http://schemas.microsoft.com/office/drawing/2014/main" id="{7ECC8AB2-0EEE-48A7-BD8C-4D5FB8AA2E5D}"/>
              </a:ext>
            </a:extLst>
          </p:cNvPr>
          <p:cNvSpPr>
            <a:spLocks noChangeArrowheads="1"/>
          </p:cNvSpPr>
          <p:nvPr/>
        </p:nvSpPr>
        <p:spPr bwMode="auto">
          <a:xfrm>
            <a:off x="1752601" y="5524794"/>
            <a:ext cx="2130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NIVEL OPERATIVO </a:t>
            </a:r>
          </a:p>
        </p:txBody>
      </p:sp>
      <p:sp>
        <p:nvSpPr>
          <p:cNvPr id="6" name="Rectangle 4">
            <a:extLst>
              <a:ext uri="{FF2B5EF4-FFF2-40B4-BE49-F238E27FC236}">
                <a16:creationId xmlns:a16="http://schemas.microsoft.com/office/drawing/2014/main" id="{BDA0CAAA-ED93-45F2-9DE2-2A58D4998BAA}"/>
              </a:ext>
            </a:extLst>
          </p:cNvPr>
          <p:cNvSpPr>
            <a:spLocks noChangeArrowheads="1"/>
          </p:cNvSpPr>
          <p:nvPr/>
        </p:nvSpPr>
        <p:spPr bwMode="auto">
          <a:xfrm>
            <a:off x="8229600" y="4381793"/>
            <a:ext cx="24384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TRABAJADORES DEL CONOCIMIENTO</a:t>
            </a:r>
          </a:p>
        </p:txBody>
      </p:sp>
      <p:sp>
        <p:nvSpPr>
          <p:cNvPr id="7" name="Rectangle 10">
            <a:extLst>
              <a:ext uri="{FF2B5EF4-FFF2-40B4-BE49-F238E27FC236}">
                <a16:creationId xmlns:a16="http://schemas.microsoft.com/office/drawing/2014/main" id="{208E7723-8FA6-4A61-A633-92D3E78CF419}"/>
              </a:ext>
            </a:extLst>
          </p:cNvPr>
          <p:cNvSpPr>
            <a:spLocks noChangeArrowheads="1"/>
          </p:cNvSpPr>
          <p:nvPr/>
        </p:nvSpPr>
        <p:spPr bwMode="auto">
          <a:xfrm>
            <a:off x="1828800" y="4305593"/>
            <a:ext cx="2590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NIVEL DE CONOCIMIENTO</a:t>
            </a:r>
          </a:p>
        </p:txBody>
      </p:sp>
      <p:grpSp>
        <p:nvGrpSpPr>
          <p:cNvPr id="8" name="Group 33">
            <a:extLst>
              <a:ext uri="{FF2B5EF4-FFF2-40B4-BE49-F238E27FC236}">
                <a16:creationId xmlns:a16="http://schemas.microsoft.com/office/drawing/2014/main" id="{4C4B6FE4-D557-46FB-93EC-A4A5D473E551}"/>
              </a:ext>
            </a:extLst>
          </p:cNvPr>
          <p:cNvGrpSpPr>
            <a:grpSpLocks/>
          </p:cNvGrpSpPr>
          <p:nvPr/>
        </p:nvGrpSpPr>
        <p:grpSpPr bwMode="auto">
          <a:xfrm>
            <a:off x="3068639" y="952794"/>
            <a:ext cx="6516687" cy="5895975"/>
            <a:chOff x="973" y="480"/>
            <a:chExt cx="4105" cy="3714"/>
          </a:xfrm>
        </p:grpSpPr>
        <p:sp>
          <p:nvSpPr>
            <p:cNvPr id="9" name="Line 17">
              <a:extLst>
                <a:ext uri="{FF2B5EF4-FFF2-40B4-BE49-F238E27FC236}">
                  <a16:creationId xmlns:a16="http://schemas.microsoft.com/office/drawing/2014/main" id="{61D9DA02-5C44-41E7-B87A-169EFC007E9C}"/>
                </a:ext>
              </a:extLst>
            </p:cNvPr>
            <p:cNvSpPr>
              <a:spLocks noChangeShapeType="1"/>
            </p:cNvSpPr>
            <p:nvPr/>
          </p:nvSpPr>
          <p:spPr bwMode="auto">
            <a:xfrm>
              <a:off x="4128" y="3750"/>
              <a:ext cx="0" cy="24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grpSp>
          <p:nvGrpSpPr>
            <p:cNvPr id="10" name="Group 32">
              <a:extLst>
                <a:ext uri="{FF2B5EF4-FFF2-40B4-BE49-F238E27FC236}">
                  <a16:creationId xmlns:a16="http://schemas.microsoft.com/office/drawing/2014/main" id="{B5DE3EB3-B344-459D-924C-95FB62C605B2}"/>
                </a:ext>
              </a:extLst>
            </p:cNvPr>
            <p:cNvGrpSpPr>
              <a:grpSpLocks/>
            </p:cNvGrpSpPr>
            <p:nvPr/>
          </p:nvGrpSpPr>
          <p:grpSpPr bwMode="auto">
            <a:xfrm>
              <a:off x="973" y="480"/>
              <a:ext cx="4105" cy="3714"/>
              <a:chOff x="973" y="480"/>
              <a:chExt cx="4105" cy="3714"/>
            </a:xfrm>
          </p:grpSpPr>
          <p:grpSp>
            <p:nvGrpSpPr>
              <p:cNvPr id="11" name="Group 30">
                <a:extLst>
                  <a:ext uri="{FF2B5EF4-FFF2-40B4-BE49-F238E27FC236}">
                    <a16:creationId xmlns:a16="http://schemas.microsoft.com/office/drawing/2014/main" id="{EAEC595A-0B06-485B-9679-5AD65856AFA2}"/>
                  </a:ext>
                </a:extLst>
              </p:cNvPr>
              <p:cNvGrpSpPr>
                <a:grpSpLocks/>
              </p:cNvGrpSpPr>
              <p:nvPr/>
            </p:nvGrpSpPr>
            <p:grpSpPr bwMode="auto">
              <a:xfrm>
                <a:off x="973" y="480"/>
                <a:ext cx="4105" cy="3714"/>
                <a:chOff x="973" y="480"/>
                <a:chExt cx="4105" cy="3714"/>
              </a:xfrm>
            </p:grpSpPr>
            <p:sp>
              <p:nvSpPr>
                <p:cNvPr id="15" name="Rectangle 12">
                  <a:extLst>
                    <a:ext uri="{FF2B5EF4-FFF2-40B4-BE49-F238E27FC236}">
                      <a16:creationId xmlns:a16="http://schemas.microsoft.com/office/drawing/2014/main" id="{78C8478E-45E3-46DE-9696-52BCE957067E}"/>
                    </a:ext>
                  </a:extLst>
                </p:cNvPr>
                <p:cNvSpPr>
                  <a:spLocks noChangeArrowheads="1"/>
                </p:cNvSpPr>
                <p:nvPr/>
              </p:nvSpPr>
              <p:spPr bwMode="auto">
                <a:xfrm>
                  <a:off x="973" y="3888"/>
                  <a:ext cx="4105"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300" b="0" i="0" u="none" strike="noStrike" kern="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mn-ea"/>
                      <a:cs typeface="+mn-cs"/>
                    </a:rPr>
                    <a:t>VENTAS Y       OPERACIONES        FINANZAS  CONTABILIDAD    RECURSOS MARKETING                                                                                         HUMANOS</a:t>
                  </a:r>
                  <a:endParaRPr kumimoji="0" lang="en-US" sz="1400" b="0" i="0" u="none" strike="noStrike" kern="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mn-ea"/>
                    <a:cs typeface="+mn-cs"/>
                  </a:endParaRPr>
                </a:p>
              </p:txBody>
            </p:sp>
            <p:grpSp>
              <p:nvGrpSpPr>
                <p:cNvPr id="16" name="Group 18">
                  <a:extLst>
                    <a:ext uri="{FF2B5EF4-FFF2-40B4-BE49-F238E27FC236}">
                      <a16:creationId xmlns:a16="http://schemas.microsoft.com/office/drawing/2014/main" id="{C64DCDD5-413F-4CE9-8426-FEA72E87EFB5}"/>
                    </a:ext>
                  </a:extLst>
                </p:cNvPr>
                <p:cNvGrpSpPr>
                  <a:grpSpLocks/>
                </p:cNvGrpSpPr>
                <p:nvPr/>
              </p:nvGrpSpPr>
              <p:grpSpPr bwMode="auto">
                <a:xfrm>
                  <a:off x="1248" y="480"/>
                  <a:ext cx="3304" cy="3270"/>
                  <a:chOff x="1200" y="522"/>
                  <a:chExt cx="3304" cy="3270"/>
                </a:xfrm>
              </p:grpSpPr>
              <p:sp>
                <p:nvSpPr>
                  <p:cNvPr id="17" name="AutoShape 19">
                    <a:extLst>
                      <a:ext uri="{FF2B5EF4-FFF2-40B4-BE49-F238E27FC236}">
                        <a16:creationId xmlns:a16="http://schemas.microsoft.com/office/drawing/2014/main" id="{F52F07E1-1786-4EB2-9E41-831D8867A2DD}"/>
                      </a:ext>
                    </a:extLst>
                  </p:cNvPr>
                  <p:cNvSpPr>
                    <a:spLocks noChangeArrowheads="1"/>
                  </p:cNvSpPr>
                  <p:nvPr/>
                </p:nvSpPr>
                <p:spPr bwMode="auto">
                  <a:xfrm>
                    <a:off x="1200" y="528"/>
                    <a:ext cx="3304" cy="3256"/>
                  </a:xfrm>
                  <a:prstGeom prst="triangle">
                    <a:avLst>
                      <a:gd name="adj" fmla="val 49995"/>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2700">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3200" b="1">
                        <a:solidFill>
                          <a:schemeClr val="tx1"/>
                        </a:solidFill>
                        <a:latin typeface="Arial" charset="0"/>
                      </a:defRPr>
                    </a:lvl1pPr>
                    <a:lvl2pPr marL="742950" indent="-285750" algn="ctr">
                      <a:spcBef>
                        <a:spcPct val="50000"/>
                      </a:spcBef>
                      <a:defRPr sz="3200" b="1">
                        <a:solidFill>
                          <a:schemeClr val="tx1"/>
                        </a:solidFill>
                        <a:latin typeface="Arial" charset="0"/>
                      </a:defRPr>
                    </a:lvl2pPr>
                    <a:lvl3pPr marL="1143000" indent="-228600" algn="ctr">
                      <a:spcBef>
                        <a:spcPct val="50000"/>
                      </a:spcBef>
                      <a:defRPr sz="3200" b="1">
                        <a:solidFill>
                          <a:schemeClr val="tx1"/>
                        </a:solidFill>
                        <a:latin typeface="Arial" charset="0"/>
                      </a:defRPr>
                    </a:lvl3pPr>
                    <a:lvl4pPr marL="1600200" indent="-228600" algn="ctr">
                      <a:spcBef>
                        <a:spcPct val="50000"/>
                      </a:spcBef>
                      <a:defRPr sz="3200" b="1">
                        <a:solidFill>
                          <a:schemeClr val="tx1"/>
                        </a:solidFill>
                        <a:latin typeface="Arial" charset="0"/>
                      </a:defRPr>
                    </a:lvl4pPr>
                    <a:lvl5pPr marL="2057400" indent="-228600" algn="ctr">
                      <a:spcBef>
                        <a:spcPct val="50000"/>
                      </a:spcBef>
                      <a:defRPr sz="3200" b="1">
                        <a:solidFill>
                          <a:schemeClr val="tx1"/>
                        </a:solidFill>
                        <a:latin typeface="Arial" charset="0"/>
                      </a:defRPr>
                    </a:lvl5pPr>
                    <a:lvl6pPr marL="2514600" indent="-228600" algn="ctr" eaLnBrk="0" fontAlgn="base" hangingPunct="0">
                      <a:spcBef>
                        <a:spcPct val="50000"/>
                      </a:spcBef>
                      <a:spcAft>
                        <a:spcPct val="0"/>
                      </a:spcAft>
                      <a:defRPr sz="3200" b="1">
                        <a:solidFill>
                          <a:schemeClr val="tx1"/>
                        </a:solidFill>
                        <a:latin typeface="Arial" charset="0"/>
                      </a:defRPr>
                    </a:lvl6pPr>
                    <a:lvl7pPr marL="2971800" indent="-228600" algn="ctr" eaLnBrk="0" fontAlgn="base" hangingPunct="0">
                      <a:spcBef>
                        <a:spcPct val="50000"/>
                      </a:spcBef>
                      <a:spcAft>
                        <a:spcPct val="0"/>
                      </a:spcAft>
                      <a:defRPr sz="3200" b="1">
                        <a:solidFill>
                          <a:schemeClr val="tx1"/>
                        </a:solidFill>
                        <a:latin typeface="Arial" charset="0"/>
                      </a:defRPr>
                    </a:lvl7pPr>
                    <a:lvl8pPr marL="3429000" indent="-228600" algn="ctr" eaLnBrk="0" fontAlgn="base" hangingPunct="0">
                      <a:spcBef>
                        <a:spcPct val="50000"/>
                      </a:spcBef>
                      <a:spcAft>
                        <a:spcPct val="0"/>
                      </a:spcAft>
                      <a:defRPr sz="3200" b="1">
                        <a:solidFill>
                          <a:schemeClr val="tx1"/>
                        </a:solidFill>
                        <a:latin typeface="Arial" charset="0"/>
                      </a:defRPr>
                    </a:lvl8pPr>
                    <a:lvl9pPr marL="3886200" indent="-228600" algn="ctr" eaLnBrk="0" fontAlgn="base" hangingPunct="0">
                      <a:spcBef>
                        <a:spcPct val="50000"/>
                      </a:spcBef>
                      <a:spcAft>
                        <a:spcPct val="0"/>
                      </a:spcAft>
                      <a:defRPr sz="32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s-PE" altLang="es-PE" sz="3200" b="1" i="0" u="none" strike="noStrike" kern="0" cap="none" spc="0" normalizeH="0" baseline="0" noProof="0">
                      <a:ln>
                        <a:noFill/>
                      </a:ln>
                      <a:solidFill>
                        <a:prstClr val="black"/>
                      </a:solidFill>
                      <a:effectLst/>
                      <a:uLnTx/>
                      <a:uFillTx/>
                      <a:latin typeface="Arial" charset="0"/>
                      <a:ea typeface="+mn-ea"/>
                      <a:cs typeface="+mn-cs"/>
                    </a:endParaRPr>
                  </a:p>
                </p:txBody>
              </p:sp>
              <p:sp>
                <p:nvSpPr>
                  <p:cNvPr id="18" name="Freeform 20">
                    <a:extLst>
                      <a:ext uri="{FF2B5EF4-FFF2-40B4-BE49-F238E27FC236}">
                        <a16:creationId xmlns:a16="http://schemas.microsoft.com/office/drawing/2014/main" id="{5C58012A-1813-468D-BC77-5C36B5B55790}"/>
                      </a:ext>
                    </a:extLst>
                  </p:cNvPr>
                  <p:cNvSpPr>
                    <a:spLocks noChangeArrowheads="1"/>
                  </p:cNvSpPr>
                  <p:nvPr/>
                </p:nvSpPr>
                <p:spPr bwMode="auto">
                  <a:xfrm>
                    <a:off x="1584" y="534"/>
                    <a:ext cx="1278" cy="3258"/>
                  </a:xfrm>
                  <a:custGeom>
                    <a:avLst/>
                    <a:gdLst>
                      <a:gd name="T0" fmla="*/ 1278 w 1278"/>
                      <a:gd name="T1" fmla="*/ 0 h 3258"/>
                      <a:gd name="T2" fmla="*/ 0 w 1278"/>
                      <a:gd name="T3" fmla="*/ 3258 h 3258"/>
                      <a:gd name="T4" fmla="*/ 0 60000 65536"/>
                      <a:gd name="T5" fmla="*/ 0 60000 65536"/>
                    </a:gdLst>
                    <a:ahLst/>
                    <a:cxnLst>
                      <a:cxn ang="T4">
                        <a:pos x="T0" y="T1"/>
                      </a:cxn>
                      <a:cxn ang="T5">
                        <a:pos x="T2" y="T3"/>
                      </a:cxn>
                    </a:cxnLst>
                    <a:rect l="0" t="0" r="r" b="b"/>
                    <a:pathLst>
                      <a:path w="1278" h="3258">
                        <a:moveTo>
                          <a:pt x="1278" y="0"/>
                        </a:moveTo>
                        <a:lnTo>
                          <a:pt x="0" y="3258"/>
                        </a:lnTo>
                      </a:path>
                    </a:pathLst>
                  </a:custGeom>
                  <a:gradFill rotWithShape="0">
                    <a:gsLst>
                      <a:gs pos="0">
                        <a:srgbClr val="645E1E"/>
                      </a:gs>
                      <a:gs pos="50000">
                        <a:srgbClr val="D9CC41"/>
                      </a:gs>
                      <a:gs pos="100000">
                        <a:srgbClr val="645E1E"/>
                      </a:gs>
                    </a:gsLst>
                    <a:lin ang="0" scaled="1"/>
                  </a:gra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19" name="Line 21">
                    <a:extLst>
                      <a:ext uri="{FF2B5EF4-FFF2-40B4-BE49-F238E27FC236}">
                        <a16:creationId xmlns:a16="http://schemas.microsoft.com/office/drawing/2014/main" id="{9B2F7D7C-BCDA-4711-9958-7633B7CCD18E}"/>
                      </a:ext>
                    </a:extLst>
                  </p:cNvPr>
                  <p:cNvSpPr>
                    <a:spLocks noChangeShapeType="1"/>
                  </p:cNvSpPr>
                  <p:nvPr/>
                </p:nvSpPr>
                <p:spPr bwMode="auto">
                  <a:xfrm flipH="1">
                    <a:off x="2640" y="528"/>
                    <a:ext cx="208" cy="32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Freeform 22">
                    <a:extLst>
                      <a:ext uri="{FF2B5EF4-FFF2-40B4-BE49-F238E27FC236}">
                        <a16:creationId xmlns:a16="http://schemas.microsoft.com/office/drawing/2014/main" id="{8EACC022-F915-474A-A855-DB0ABFDF90D2}"/>
                      </a:ext>
                    </a:extLst>
                  </p:cNvPr>
                  <p:cNvSpPr>
                    <a:spLocks noChangeArrowheads="1"/>
                  </p:cNvSpPr>
                  <p:nvPr/>
                </p:nvSpPr>
                <p:spPr bwMode="auto">
                  <a:xfrm>
                    <a:off x="2850" y="522"/>
                    <a:ext cx="398" cy="3254"/>
                  </a:xfrm>
                  <a:custGeom>
                    <a:avLst/>
                    <a:gdLst>
                      <a:gd name="T0" fmla="*/ 0 w 398"/>
                      <a:gd name="T1" fmla="*/ 0 h 3254"/>
                      <a:gd name="T2" fmla="*/ 398 w 398"/>
                      <a:gd name="T3" fmla="*/ 3254 h 3254"/>
                      <a:gd name="T4" fmla="*/ 0 60000 65536"/>
                      <a:gd name="T5" fmla="*/ 0 60000 65536"/>
                    </a:gdLst>
                    <a:ahLst/>
                    <a:cxnLst>
                      <a:cxn ang="T4">
                        <a:pos x="T0" y="T1"/>
                      </a:cxn>
                      <a:cxn ang="T5">
                        <a:pos x="T2" y="T3"/>
                      </a:cxn>
                    </a:cxnLst>
                    <a:rect l="0" t="0" r="r" b="b"/>
                    <a:pathLst>
                      <a:path w="398" h="3254">
                        <a:moveTo>
                          <a:pt x="0" y="0"/>
                        </a:moveTo>
                        <a:lnTo>
                          <a:pt x="398" y="3254"/>
                        </a:lnTo>
                      </a:path>
                    </a:pathLst>
                  </a:custGeom>
                  <a:gradFill rotWithShape="0">
                    <a:gsLst>
                      <a:gs pos="0">
                        <a:srgbClr val="645E1E"/>
                      </a:gs>
                      <a:gs pos="50000">
                        <a:srgbClr val="D9CC41"/>
                      </a:gs>
                      <a:gs pos="100000">
                        <a:srgbClr val="645E1E"/>
                      </a:gs>
                    </a:gsLst>
                    <a:lin ang="0" scaled="1"/>
                  </a:gradFill>
                  <a:ln w="25400">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Line 23">
                    <a:extLst>
                      <a:ext uri="{FF2B5EF4-FFF2-40B4-BE49-F238E27FC236}">
                        <a16:creationId xmlns:a16="http://schemas.microsoft.com/office/drawing/2014/main" id="{55003ACF-4CF9-4E6C-9B43-D66A6AF10CEB}"/>
                      </a:ext>
                    </a:extLst>
                  </p:cNvPr>
                  <p:cNvSpPr>
                    <a:spLocks noChangeShapeType="1"/>
                  </p:cNvSpPr>
                  <p:nvPr/>
                </p:nvSpPr>
                <p:spPr bwMode="auto">
                  <a:xfrm>
                    <a:off x="2880" y="576"/>
                    <a:ext cx="1200" cy="321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22" name="Line 24">
                    <a:extLst>
                      <a:ext uri="{FF2B5EF4-FFF2-40B4-BE49-F238E27FC236}">
                        <a16:creationId xmlns:a16="http://schemas.microsoft.com/office/drawing/2014/main" id="{6B5C216F-5769-45D0-8A51-525D6EE5B688}"/>
                      </a:ext>
                    </a:extLst>
                  </p:cNvPr>
                  <p:cNvSpPr>
                    <a:spLocks noChangeShapeType="1"/>
                  </p:cNvSpPr>
                  <p:nvPr/>
                </p:nvSpPr>
                <p:spPr bwMode="auto">
                  <a:xfrm>
                    <a:off x="1884" y="2444"/>
                    <a:ext cx="1936" cy="0"/>
                  </a:xfrm>
                  <a:prstGeom prst="line">
                    <a:avLst/>
                  </a:prstGeom>
                  <a:noFill/>
                  <a:ln w="508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23" name="Line 25">
                    <a:extLst>
                      <a:ext uri="{FF2B5EF4-FFF2-40B4-BE49-F238E27FC236}">
                        <a16:creationId xmlns:a16="http://schemas.microsoft.com/office/drawing/2014/main" id="{EE51EC6E-F657-447E-8F95-AFE27BD420F5}"/>
                      </a:ext>
                    </a:extLst>
                  </p:cNvPr>
                  <p:cNvSpPr>
                    <a:spLocks noChangeShapeType="1"/>
                  </p:cNvSpPr>
                  <p:nvPr/>
                </p:nvSpPr>
                <p:spPr bwMode="auto">
                  <a:xfrm>
                    <a:off x="1500" y="3212"/>
                    <a:ext cx="2704" cy="0"/>
                  </a:xfrm>
                  <a:prstGeom prst="line">
                    <a:avLst/>
                  </a:prstGeom>
                  <a:noFill/>
                  <a:ln w="508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Line 26">
                    <a:extLst>
                      <a:ext uri="{FF2B5EF4-FFF2-40B4-BE49-F238E27FC236}">
                        <a16:creationId xmlns:a16="http://schemas.microsoft.com/office/drawing/2014/main" id="{93117132-D6BA-4568-9C9E-69C6C59AD45A}"/>
                      </a:ext>
                    </a:extLst>
                  </p:cNvPr>
                  <p:cNvSpPr>
                    <a:spLocks noChangeShapeType="1"/>
                  </p:cNvSpPr>
                  <p:nvPr/>
                </p:nvSpPr>
                <p:spPr bwMode="auto">
                  <a:xfrm>
                    <a:off x="2268" y="1724"/>
                    <a:ext cx="1168" cy="0"/>
                  </a:xfrm>
                  <a:prstGeom prst="line">
                    <a:avLst/>
                  </a:prstGeom>
                  <a:noFill/>
                  <a:ln w="508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12" name="Line 27">
                <a:extLst>
                  <a:ext uri="{FF2B5EF4-FFF2-40B4-BE49-F238E27FC236}">
                    <a16:creationId xmlns:a16="http://schemas.microsoft.com/office/drawing/2014/main" id="{C06A5E7B-E5D5-4B64-84CC-5B982AEA4AB5}"/>
                  </a:ext>
                </a:extLst>
              </p:cNvPr>
              <p:cNvSpPr>
                <a:spLocks noChangeShapeType="1"/>
              </p:cNvSpPr>
              <p:nvPr/>
            </p:nvSpPr>
            <p:spPr bwMode="auto">
              <a:xfrm>
                <a:off x="3312" y="3750"/>
                <a:ext cx="0" cy="24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13" name="Line 28">
                <a:extLst>
                  <a:ext uri="{FF2B5EF4-FFF2-40B4-BE49-F238E27FC236}">
                    <a16:creationId xmlns:a16="http://schemas.microsoft.com/office/drawing/2014/main" id="{17A53C2A-7327-4078-8A09-159B18CB2A6B}"/>
                  </a:ext>
                </a:extLst>
              </p:cNvPr>
              <p:cNvSpPr>
                <a:spLocks noChangeShapeType="1"/>
              </p:cNvSpPr>
              <p:nvPr/>
            </p:nvSpPr>
            <p:spPr bwMode="auto">
              <a:xfrm>
                <a:off x="2688" y="3750"/>
                <a:ext cx="0" cy="24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sp>
            <p:nvSpPr>
              <p:cNvPr id="14" name="Line 29">
                <a:extLst>
                  <a:ext uri="{FF2B5EF4-FFF2-40B4-BE49-F238E27FC236}">
                    <a16:creationId xmlns:a16="http://schemas.microsoft.com/office/drawing/2014/main" id="{4E6CBA44-930F-442F-AAA0-8F79CEE05A4F}"/>
                  </a:ext>
                </a:extLst>
              </p:cNvPr>
              <p:cNvSpPr>
                <a:spLocks noChangeShapeType="1"/>
              </p:cNvSpPr>
              <p:nvPr/>
            </p:nvSpPr>
            <p:spPr bwMode="auto">
              <a:xfrm>
                <a:off x="1632" y="3750"/>
                <a:ext cx="0" cy="24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25" name="Rectangle 34">
            <a:extLst>
              <a:ext uri="{FF2B5EF4-FFF2-40B4-BE49-F238E27FC236}">
                <a16:creationId xmlns:a16="http://schemas.microsoft.com/office/drawing/2014/main" id="{9447D865-F2FB-4204-9CFA-FE577DF9A7EF}"/>
              </a:ext>
            </a:extLst>
          </p:cNvPr>
          <p:cNvSpPr>
            <a:spLocks noChangeArrowheads="1"/>
          </p:cNvSpPr>
          <p:nvPr/>
        </p:nvSpPr>
        <p:spPr bwMode="auto">
          <a:xfrm>
            <a:off x="8694738" y="5220282"/>
            <a:ext cx="190182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ea typeface="+mn-ea"/>
                <a:cs typeface="+mn-cs"/>
              </a:rPr>
              <a:t>DIRECCIÓN OPERATIVA / SUPERVISORES</a:t>
            </a:r>
          </a:p>
        </p:txBody>
      </p:sp>
      <p:sp>
        <p:nvSpPr>
          <p:cNvPr id="26" name="CuadroTexto 25">
            <a:extLst>
              <a:ext uri="{FF2B5EF4-FFF2-40B4-BE49-F238E27FC236}">
                <a16:creationId xmlns:a16="http://schemas.microsoft.com/office/drawing/2014/main" id="{34654B7A-DD46-4BAB-B382-336ED2EF6152}"/>
              </a:ext>
            </a:extLst>
          </p:cNvPr>
          <p:cNvSpPr txBox="1"/>
          <p:nvPr/>
        </p:nvSpPr>
        <p:spPr>
          <a:xfrm>
            <a:off x="4831638" y="427674"/>
            <a:ext cx="49403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800080"/>
                </a:solidFill>
                <a:effectLst/>
                <a:uLnTx/>
                <a:uFillTx/>
                <a:latin typeface="Century Gothic" panose="020B0502020202020204" pitchFamily="34" charset="0"/>
                <a:ea typeface="+mn-ea"/>
                <a:cs typeface="+mn-cs"/>
              </a:rPr>
              <a:t>ENFOQUE CLÁSICO</a:t>
            </a:r>
          </a:p>
        </p:txBody>
      </p:sp>
    </p:spTree>
    <p:extLst>
      <p:ext uri="{BB962C8B-B14F-4D97-AF65-F5344CB8AC3E}">
        <p14:creationId xmlns:p14="http://schemas.microsoft.com/office/powerpoint/2010/main" val="23364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2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ctrTitle"/>
          </p:nvPr>
        </p:nvSpPr>
        <p:spPr bwMode="auto">
          <a:xfrm>
            <a:off x="94003" y="2726850"/>
            <a:ext cx="9855215" cy="25548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l"/>
            <a:r>
              <a:rPr lang="es-ES" altLang="es-ES" sz="3200" b="1" dirty="0">
                <a:latin typeface="Century Gothic" panose="020B0502020202020204" pitchFamily="34" charset="0"/>
              </a:rPr>
              <a:t>3.1.Funciones gerenciales de la empresa. </a:t>
            </a:r>
            <a:br>
              <a:rPr lang="es-ES" altLang="es-ES" sz="3200" b="1" dirty="0">
                <a:latin typeface="Century Gothic" panose="020B0502020202020204" pitchFamily="34" charset="0"/>
              </a:rPr>
            </a:br>
            <a:r>
              <a:rPr lang="es-ES" altLang="es-ES" sz="3200" b="1" dirty="0">
                <a:latin typeface="Century Gothic" panose="020B0502020202020204" pitchFamily="34" charset="0"/>
              </a:rPr>
              <a:t>La toma de decisiones</a:t>
            </a:r>
            <a:br>
              <a:rPr lang="es-ES" altLang="es-ES" sz="3200" b="1" dirty="0">
                <a:latin typeface="Century Gothic" panose="020B0502020202020204" pitchFamily="34" charset="0"/>
              </a:rPr>
            </a:br>
            <a:br>
              <a:rPr lang="es-ES" altLang="es-ES" sz="3200" b="1" dirty="0">
                <a:latin typeface="Century Gothic" panose="020B0502020202020204" pitchFamily="34" charset="0"/>
              </a:rPr>
            </a:br>
            <a:r>
              <a:rPr lang="es-ES" altLang="es-ES" sz="3200" b="1" dirty="0">
                <a:latin typeface="Century Gothic" panose="020B0502020202020204" pitchFamily="34" charset="0"/>
              </a:rPr>
              <a:t>3.2. Objetivos: concepto, tipología, formulación y medición</a:t>
            </a:r>
            <a:br>
              <a:rPr lang="es-ES" altLang="es-ES" sz="3200" b="1" dirty="0">
                <a:latin typeface="Century Gothic" panose="020B0502020202020204" pitchFamily="34" charset="0"/>
              </a:rPr>
            </a:br>
            <a:br>
              <a:rPr lang="es-ES" altLang="es-ES" sz="3200" b="1" dirty="0">
                <a:latin typeface="Century Gothic" panose="020B0502020202020204" pitchFamily="34" charset="0"/>
              </a:rPr>
            </a:br>
            <a:r>
              <a:rPr lang="es-ES" altLang="es-ES" sz="3200" b="1" dirty="0">
                <a:latin typeface="Century Gothic" panose="020B0502020202020204" pitchFamily="34" charset="0"/>
              </a:rPr>
              <a:t>3.3.Diseños organizativos</a:t>
            </a: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256" y="829534"/>
            <a:ext cx="3539321" cy="269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79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42 Rectángulo"/>
          <p:cNvSpPr/>
          <p:nvPr/>
        </p:nvSpPr>
        <p:spPr>
          <a:xfrm>
            <a:off x="2015069" y="763694"/>
            <a:ext cx="6958015" cy="66982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46" name="Text Box 2"/>
          <p:cNvSpPr txBox="1">
            <a:spLocks noChangeArrowheads="1"/>
          </p:cNvSpPr>
          <p:nvPr/>
        </p:nvSpPr>
        <p:spPr bwMode="auto">
          <a:xfrm>
            <a:off x="2478280" y="880217"/>
            <a:ext cx="61368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MODELO RACIONAL PARA LA TOMA DE DECISIONES</a:t>
            </a:r>
          </a:p>
        </p:txBody>
      </p:sp>
      <p:grpSp>
        <p:nvGrpSpPr>
          <p:cNvPr id="2" name="Group 3"/>
          <p:cNvGrpSpPr>
            <a:grpSpLocks/>
          </p:cNvGrpSpPr>
          <p:nvPr/>
        </p:nvGrpSpPr>
        <p:grpSpPr bwMode="auto">
          <a:xfrm>
            <a:off x="3894667" y="1433513"/>
            <a:ext cx="1286933" cy="827087"/>
            <a:chOff x="2016" y="1296"/>
            <a:chExt cx="608" cy="521"/>
          </a:xfrm>
        </p:grpSpPr>
        <p:sp>
          <p:nvSpPr>
            <p:cNvPr id="12328" name="Line 4"/>
            <p:cNvSpPr>
              <a:spLocks noChangeShapeType="1"/>
            </p:cNvSpPr>
            <p:nvPr/>
          </p:nvSpPr>
          <p:spPr bwMode="auto">
            <a:xfrm>
              <a:off x="2448" y="12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29" name="Text Box 5"/>
            <p:cNvSpPr txBox="1">
              <a:spLocks noChangeArrowheads="1"/>
            </p:cNvSpPr>
            <p:nvPr/>
          </p:nvSpPr>
          <p:spPr bwMode="auto">
            <a:xfrm>
              <a:off x="2016" y="1584"/>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PROCESO</a:t>
              </a:r>
            </a:p>
          </p:txBody>
        </p:sp>
      </p:grpSp>
      <p:grpSp>
        <p:nvGrpSpPr>
          <p:cNvPr id="3" name="Group 6"/>
          <p:cNvGrpSpPr>
            <a:grpSpLocks/>
          </p:cNvGrpSpPr>
          <p:nvPr/>
        </p:nvGrpSpPr>
        <p:grpSpPr bwMode="auto">
          <a:xfrm>
            <a:off x="338668" y="2043114"/>
            <a:ext cx="6021916" cy="787400"/>
            <a:chOff x="336" y="1680"/>
            <a:chExt cx="2845" cy="496"/>
          </a:xfrm>
        </p:grpSpPr>
        <p:sp>
          <p:nvSpPr>
            <p:cNvPr id="12324" name="Line 7"/>
            <p:cNvSpPr>
              <a:spLocks noChangeShapeType="1"/>
            </p:cNvSpPr>
            <p:nvPr/>
          </p:nvSpPr>
          <p:spPr bwMode="auto">
            <a:xfrm flipH="1">
              <a:off x="336"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25" name="Line 8"/>
            <p:cNvSpPr>
              <a:spLocks noChangeShapeType="1"/>
            </p:cNvSpPr>
            <p:nvPr/>
          </p:nvSpPr>
          <p:spPr bwMode="auto">
            <a:xfrm>
              <a:off x="336" y="16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26" name="Line 9"/>
            <p:cNvSpPr>
              <a:spLocks noChangeShapeType="1"/>
            </p:cNvSpPr>
            <p:nvPr/>
          </p:nvSpPr>
          <p:spPr bwMode="auto">
            <a:xfrm>
              <a:off x="336" y="20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27" name="Text Box 10"/>
            <p:cNvSpPr txBox="1">
              <a:spLocks noChangeArrowheads="1"/>
            </p:cNvSpPr>
            <p:nvPr/>
          </p:nvSpPr>
          <p:spPr bwMode="auto">
            <a:xfrm>
              <a:off x="854" y="1943"/>
              <a:ext cx="23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1. Identificación y definición del problema</a:t>
              </a:r>
            </a:p>
          </p:txBody>
        </p:sp>
      </p:grpSp>
      <p:grpSp>
        <p:nvGrpSpPr>
          <p:cNvPr id="4" name="Group 11"/>
          <p:cNvGrpSpPr>
            <a:grpSpLocks/>
          </p:cNvGrpSpPr>
          <p:nvPr/>
        </p:nvGrpSpPr>
        <p:grpSpPr bwMode="auto">
          <a:xfrm>
            <a:off x="338667" y="2652713"/>
            <a:ext cx="5617634" cy="765175"/>
            <a:chOff x="336" y="2064"/>
            <a:chExt cx="2654" cy="482"/>
          </a:xfrm>
        </p:grpSpPr>
        <p:grpSp>
          <p:nvGrpSpPr>
            <p:cNvPr id="12320" name="Group 12"/>
            <p:cNvGrpSpPr>
              <a:grpSpLocks/>
            </p:cNvGrpSpPr>
            <p:nvPr/>
          </p:nvGrpSpPr>
          <p:grpSpPr bwMode="auto">
            <a:xfrm>
              <a:off x="346" y="2313"/>
              <a:ext cx="2644" cy="233"/>
              <a:chOff x="346" y="2313"/>
              <a:chExt cx="2644" cy="233"/>
            </a:xfrm>
          </p:grpSpPr>
          <p:sp>
            <p:nvSpPr>
              <p:cNvPr id="12322" name="Line 13"/>
              <p:cNvSpPr>
                <a:spLocks noChangeShapeType="1"/>
              </p:cNvSpPr>
              <p:nvPr/>
            </p:nvSpPr>
            <p:spPr bwMode="auto">
              <a:xfrm>
                <a:off x="346" y="243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23" name="Text Box 14"/>
              <p:cNvSpPr txBox="1">
                <a:spLocks noChangeArrowheads="1"/>
              </p:cNvSpPr>
              <p:nvPr/>
            </p:nvSpPr>
            <p:spPr bwMode="auto">
              <a:xfrm>
                <a:off x="864" y="2313"/>
                <a:ext cx="2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2. Desarrollo de soluciones alternativas</a:t>
                </a:r>
              </a:p>
            </p:txBody>
          </p:sp>
        </p:grpSp>
        <p:sp>
          <p:nvSpPr>
            <p:cNvPr id="12321" name="Line 15"/>
            <p:cNvSpPr>
              <a:spLocks noChangeShapeType="1"/>
            </p:cNvSpPr>
            <p:nvPr/>
          </p:nvSpPr>
          <p:spPr bwMode="auto">
            <a:xfrm>
              <a:off x="336" y="206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grpSp>
        <p:nvGrpSpPr>
          <p:cNvPr id="6" name="Group 16"/>
          <p:cNvGrpSpPr>
            <a:grpSpLocks/>
          </p:cNvGrpSpPr>
          <p:nvPr/>
        </p:nvGrpSpPr>
        <p:grpSpPr bwMode="auto">
          <a:xfrm>
            <a:off x="338667" y="3262313"/>
            <a:ext cx="6529916" cy="765175"/>
            <a:chOff x="336" y="2448"/>
            <a:chExt cx="3085" cy="482"/>
          </a:xfrm>
        </p:grpSpPr>
        <p:grpSp>
          <p:nvGrpSpPr>
            <p:cNvPr id="12316" name="Group 17"/>
            <p:cNvGrpSpPr>
              <a:grpSpLocks/>
            </p:cNvGrpSpPr>
            <p:nvPr/>
          </p:nvGrpSpPr>
          <p:grpSpPr bwMode="auto">
            <a:xfrm>
              <a:off x="346" y="2697"/>
              <a:ext cx="3075" cy="233"/>
              <a:chOff x="346" y="2688"/>
              <a:chExt cx="3075" cy="233"/>
            </a:xfrm>
          </p:grpSpPr>
          <p:sp>
            <p:nvSpPr>
              <p:cNvPr id="12318" name="Line 18"/>
              <p:cNvSpPr>
                <a:spLocks noChangeShapeType="1"/>
              </p:cNvSpPr>
              <p:nvPr/>
            </p:nvSpPr>
            <p:spPr bwMode="auto">
              <a:xfrm>
                <a:off x="346" y="2809"/>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19" name="Text Box 19"/>
              <p:cNvSpPr txBox="1">
                <a:spLocks noChangeArrowheads="1"/>
              </p:cNvSpPr>
              <p:nvPr/>
            </p:nvSpPr>
            <p:spPr bwMode="auto">
              <a:xfrm>
                <a:off x="864" y="2688"/>
                <a:ext cx="25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3. Evaluación (certeza, riesgo e incertidumbre)</a:t>
                </a:r>
              </a:p>
            </p:txBody>
          </p:sp>
        </p:grpSp>
        <p:sp>
          <p:nvSpPr>
            <p:cNvPr id="12317" name="Line 20"/>
            <p:cNvSpPr>
              <a:spLocks noChangeShapeType="1"/>
            </p:cNvSpPr>
            <p:nvPr/>
          </p:nvSpPr>
          <p:spPr bwMode="auto">
            <a:xfrm>
              <a:off x="336" y="244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grpSp>
        <p:nvGrpSpPr>
          <p:cNvPr id="8" name="Group 21"/>
          <p:cNvGrpSpPr>
            <a:grpSpLocks/>
          </p:cNvGrpSpPr>
          <p:nvPr/>
        </p:nvGrpSpPr>
        <p:grpSpPr bwMode="auto">
          <a:xfrm>
            <a:off x="338667" y="3871913"/>
            <a:ext cx="4375150" cy="688975"/>
            <a:chOff x="336" y="2832"/>
            <a:chExt cx="2067" cy="434"/>
          </a:xfrm>
        </p:grpSpPr>
        <p:grpSp>
          <p:nvGrpSpPr>
            <p:cNvPr id="12312" name="Group 22"/>
            <p:cNvGrpSpPr>
              <a:grpSpLocks/>
            </p:cNvGrpSpPr>
            <p:nvPr/>
          </p:nvGrpSpPr>
          <p:grpSpPr bwMode="auto">
            <a:xfrm>
              <a:off x="336" y="3033"/>
              <a:ext cx="2067" cy="233"/>
              <a:chOff x="336" y="3033"/>
              <a:chExt cx="2067" cy="233"/>
            </a:xfrm>
          </p:grpSpPr>
          <p:sp>
            <p:nvSpPr>
              <p:cNvPr id="12314" name="Line 23"/>
              <p:cNvSpPr>
                <a:spLocks noChangeShapeType="1"/>
              </p:cNvSpPr>
              <p:nvPr/>
            </p:nvSpPr>
            <p:spPr bwMode="auto">
              <a:xfrm>
                <a:off x="336" y="315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15" name="Text Box 24"/>
              <p:cNvSpPr txBox="1">
                <a:spLocks noChangeArrowheads="1"/>
              </p:cNvSpPr>
              <p:nvPr/>
            </p:nvSpPr>
            <p:spPr bwMode="auto">
              <a:xfrm>
                <a:off x="854" y="3033"/>
                <a:ext cx="15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4. Selección de alternativas</a:t>
                </a:r>
              </a:p>
            </p:txBody>
          </p:sp>
        </p:grpSp>
        <p:sp>
          <p:nvSpPr>
            <p:cNvPr id="12313" name="Line 25"/>
            <p:cNvSpPr>
              <a:spLocks noChangeShapeType="1"/>
            </p:cNvSpPr>
            <p:nvPr/>
          </p:nvSpPr>
          <p:spPr bwMode="auto">
            <a:xfrm>
              <a:off x="336" y="283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grpSp>
        <p:nvGrpSpPr>
          <p:cNvPr id="10" name="Group 26"/>
          <p:cNvGrpSpPr>
            <a:grpSpLocks/>
          </p:cNvGrpSpPr>
          <p:nvPr/>
        </p:nvGrpSpPr>
        <p:grpSpPr bwMode="auto">
          <a:xfrm>
            <a:off x="338667" y="4405313"/>
            <a:ext cx="4389967" cy="765175"/>
            <a:chOff x="336" y="3168"/>
            <a:chExt cx="2074" cy="482"/>
          </a:xfrm>
        </p:grpSpPr>
        <p:grpSp>
          <p:nvGrpSpPr>
            <p:cNvPr id="12308" name="Group 27"/>
            <p:cNvGrpSpPr>
              <a:grpSpLocks/>
            </p:cNvGrpSpPr>
            <p:nvPr/>
          </p:nvGrpSpPr>
          <p:grpSpPr bwMode="auto">
            <a:xfrm>
              <a:off x="336" y="3417"/>
              <a:ext cx="2074" cy="233"/>
              <a:chOff x="336" y="3465"/>
              <a:chExt cx="2074" cy="233"/>
            </a:xfrm>
          </p:grpSpPr>
          <p:sp>
            <p:nvSpPr>
              <p:cNvPr id="12310" name="Line 28"/>
              <p:cNvSpPr>
                <a:spLocks noChangeShapeType="1"/>
              </p:cNvSpPr>
              <p:nvPr/>
            </p:nvSpPr>
            <p:spPr bwMode="auto">
              <a:xfrm>
                <a:off x="336" y="358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11" name="Text Box 29"/>
              <p:cNvSpPr txBox="1">
                <a:spLocks noChangeArrowheads="1"/>
              </p:cNvSpPr>
              <p:nvPr/>
            </p:nvSpPr>
            <p:spPr bwMode="auto">
              <a:xfrm>
                <a:off x="854" y="3465"/>
                <a:ext cx="1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5. Aplicación de la decisión</a:t>
                </a:r>
              </a:p>
            </p:txBody>
          </p:sp>
        </p:grpSp>
        <p:sp>
          <p:nvSpPr>
            <p:cNvPr id="12309" name="Line 30"/>
            <p:cNvSpPr>
              <a:spLocks noChangeShapeType="1"/>
            </p:cNvSpPr>
            <p:nvPr/>
          </p:nvSpPr>
          <p:spPr bwMode="auto">
            <a:xfrm>
              <a:off x="336"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grpSp>
        <p:nvGrpSpPr>
          <p:cNvPr id="12" name="Group 31"/>
          <p:cNvGrpSpPr>
            <a:grpSpLocks/>
          </p:cNvGrpSpPr>
          <p:nvPr/>
        </p:nvGrpSpPr>
        <p:grpSpPr bwMode="auto">
          <a:xfrm>
            <a:off x="334434" y="5014913"/>
            <a:ext cx="3816350" cy="917575"/>
            <a:chOff x="334" y="3552"/>
            <a:chExt cx="1803" cy="578"/>
          </a:xfrm>
        </p:grpSpPr>
        <p:grpSp>
          <p:nvGrpSpPr>
            <p:cNvPr id="12304" name="Group 32"/>
            <p:cNvGrpSpPr>
              <a:grpSpLocks/>
            </p:cNvGrpSpPr>
            <p:nvPr/>
          </p:nvGrpSpPr>
          <p:grpSpPr bwMode="auto">
            <a:xfrm>
              <a:off x="334" y="3897"/>
              <a:ext cx="1803" cy="233"/>
              <a:chOff x="334" y="3897"/>
              <a:chExt cx="1803" cy="233"/>
            </a:xfrm>
          </p:grpSpPr>
          <p:sp>
            <p:nvSpPr>
              <p:cNvPr id="12306" name="Line 33"/>
              <p:cNvSpPr>
                <a:spLocks noChangeShapeType="1"/>
              </p:cNvSpPr>
              <p:nvPr/>
            </p:nvSpPr>
            <p:spPr bwMode="auto">
              <a:xfrm>
                <a:off x="334" y="401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07" name="Text Box 34"/>
              <p:cNvSpPr txBox="1">
                <a:spLocks noChangeArrowheads="1"/>
              </p:cNvSpPr>
              <p:nvPr/>
            </p:nvSpPr>
            <p:spPr bwMode="auto">
              <a:xfrm>
                <a:off x="852" y="3897"/>
                <a:ext cx="12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a:latin typeface="Century Gothic" panose="020B0502020202020204" pitchFamily="34" charset="0"/>
                  </a:rPr>
                  <a:t>6. Evaluación y control</a:t>
                </a:r>
              </a:p>
            </p:txBody>
          </p:sp>
        </p:grpSp>
        <p:sp>
          <p:nvSpPr>
            <p:cNvPr id="12305" name="Line 35"/>
            <p:cNvSpPr>
              <a:spLocks noChangeShapeType="1"/>
            </p:cNvSpPr>
            <p:nvPr/>
          </p:nvSpPr>
          <p:spPr bwMode="auto">
            <a:xfrm>
              <a:off x="336" y="355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grpSp>
        <p:nvGrpSpPr>
          <p:cNvPr id="14" name="Group 36"/>
          <p:cNvGrpSpPr>
            <a:grpSpLocks/>
          </p:cNvGrpSpPr>
          <p:nvPr/>
        </p:nvGrpSpPr>
        <p:grpSpPr bwMode="auto">
          <a:xfrm>
            <a:off x="5712885" y="1746250"/>
            <a:ext cx="5353049" cy="584200"/>
            <a:chOff x="2699" y="1100"/>
            <a:chExt cx="2529" cy="368"/>
          </a:xfrm>
        </p:grpSpPr>
        <p:sp>
          <p:nvSpPr>
            <p:cNvPr id="12302" name="Text Box 37"/>
            <p:cNvSpPr txBox="1">
              <a:spLocks noChangeArrowheads="1"/>
            </p:cNvSpPr>
            <p:nvPr/>
          </p:nvSpPr>
          <p:spPr bwMode="auto">
            <a:xfrm>
              <a:off x="3104" y="1100"/>
              <a:ext cx="2124"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altLang="es-ES" sz="1600" b="1">
                  <a:latin typeface="Century Gothic" panose="020B0502020202020204" pitchFamily="34" charset="0"/>
                </a:rPr>
                <a:t>Secuencia de pensamiento y deliberación </a:t>
              </a:r>
            </a:p>
            <a:p>
              <a:pPr eaLnBrk="1" hangingPunct="1"/>
              <a:r>
                <a:rPr lang="es-ES" altLang="es-ES" sz="1600" b="1">
                  <a:latin typeface="Century Gothic" panose="020B0502020202020204" pitchFamily="34" charset="0"/>
                </a:rPr>
                <a:t>del que resulta una decisión</a:t>
              </a:r>
            </a:p>
          </p:txBody>
        </p:sp>
        <p:sp>
          <p:nvSpPr>
            <p:cNvPr id="12303" name="Line 38"/>
            <p:cNvSpPr>
              <a:spLocks noChangeShapeType="1"/>
            </p:cNvSpPr>
            <p:nvPr/>
          </p:nvSpPr>
          <p:spPr bwMode="auto">
            <a:xfrm>
              <a:off x="2699" y="1298"/>
              <a:ext cx="31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b="1">
                <a:latin typeface="Century Gothic" panose="020B0502020202020204" pitchFamily="34" charset="0"/>
              </a:endParaRPr>
            </a:p>
          </p:txBody>
        </p:sp>
      </p:grpSp>
      <p:grpSp>
        <p:nvGrpSpPr>
          <p:cNvPr id="15" name="Group 39"/>
          <p:cNvGrpSpPr>
            <a:grpSpLocks/>
          </p:cNvGrpSpPr>
          <p:nvPr/>
        </p:nvGrpSpPr>
        <p:grpSpPr bwMode="auto">
          <a:xfrm>
            <a:off x="8015817" y="2492375"/>
            <a:ext cx="2840566" cy="3600450"/>
            <a:chOff x="3787" y="1570"/>
            <a:chExt cx="1342" cy="2268"/>
          </a:xfrm>
        </p:grpSpPr>
        <p:sp>
          <p:nvSpPr>
            <p:cNvPr id="12300" name="AutoShape 40"/>
            <p:cNvSpPr>
              <a:spLocks/>
            </p:cNvSpPr>
            <p:nvPr/>
          </p:nvSpPr>
          <p:spPr bwMode="auto">
            <a:xfrm>
              <a:off x="3787" y="1570"/>
              <a:ext cx="182" cy="2268"/>
            </a:xfrm>
            <a:prstGeom prst="rightBrace">
              <a:avLst>
                <a:gd name="adj1" fmla="val 10384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b="1">
                <a:latin typeface="Century Gothic" panose="020B0502020202020204" pitchFamily="34" charset="0"/>
              </a:endParaRPr>
            </a:p>
          </p:txBody>
        </p:sp>
        <p:sp>
          <p:nvSpPr>
            <p:cNvPr id="12301" name="Text Box 41"/>
            <p:cNvSpPr txBox="1">
              <a:spLocks noChangeArrowheads="1"/>
            </p:cNvSpPr>
            <p:nvPr/>
          </p:nvSpPr>
          <p:spPr bwMode="auto">
            <a:xfrm>
              <a:off x="4207" y="2432"/>
              <a:ext cx="9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1400" b="1">
                  <a:latin typeface="Century Gothic" panose="020B0502020202020204" pitchFamily="34" charset="0"/>
                </a:rPr>
                <a:t>DECISIONES </a:t>
              </a:r>
            </a:p>
            <a:p>
              <a:pPr algn="ctr" eaLnBrk="1" hangingPunct="1"/>
              <a:r>
                <a:rPr lang="es-ES" altLang="es-ES" sz="1400" b="1">
                  <a:latin typeface="Century Gothic" panose="020B0502020202020204" pitchFamily="34" charset="0"/>
                </a:rPr>
                <a:t>NO PROGRAMADAS</a:t>
              </a:r>
            </a:p>
          </p:txBody>
        </p:sp>
      </p:grpSp>
      <p:pic>
        <p:nvPicPr>
          <p:cNvPr id="42"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771596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ppt_x</p:attrName>
                                        </p:attrNameLst>
                                      </p:cBhvr>
                                      <p:tavLst>
                                        <p:tav tm="0">
                                          <p:val>
                                            <p:strVal val="#ppt_x+#ppt_w/2"/>
                                          </p:val>
                                        </p:tav>
                                        <p:tav tm="100000">
                                          <p:val>
                                            <p:strVal val="#ppt_x"/>
                                          </p:val>
                                        </p:tav>
                                      </p:tavLst>
                                    </p:anim>
                                    <p:anim calcmode="lin" valueType="num">
                                      <p:cBhvr>
                                        <p:cTn id="46" dur="500" fill="hold"/>
                                        <p:tgtEl>
                                          <p:spTgt spid="10"/>
                                        </p:tgtEl>
                                        <p:attrNameLst>
                                          <p:attrName>ppt_y</p:attrName>
                                        </p:attrNameLst>
                                      </p:cBhvr>
                                      <p:tavLst>
                                        <p:tav tm="0">
                                          <p:val>
                                            <p:strVal val="#ppt_y"/>
                                          </p:val>
                                        </p:tav>
                                        <p:tav tm="100000">
                                          <p:val>
                                            <p:strVal val="#ppt_y"/>
                                          </p:val>
                                        </p:tav>
                                      </p:tavLst>
                                    </p:anim>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0-#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1+#ppt_w/2"/>
                                          </p:val>
                                        </p:tav>
                                        <p:tav tm="100000">
                                          <p:val>
                                            <p:strVal val="#ppt_x"/>
                                          </p:val>
                                        </p:tav>
                                      </p:tavLst>
                                    </p:anim>
                                    <p:anim calcmode="lin" valueType="num">
                                      <p:cBhvr additive="base">
                                        <p:cTn id="6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ctrTitle"/>
          </p:nvPr>
        </p:nvSpPr>
        <p:spPr bwMode="auto">
          <a:xfrm>
            <a:off x="381689" y="1892902"/>
            <a:ext cx="7912002"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ES" altLang="es-ES" sz="3200" b="1" dirty="0">
                <a:latin typeface="Century Gothic" panose="020B0502020202020204" pitchFamily="34" charset="0"/>
              </a:rPr>
              <a:t>2. Objetivos </a:t>
            </a:r>
            <a:br>
              <a:rPr lang="es-ES" sz="3200" b="1" dirty="0">
                <a:latin typeface="Century Gothic" panose="020B0502020202020204" pitchFamily="34" charset="0"/>
              </a:rPr>
            </a:br>
            <a:endParaRPr lang="es-ES" sz="3200" b="1" dirty="0">
              <a:latin typeface="Century Gothic" panose="020B0502020202020204" pitchFamily="34" charset="0"/>
            </a:endParaRP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1715" y="3134142"/>
            <a:ext cx="4266360" cy="324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5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7" name="Imagen 6">
            <a:extLst>
              <a:ext uri="{FF2B5EF4-FFF2-40B4-BE49-F238E27FC236}">
                <a16:creationId xmlns:a16="http://schemas.microsoft.com/office/drawing/2014/main" id="{B2BBBAA0-98A0-4498-ABCD-DEF0AB10D247}"/>
              </a:ext>
            </a:extLst>
          </p:cNvPr>
          <p:cNvPicPr>
            <a:picLocks noChangeAspect="1"/>
          </p:cNvPicPr>
          <p:nvPr/>
        </p:nvPicPr>
        <p:blipFill rotWithShape="1">
          <a:blip r:embed="rId3"/>
          <a:srcRect l="18443" t="18887" r="20070" b="5467"/>
          <a:stretch/>
        </p:blipFill>
        <p:spPr>
          <a:xfrm>
            <a:off x="1533307" y="542925"/>
            <a:ext cx="9125385" cy="6315075"/>
          </a:xfrm>
          <a:prstGeom prst="rect">
            <a:avLst/>
          </a:prstGeom>
        </p:spPr>
      </p:pic>
    </p:spTree>
    <p:extLst>
      <p:ext uri="{BB962C8B-B14F-4D97-AF65-F5344CB8AC3E}">
        <p14:creationId xmlns:p14="http://schemas.microsoft.com/office/powerpoint/2010/main" val="4265178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2" name="Imagen 1">
            <a:extLst>
              <a:ext uri="{FF2B5EF4-FFF2-40B4-BE49-F238E27FC236}">
                <a16:creationId xmlns:a16="http://schemas.microsoft.com/office/drawing/2014/main" id="{D7B43120-4C50-48D9-AB8D-A1BEAF639D20}"/>
              </a:ext>
            </a:extLst>
          </p:cNvPr>
          <p:cNvPicPr>
            <a:picLocks noChangeAspect="1"/>
          </p:cNvPicPr>
          <p:nvPr/>
        </p:nvPicPr>
        <p:blipFill rotWithShape="1">
          <a:blip r:embed="rId3"/>
          <a:srcRect l="23801" t="28844" r="33572" b="18640"/>
          <a:stretch/>
        </p:blipFill>
        <p:spPr>
          <a:xfrm>
            <a:off x="1912776" y="542925"/>
            <a:ext cx="9004041" cy="6239783"/>
          </a:xfrm>
          <a:prstGeom prst="rect">
            <a:avLst/>
          </a:prstGeom>
        </p:spPr>
      </p:pic>
    </p:spTree>
    <p:extLst>
      <p:ext uri="{BB962C8B-B14F-4D97-AF65-F5344CB8AC3E}">
        <p14:creationId xmlns:p14="http://schemas.microsoft.com/office/powerpoint/2010/main" val="2784335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10300" y="3144645"/>
            <a:ext cx="11212082" cy="1293540"/>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redondeado"/>
          <p:cNvSpPr/>
          <p:nvPr/>
        </p:nvSpPr>
        <p:spPr>
          <a:xfrm>
            <a:off x="354776" y="1546867"/>
            <a:ext cx="11212081" cy="1036319"/>
          </a:xfrm>
          <a:prstGeom prst="roundRect">
            <a:avLst/>
          </a:prstGeom>
          <a:solidFill>
            <a:srgbClr val="FF66F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298" name="Rectangle 4"/>
          <p:cNvSpPr>
            <a:spLocks noChangeArrowheads="1"/>
          </p:cNvSpPr>
          <p:nvPr/>
        </p:nvSpPr>
        <p:spPr bwMode="auto">
          <a:xfrm>
            <a:off x="811850" y="815009"/>
            <a:ext cx="10639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2400" b="1" dirty="0">
                <a:solidFill>
                  <a:srgbClr val="800080"/>
                </a:solidFill>
                <a:latin typeface="Century Gothic" panose="020B0502020202020204" pitchFamily="34" charset="0"/>
              </a:rPr>
              <a:t>Objetivos</a:t>
            </a:r>
            <a:endParaRPr lang="es-ES" altLang="es-ES" sz="2200" b="1" dirty="0">
              <a:solidFill>
                <a:srgbClr val="800080"/>
              </a:solidFill>
              <a:latin typeface="Century Gothic" panose="020B0502020202020204" pitchFamily="34" charset="0"/>
            </a:endParaRPr>
          </a:p>
        </p:txBody>
      </p:sp>
      <p:sp>
        <p:nvSpPr>
          <p:cNvPr id="2" name="1 Rectángulo"/>
          <p:cNvSpPr/>
          <p:nvPr/>
        </p:nvSpPr>
        <p:spPr>
          <a:xfrm>
            <a:off x="625143" y="1196531"/>
            <a:ext cx="10826221" cy="3077766"/>
          </a:xfrm>
          <a:prstGeom prst="rect">
            <a:avLst/>
          </a:prstGeom>
        </p:spPr>
        <p:txBody>
          <a:bodyPr wrap="square">
            <a:spAutoFit/>
          </a:bodyPr>
          <a:lstStyle/>
          <a:p>
            <a:pPr marL="285750" indent="-285750">
              <a:buFont typeface="Wingdings" panose="05000000000000000000" pitchFamily="2" charset="2"/>
              <a:buChar char="§"/>
            </a:pPr>
            <a:endParaRPr lang="es-ES" sz="1400" b="1" dirty="0">
              <a:latin typeface="Century Gothic" panose="020B0502020202020204" pitchFamily="34" charset="0"/>
            </a:endParaRPr>
          </a:p>
          <a:p>
            <a:pPr algn="ctr"/>
            <a:endParaRPr lang="es-ES" sz="1600" b="1" dirty="0">
              <a:latin typeface="Century Gothic" panose="020B0502020202020204" pitchFamily="34" charset="0"/>
            </a:endParaRPr>
          </a:p>
          <a:p>
            <a:pPr algn="ctr"/>
            <a:r>
              <a:rPr lang="es-ES" sz="1600" b="1" dirty="0">
                <a:latin typeface="Century Gothic" panose="020B0502020202020204" pitchFamily="34" charset="0"/>
              </a:rPr>
              <a:t>Son un compromiso de la organización para producir resultados específicos en un tiempo determinado, por medio de los cuales se puede medir el avance de la misma. Han de ser congruentes y consistentes con la finalidad socioeconómica básica de la organización</a:t>
            </a:r>
          </a:p>
          <a:p>
            <a:pPr algn="ctr"/>
            <a:endParaRPr lang="es-ES" sz="1600" b="1" dirty="0">
              <a:solidFill>
                <a:schemeClr val="bg1"/>
              </a:solidFill>
              <a:latin typeface="Century Gothic" panose="020B0502020202020204" pitchFamily="34" charset="0"/>
            </a:endParaRPr>
          </a:p>
          <a:p>
            <a:pPr algn="ctr"/>
            <a:endParaRPr lang="es-ES" sz="1600" b="1" dirty="0">
              <a:solidFill>
                <a:schemeClr val="bg1"/>
              </a:solidFill>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r>
              <a:rPr lang="es-ES" sz="1600" b="1" dirty="0">
                <a:latin typeface="Century Gothic" panose="020B0502020202020204" pitchFamily="34" charset="0"/>
              </a:rPr>
              <a:t>Describen los resultados específicos mensurables / Generalmente cuantificables y con un horizonte temporal determinado</a:t>
            </a:r>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5"/>
            <a:ext cx="12192000" cy="542501"/>
          </a:xfrm>
          <a:prstGeom prst="rect">
            <a:avLst/>
          </a:prstGeom>
        </p:spPr>
      </p:pic>
      <p:sp>
        <p:nvSpPr>
          <p:cNvPr id="8" name="7 Rectángulo"/>
          <p:cNvSpPr/>
          <p:nvPr/>
        </p:nvSpPr>
        <p:spPr>
          <a:xfrm>
            <a:off x="68366" y="111095"/>
            <a:ext cx="3922520" cy="369332"/>
          </a:xfrm>
          <a:prstGeom prst="rect">
            <a:avLst/>
          </a:prstGeom>
        </p:spPr>
        <p:txBody>
          <a:bodyPr wrap="square">
            <a:spAutoFit/>
          </a:bodyPr>
          <a:lstStyle/>
          <a:p>
            <a:r>
              <a:rPr lang="es-ES" b="1" dirty="0">
                <a:solidFill>
                  <a:srgbClr val="FFCCFF"/>
                </a:solidFill>
                <a:latin typeface="Century Gothic" pitchFamily="34" charset="0"/>
              </a:rPr>
              <a:t>Tecnología y Diseño Organizativo</a:t>
            </a:r>
          </a:p>
        </p:txBody>
      </p:sp>
      <p:sp>
        <p:nvSpPr>
          <p:cNvPr id="9" name="8 Rectángulo redondeado"/>
          <p:cNvSpPr/>
          <p:nvPr/>
        </p:nvSpPr>
        <p:spPr>
          <a:xfrm>
            <a:off x="310302" y="4775675"/>
            <a:ext cx="11212081" cy="1266202"/>
          </a:xfrm>
          <a:prstGeom prst="roundRect">
            <a:avLst/>
          </a:prstGeom>
          <a:solidFill>
            <a:srgbClr val="FF66FF">
              <a:alpha val="4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chemeClr val="tx1"/>
                </a:solidFill>
                <a:latin typeface="Century Gothic" panose="020B0502020202020204" pitchFamily="34" charset="0"/>
              </a:rPr>
              <a:t>Incluyen metas de desempeño, recursos, mercado, desarrollo de los empleados, productividad y para la motivación y el cambio / Se desglosan en subobjetivos o metas específicas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32976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427475" y="928689"/>
            <a:ext cx="5494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OBJETIVOS: EL FUNDAMENTO DE LA PLANIFICACIÓN</a:t>
            </a:r>
          </a:p>
        </p:txBody>
      </p:sp>
      <p:grpSp>
        <p:nvGrpSpPr>
          <p:cNvPr id="2" name="Group 3"/>
          <p:cNvGrpSpPr>
            <a:grpSpLocks/>
          </p:cNvGrpSpPr>
          <p:nvPr/>
        </p:nvGrpSpPr>
        <p:grpSpPr bwMode="auto">
          <a:xfrm>
            <a:off x="3381616" y="1449388"/>
            <a:ext cx="5384800" cy="1066800"/>
            <a:chOff x="768" y="912"/>
            <a:chExt cx="2544" cy="672"/>
          </a:xfrm>
          <a:solidFill>
            <a:srgbClr val="FFCCFF"/>
          </a:solidFill>
        </p:grpSpPr>
        <p:sp>
          <p:nvSpPr>
            <p:cNvPr id="6157" name="Rectangle 4"/>
            <p:cNvSpPr>
              <a:spLocks noChangeArrowheads="1"/>
            </p:cNvSpPr>
            <p:nvPr/>
          </p:nvSpPr>
          <p:spPr bwMode="auto">
            <a:xfrm>
              <a:off x="768" y="912"/>
              <a:ext cx="2544" cy="672"/>
            </a:xfrm>
            <a:prstGeom prst="rect">
              <a:avLst/>
            </a:prstGeom>
            <a:grpFill/>
            <a:ln w="9525">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sz="1600">
                <a:latin typeface="Century Gothic" panose="020B0502020202020204" pitchFamily="34" charset="0"/>
              </a:endParaRPr>
            </a:p>
          </p:txBody>
        </p:sp>
        <p:sp>
          <p:nvSpPr>
            <p:cNvPr id="6158" name="Text Box 5"/>
            <p:cNvSpPr txBox="1">
              <a:spLocks noChangeArrowheads="1"/>
            </p:cNvSpPr>
            <p:nvPr/>
          </p:nvSpPr>
          <p:spPr bwMode="auto">
            <a:xfrm>
              <a:off x="1012" y="967"/>
              <a:ext cx="1997" cy="5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600" b="1" dirty="0">
                  <a:latin typeface="Century Gothic" panose="020B0502020202020204" pitchFamily="34" charset="0"/>
                </a:rPr>
                <a:t>Establecimiento de objetivos:</a:t>
              </a:r>
            </a:p>
            <a:p>
              <a:pPr algn="ctr" eaLnBrk="1" hangingPunct="1"/>
              <a:r>
                <a:rPr lang="es-ES_tradnl" altLang="es-ES" sz="1600" b="1" dirty="0">
                  <a:latin typeface="Century Gothic" panose="020B0502020202020204" pitchFamily="34" charset="0"/>
                </a:rPr>
                <a:t> </a:t>
              </a:r>
            </a:p>
            <a:p>
              <a:pPr algn="ctr" eaLnBrk="1" hangingPunct="1"/>
              <a:r>
                <a:rPr lang="es-ES_tradnl" altLang="es-ES" sz="1600" b="1" dirty="0">
                  <a:latin typeface="Century Gothic" panose="020B0502020202020204" pitchFamily="34" charset="0"/>
                </a:rPr>
                <a:t>comienzo de la función de planificación</a:t>
              </a:r>
            </a:p>
          </p:txBody>
        </p:sp>
      </p:grpSp>
      <p:grpSp>
        <p:nvGrpSpPr>
          <p:cNvPr id="3" name="13 Grupo"/>
          <p:cNvGrpSpPr>
            <a:grpSpLocks/>
          </p:cNvGrpSpPr>
          <p:nvPr/>
        </p:nvGrpSpPr>
        <p:grpSpPr bwMode="auto">
          <a:xfrm>
            <a:off x="2042445" y="2637023"/>
            <a:ext cx="9102221" cy="2895600"/>
            <a:chOff x="1519088" y="2637023"/>
            <a:chExt cx="5791200" cy="2895600"/>
          </a:xfrm>
          <a:solidFill>
            <a:srgbClr val="FFCCFF"/>
          </a:solidFill>
        </p:grpSpPr>
        <p:grpSp>
          <p:nvGrpSpPr>
            <p:cNvPr id="6149" name="12 Grupo"/>
            <p:cNvGrpSpPr>
              <a:grpSpLocks/>
            </p:cNvGrpSpPr>
            <p:nvPr/>
          </p:nvGrpSpPr>
          <p:grpSpPr bwMode="auto">
            <a:xfrm>
              <a:off x="1519088" y="2637023"/>
              <a:ext cx="5791200" cy="2895600"/>
              <a:chOff x="1519088" y="2637023"/>
              <a:chExt cx="5791200" cy="2895600"/>
            </a:xfrm>
            <a:grpFill/>
          </p:grpSpPr>
          <p:sp>
            <p:nvSpPr>
              <p:cNvPr id="6155" name="Rectangle 6"/>
              <p:cNvSpPr>
                <a:spLocks noChangeArrowheads="1"/>
              </p:cNvSpPr>
              <p:nvPr/>
            </p:nvSpPr>
            <p:spPr bwMode="auto">
              <a:xfrm>
                <a:off x="1519088" y="2637023"/>
                <a:ext cx="5791200" cy="2895600"/>
              </a:xfrm>
              <a:prstGeom prst="rect">
                <a:avLst/>
              </a:prstGeom>
              <a:grpFill/>
              <a:ln w="9525">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sz="1600">
                  <a:latin typeface="Century Gothic" panose="020B0502020202020204" pitchFamily="34" charset="0"/>
                </a:endParaRPr>
              </a:p>
            </p:txBody>
          </p:sp>
          <p:sp>
            <p:nvSpPr>
              <p:cNvPr id="6156" name="Text Box 7"/>
              <p:cNvSpPr txBox="1">
                <a:spLocks noChangeArrowheads="1"/>
              </p:cNvSpPr>
              <p:nvPr/>
            </p:nvSpPr>
            <p:spPr bwMode="auto">
              <a:xfrm>
                <a:off x="2100866" y="2731856"/>
                <a:ext cx="5028964" cy="28007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Necesidad de ...</a:t>
                </a:r>
                <a:endParaRPr lang="es-ES_tradnl" altLang="es-ES" sz="1600" dirty="0">
                  <a:latin typeface="Century Gothic" panose="020B0502020202020204" pitchFamily="34" charset="0"/>
                </a:endParaRPr>
              </a:p>
              <a:p>
                <a:pPr eaLnBrk="1" hangingPunct="1"/>
                <a:endParaRPr lang="es-ES_tradnl" altLang="es-ES" sz="1600" b="1" dirty="0">
                  <a:latin typeface="Century Gothic" panose="020B0502020202020204" pitchFamily="34" charset="0"/>
                </a:endParaRPr>
              </a:p>
              <a:p>
                <a:pPr eaLnBrk="1" hangingPunct="1"/>
                <a:r>
                  <a:rPr lang="es-ES_tradnl" altLang="es-ES" sz="1600" b="1" dirty="0">
                    <a:latin typeface="Century Gothic" panose="020B0502020202020204" pitchFamily="34" charset="0"/>
                  </a:rPr>
                  <a:t>	Satisfacer las expectativas de los diferentes grupos</a:t>
                </a:r>
              </a:p>
              <a:p>
                <a:pPr eaLnBrk="1" hangingPunct="1"/>
                <a:r>
                  <a:rPr lang="es-ES_tradnl" altLang="es-ES" sz="1600" b="1" dirty="0">
                    <a:latin typeface="Century Gothic" panose="020B0502020202020204" pitchFamily="34" charset="0"/>
                  </a:rPr>
                  <a:t>	</a:t>
                </a:r>
              </a:p>
              <a:p>
                <a:pPr eaLnBrk="1" hangingPunct="1"/>
                <a:r>
                  <a:rPr lang="es-ES_tradnl" altLang="es-ES" sz="1600" b="1" dirty="0">
                    <a:latin typeface="Century Gothic" panose="020B0502020202020204" pitchFamily="34" charset="0"/>
                  </a:rPr>
                  <a:t>	Priorización</a:t>
                </a:r>
              </a:p>
              <a:p>
                <a:pPr eaLnBrk="1" hangingPunct="1"/>
                <a:r>
                  <a:rPr lang="es-ES_tradnl" altLang="es-ES" sz="1600" b="1" dirty="0">
                    <a:latin typeface="Century Gothic" panose="020B0502020202020204" pitchFamily="34" charset="0"/>
                  </a:rPr>
                  <a:t>	</a:t>
                </a:r>
              </a:p>
              <a:p>
                <a:pPr eaLnBrk="1" hangingPunct="1"/>
                <a:r>
                  <a:rPr lang="es-ES_tradnl" altLang="es-ES" sz="1600" b="1" dirty="0">
                    <a:latin typeface="Century Gothic" panose="020B0502020202020204" pitchFamily="34" charset="0"/>
                  </a:rPr>
                  <a:t>	Momento (plazo)</a:t>
                </a:r>
              </a:p>
              <a:p>
                <a:pPr eaLnBrk="1" hangingPunct="1"/>
                <a:r>
                  <a:rPr lang="es-ES_tradnl" altLang="es-ES" sz="1600" b="1" dirty="0">
                    <a:latin typeface="Century Gothic" panose="020B0502020202020204" pitchFamily="34" charset="0"/>
                  </a:rPr>
                  <a:t>	</a:t>
                </a:r>
              </a:p>
              <a:p>
                <a:pPr eaLnBrk="1" hangingPunct="1"/>
                <a:r>
                  <a:rPr lang="es-ES_tradnl" altLang="es-ES" sz="1600" b="1" dirty="0">
                    <a:latin typeface="Century Gothic" panose="020B0502020202020204" pitchFamily="34" charset="0"/>
                  </a:rPr>
                  <a:t>	Resolver conflictos entre objetivos</a:t>
                </a:r>
              </a:p>
              <a:p>
                <a:pPr eaLnBrk="1" hangingPunct="1"/>
                <a:r>
                  <a:rPr lang="es-ES_tradnl" altLang="es-ES" sz="1600" b="1" dirty="0">
                    <a:latin typeface="Century Gothic" panose="020B0502020202020204" pitchFamily="34" charset="0"/>
                  </a:rPr>
                  <a:t>	</a:t>
                </a:r>
              </a:p>
              <a:p>
                <a:pPr eaLnBrk="1" hangingPunct="1"/>
                <a:r>
                  <a:rPr lang="es-ES_tradnl" altLang="es-ES" sz="1600" b="1" dirty="0">
                    <a:latin typeface="Century Gothic" panose="020B0502020202020204" pitchFamily="34" charset="0"/>
                  </a:rPr>
                  <a:t>	Medición para posterior evaluación.</a:t>
                </a:r>
              </a:p>
            </p:txBody>
          </p:sp>
        </p:grpSp>
        <p:sp>
          <p:nvSpPr>
            <p:cNvPr id="6150" name="Line 8"/>
            <p:cNvSpPr>
              <a:spLocks noChangeShapeType="1"/>
            </p:cNvSpPr>
            <p:nvPr/>
          </p:nvSpPr>
          <p:spPr bwMode="auto">
            <a:xfrm>
              <a:off x="2286000" y="3506788"/>
              <a:ext cx="228600" cy="0"/>
            </a:xfrm>
            <a:prstGeom prst="line">
              <a:avLst/>
            </a:prstGeom>
            <a:grpFill/>
            <a:ln w="9525">
              <a:solidFill>
                <a:schemeClr val="tx1"/>
              </a:solidFill>
              <a:round/>
              <a:headEnd/>
              <a:tailEnd type="triangle" w="med" len="med"/>
            </a:ln>
          </p:spPr>
          <p:txBody>
            <a:bodyPr wrap="none" anchor="ctr"/>
            <a:lstStyle/>
            <a:p>
              <a:endParaRPr lang="es-ES" sz="1600">
                <a:latin typeface="Century Gothic" panose="020B0502020202020204" pitchFamily="34" charset="0"/>
              </a:endParaRPr>
            </a:p>
          </p:txBody>
        </p:sp>
        <p:sp>
          <p:nvSpPr>
            <p:cNvPr id="6151" name="Line 9"/>
            <p:cNvSpPr>
              <a:spLocks noChangeShapeType="1"/>
            </p:cNvSpPr>
            <p:nvPr/>
          </p:nvSpPr>
          <p:spPr bwMode="auto">
            <a:xfrm>
              <a:off x="2286000" y="3963988"/>
              <a:ext cx="228600" cy="0"/>
            </a:xfrm>
            <a:prstGeom prst="line">
              <a:avLst/>
            </a:prstGeom>
            <a:grpFill/>
            <a:ln w="9525">
              <a:solidFill>
                <a:schemeClr val="tx1"/>
              </a:solidFill>
              <a:round/>
              <a:headEnd/>
              <a:tailEnd type="triangle" w="med" len="med"/>
            </a:ln>
          </p:spPr>
          <p:txBody>
            <a:bodyPr wrap="none" anchor="ctr"/>
            <a:lstStyle/>
            <a:p>
              <a:endParaRPr lang="es-ES" sz="1600">
                <a:latin typeface="Century Gothic" panose="020B0502020202020204" pitchFamily="34" charset="0"/>
              </a:endParaRPr>
            </a:p>
          </p:txBody>
        </p:sp>
        <p:sp>
          <p:nvSpPr>
            <p:cNvPr id="6152" name="Line 10"/>
            <p:cNvSpPr>
              <a:spLocks noChangeShapeType="1"/>
            </p:cNvSpPr>
            <p:nvPr/>
          </p:nvSpPr>
          <p:spPr bwMode="auto">
            <a:xfrm>
              <a:off x="2286000" y="4421188"/>
              <a:ext cx="228600" cy="0"/>
            </a:xfrm>
            <a:prstGeom prst="line">
              <a:avLst/>
            </a:prstGeom>
            <a:grpFill/>
            <a:ln w="9525">
              <a:solidFill>
                <a:schemeClr val="tx1"/>
              </a:solidFill>
              <a:round/>
              <a:headEnd/>
              <a:tailEnd type="triangle" w="med" len="med"/>
            </a:ln>
          </p:spPr>
          <p:txBody>
            <a:bodyPr wrap="none" anchor="ctr"/>
            <a:lstStyle/>
            <a:p>
              <a:endParaRPr lang="es-ES" sz="1600">
                <a:latin typeface="Century Gothic" panose="020B0502020202020204" pitchFamily="34" charset="0"/>
              </a:endParaRPr>
            </a:p>
          </p:txBody>
        </p:sp>
        <p:sp>
          <p:nvSpPr>
            <p:cNvPr id="6153" name="Line 11"/>
            <p:cNvSpPr>
              <a:spLocks noChangeShapeType="1"/>
            </p:cNvSpPr>
            <p:nvPr/>
          </p:nvSpPr>
          <p:spPr bwMode="auto">
            <a:xfrm>
              <a:off x="2286000" y="4878388"/>
              <a:ext cx="228600" cy="0"/>
            </a:xfrm>
            <a:prstGeom prst="line">
              <a:avLst/>
            </a:prstGeom>
            <a:grpFill/>
            <a:ln w="9525">
              <a:solidFill>
                <a:schemeClr val="tx1"/>
              </a:solidFill>
              <a:round/>
              <a:headEnd/>
              <a:tailEnd type="triangle" w="med" len="med"/>
            </a:ln>
          </p:spPr>
          <p:txBody>
            <a:bodyPr wrap="none" anchor="ctr"/>
            <a:lstStyle/>
            <a:p>
              <a:endParaRPr lang="es-ES" sz="1600">
                <a:latin typeface="Century Gothic" panose="020B0502020202020204" pitchFamily="34" charset="0"/>
              </a:endParaRPr>
            </a:p>
          </p:txBody>
        </p:sp>
        <p:sp>
          <p:nvSpPr>
            <p:cNvPr id="6154" name="Line 12"/>
            <p:cNvSpPr>
              <a:spLocks noChangeShapeType="1"/>
            </p:cNvSpPr>
            <p:nvPr/>
          </p:nvSpPr>
          <p:spPr bwMode="auto">
            <a:xfrm>
              <a:off x="2286000" y="5335588"/>
              <a:ext cx="228600" cy="0"/>
            </a:xfrm>
            <a:prstGeom prst="line">
              <a:avLst/>
            </a:prstGeom>
            <a:grpFill/>
            <a:ln w="9525">
              <a:solidFill>
                <a:schemeClr val="tx1"/>
              </a:solidFill>
              <a:round/>
              <a:headEnd/>
              <a:tailEnd type="triangle" w="med" len="med"/>
            </a:ln>
          </p:spPr>
          <p:txBody>
            <a:bodyPr wrap="none" anchor="ctr"/>
            <a:lstStyle/>
            <a:p>
              <a:endParaRPr lang="es-ES" sz="1600">
                <a:latin typeface="Century Gothic" panose="020B0502020202020204" pitchFamily="34" charset="0"/>
              </a:endParaRPr>
            </a:p>
          </p:txBody>
        </p:sp>
      </p:grpSp>
      <p:pic>
        <p:nvPicPr>
          <p:cNvPr id="15"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16" name="1 Rectángulo"/>
          <p:cNvSpPr/>
          <p:nvPr/>
        </p:nvSpPr>
        <p:spPr>
          <a:xfrm>
            <a:off x="94004" y="84461"/>
            <a:ext cx="3896881" cy="369332"/>
          </a:xfrm>
          <a:prstGeom prst="rect">
            <a:avLst/>
          </a:prstGeom>
        </p:spPr>
        <p:txBody>
          <a:bodyPr wrap="square">
            <a:spAutoFit/>
          </a:bodyPr>
          <a:lstStyle/>
          <a:p>
            <a:r>
              <a:rPr lang="es-ES" b="1" dirty="0">
                <a:solidFill>
                  <a:schemeClr val="bg1"/>
                </a:solidFill>
                <a:latin typeface="Century Gothic" pitchFamily="34" charset="0"/>
              </a:rPr>
              <a:t>EMPRESA</a:t>
            </a:r>
          </a:p>
        </p:txBody>
      </p:sp>
    </p:spTree>
    <p:extLst>
      <p:ext uri="{BB962C8B-B14F-4D97-AF65-F5344CB8AC3E}">
        <p14:creationId xmlns:p14="http://schemas.microsoft.com/office/powerpoint/2010/main" val="1791166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85123" y="956549"/>
            <a:ext cx="10297683" cy="124348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70" name="Rectangle 2"/>
          <p:cNvSpPr>
            <a:spLocks noChangeArrowheads="1"/>
          </p:cNvSpPr>
          <p:nvPr/>
        </p:nvSpPr>
        <p:spPr bwMode="auto">
          <a:xfrm>
            <a:off x="2876551" y="1000125"/>
            <a:ext cx="3921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CONFLICTO ENTRE LOS OBJETIVOS</a:t>
            </a:r>
          </a:p>
        </p:txBody>
      </p:sp>
      <p:grpSp>
        <p:nvGrpSpPr>
          <p:cNvPr id="2" name="Group 3"/>
          <p:cNvGrpSpPr>
            <a:grpSpLocks/>
          </p:cNvGrpSpPr>
          <p:nvPr/>
        </p:nvGrpSpPr>
        <p:grpSpPr bwMode="auto">
          <a:xfrm>
            <a:off x="1555751" y="1109664"/>
            <a:ext cx="9613900" cy="1119189"/>
            <a:chOff x="576" y="1173"/>
            <a:chExt cx="4542" cy="705"/>
          </a:xfrm>
        </p:grpSpPr>
        <p:sp>
          <p:nvSpPr>
            <p:cNvPr id="7193" name="Line 4"/>
            <p:cNvSpPr>
              <a:spLocks noChangeShapeType="1"/>
            </p:cNvSpPr>
            <p:nvPr/>
          </p:nvSpPr>
          <p:spPr bwMode="auto">
            <a:xfrm>
              <a:off x="586" y="153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7194" name="Text Box 5"/>
            <p:cNvSpPr txBox="1">
              <a:spLocks noChangeArrowheads="1"/>
            </p:cNvSpPr>
            <p:nvPr/>
          </p:nvSpPr>
          <p:spPr bwMode="auto">
            <a:xfrm>
              <a:off x="1190" y="1471"/>
              <a:ext cx="392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_tradnl" altLang="es-ES" dirty="0"/>
                <a:t>Diferentes agentes están interesados en la marcha de la empresa (accionistas, empleados, clientes, acreedores, admón. pública...).</a:t>
              </a:r>
            </a:p>
          </p:txBody>
        </p:sp>
        <p:sp>
          <p:nvSpPr>
            <p:cNvPr id="7195" name="Line 6"/>
            <p:cNvSpPr>
              <a:spLocks noChangeShapeType="1"/>
            </p:cNvSpPr>
            <p:nvPr/>
          </p:nvSpPr>
          <p:spPr bwMode="auto">
            <a:xfrm flipH="1">
              <a:off x="576" y="1173"/>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7196" name="Line 7"/>
            <p:cNvSpPr>
              <a:spLocks noChangeShapeType="1"/>
            </p:cNvSpPr>
            <p:nvPr/>
          </p:nvSpPr>
          <p:spPr bwMode="auto">
            <a:xfrm flipH="1">
              <a:off x="576"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
        <p:nvSpPr>
          <p:cNvPr id="7172" name="Line 8"/>
          <p:cNvSpPr>
            <a:spLocks noChangeShapeType="1"/>
          </p:cNvSpPr>
          <p:nvPr/>
        </p:nvSpPr>
        <p:spPr bwMode="auto">
          <a:xfrm>
            <a:off x="5360373" y="21431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73" name="Text Box 9"/>
          <p:cNvSpPr txBox="1">
            <a:spLocks noChangeArrowheads="1"/>
          </p:cNvSpPr>
          <p:nvPr/>
        </p:nvSpPr>
        <p:spPr bwMode="auto">
          <a:xfrm>
            <a:off x="981928" y="2671047"/>
            <a:ext cx="10685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b="1" dirty="0">
                <a:latin typeface="Century Gothic" panose="020B0502020202020204" pitchFamily="34" charset="0"/>
              </a:rPr>
              <a:t>Integración de intereses en el establecimiento de objetivos: Supervivencia de la organización</a:t>
            </a:r>
          </a:p>
        </p:txBody>
      </p:sp>
      <p:grpSp>
        <p:nvGrpSpPr>
          <p:cNvPr id="3" name="Group 10"/>
          <p:cNvGrpSpPr>
            <a:grpSpLocks/>
          </p:cNvGrpSpPr>
          <p:nvPr/>
        </p:nvGrpSpPr>
        <p:grpSpPr bwMode="auto">
          <a:xfrm>
            <a:off x="4448333" y="3133725"/>
            <a:ext cx="1519766" cy="841375"/>
            <a:chOff x="2016" y="2400"/>
            <a:chExt cx="718" cy="530"/>
          </a:xfrm>
        </p:grpSpPr>
        <p:sp>
          <p:nvSpPr>
            <p:cNvPr id="7191" name="Line 11"/>
            <p:cNvSpPr>
              <a:spLocks noChangeShapeType="1"/>
            </p:cNvSpPr>
            <p:nvPr/>
          </p:nvSpPr>
          <p:spPr bwMode="auto">
            <a:xfrm>
              <a:off x="2458" y="24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92" name="Text Box 12"/>
            <p:cNvSpPr txBox="1">
              <a:spLocks noChangeArrowheads="1"/>
            </p:cNvSpPr>
            <p:nvPr/>
          </p:nvSpPr>
          <p:spPr bwMode="auto">
            <a:xfrm>
              <a:off x="2016" y="2736"/>
              <a:ext cx="71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b="1" dirty="0">
                  <a:latin typeface="Century Gothic" panose="020B0502020202020204" pitchFamily="34" charset="0"/>
                </a:rPr>
                <a:t>NEGOCIACIÓN</a:t>
              </a:r>
            </a:p>
          </p:txBody>
        </p:sp>
      </p:grpSp>
      <p:grpSp>
        <p:nvGrpSpPr>
          <p:cNvPr id="4" name="Group 13"/>
          <p:cNvGrpSpPr>
            <a:grpSpLocks/>
          </p:cNvGrpSpPr>
          <p:nvPr/>
        </p:nvGrpSpPr>
        <p:grpSpPr bwMode="auto">
          <a:xfrm>
            <a:off x="2435205" y="3819527"/>
            <a:ext cx="7010400" cy="1893888"/>
            <a:chOff x="1114" y="2880"/>
            <a:chExt cx="3312" cy="1193"/>
          </a:xfrm>
        </p:grpSpPr>
        <p:sp>
          <p:nvSpPr>
            <p:cNvPr id="7176" name="Line 14"/>
            <p:cNvSpPr>
              <a:spLocks noChangeShapeType="1"/>
            </p:cNvSpPr>
            <p:nvPr/>
          </p:nvSpPr>
          <p:spPr bwMode="auto">
            <a:xfrm>
              <a:off x="1114" y="288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grpSp>
          <p:nvGrpSpPr>
            <p:cNvPr id="7177" name="Group 15"/>
            <p:cNvGrpSpPr>
              <a:grpSpLocks/>
            </p:cNvGrpSpPr>
            <p:nvPr/>
          </p:nvGrpSpPr>
          <p:grpSpPr bwMode="auto">
            <a:xfrm>
              <a:off x="1114" y="2880"/>
              <a:ext cx="1872" cy="281"/>
              <a:chOff x="1114" y="2880"/>
              <a:chExt cx="1872" cy="281"/>
            </a:xfrm>
          </p:grpSpPr>
          <p:sp>
            <p:nvSpPr>
              <p:cNvPr id="7188" name="Line 16"/>
              <p:cNvSpPr>
                <a:spLocks noChangeShapeType="1"/>
              </p:cNvSpPr>
              <p:nvPr/>
            </p:nvSpPr>
            <p:spPr bwMode="auto">
              <a:xfrm flipH="1">
                <a:off x="1114" y="288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89" name="Line 17"/>
              <p:cNvSpPr>
                <a:spLocks noChangeShapeType="1"/>
              </p:cNvSpPr>
              <p:nvPr/>
            </p:nvSpPr>
            <p:spPr bwMode="auto">
              <a:xfrm>
                <a:off x="1114" y="3072"/>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90" name="Text Box 18"/>
              <p:cNvSpPr txBox="1">
                <a:spLocks noChangeArrowheads="1"/>
              </p:cNvSpPr>
              <p:nvPr/>
            </p:nvSpPr>
            <p:spPr bwMode="auto">
              <a:xfrm>
                <a:off x="1642" y="2967"/>
                <a:ext cx="13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dirty="0">
                    <a:latin typeface="Century Gothic" panose="020B0502020202020204" pitchFamily="34" charset="0"/>
                  </a:rPr>
                  <a:t>Beneficio c/p - crecimiento l/p</a:t>
                </a:r>
              </a:p>
            </p:txBody>
          </p:sp>
        </p:grpSp>
        <p:sp>
          <p:nvSpPr>
            <p:cNvPr id="7178" name="Line 19"/>
            <p:cNvSpPr>
              <a:spLocks noChangeShapeType="1"/>
            </p:cNvSpPr>
            <p:nvPr/>
          </p:nvSpPr>
          <p:spPr bwMode="auto">
            <a:xfrm>
              <a:off x="1124" y="3241"/>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79" name="Text Box 20"/>
            <p:cNvSpPr txBox="1">
              <a:spLocks noChangeArrowheads="1"/>
            </p:cNvSpPr>
            <p:nvPr/>
          </p:nvSpPr>
          <p:spPr bwMode="auto">
            <a:xfrm>
              <a:off x="1642" y="3159"/>
              <a:ext cx="19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dirty="0">
                  <a:latin typeface="Century Gothic" panose="020B0502020202020204" pitchFamily="34" charset="0"/>
                </a:rPr>
                <a:t>Margen de beneficio - posición competitiva</a:t>
              </a:r>
            </a:p>
          </p:txBody>
        </p:sp>
        <p:sp>
          <p:nvSpPr>
            <p:cNvPr id="7180" name="Line 21"/>
            <p:cNvSpPr>
              <a:spLocks noChangeShapeType="1"/>
            </p:cNvSpPr>
            <p:nvPr/>
          </p:nvSpPr>
          <p:spPr bwMode="auto">
            <a:xfrm>
              <a:off x="1124" y="3433"/>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81" name="Text Box 22"/>
            <p:cNvSpPr txBox="1">
              <a:spLocks noChangeArrowheads="1"/>
            </p:cNvSpPr>
            <p:nvPr/>
          </p:nvSpPr>
          <p:spPr bwMode="auto">
            <a:xfrm>
              <a:off x="1642" y="3351"/>
              <a:ext cx="27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dirty="0">
                  <a:latin typeface="Century Gothic" panose="020B0502020202020204" pitchFamily="34" charset="0"/>
                </a:rPr>
                <a:t>Penetración mercados actuales - desarrollo de nuevos mercados</a:t>
              </a:r>
            </a:p>
          </p:txBody>
        </p:sp>
        <p:sp>
          <p:nvSpPr>
            <p:cNvPr id="7182" name="Line 23"/>
            <p:cNvSpPr>
              <a:spLocks noChangeShapeType="1"/>
            </p:cNvSpPr>
            <p:nvPr/>
          </p:nvSpPr>
          <p:spPr bwMode="auto">
            <a:xfrm>
              <a:off x="1114" y="3600"/>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83" name="Text Box 24"/>
            <p:cNvSpPr txBox="1">
              <a:spLocks noChangeArrowheads="1"/>
            </p:cNvSpPr>
            <p:nvPr/>
          </p:nvSpPr>
          <p:spPr bwMode="auto">
            <a:xfrm>
              <a:off x="1632" y="3518"/>
              <a:ext cx="179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a:latin typeface="Century Gothic" panose="020B0502020202020204" pitchFamily="34" charset="0"/>
                </a:rPr>
                <a:t>Objetivos económicos - objetivos sociales</a:t>
              </a:r>
            </a:p>
          </p:txBody>
        </p:sp>
        <p:sp>
          <p:nvSpPr>
            <p:cNvPr id="7184" name="Line 25"/>
            <p:cNvSpPr>
              <a:spLocks noChangeShapeType="1"/>
            </p:cNvSpPr>
            <p:nvPr/>
          </p:nvSpPr>
          <p:spPr bwMode="auto">
            <a:xfrm>
              <a:off x="1124" y="3769"/>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85" name="Text Box 26"/>
            <p:cNvSpPr txBox="1">
              <a:spLocks noChangeArrowheads="1"/>
            </p:cNvSpPr>
            <p:nvPr/>
          </p:nvSpPr>
          <p:spPr bwMode="auto">
            <a:xfrm>
              <a:off x="1642" y="3687"/>
              <a:ext cx="1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a:latin typeface="Century Gothic" panose="020B0502020202020204" pitchFamily="34" charset="0"/>
                </a:rPr>
                <a:t>Crecimiento - estabilidad</a:t>
              </a:r>
            </a:p>
          </p:txBody>
        </p:sp>
        <p:sp>
          <p:nvSpPr>
            <p:cNvPr id="7186" name="Line 27"/>
            <p:cNvSpPr>
              <a:spLocks noChangeShapeType="1"/>
            </p:cNvSpPr>
            <p:nvPr/>
          </p:nvSpPr>
          <p:spPr bwMode="auto">
            <a:xfrm>
              <a:off x="1114" y="3984"/>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s-ES" sz="1400">
                <a:latin typeface="Century Gothic" panose="020B0502020202020204" pitchFamily="34" charset="0"/>
              </a:endParaRPr>
            </a:p>
          </p:txBody>
        </p:sp>
        <p:sp>
          <p:nvSpPr>
            <p:cNvPr id="7187" name="Text Box 28"/>
            <p:cNvSpPr txBox="1">
              <a:spLocks noChangeArrowheads="1"/>
            </p:cNvSpPr>
            <p:nvPr/>
          </p:nvSpPr>
          <p:spPr bwMode="auto">
            <a:xfrm>
              <a:off x="1642" y="3879"/>
              <a:ext cx="10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a:latin typeface="Century Gothic" panose="020B0502020202020204" pitchFamily="34" charset="0"/>
                </a:rPr>
                <a:t>Alto riesgo - bajo riesgo</a:t>
              </a:r>
            </a:p>
          </p:txBody>
        </p:sp>
      </p:grpSp>
      <p:pic>
        <p:nvPicPr>
          <p:cNvPr id="2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127124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73"/>
                                        </p:tgtEl>
                                        <p:attrNameLst>
                                          <p:attrName>style.visibility</p:attrName>
                                        </p:attrNameLst>
                                      </p:cBhvr>
                                      <p:to>
                                        <p:strVal val="visible"/>
                                      </p:to>
                                    </p:set>
                                    <p:anim calcmode="lin" valueType="num">
                                      <p:cBhvr additive="base">
                                        <p:cTn id="17" dur="500" fill="hold"/>
                                        <p:tgtEl>
                                          <p:spTgt spid="7173"/>
                                        </p:tgtEl>
                                        <p:attrNameLst>
                                          <p:attrName>ppt_x</p:attrName>
                                        </p:attrNameLst>
                                      </p:cBhvr>
                                      <p:tavLst>
                                        <p:tav tm="0">
                                          <p:val>
                                            <p:strVal val="#ppt_x"/>
                                          </p:val>
                                        </p:tav>
                                        <p:tav tm="100000">
                                          <p:val>
                                            <p:strVal val="#ppt_x"/>
                                          </p:val>
                                        </p:tav>
                                      </p:tavLst>
                                    </p:anim>
                                    <p:anim calcmode="lin" valueType="num">
                                      <p:cBhvr additive="base">
                                        <p:cTn id="1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743201" y="1307507"/>
            <a:ext cx="4521199" cy="76912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entury Gothic" panose="020B0502020202020204" pitchFamily="34" charset="0"/>
            </a:endParaRPr>
          </a:p>
        </p:txBody>
      </p:sp>
      <p:sp>
        <p:nvSpPr>
          <p:cNvPr id="8194" name="Rectangle 2"/>
          <p:cNvSpPr>
            <a:spLocks noChangeArrowheads="1"/>
          </p:cNvSpPr>
          <p:nvPr/>
        </p:nvSpPr>
        <p:spPr bwMode="auto">
          <a:xfrm>
            <a:off x="2743201" y="1500189"/>
            <a:ext cx="420339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700" b="1">
                <a:latin typeface="Century Gothic" panose="020B0502020202020204" pitchFamily="34" charset="0"/>
              </a:rPr>
              <a:t>MARCO TEMPORAL  DE LOS OBJETIVOS</a:t>
            </a:r>
          </a:p>
        </p:txBody>
      </p:sp>
      <p:grpSp>
        <p:nvGrpSpPr>
          <p:cNvPr id="2" name="Group 3"/>
          <p:cNvGrpSpPr>
            <a:grpSpLocks/>
          </p:cNvGrpSpPr>
          <p:nvPr/>
        </p:nvGrpSpPr>
        <p:grpSpPr bwMode="auto">
          <a:xfrm>
            <a:off x="1422400" y="1663700"/>
            <a:ext cx="10769600" cy="3563938"/>
            <a:chOff x="672" y="1336"/>
            <a:chExt cx="5088" cy="2245"/>
          </a:xfrm>
        </p:grpSpPr>
        <p:sp>
          <p:nvSpPr>
            <p:cNvPr id="8196" name="Line 4"/>
            <p:cNvSpPr>
              <a:spLocks noChangeShapeType="1"/>
            </p:cNvSpPr>
            <p:nvPr/>
          </p:nvSpPr>
          <p:spPr bwMode="auto">
            <a:xfrm flipH="1">
              <a:off x="672" y="1336"/>
              <a:ext cx="589"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197" name="Line 5"/>
            <p:cNvSpPr>
              <a:spLocks noChangeShapeType="1"/>
            </p:cNvSpPr>
            <p:nvPr/>
          </p:nvSpPr>
          <p:spPr bwMode="auto">
            <a:xfrm>
              <a:off x="672" y="1336"/>
              <a:ext cx="1" cy="2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198" name="Line 6"/>
            <p:cNvSpPr>
              <a:spLocks noChangeShapeType="1"/>
            </p:cNvSpPr>
            <p:nvPr/>
          </p:nvSpPr>
          <p:spPr bwMode="auto">
            <a:xfrm>
              <a:off x="682" y="2064"/>
              <a:ext cx="37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199" name="Text Box 7"/>
            <p:cNvSpPr txBox="1">
              <a:spLocks noChangeArrowheads="1"/>
            </p:cNvSpPr>
            <p:nvPr/>
          </p:nvSpPr>
          <p:spPr bwMode="auto">
            <a:xfrm>
              <a:off x="1104" y="1968"/>
              <a:ext cx="33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700"/>
                <a:t>Objetivos a C/P, L/P y M/P.</a:t>
              </a:r>
            </a:p>
          </p:txBody>
        </p:sp>
        <p:sp>
          <p:nvSpPr>
            <p:cNvPr id="8200" name="Line 8"/>
            <p:cNvSpPr>
              <a:spLocks noChangeShapeType="1"/>
            </p:cNvSpPr>
            <p:nvPr/>
          </p:nvSpPr>
          <p:spPr bwMode="auto">
            <a:xfrm>
              <a:off x="682" y="2688"/>
              <a:ext cx="37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201" name="Text Box 9"/>
            <p:cNvSpPr txBox="1">
              <a:spLocks noChangeArrowheads="1"/>
            </p:cNvSpPr>
            <p:nvPr/>
          </p:nvSpPr>
          <p:spPr bwMode="auto">
            <a:xfrm>
              <a:off x="1104" y="2592"/>
              <a:ext cx="46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700"/>
                <a:t>Objetivos a L/P que se consiguen con la realización de otros a M/P y C/P.</a:t>
              </a:r>
            </a:p>
          </p:txBody>
        </p:sp>
        <p:sp>
          <p:nvSpPr>
            <p:cNvPr id="8202" name="Text Box 10"/>
            <p:cNvSpPr txBox="1">
              <a:spLocks noChangeArrowheads="1"/>
            </p:cNvSpPr>
            <p:nvPr/>
          </p:nvSpPr>
          <p:spPr bwMode="auto">
            <a:xfrm>
              <a:off x="1104" y="3360"/>
              <a:ext cx="43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700"/>
                <a:t>Objetivos a L/P pueden entrar en conflicto con otros a M/P y C/P.</a:t>
              </a:r>
            </a:p>
          </p:txBody>
        </p:sp>
        <p:sp>
          <p:nvSpPr>
            <p:cNvPr id="8203" name="Line 11"/>
            <p:cNvSpPr>
              <a:spLocks noChangeShapeType="1"/>
            </p:cNvSpPr>
            <p:nvPr/>
          </p:nvSpPr>
          <p:spPr bwMode="auto">
            <a:xfrm>
              <a:off x="672" y="345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grpSp>
      <p:pic>
        <p:nvPicPr>
          <p:cNvPr id="12"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13150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804989"/>
            <a:ext cx="5384800" cy="1069975"/>
            <a:chOff x="288" y="1392"/>
            <a:chExt cx="2544" cy="674"/>
          </a:xfrm>
        </p:grpSpPr>
        <p:sp>
          <p:nvSpPr>
            <p:cNvPr id="10264" name="Line 3"/>
            <p:cNvSpPr>
              <a:spLocks noChangeShapeType="1"/>
            </p:cNvSpPr>
            <p:nvPr/>
          </p:nvSpPr>
          <p:spPr bwMode="auto">
            <a:xfrm>
              <a:off x="288" y="1392"/>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nvGrpSpPr>
            <p:cNvPr id="10265" name="Group 4"/>
            <p:cNvGrpSpPr>
              <a:grpSpLocks/>
            </p:cNvGrpSpPr>
            <p:nvPr/>
          </p:nvGrpSpPr>
          <p:grpSpPr bwMode="auto">
            <a:xfrm>
              <a:off x="288" y="1826"/>
              <a:ext cx="2544" cy="240"/>
              <a:chOff x="288" y="1344"/>
              <a:chExt cx="2544" cy="240"/>
            </a:xfrm>
          </p:grpSpPr>
          <p:sp>
            <p:nvSpPr>
              <p:cNvPr id="10267" name="Line 5"/>
              <p:cNvSpPr>
                <a:spLocks noChangeShapeType="1"/>
              </p:cNvSpPr>
              <p:nvPr/>
            </p:nvSpPr>
            <p:spPr bwMode="auto">
              <a:xfrm>
                <a:off x="288" y="1438"/>
                <a:ext cx="336"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0268" name="Text Box 6"/>
              <p:cNvSpPr txBox="1">
                <a:spLocks noChangeArrowheads="1"/>
              </p:cNvSpPr>
              <p:nvPr/>
            </p:nvSpPr>
            <p:spPr bwMode="auto">
              <a:xfrm>
                <a:off x="672" y="1344"/>
                <a:ext cx="16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b="1">
                    <a:latin typeface="Century Gothic" panose="020B0502020202020204" pitchFamily="34" charset="0"/>
                  </a:rPr>
                  <a:t>ESPECÍFICO</a:t>
                </a:r>
                <a:r>
                  <a:rPr lang="es-ES_tradnl" altLang="es-ES" sz="1400">
                    <a:latin typeface="Century Gothic" panose="020B0502020202020204" pitchFamily="34" charset="0"/>
                  </a:rPr>
                  <a:t>: Se define concretamente.</a:t>
                </a:r>
              </a:p>
            </p:txBody>
          </p:sp>
          <p:sp>
            <p:nvSpPr>
              <p:cNvPr id="10269" name="Rectangle 7"/>
              <p:cNvSpPr>
                <a:spLocks noChangeArrowheads="1"/>
              </p:cNvSpPr>
              <p:nvPr/>
            </p:nvSpPr>
            <p:spPr bwMode="auto">
              <a:xfrm>
                <a:off x="672" y="1344"/>
                <a:ext cx="21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a:latin typeface="Century Gothic" panose="020B0502020202020204" pitchFamily="34" charset="0"/>
                </a:endParaRPr>
              </a:p>
            </p:txBody>
          </p:sp>
        </p:grpSp>
        <p:sp>
          <p:nvSpPr>
            <p:cNvPr id="10266" name="Line 8"/>
            <p:cNvSpPr>
              <a:spLocks noChangeShapeType="1"/>
            </p:cNvSpPr>
            <p:nvPr/>
          </p:nvSpPr>
          <p:spPr bwMode="auto">
            <a:xfrm flipH="1">
              <a:off x="288" y="1392"/>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grpSp>
        <p:nvGrpSpPr>
          <p:cNvPr id="4" name="Group 9"/>
          <p:cNvGrpSpPr>
            <a:grpSpLocks/>
          </p:cNvGrpSpPr>
          <p:nvPr/>
        </p:nvGrpSpPr>
        <p:grpSpPr bwMode="auto">
          <a:xfrm>
            <a:off x="4826000" y="1538289"/>
            <a:ext cx="2336800" cy="533400"/>
            <a:chOff x="1728" y="336"/>
            <a:chExt cx="1104" cy="336"/>
          </a:xfrm>
        </p:grpSpPr>
        <p:sp>
          <p:nvSpPr>
            <p:cNvPr id="10263" name="Rectangle 11"/>
            <p:cNvSpPr>
              <a:spLocks noChangeArrowheads="1"/>
            </p:cNvSpPr>
            <p:nvPr/>
          </p:nvSpPr>
          <p:spPr bwMode="auto">
            <a:xfrm>
              <a:off x="1728" y="336"/>
              <a:ext cx="1104" cy="336"/>
            </a:xfrm>
            <a:prstGeom prst="rect">
              <a:avLst/>
            </a:prstGeom>
            <a:solidFill>
              <a:srgbClr val="FFCCFF"/>
            </a:solidFill>
            <a:ln w="381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a:latin typeface="Century Gothic" panose="020B0502020202020204" pitchFamily="34" charset="0"/>
              </a:endParaRPr>
            </a:p>
          </p:txBody>
        </p:sp>
        <p:sp>
          <p:nvSpPr>
            <p:cNvPr id="10262" name="Text Box 10"/>
            <p:cNvSpPr txBox="1">
              <a:spLocks noChangeArrowheads="1"/>
            </p:cNvSpPr>
            <p:nvPr/>
          </p:nvSpPr>
          <p:spPr bwMode="auto">
            <a:xfrm>
              <a:off x="1834" y="384"/>
              <a:ext cx="8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500" b="1" dirty="0">
                  <a:latin typeface="Century Gothic" panose="020B0502020202020204" pitchFamily="34" charset="0"/>
                </a:rPr>
                <a:t>  BUEN OBJETIVO</a:t>
              </a:r>
            </a:p>
          </p:txBody>
        </p:sp>
      </p:grpSp>
      <p:grpSp>
        <p:nvGrpSpPr>
          <p:cNvPr id="5" name="Group 12"/>
          <p:cNvGrpSpPr>
            <a:grpSpLocks/>
          </p:cNvGrpSpPr>
          <p:nvPr/>
        </p:nvGrpSpPr>
        <p:grpSpPr bwMode="auto">
          <a:xfrm>
            <a:off x="609600" y="2643189"/>
            <a:ext cx="10948567" cy="1328737"/>
            <a:chOff x="288" y="1920"/>
            <a:chExt cx="5088" cy="837"/>
          </a:xfrm>
        </p:grpSpPr>
        <p:grpSp>
          <p:nvGrpSpPr>
            <p:cNvPr id="10257" name="Group 13"/>
            <p:cNvGrpSpPr>
              <a:grpSpLocks/>
            </p:cNvGrpSpPr>
            <p:nvPr/>
          </p:nvGrpSpPr>
          <p:grpSpPr bwMode="auto">
            <a:xfrm>
              <a:off x="288" y="2402"/>
              <a:ext cx="5088" cy="355"/>
              <a:chOff x="288" y="1920"/>
              <a:chExt cx="5088" cy="355"/>
            </a:xfrm>
          </p:grpSpPr>
          <p:sp>
            <p:nvSpPr>
              <p:cNvPr id="10259" name="Line 14"/>
              <p:cNvSpPr>
                <a:spLocks noChangeShapeType="1"/>
              </p:cNvSpPr>
              <p:nvPr/>
            </p:nvSpPr>
            <p:spPr bwMode="auto">
              <a:xfrm flipV="1">
                <a:off x="288" y="201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0260" name="Text Box 15"/>
              <p:cNvSpPr txBox="1">
                <a:spLocks noChangeArrowheads="1"/>
              </p:cNvSpPr>
              <p:nvPr/>
            </p:nvSpPr>
            <p:spPr bwMode="auto">
              <a:xfrm>
                <a:off x="624" y="1920"/>
                <a:ext cx="39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_tradnl" altLang="es-ES" sz="1400" b="1" dirty="0">
                    <a:latin typeface="Century Gothic" panose="020B0502020202020204" pitchFamily="34" charset="0"/>
                  </a:rPr>
                  <a:t>MEDIBLE</a:t>
                </a:r>
                <a:r>
                  <a:rPr lang="es-ES_tradnl" altLang="es-ES" sz="1400" dirty="0">
                    <a:latin typeface="Century Gothic" panose="020B0502020202020204" pitchFamily="34" charset="0"/>
                  </a:rPr>
                  <a:t>: Como parte de su definición incluye el criterio para determinar si ha sido alcanzado. </a:t>
                </a:r>
              </a:p>
              <a:p>
                <a:pPr algn="just" eaLnBrk="1" hangingPunct="1"/>
                <a:r>
                  <a:rPr lang="es-ES_tradnl" altLang="es-ES" sz="1400" dirty="0">
                    <a:latin typeface="Century Gothic" panose="020B0502020202020204" pitchFamily="34" charset="0"/>
                  </a:rPr>
                  <a:t>Idealmente, debería permitir juzgar el progreso hacia el objetivo.</a:t>
                </a:r>
              </a:p>
            </p:txBody>
          </p:sp>
          <p:sp>
            <p:nvSpPr>
              <p:cNvPr id="10261" name="Rectangle 16"/>
              <p:cNvSpPr>
                <a:spLocks noChangeArrowheads="1"/>
              </p:cNvSpPr>
              <p:nvPr/>
            </p:nvSpPr>
            <p:spPr bwMode="auto">
              <a:xfrm>
                <a:off x="624" y="1920"/>
                <a:ext cx="4752" cy="3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a:latin typeface="Century Gothic" panose="020B0502020202020204" pitchFamily="34" charset="0"/>
                </a:endParaRPr>
              </a:p>
            </p:txBody>
          </p:sp>
        </p:grpSp>
        <p:sp>
          <p:nvSpPr>
            <p:cNvPr id="10258" name="Line 17"/>
            <p:cNvSpPr>
              <a:spLocks noChangeShapeType="1"/>
            </p:cNvSpPr>
            <p:nvPr/>
          </p:nvSpPr>
          <p:spPr bwMode="auto">
            <a:xfrm>
              <a:off x="288" y="192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grpSp>
        <p:nvGrpSpPr>
          <p:cNvPr id="7" name="Group 18"/>
          <p:cNvGrpSpPr>
            <a:grpSpLocks/>
          </p:cNvGrpSpPr>
          <p:nvPr/>
        </p:nvGrpSpPr>
        <p:grpSpPr bwMode="auto">
          <a:xfrm>
            <a:off x="609601" y="3557588"/>
            <a:ext cx="11379200" cy="1325562"/>
            <a:chOff x="288" y="2496"/>
            <a:chExt cx="5376" cy="835"/>
          </a:xfrm>
        </p:grpSpPr>
        <p:grpSp>
          <p:nvGrpSpPr>
            <p:cNvPr id="10252" name="Group 19"/>
            <p:cNvGrpSpPr>
              <a:grpSpLocks/>
            </p:cNvGrpSpPr>
            <p:nvPr/>
          </p:nvGrpSpPr>
          <p:grpSpPr bwMode="auto">
            <a:xfrm>
              <a:off x="288" y="2978"/>
              <a:ext cx="5376" cy="353"/>
              <a:chOff x="288" y="2544"/>
              <a:chExt cx="5376" cy="353"/>
            </a:xfrm>
          </p:grpSpPr>
          <p:sp>
            <p:nvSpPr>
              <p:cNvPr id="10254" name="Line 20"/>
              <p:cNvSpPr>
                <a:spLocks noChangeShapeType="1"/>
              </p:cNvSpPr>
              <p:nvPr/>
            </p:nvSpPr>
            <p:spPr bwMode="auto">
              <a:xfrm>
                <a:off x="288" y="26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0255" name="Text Box 21"/>
              <p:cNvSpPr txBox="1">
                <a:spLocks noChangeArrowheads="1"/>
              </p:cNvSpPr>
              <p:nvPr/>
            </p:nvSpPr>
            <p:spPr bwMode="auto">
              <a:xfrm>
                <a:off x="624" y="2640"/>
                <a:ext cx="22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b="1" dirty="0">
                    <a:latin typeface="Century Gothic" panose="020B0502020202020204" pitchFamily="34" charset="0"/>
                  </a:rPr>
                  <a:t>MODERADAMENTE ARRIESGADO</a:t>
                </a:r>
                <a:r>
                  <a:rPr lang="es-ES_tradnl" altLang="es-ES" sz="1400" dirty="0">
                    <a:latin typeface="Century Gothic" panose="020B0502020202020204" pitchFamily="34" charset="0"/>
                  </a:rPr>
                  <a:t>: Retador + realista.</a:t>
                </a:r>
              </a:p>
            </p:txBody>
          </p:sp>
          <p:sp>
            <p:nvSpPr>
              <p:cNvPr id="10256" name="Rectangle 22"/>
              <p:cNvSpPr>
                <a:spLocks noChangeArrowheads="1"/>
              </p:cNvSpPr>
              <p:nvPr/>
            </p:nvSpPr>
            <p:spPr bwMode="auto">
              <a:xfrm>
                <a:off x="624" y="2544"/>
                <a:ext cx="5040" cy="3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a:latin typeface="Century Gothic" panose="020B0502020202020204" pitchFamily="34" charset="0"/>
                </a:endParaRPr>
              </a:p>
            </p:txBody>
          </p:sp>
        </p:grpSp>
        <p:sp>
          <p:nvSpPr>
            <p:cNvPr id="10253" name="Line 23"/>
            <p:cNvSpPr>
              <a:spLocks noChangeShapeType="1"/>
            </p:cNvSpPr>
            <p:nvPr/>
          </p:nvSpPr>
          <p:spPr bwMode="auto">
            <a:xfrm>
              <a:off x="288"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grpSp>
        <p:nvGrpSpPr>
          <p:cNvPr id="9" name="Group 24"/>
          <p:cNvGrpSpPr>
            <a:grpSpLocks/>
          </p:cNvGrpSpPr>
          <p:nvPr/>
        </p:nvGrpSpPr>
        <p:grpSpPr bwMode="auto">
          <a:xfrm>
            <a:off x="609600" y="4471989"/>
            <a:ext cx="9956800" cy="1069975"/>
            <a:chOff x="288" y="3072"/>
            <a:chExt cx="4704" cy="674"/>
          </a:xfrm>
        </p:grpSpPr>
        <p:grpSp>
          <p:nvGrpSpPr>
            <p:cNvPr id="10247" name="Group 25"/>
            <p:cNvGrpSpPr>
              <a:grpSpLocks/>
            </p:cNvGrpSpPr>
            <p:nvPr/>
          </p:nvGrpSpPr>
          <p:grpSpPr bwMode="auto">
            <a:xfrm>
              <a:off x="288" y="3554"/>
              <a:ext cx="4704" cy="192"/>
              <a:chOff x="288" y="3792"/>
              <a:chExt cx="4704" cy="192"/>
            </a:xfrm>
          </p:grpSpPr>
          <p:sp>
            <p:nvSpPr>
              <p:cNvPr id="10249" name="Line 26"/>
              <p:cNvSpPr>
                <a:spLocks noChangeShapeType="1"/>
              </p:cNvSpPr>
              <p:nvPr/>
            </p:nvSpPr>
            <p:spPr bwMode="auto">
              <a:xfrm>
                <a:off x="288" y="388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sp>
            <p:nvSpPr>
              <p:cNvPr id="10250" name="Text Box 27"/>
              <p:cNvSpPr txBox="1">
                <a:spLocks noChangeArrowheads="1"/>
              </p:cNvSpPr>
              <p:nvPr/>
            </p:nvSpPr>
            <p:spPr bwMode="auto">
              <a:xfrm>
                <a:off x="672" y="3792"/>
                <a:ext cx="4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400" b="1">
                    <a:latin typeface="Century Gothic" panose="020B0502020202020204" pitchFamily="34" charset="0"/>
                  </a:rPr>
                  <a:t>TEMPORALMENTE ACOTADO</a:t>
                </a:r>
                <a:r>
                  <a:rPr lang="es-ES_tradnl" altLang="es-ES" sz="1400">
                    <a:latin typeface="Century Gothic" panose="020B0502020202020204" pitchFamily="34" charset="0"/>
                  </a:rPr>
                  <a:t>: En su definición se menciona una fecha límite.</a:t>
                </a:r>
              </a:p>
            </p:txBody>
          </p:sp>
          <p:sp>
            <p:nvSpPr>
              <p:cNvPr id="10251" name="Rectangle 28"/>
              <p:cNvSpPr>
                <a:spLocks noChangeArrowheads="1"/>
              </p:cNvSpPr>
              <p:nvPr/>
            </p:nvSpPr>
            <p:spPr bwMode="auto">
              <a:xfrm>
                <a:off x="624" y="3792"/>
                <a:ext cx="40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 altLang="es-ES">
                  <a:latin typeface="Century Gothic" panose="020B0502020202020204" pitchFamily="34" charset="0"/>
                </a:endParaRPr>
              </a:p>
            </p:txBody>
          </p:sp>
        </p:grpSp>
        <p:sp>
          <p:nvSpPr>
            <p:cNvPr id="10248" name="Line 29"/>
            <p:cNvSpPr>
              <a:spLocks noChangeShapeType="1"/>
            </p:cNvSpPr>
            <p:nvPr/>
          </p:nvSpPr>
          <p:spPr bwMode="auto">
            <a:xfrm>
              <a:off x="288" y="307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latin typeface="Century Gothic" panose="020B0502020202020204" pitchFamily="34" charset="0"/>
              </a:endParaRPr>
            </a:p>
          </p:txBody>
        </p:sp>
      </p:grpSp>
      <p:pic>
        <p:nvPicPr>
          <p:cNvPr id="30"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741527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3"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up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up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Rectángulo"/>
          <p:cNvSpPr/>
          <p:nvPr/>
        </p:nvSpPr>
        <p:spPr>
          <a:xfrm>
            <a:off x="1153681" y="3384135"/>
            <a:ext cx="9870393" cy="2512463"/>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1153682" y="1563879"/>
            <a:ext cx="9870393" cy="1649339"/>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90" name="Text Box 2"/>
          <p:cNvSpPr txBox="1">
            <a:spLocks noChangeArrowheads="1"/>
          </p:cNvSpPr>
          <p:nvPr/>
        </p:nvSpPr>
        <p:spPr bwMode="auto">
          <a:xfrm>
            <a:off x="3990884" y="1071563"/>
            <a:ext cx="3982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LA MEDICIÓN DE LOS OBJETIVOS</a:t>
            </a:r>
          </a:p>
        </p:txBody>
      </p:sp>
      <p:grpSp>
        <p:nvGrpSpPr>
          <p:cNvPr id="2" name="Group 3"/>
          <p:cNvGrpSpPr>
            <a:grpSpLocks/>
          </p:cNvGrpSpPr>
          <p:nvPr/>
        </p:nvGrpSpPr>
        <p:grpSpPr bwMode="auto">
          <a:xfrm>
            <a:off x="4876801" y="1714501"/>
            <a:ext cx="5135032" cy="1328738"/>
            <a:chOff x="2304" y="1392"/>
            <a:chExt cx="2426" cy="837"/>
          </a:xfrm>
        </p:grpSpPr>
        <p:sp>
          <p:nvSpPr>
            <p:cNvPr id="12304" name="Line 4"/>
            <p:cNvSpPr>
              <a:spLocks noChangeShapeType="1"/>
            </p:cNvSpPr>
            <p:nvPr/>
          </p:nvSpPr>
          <p:spPr bwMode="auto">
            <a:xfrm>
              <a:off x="2304" y="1536"/>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05" name="Line 5"/>
            <p:cNvSpPr>
              <a:spLocks noChangeShapeType="1"/>
            </p:cNvSpPr>
            <p:nvPr/>
          </p:nvSpPr>
          <p:spPr bwMode="auto">
            <a:xfrm>
              <a:off x="2304" y="153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06" name="Text Box 6"/>
            <p:cNvSpPr txBox="1">
              <a:spLocks noChangeArrowheads="1"/>
            </p:cNvSpPr>
            <p:nvPr/>
          </p:nvSpPr>
          <p:spPr bwMode="auto">
            <a:xfrm>
              <a:off x="2784" y="1392"/>
              <a:ext cx="15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Beneficios / ventas = R. Ventas</a:t>
              </a:r>
            </a:p>
          </p:txBody>
        </p:sp>
        <p:sp>
          <p:nvSpPr>
            <p:cNvPr id="12307" name="Line 7"/>
            <p:cNvSpPr>
              <a:spLocks noChangeShapeType="1"/>
            </p:cNvSpPr>
            <p:nvPr/>
          </p:nvSpPr>
          <p:spPr bwMode="auto">
            <a:xfrm>
              <a:off x="2304" y="182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08" name="Text Box 8"/>
            <p:cNvSpPr txBox="1">
              <a:spLocks noChangeArrowheads="1"/>
            </p:cNvSpPr>
            <p:nvPr/>
          </p:nvSpPr>
          <p:spPr bwMode="auto">
            <a:xfrm>
              <a:off x="2784" y="1728"/>
              <a:ext cx="19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Beneficios / activo total= R. económica</a:t>
              </a:r>
            </a:p>
          </p:txBody>
        </p:sp>
        <p:sp>
          <p:nvSpPr>
            <p:cNvPr id="12309" name="Line 9"/>
            <p:cNvSpPr>
              <a:spLocks noChangeShapeType="1"/>
            </p:cNvSpPr>
            <p:nvPr/>
          </p:nvSpPr>
          <p:spPr bwMode="auto">
            <a:xfrm>
              <a:off x="2304" y="216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10" name="Text Box 10"/>
            <p:cNvSpPr txBox="1">
              <a:spLocks noChangeArrowheads="1"/>
            </p:cNvSpPr>
            <p:nvPr/>
          </p:nvSpPr>
          <p:spPr bwMode="auto">
            <a:xfrm>
              <a:off x="2784" y="2016"/>
              <a:ext cx="16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Beneficios / capital= R. financiera</a:t>
              </a:r>
            </a:p>
          </p:txBody>
        </p:sp>
      </p:grpSp>
      <p:sp>
        <p:nvSpPr>
          <p:cNvPr id="12303" name="Text Box 12"/>
          <p:cNvSpPr txBox="1">
            <a:spLocks noChangeArrowheads="1"/>
          </p:cNvSpPr>
          <p:nvPr/>
        </p:nvSpPr>
        <p:spPr bwMode="auto">
          <a:xfrm>
            <a:off x="1524000" y="2171700"/>
            <a:ext cx="15760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RENTABILIDAD</a:t>
            </a:r>
          </a:p>
        </p:txBody>
      </p:sp>
      <p:grpSp>
        <p:nvGrpSpPr>
          <p:cNvPr id="3" name="Group 14"/>
          <p:cNvGrpSpPr>
            <a:grpSpLocks/>
          </p:cNvGrpSpPr>
          <p:nvPr/>
        </p:nvGrpSpPr>
        <p:grpSpPr bwMode="auto">
          <a:xfrm>
            <a:off x="4470400" y="3467101"/>
            <a:ext cx="6301318" cy="2181226"/>
            <a:chOff x="2112" y="2496"/>
            <a:chExt cx="2977" cy="1374"/>
          </a:xfrm>
        </p:grpSpPr>
        <p:sp>
          <p:nvSpPr>
            <p:cNvPr id="12295" name="Line 15"/>
            <p:cNvSpPr>
              <a:spLocks noChangeShapeType="1"/>
            </p:cNvSpPr>
            <p:nvPr/>
          </p:nvSpPr>
          <p:spPr bwMode="auto">
            <a:xfrm>
              <a:off x="2112" y="2592"/>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296" name="Line 16"/>
            <p:cNvSpPr>
              <a:spLocks noChangeShapeType="1"/>
            </p:cNvSpPr>
            <p:nvPr/>
          </p:nvSpPr>
          <p:spPr bwMode="auto">
            <a:xfrm>
              <a:off x="2122" y="260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297" name="Text Box 17"/>
            <p:cNvSpPr txBox="1">
              <a:spLocks noChangeArrowheads="1"/>
            </p:cNvSpPr>
            <p:nvPr/>
          </p:nvSpPr>
          <p:spPr bwMode="auto">
            <a:xfrm>
              <a:off x="2592" y="2496"/>
              <a:ext cx="1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Participación en el mercado</a:t>
              </a:r>
            </a:p>
          </p:txBody>
        </p:sp>
        <p:sp>
          <p:nvSpPr>
            <p:cNvPr id="12298" name="Line 18"/>
            <p:cNvSpPr>
              <a:spLocks noChangeShapeType="1"/>
            </p:cNvSpPr>
            <p:nvPr/>
          </p:nvSpPr>
          <p:spPr bwMode="auto">
            <a:xfrm>
              <a:off x="2132" y="2995"/>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299" name="Text Box 19"/>
            <p:cNvSpPr txBox="1">
              <a:spLocks noChangeArrowheads="1"/>
            </p:cNvSpPr>
            <p:nvPr/>
          </p:nvSpPr>
          <p:spPr bwMode="auto">
            <a:xfrm>
              <a:off x="2602" y="2889"/>
              <a:ext cx="10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Volumen de ventas</a:t>
              </a:r>
            </a:p>
          </p:txBody>
        </p:sp>
        <p:sp>
          <p:nvSpPr>
            <p:cNvPr id="12300" name="Line 20"/>
            <p:cNvSpPr>
              <a:spLocks noChangeShapeType="1"/>
            </p:cNvSpPr>
            <p:nvPr/>
          </p:nvSpPr>
          <p:spPr bwMode="auto">
            <a:xfrm>
              <a:off x="2132" y="3427"/>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2301" name="Text Box 21"/>
            <p:cNvSpPr txBox="1">
              <a:spLocks noChangeArrowheads="1"/>
            </p:cNvSpPr>
            <p:nvPr/>
          </p:nvSpPr>
          <p:spPr bwMode="auto">
            <a:xfrm>
              <a:off x="2602" y="3321"/>
              <a:ext cx="248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Nº puntos de ventas que ofrecen nuestro producto</a:t>
              </a:r>
            </a:p>
          </p:txBody>
        </p:sp>
        <p:sp>
          <p:nvSpPr>
            <p:cNvPr id="12302" name="Line 22"/>
            <p:cNvSpPr>
              <a:spLocks noChangeShapeType="1"/>
            </p:cNvSpPr>
            <p:nvPr/>
          </p:nvSpPr>
          <p:spPr bwMode="auto">
            <a:xfrm>
              <a:off x="2112" y="374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4" name="Text Box 23"/>
            <p:cNvSpPr txBox="1">
              <a:spLocks noChangeArrowheads="1"/>
            </p:cNvSpPr>
            <p:nvPr/>
          </p:nvSpPr>
          <p:spPr bwMode="auto">
            <a:xfrm>
              <a:off x="2602" y="3657"/>
              <a:ext cx="13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Nº productos desarrollados</a:t>
              </a:r>
            </a:p>
          </p:txBody>
        </p:sp>
      </p:grpSp>
      <p:sp>
        <p:nvSpPr>
          <p:cNvPr id="24" name="Text Box 13"/>
          <p:cNvSpPr txBox="1">
            <a:spLocks noChangeArrowheads="1"/>
          </p:cNvSpPr>
          <p:nvPr/>
        </p:nvSpPr>
        <p:spPr bwMode="auto">
          <a:xfrm>
            <a:off x="1664640" y="4229101"/>
            <a:ext cx="1797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600" b="1">
                <a:latin typeface="Century Gothic" panose="020B0502020202020204" pitchFamily="34" charset="0"/>
              </a:rPr>
              <a:t>POSICIÓN </a:t>
            </a:r>
          </a:p>
          <a:p>
            <a:pPr algn="ctr" eaLnBrk="1" hangingPunct="1"/>
            <a:r>
              <a:rPr lang="es-ES_tradnl" altLang="es-ES" sz="1600" b="1">
                <a:latin typeface="Century Gothic" panose="020B0502020202020204" pitchFamily="34" charset="0"/>
              </a:rPr>
              <a:t>EN EL MERCADO</a:t>
            </a:r>
          </a:p>
        </p:txBody>
      </p:sp>
      <p:pic>
        <p:nvPicPr>
          <p:cNvPr id="2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114040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303"/>
                                        </p:tgtEl>
                                        <p:attrNameLst>
                                          <p:attrName>style.visibility</p:attrName>
                                        </p:attrNameLst>
                                      </p:cBhvr>
                                      <p:to>
                                        <p:strVal val="visible"/>
                                      </p:to>
                                    </p:set>
                                    <p:animEffect transition="in" filter="dissolve">
                                      <p:cBhvr>
                                        <p:cTn id="7" dur="500"/>
                                        <p:tgtEl>
                                          <p:spTgt spid="12303"/>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ctrTitle"/>
          </p:nvPr>
        </p:nvSpPr>
        <p:spPr bwMode="auto">
          <a:xfrm>
            <a:off x="-132778" y="2884796"/>
            <a:ext cx="7912002"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ES" altLang="es-ES" sz="3200" b="1" dirty="0">
                <a:latin typeface="Century Gothic" panose="020B0502020202020204" pitchFamily="34" charset="0"/>
              </a:rPr>
              <a:t>1. </a:t>
            </a:r>
            <a:r>
              <a:rPr lang="es-ES" sz="3200" b="1" dirty="0">
                <a:latin typeface="Century Gothic" panose="020B0502020202020204" pitchFamily="34" charset="0"/>
              </a:rPr>
              <a:t>Funciones gerenciales de la empresa. </a:t>
            </a:r>
            <a:br>
              <a:rPr lang="es-ES" sz="3200" b="1" dirty="0">
                <a:latin typeface="Century Gothic" panose="020B0502020202020204" pitchFamily="34" charset="0"/>
              </a:rPr>
            </a:br>
            <a:r>
              <a:rPr lang="es-ES" sz="3200" b="1" dirty="0">
                <a:latin typeface="Century Gothic" panose="020B0502020202020204" pitchFamily="34" charset="0"/>
              </a:rPr>
              <a:t>La toma de decisiones</a:t>
            </a:r>
            <a:br>
              <a:rPr lang="es-ES" sz="3200" b="1" dirty="0">
                <a:latin typeface="Century Gothic" panose="020B0502020202020204" pitchFamily="34" charset="0"/>
              </a:rPr>
            </a:br>
            <a:endParaRPr lang="es-ES" sz="3200" b="1" dirty="0">
              <a:latin typeface="Century Gothic" panose="020B0502020202020204" pitchFamily="34" charset="0"/>
            </a:endParaRP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4311" y="698852"/>
            <a:ext cx="4266360" cy="324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978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p:cNvSpPr/>
          <p:nvPr/>
        </p:nvSpPr>
        <p:spPr>
          <a:xfrm>
            <a:off x="700756" y="3982340"/>
            <a:ext cx="10323320" cy="191425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Rectángulo"/>
          <p:cNvSpPr/>
          <p:nvPr/>
        </p:nvSpPr>
        <p:spPr>
          <a:xfrm>
            <a:off x="700756" y="1239140"/>
            <a:ext cx="10323320" cy="253810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314" name="Text Box 2"/>
          <p:cNvSpPr txBox="1">
            <a:spLocks noChangeArrowheads="1"/>
          </p:cNvSpPr>
          <p:nvPr/>
        </p:nvSpPr>
        <p:spPr bwMode="auto">
          <a:xfrm>
            <a:off x="3960897" y="785813"/>
            <a:ext cx="35557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LA MEDICIÓN DE LOS OBJETIVOS II</a:t>
            </a:r>
          </a:p>
        </p:txBody>
      </p:sp>
      <p:sp>
        <p:nvSpPr>
          <p:cNvPr id="13334" name="Text Box 4"/>
          <p:cNvSpPr txBox="1">
            <a:spLocks noChangeArrowheads="1"/>
          </p:cNvSpPr>
          <p:nvPr/>
        </p:nvSpPr>
        <p:spPr bwMode="auto">
          <a:xfrm>
            <a:off x="1016000" y="2125663"/>
            <a:ext cx="18790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a:latin typeface="Century Gothic" panose="020B0502020202020204" pitchFamily="34" charset="0"/>
              </a:rPr>
              <a:t>PRODUCTIVIDAD</a:t>
            </a:r>
          </a:p>
        </p:txBody>
      </p:sp>
      <p:grpSp>
        <p:nvGrpSpPr>
          <p:cNvPr id="2" name="Group 6"/>
          <p:cNvGrpSpPr>
            <a:grpSpLocks/>
          </p:cNvGrpSpPr>
          <p:nvPr/>
        </p:nvGrpSpPr>
        <p:grpSpPr bwMode="auto">
          <a:xfrm>
            <a:off x="4246034" y="4092575"/>
            <a:ext cx="6779684" cy="1633538"/>
            <a:chOff x="2006" y="3139"/>
            <a:chExt cx="3203" cy="1029"/>
          </a:xfrm>
        </p:grpSpPr>
        <p:sp>
          <p:nvSpPr>
            <p:cNvPr id="13328" name="Line 7"/>
            <p:cNvSpPr>
              <a:spLocks noChangeShapeType="1"/>
            </p:cNvSpPr>
            <p:nvPr/>
          </p:nvSpPr>
          <p:spPr bwMode="auto">
            <a:xfrm>
              <a:off x="2016" y="324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3329" name="Line 8"/>
            <p:cNvSpPr>
              <a:spLocks noChangeShapeType="1"/>
            </p:cNvSpPr>
            <p:nvPr/>
          </p:nvSpPr>
          <p:spPr bwMode="auto">
            <a:xfrm>
              <a:off x="2016" y="3245"/>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3330" name="Text Box 9"/>
            <p:cNvSpPr txBox="1">
              <a:spLocks noChangeArrowheads="1"/>
            </p:cNvSpPr>
            <p:nvPr/>
          </p:nvSpPr>
          <p:spPr bwMode="auto">
            <a:xfrm>
              <a:off x="2486" y="3139"/>
              <a:ext cx="272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500" b="1">
                  <a:latin typeface="Century Gothic" panose="020B0502020202020204" pitchFamily="34" charset="0"/>
                </a:rPr>
                <a:t>Coeficiente de liquidez = Activo corriente / pasivo corriente</a:t>
              </a:r>
            </a:p>
          </p:txBody>
        </p:sp>
        <p:sp>
          <p:nvSpPr>
            <p:cNvPr id="13331" name="Line 10"/>
            <p:cNvSpPr>
              <a:spLocks noChangeShapeType="1"/>
            </p:cNvSpPr>
            <p:nvPr/>
          </p:nvSpPr>
          <p:spPr bwMode="auto">
            <a:xfrm>
              <a:off x="2026" y="363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3332" name="Text Box 11"/>
            <p:cNvSpPr txBox="1">
              <a:spLocks noChangeArrowheads="1"/>
            </p:cNvSpPr>
            <p:nvPr/>
          </p:nvSpPr>
          <p:spPr bwMode="auto">
            <a:xfrm>
              <a:off x="2496" y="3532"/>
              <a:ext cx="262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500" b="1">
                  <a:latin typeface="Century Gothic" panose="020B0502020202020204" pitchFamily="34" charset="0"/>
                </a:rPr>
                <a:t>Prueba ácida= Activo corriente - stocks / pasivo corriente</a:t>
              </a:r>
            </a:p>
          </p:txBody>
        </p:sp>
        <p:sp>
          <p:nvSpPr>
            <p:cNvPr id="13333" name="Line 12"/>
            <p:cNvSpPr>
              <a:spLocks noChangeShapeType="1"/>
            </p:cNvSpPr>
            <p:nvPr/>
          </p:nvSpPr>
          <p:spPr bwMode="auto">
            <a:xfrm>
              <a:off x="2006" y="410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4" name="Text Box 13"/>
            <p:cNvSpPr txBox="1">
              <a:spLocks noChangeArrowheads="1"/>
            </p:cNvSpPr>
            <p:nvPr/>
          </p:nvSpPr>
          <p:spPr bwMode="auto">
            <a:xfrm>
              <a:off x="2496" y="3964"/>
              <a:ext cx="24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500" b="1">
                  <a:latin typeface="Century Gothic" panose="020B0502020202020204" pitchFamily="34" charset="0"/>
                </a:rPr>
                <a:t>Ratio de endeudamiento= pasivo total/fondos propios</a:t>
              </a:r>
            </a:p>
          </p:txBody>
        </p:sp>
      </p:grpSp>
      <p:grpSp>
        <p:nvGrpSpPr>
          <p:cNvPr id="3" name="Group 14"/>
          <p:cNvGrpSpPr>
            <a:grpSpLocks/>
          </p:cNvGrpSpPr>
          <p:nvPr/>
        </p:nvGrpSpPr>
        <p:grpSpPr bwMode="auto">
          <a:xfrm>
            <a:off x="4267201" y="1700213"/>
            <a:ext cx="3801534" cy="1373188"/>
            <a:chOff x="2016" y="1632"/>
            <a:chExt cx="1796" cy="865"/>
          </a:xfrm>
        </p:grpSpPr>
        <p:sp>
          <p:nvSpPr>
            <p:cNvPr id="13319" name="Line 15"/>
            <p:cNvSpPr>
              <a:spLocks noChangeShapeType="1"/>
            </p:cNvSpPr>
            <p:nvPr/>
          </p:nvSpPr>
          <p:spPr bwMode="auto">
            <a:xfrm flipH="1">
              <a:off x="2026" y="1737"/>
              <a:ext cx="1" cy="6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3321" name="Text Box 17"/>
            <p:cNvSpPr txBox="1">
              <a:spLocks noChangeArrowheads="1"/>
            </p:cNvSpPr>
            <p:nvPr/>
          </p:nvSpPr>
          <p:spPr bwMode="auto">
            <a:xfrm>
              <a:off x="2575" y="1632"/>
              <a:ext cx="123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Producto / coste laboral</a:t>
              </a:r>
            </a:p>
          </p:txBody>
        </p:sp>
        <p:sp>
          <p:nvSpPr>
            <p:cNvPr id="13323" name="Text Box 19"/>
            <p:cNvSpPr txBox="1">
              <a:spLocks noChangeArrowheads="1"/>
            </p:cNvSpPr>
            <p:nvPr/>
          </p:nvSpPr>
          <p:spPr bwMode="auto">
            <a:xfrm>
              <a:off x="2575" y="2284"/>
              <a:ext cx="12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altLang="es-ES" sz="1600" b="1" dirty="0">
                  <a:latin typeface="Century Gothic" panose="020B0502020202020204" pitchFamily="34" charset="0"/>
                </a:rPr>
                <a:t>Producto / coste capital</a:t>
              </a:r>
            </a:p>
          </p:txBody>
        </p:sp>
        <p:sp>
          <p:nvSpPr>
            <p:cNvPr id="13324" name="Line 20"/>
            <p:cNvSpPr>
              <a:spLocks noChangeShapeType="1"/>
            </p:cNvSpPr>
            <p:nvPr/>
          </p:nvSpPr>
          <p:spPr bwMode="auto">
            <a:xfrm>
              <a:off x="2026" y="1737"/>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sp>
          <p:nvSpPr>
            <p:cNvPr id="13326" name="Line 22"/>
            <p:cNvSpPr>
              <a:spLocks noChangeShapeType="1"/>
            </p:cNvSpPr>
            <p:nvPr/>
          </p:nvSpPr>
          <p:spPr bwMode="auto">
            <a:xfrm>
              <a:off x="2016" y="239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b="1">
                <a:latin typeface="Century Gothic" panose="020B0502020202020204" pitchFamily="34" charset="0"/>
              </a:endParaRPr>
            </a:p>
          </p:txBody>
        </p:sp>
      </p:grpSp>
      <p:sp>
        <p:nvSpPr>
          <p:cNvPr id="24" name="23 Rectángulo"/>
          <p:cNvSpPr>
            <a:spLocks noChangeArrowheads="1"/>
          </p:cNvSpPr>
          <p:nvPr/>
        </p:nvSpPr>
        <p:spPr bwMode="auto">
          <a:xfrm>
            <a:off x="46568" y="4437063"/>
            <a:ext cx="412961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600" b="1" dirty="0">
                <a:latin typeface="Century Gothic" panose="020B0502020202020204" pitchFamily="34" charset="0"/>
              </a:rPr>
              <a:t>OBJETIVOS FÍSICOS </a:t>
            </a:r>
          </a:p>
          <a:p>
            <a:pPr algn="ctr" eaLnBrk="1" hangingPunct="1"/>
            <a:r>
              <a:rPr lang="es-ES_tradnl" altLang="es-ES" sz="1600" b="1" dirty="0">
                <a:latin typeface="Century Gothic" panose="020B0502020202020204" pitchFamily="34" charset="0"/>
              </a:rPr>
              <a:t>Y FINANCIEROS</a:t>
            </a:r>
          </a:p>
        </p:txBody>
      </p:sp>
      <p:pic>
        <p:nvPicPr>
          <p:cNvPr id="2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49564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34"/>
                                        </p:tgtEl>
                                        <p:attrNameLst>
                                          <p:attrName>style.visibility</p:attrName>
                                        </p:attrNameLst>
                                      </p:cBhvr>
                                      <p:to>
                                        <p:strVal val="visible"/>
                                      </p:to>
                                    </p:set>
                                    <p:animEffect transition="in" filter="dissolve">
                                      <p:cBhvr>
                                        <p:cTn id="7" dur="500"/>
                                        <p:tgtEl>
                                          <p:spTgt spid="13334"/>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4"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ctrTitle"/>
          </p:nvPr>
        </p:nvSpPr>
        <p:spPr bwMode="auto">
          <a:xfrm>
            <a:off x="358924" y="2857500"/>
            <a:ext cx="6964822"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s-ES" altLang="es-ES" sz="3200" b="1" dirty="0">
                <a:latin typeface="Century Gothic" panose="020B0502020202020204" pitchFamily="34" charset="0"/>
              </a:rPr>
              <a:t>3.3. Diseños organizativos</a:t>
            </a:r>
          </a:p>
        </p:txBody>
      </p:sp>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4" name="Picture 4" descr="Resultado de imagen de MARKET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9947" y="2241075"/>
            <a:ext cx="4962053" cy="377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008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918693" y="1000125"/>
            <a:ext cx="159049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PLANIFICACIÓN</a:t>
            </a:r>
          </a:p>
          <a:p>
            <a:pPr algn="ctr" eaLnBrk="1" hangingPunct="1"/>
            <a:r>
              <a:rPr lang="es-ES_tradnl" altLang="es-ES" sz="1400"/>
              <a:t>Metas</a:t>
            </a:r>
          </a:p>
          <a:p>
            <a:pPr algn="ctr" eaLnBrk="1" hangingPunct="1"/>
            <a:r>
              <a:rPr lang="es-ES_tradnl" altLang="es-ES" sz="1400"/>
              <a:t>Objetivos</a:t>
            </a:r>
          </a:p>
          <a:p>
            <a:pPr algn="ctr" eaLnBrk="1" hangingPunct="1"/>
            <a:r>
              <a:rPr lang="es-ES_tradnl" altLang="es-ES" sz="1400"/>
              <a:t>Estrategias</a:t>
            </a:r>
          </a:p>
          <a:p>
            <a:pPr algn="ctr" eaLnBrk="1" hangingPunct="1"/>
            <a:r>
              <a:rPr lang="es-ES_tradnl" altLang="es-ES" sz="1400"/>
              <a:t>Planes</a:t>
            </a:r>
            <a:endParaRPr lang="es-ES" altLang="es-ES" sz="1400"/>
          </a:p>
        </p:txBody>
      </p:sp>
      <p:sp>
        <p:nvSpPr>
          <p:cNvPr id="14339" name="Text Box 3"/>
          <p:cNvSpPr txBox="1">
            <a:spLocks noChangeArrowheads="1"/>
          </p:cNvSpPr>
          <p:nvPr/>
        </p:nvSpPr>
        <p:spPr bwMode="auto">
          <a:xfrm>
            <a:off x="7964847" y="3089275"/>
            <a:ext cx="3230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ORGANIZACIÓN</a:t>
            </a:r>
          </a:p>
          <a:p>
            <a:pPr algn="ctr" eaLnBrk="1" hangingPunct="1"/>
            <a:r>
              <a:rPr lang="es-ES_tradnl" altLang="es-ES" sz="1400"/>
              <a:t>Estructura</a:t>
            </a:r>
          </a:p>
          <a:p>
            <a:pPr algn="ctr" eaLnBrk="1" hangingPunct="1"/>
            <a:r>
              <a:rPr lang="es-ES_tradnl" altLang="es-ES" sz="1400"/>
              <a:t>Administración de Recursos Humanos</a:t>
            </a:r>
            <a:endParaRPr lang="es-ES" altLang="es-ES" sz="1400"/>
          </a:p>
        </p:txBody>
      </p:sp>
      <p:sp>
        <p:nvSpPr>
          <p:cNvPr id="14340" name="Text Box 4"/>
          <p:cNvSpPr txBox="1">
            <a:spLocks noChangeArrowheads="1"/>
          </p:cNvSpPr>
          <p:nvPr/>
        </p:nvSpPr>
        <p:spPr bwMode="auto">
          <a:xfrm>
            <a:off x="4458507" y="4673600"/>
            <a:ext cx="291938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dirty="0"/>
              <a:t>DIRECCIÓN</a:t>
            </a:r>
          </a:p>
          <a:p>
            <a:pPr algn="ctr" eaLnBrk="1" hangingPunct="1"/>
            <a:r>
              <a:rPr lang="es-ES_tradnl" altLang="es-ES" sz="1400" dirty="0"/>
              <a:t>Motivación</a:t>
            </a:r>
          </a:p>
          <a:p>
            <a:pPr algn="ctr" eaLnBrk="1" hangingPunct="1"/>
            <a:r>
              <a:rPr lang="es-ES_tradnl" altLang="es-ES" sz="1400" dirty="0"/>
              <a:t>Liderazgo</a:t>
            </a:r>
          </a:p>
          <a:p>
            <a:pPr algn="ctr" eaLnBrk="1" hangingPunct="1"/>
            <a:r>
              <a:rPr lang="es-ES_tradnl" altLang="es-ES" sz="1400" dirty="0"/>
              <a:t>Comunicación</a:t>
            </a:r>
          </a:p>
          <a:p>
            <a:pPr algn="ctr" eaLnBrk="1" hangingPunct="1"/>
            <a:r>
              <a:rPr lang="es-ES_tradnl" altLang="es-ES" sz="1400" dirty="0"/>
              <a:t>Comportamiento individual - grupo</a:t>
            </a:r>
            <a:endParaRPr lang="es-ES" altLang="es-ES" sz="1400" dirty="0"/>
          </a:p>
        </p:txBody>
      </p:sp>
      <p:sp>
        <p:nvSpPr>
          <p:cNvPr id="14341" name="Text Box 5"/>
          <p:cNvSpPr txBox="1">
            <a:spLocks noChangeArrowheads="1"/>
          </p:cNvSpPr>
          <p:nvPr/>
        </p:nvSpPr>
        <p:spPr bwMode="auto">
          <a:xfrm>
            <a:off x="1727761" y="2800350"/>
            <a:ext cx="143821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CONTROL</a:t>
            </a:r>
          </a:p>
          <a:p>
            <a:pPr algn="ctr" eaLnBrk="1" hangingPunct="1"/>
            <a:r>
              <a:rPr lang="es-ES_tradnl" altLang="es-ES" sz="1400"/>
              <a:t>Estándares</a:t>
            </a:r>
          </a:p>
          <a:p>
            <a:pPr algn="ctr" eaLnBrk="1" hangingPunct="1"/>
            <a:r>
              <a:rPr lang="es-ES_tradnl" altLang="es-ES" sz="1400"/>
              <a:t>Mediciones</a:t>
            </a:r>
          </a:p>
          <a:p>
            <a:pPr algn="ctr" eaLnBrk="1" hangingPunct="1"/>
            <a:r>
              <a:rPr lang="es-ES_tradnl" altLang="es-ES" sz="1400"/>
              <a:t>Comparaciones</a:t>
            </a:r>
          </a:p>
          <a:p>
            <a:pPr algn="ctr" eaLnBrk="1" hangingPunct="1"/>
            <a:r>
              <a:rPr lang="es-ES_tradnl" altLang="es-ES" sz="1400"/>
              <a:t>Acciones</a:t>
            </a:r>
            <a:endParaRPr lang="es-ES" altLang="es-ES" sz="1400"/>
          </a:p>
        </p:txBody>
      </p:sp>
      <p:sp>
        <p:nvSpPr>
          <p:cNvPr id="14342" name="AutoShape 6"/>
          <p:cNvSpPr>
            <a:spLocks noChangeArrowheads="1"/>
          </p:cNvSpPr>
          <p:nvPr/>
        </p:nvSpPr>
        <p:spPr bwMode="auto">
          <a:xfrm rot="2645241">
            <a:off x="6948888" y="1968448"/>
            <a:ext cx="1344084"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3" name="AutoShape 7"/>
          <p:cNvSpPr>
            <a:spLocks noChangeArrowheads="1"/>
          </p:cNvSpPr>
          <p:nvPr/>
        </p:nvSpPr>
        <p:spPr bwMode="auto">
          <a:xfrm rot="7741268">
            <a:off x="7316509" y="4352286"/>
            <a:ext cx="1008062" cy="863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4" name="AutoShape 8"/>
          <p:cNvSpPr>
            <a:spLocks noChangeArrowheads="1"/>
          </p:cNvSpPr>
          <p:nvPr/>
        </p:nvSpPr>
        <p:spPr bwMode="auto">
          <a:xfrm rot="-7525669">
            <a:off x="3223403" y="4347351"/>
            <a:ext cx="1008063" cy="863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5" name="AutoShape 9"/>
          <p:cNvSpPr>
            <a:spLocks noChangeArrowheads="1"/>
          </p:cNvSpPr>
          <p:nvPr/>
        </p:nvSpPr>
        <p:spPr bwMode="auto">
          <a:xfrm rot="-2214416">
            <a:off x="2956726" y="1756514"/>
            <a:ext cx="1344083"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pic>
        <p:nvPicPr>
          <p:cNvPr id="10"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064877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661"/>
            <a:ext cx="12192000" cy="542925"/>
          </a:xfrm>
          <a:prstGeom prst="rect">
            <a:avLst/>
          </a:prstGeom>
        </p:spPr>
      </p:pic>
      <p:sp>
        <p:nvSpPr>
          <p:cNvPr id="6" name="5 Rectángulo"/>
          <p:cNvSpPr/>
          <p:nvPr/>
        </p:nvSpPr>
        <p:spPr>
          <a:xfrm>
            <a:off x="2852151" y="1039779"/>
            <a:ext cx="6487698" cy="1569660"/>
          </a:xfrm>
          <a:prstGeom prst="rect">
            <a:avLst/>
          </a:prstGeom>
        </p:spPr>
        <p:txBody>
          <a:bodyPr wrap="square">
            <a:spAutoFit/>
          </a:bodyPr>
          <a:lstStyle/>
          <a:p>
            <a:pPr algn="ctr"/>
            <a:r>
              <a:rPr lang="es-ES" sz="3200" b="1" dirty="0">
                <a:solidFill>
                  <a:srgbClr val="660066"/>
                </a:solidFill>
                <a:latin typeface="Century Gothic" panose="020B0502020202020204" pitchFamily="34" charset="0"/>
              </a:rPr>
              <a:t>Funciones básicas del proceso administrativo: la función de ORGANIZACIÓN.</a:t>
            </a:r>
          </a:p>
        </p:txBody>
      </p:sp>
      <p:sp>
        <p:nvSpPr>
          <p:cNvPr id="8" name="1 Rectángulo"/>
          <p:cNvSpPr/>
          <p:nvPr/>
        </p:nvSpPr>
        <p:spPr>
          <a:xfrm>
            <a:off x="94004" y="84461"/>
            <a:ext cx="3896881" cy="369332"/>
          </a:xfrm>
          <a:prstGeom prst="rect">
            <a:avLst/>
          </a:prstGeom>
        </p:spPr>
        <p:txBody>
          <a:bodyPr wrap="square">
            <a:spAutoFit/>
          </a:bodyPr>
          <a:lstStyle/>
          <a:p>
            <a:r>
              <a:rPr lang="es-ES" b="1" dirty="0">
                <a:solidFill>
                  <a:schemeClr val="bg1"/>
                </a:solidFill>
                <a:latin typeface="Century Gothic" pitchFamily="34" charset="0"/>
              </a:rPr>
              <a:t>EMPRESA</a:t>
            </a:r>
          </a:p>
        </p:txBody>
      </p:sp>
      <p:sp>
        <p:nvSpPr>
          <p:cNvPr id="2" name="1 Marcador de número de diapositiva"/>
          <p:cNvSpPr>
            <a:spLocks noGrp="1"/>
          </p:cNvSpPr>
          <p:nvPr>
            <p:ph type="sldNum" sz="quarter" idx="12"/>
          </p:nvPr>
        </p:nvSpPr>
        <p:spPr/>
        <p:txBody>
          <a:bodyPr/>
          <a:lstStyle/>
          <a:p>
            <a:fld id="{7EFC08B5-250B-45EC-AFDA-68DF2D2A759E}" type="slidenum">
              <a:rPr lang="es-ES" smtClean="0"/>
              <a:pPr/>
              <a:t>43</a:t>
            </a:fld>
            <a:endParaRPr lang="es-ES"/>
          </a:p>
        </p:txBody>
      </p:sp>
      <p:sp>
        <p:nvSpPr>
          <p:cNvPr id="7" name="5 Rectángulo">
            <a:extLst>
              <a:ext uri="{FF2B5EF4-FFF2-40B4-BE49-F238E27FC236}">
                <a16:creationId xmlns:a16="http://schemas.microsoft.com/office/drawing/2014/main" id="{9B47F2A6-416B-4A94-97A0-F580916C8FFD}"/>
              </a:ext>
            </a:extLst>
          </p:cNvPr>
          <p:cNvSpPr/>
          <p:nvPr/>
        </p:nvSpPr>
        <p:spPr>
          <a:xfrm>
            <a:off x="993461" y="2738765"/>
            <a:ext cx="10205077" cy="2923877"/>
          </a:xfrm>
          <a:prstGeom prst="rect">
            <a:avLst/>
          </a:prstGeom>
        </p:spPr>
        <p:txBody>
          <a:bodyPr wrap="square">
            <a:spAutoFit/>
          </a:bodyPr>
          <a:lstStyle/>
          <a:p>
            <a:endParaRPr lang="es-ES" sz="1600" dirty="0">
              <a:latin typeface="Century Gothic" panose="020B0502020202020204" pitchFamily="34" charset="0"/>
            </a:endParaRPr>
          </a:p>
          <a:p>
            <a:pPr algn="ctr"/>
            <a:r>
              <a:rPr lang="es-ES" sz="4200" b="1" dirty="0"/>
              <a:t>Función de organización</a:t>
            </a:r>
            <a:r>
              <a:rPr lang="es-ES" sz="4200" dirty="0"/>
              <a:t>: </a:t>
            </a:r>
            <a:r>
              <a:rPr lang="es-ES" sz="4200" u="sng" dirty="0"/>
              <a:t>dividir el trabajo</a:t>
            </a:r>
            <a:r>
              <a:rPr lang="es-ES" sz="4200" dirty="0"/>
              <a:t> entre personas y los grupos y </a:t>
            </a:r>
            <a:r>
              <a:rPr lang="es-ES" sz="4200" u="sng" dirty="0"/>
              <a:t>coordinar</a:t>
            </a:r>
            <a:r>
              <a:rPr lang="es-ES" sz="4200" dirty="0"/>
              <a:t> sus actividades para que funcione el sistema y se alcancen los objetivos propuestos.</a:t>
            </a:r>
          </a:p>
        </p:txBody>
      </p:sp>
    </p:spTree>
    <p:extLst>
      <p:ext uri="{BB962C8B-B14F-4D97-AF65-F5344CB8AC3E}">
        <p14:creationId xmlns:p14="http://schemas.microsoft.com/office/powerpoint/2010/main" val="1258081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pic>
        <p:nvPicPr>
          <p:cNvPr id="2" name="Imagen 1">
            <a:extLst>
              <a:ext uri="{FF2B5EF4-FFF2-40B4-BE49-F238E27FC236}">
                <a16:creationId xmlns:a16="http://schemas.microsoft.com/office/drawing/2014/main" id="{0699FE7A-530F-4B3C-AB08-E6B8A72E8CA7}"/>
              </a:ext>
            </a:extLst>
          </p:cNvPr>
          <p:cNvPicPr>
            <a:picLocks noChangeAspect="1"/>
          </p:cNvPicPr>
          <p:nvPr/>
        </p:nvPicPr>
        <p:blipFill rotWithShape="1">
          <a:blip r:embed="rId4"/>
          <a:srcRect l="21581" t="43499" r="14209" b="7619"/>
          <a:stretch/>
        </p:blipFill>
        <p:spPr>
          <a:xfrm>
            <a:off x="703050" y="1898481"/>
            <a:ext cx="11009833" cy="4714710"/>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sp>
        <p:nvSpPr>
          <p:cNvPr id="5" name="CuadroTexto 4">
            <a:extLst>
              <a:ext uri="{FF2B5EF4-FFF2-40B4-BE49-F238E27FC236}">
                <a16:creationId xmlns:a16="http://schemas.microsoft.com/office/drawing/2014/main" id="{4AD52671-C8C5-4E70-8A0B-5E706410B480}"/>
              </a:ext>
            </a:extLst>
          </p:cNvPr>
          <p:cNvSpPr txBox="1"/>
          <p:nvPr/>
        </p:nvSpPr>
        <p:spPr>
          <a:xfrm>
            <a:off x="1141444" y="1004590"/>
            <a:ext cx="9989975" cy="923330"/>
          </a:xfrm>
          <a:prstGeom prst="rect">
            <a:avLst/>
          </a:prstGeom>
          <a:noFill/>
        </p:spPr>
        <p:txBody>
          <a:bodyPr wrap="square" rtlCol="0">
            <a:spAutoFit/>
          </a:bodyPr>
          <a:lstStyle/>
          <a:p>
            <a:r>
              <a:rPr lang="es-ES" b="1" dirty="0"/>
              <a:t>ESTRUCTURA ORGANIZATIVA:</a:t>
            </a:r>
            <a:r>
              <a:rPr lang="es-ES" dirty="0"/>
              <a:t> Constituye un sistema de relaciones que enlaza y articula a sus elementos humanos  integrantes, mediante el cual hace posible que circulen las órdenes necesarias, fluya el trabajo y la información y por tanto que se realicen eficazmente las tareas.</a:t>
            </a:r>
          </a:p>
        </p:txBody>
      </p:sp>
    </p:spTree>
    <p:extLst>
      <p:ext uri="{BB962C8B-B14F-4D97-AF65-F5344CB8AC3E}">
        <p14:creationId xmlns:p14="http://schemas.microsoft.com/office/powerpoint/2010/main" val="1999441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pic>
        <p:nvPicPr>
          <p:cNvPr id="1026" name="Picture 2" descr="https://www.gestion.org/wp-content/uploads/2015/09/organigrama-empresa-comercial.jpg">
            <a:extLst>
              <a:ext uri="{FF2B5EF4-FFF2-40B4-BE49-F238E27FC236}">
                <a16:creationId xmlns:a16="http://schemas.microsoft.com/office/drawing/2014/main" id="{1F4FBC93-ADC3-4C62-9ED4-F912591FD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799" y="1810203"/>
            <a:ext cx="8438567" cy="504779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43CF72F-D130-4B80-8F37-4EF3FBEB2AAD}"/>
              </a:ext>
            </a:extLst>
          </p:cNvPr>
          <p:cNvSpPr txBox="1"/>
          <p:nvPr/>
        </p:nvSpPr>
        <p:spPr>
          <a:xfrm>
            <a:off x="1731799" y="1025372"/>
            <a:ext cx="7828384" cy="646331"/>
          </a:xfrm>
          <a:prstGeom prst="rect">
            <a:avLst/>
          </a:prstGeom>
          <a:noFill/>
        </p:spPr>
        <p:txBody>
          <a:bodyPr wrap="square" rtlCol="0">
            <a:spAutoFit/>
          </a:bodyPr>
          <a:lstStyle/>
          <a:p>
            <a:pPr algn="ctr"/>
            <a:r>
              <a:rPr lang="es-ES" b="1" dirty="0"/>
              <a:t>Ejemplo de organigrama </a:t>
            </a:r>
            <a:r>
              <a:rPr lang="es-ES" dirty="0"/>
              <a:t>(representación gráfica de la estructura organizativa de una empresa</a:t>
            </a:r>
          </a:p>
        </p:txBody>
      </p:sp>
    </p:spTree>
    <p:extLst>
      <p:ext uri="{BB962C8B-B14F-4D97-AF65-F5344CB8AC3E}">
        <p14:creationId xmlns:p14="http://schemas.microsoft.com/office/powerpoint/2010/main" val="4254539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sp>
        <p:nvSpPr>
          <p:cNvPr id="6" name="CuadroTexto 5">
            <a:extLst>
              <a:ext uri="{FF2B5EF4-FFF2-40B4-BE49-F238E27FC236}">
                <a16:creationId xmlns:a16="http://schemas.microsoft.com/office/drawing/2014/main" id="{443CF72F-D130-4B80-8F37-4EF3FBEB2AAD}"/>
              </a:ext>
            </a:extLst>
          </p:cNvPr>
          <p:cNvSpPr txBox="1"/>
          <p:nvPr/>
        </p:nvSpPr>
        <p:spPr>
          <a:xfrm>
            <a:off x="1731799" y="1025372"/>
            <a:ext cx="7828384" cy="369332"/>
          </a:xfrm>
          <a:prstGeom prst="rect">
            <a:avLst/>
          </a:prstGeom>
          <a:noFill/>
        </p:spPr>
        <p:txBody>
          <a:bodyPr wrap="square" rtlCol="0">
            <a:spAutoFit/>
          </a:bodyPr>
          <a:lstStyle/>
          <a:p>
            <a:pPr algn="ctr"/>
            <a:r>
              <a:rPr lang="es-ES" dirty="0"/>
              <a:t>Partes de la  organización y sus  funciones (Mintzberg,  1984)</a:t>
            </a:r>
          </a:p>
        </p:txBody>
      </p:sp>
      <p:pic>
        <p:nvPicPr>
          <p:cNvPr id="2050" name="Picture 2" descr="Antonio Grandío. Burocracia y Liderazgo: de la Dirección de Operaciones a  la de Recursos Humanos.">
            <a:extLst>
              <a:ext uri="{FF2B5EF4-FFF2-40B4-BE49-F238E27FC236}">
                <a16:creationId xmlns:a16="http://schemas.microsoft.com/office/drawing/2014/main" id="{57C042E5-CD01-4A34-81C8-FFDE6C33C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677" y="1547515"/>
            <a:ext cx="7828383" cy="505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624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sp>
        <p:nvSpPr>
          <p:cNvPr id="6" name="CuadroTexto 5">
            <a:extLst>
              <a:ext uri="{FF2B5EF4-FFF2-40B4-BE49-F238E27FC236}">
                <a16:creationId xmlns:a16="http://schemas.microsoft.com/office/drawing/2014/main" id="{443CF72F-D130-4B80-8F37-4EF3FBEB2AAD}"/>
              </a:ext>
            </a:extLst>
          </p:cNvPr>
          <p:cNvSpPr txBox="1"/>
          <p:nvPr/>
        </p:nvSpPr>
        <p:spPr>
          <a:xfrm>
            <a:off x="1731799" y="1025372"/>
            <a:ext cx="7828384" cy="369332"/>
          </a:xfrm>
          <a:prstGeom prst="rect">
            <a:avLst/>
          </a:prstGeom>
          <a:noFill/>
        </p:spPr>
        <p:txBody>
          <a:bodyPr wrap="square" rtlCol="0">
            <a:spAutoFit/>
          </a:bodyPr>
          <a:lstStyle/>
          <a:p>
            <a:pPr algn="ctr"/>
            <a:r>
              <a:rPr lang="es-ES" dirty="0"/>
              <a:t>Partes de la  organización y sus  funciones (Mintzberg,  1984)</a:t>
            </a:r>
          </a:p>
        </p:txBody>
      </p:sp>
      <p:pic>
        <p:nvPicPr>
          <p:cNvPr id="2" name="Imagen 1">
            <a:extLst>
              <a:ext uri="{FF2B5EF4-FFF2-40B4-BE49-F238E27FC236}">
                <a16:creationId xmlns:a16="http://schemas.microsoft.com/office/drawing/2014/main" id="{DA5A658D-7674-4321-875C-7FE29C7F359A}"/>
              </a:ext>
            </a:extLst>
          </p:cNvPr>
          <p:cNvPicPr>
            <a:picLocks noChangeAspect="1"/>
          </p:cNvPicPr>
          <p:nvPr/>
        </p:nvPicPr>
        <p:blipFill rotWithShape="1">
          <a:blip r:embed="rId4"/>
          <a:srcRect l="21587" t="15833" r="25152" b="19456"/>
          <a:stretch/>
        </p:blipFill>
        <p:spPr>
          <a:xfrm>
            <a:off x="1927687" y="1085850"/>
            <a:ext cx="8336625" cy="5697505"/>
          </a:xfrm>
          <a:prstGeom prst="rect">
            <a:avLst/>
          </a:prstGeom>
        </p:spPr>
      </p:pic>
    </p:spTree>
    <p:extLst>
      <p:ext uri="{BB962C8B-B14F-4D97-AF65-F5344CB8AC3E}">
        <p14:creationId xmlns:p14="http://schemas.microsoft.com/office/powerpoint/2010/main" val="1563164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sp>
        <p:nvSpPr>
          <p:cNvPr id="6" name="CuadroTexto 5">
            <a:extLst>
              <a:ext uri="{FF2B5EF4-FFF2-40B4-BE49-F238E27FC236}">
                <a16:creationId xmlns:a16="http://schemas.microsoft.com/office/drawing/2014/main" id="{443CF72F-D130-4B80-8F37-4EF3FBEB2AAD}"/>
              </a:ext>
            </a:extLst>
          </p:cNvPr>
          <p:cNvSpPr txBox="1"/>
          <p:nvPr/>
        </p:nvSpPr>
        <p:spPr>
          <a:xfrm>
            <a:off x="177281" y="1321831"/>
            <a:ext cx="11579290" cy="4893647"/>
          </a:xfrm>
          <a:prstGeom prst="rect">
            <a:avLst/>
          </a:prstGeom>
          <a:noFill/>
        </p:spPr>
        <p:txBody>
          <a:bodyPr wrap="square" rtlCol="0">
            <a:spAutoFit/>
          </a:bodyPr>
          <a:lstStyle/>
          <a:p>
            <a:pPr algn="ctr"/>
            <a:r>
              <a:rPr lang="es-ES" sz="2400" dirty="0"/>
              <a:t>Una variable de diseño estructural: la </a:t>
            </a:r>
            <a:r>
              <a:rPr lang="es-ES" sz="2400" b="1" dirty="0"/>
              <a:t>DEPARTAMENTALIZACIÓN</a:t>
            </a:r>
          </a:p>
          <a:p>
            <a:pPr algn="ctr"/>
            <a:r>
              <a:rPr lang="es-ES" sz="2400" dirty="0"/>
              <a:t>Agrupación de unidades mejora la capacidad de los responsables para  controlar y coordinar las diversas tareas previamente diseñadas</a:t>
            </a:r>
          </a:p>
          <a:p>
            <a:pPr algn="ctr"/>
            <a:endParaRPr lang="es-ES" sz="2400" b="1" dirty="0"/>
          </a:p>
          <a:p>
            <a:pPr algn="ctr"/>
            <a:r>
              <a:rPr lang="es-ES" sz="2400" b="1" dirty="0"/>
              <a:t>Criterios:</a:t>
            </a:r>
          </a:p>
          <a:p>
            <a:pPr algn="ctr"/>
            <a:endParaRPr lang="es-ES" sz="2400" b="1" dirty="0"/>
          </a:p>
          <a:p>
            <a:pPr marL="285750" indent="-285750" algn="ctr">
              <a:buFont typeface="Arial" panose="020B0604020202020204" pitchFamily="34" charset="0"/>
              <a:buChar char="•"/>
            </a:pPr>
            <a:r>
              <a:rPr lang="es-ES" sz="2400" b="1" dirty="0"/>
              <a:t>Por funciones: </a:t>
            </a:r>
            <a:r>
              <a:rPr lang="es-ES" sz="2400" dirty="0"/>
              <a:t>producción, comercial, administración, finanzas, etc.  </a:t>
            </a:r>
          </a:p>
          <a:p>
            <a:pPr marL="285750" indent="-285750" algn="ctr">
              <a:buFont typeface="Arial" panose="020B0604020202020204" pitchFamily="34" charset="0"/>
              <a:buChar char="•"/>
            </a:pPr>
            <a:endParaRPr lang="es-ES" sz="2400" dirty="0"/>
          </a:p>
          <a:p>
            <a:pPr marL="285750" indent="-285750" algn="ctr">
              <a:buFont typeface="Arial" panose="020B0604020202020204" pitchFamily="34" charset="0"/>
              <a:buChar char="•"/>
            </a:pPr>
            <a:r>
              <a:rPr lang="es-ES" sz="2400" b="1" dirty="0"/>
              <a:t>Por negocios:</a:t>
            </a:r>
            <a:r>
              <a:rPr lang="es-ES" sz="2400" dirty="0"/>
              <a:t> agrupar las actividades en función de los negocios desarrollados por</a:t>
            </a:r>
          </a:p>
          <a:p>
            <a:pPr algn="ctr"/>
            <a:r>
              <a:rPr lang="es-ES" sz="2400" dirty="0"/>
              <a:t>la empresa. </a:t>
            </a:r>
          </a:p>
          <a:p>
            <a:pPr marL="285750" indent="-285750" algn="ctr">
              <a:buFont typeface="Arial" panose="020B0604020202020204" pitchFamily="34" charset="0"/>
              <a:buChar char="•"/>
            </a:pPr>
            <a:endParaRPr lang="es-ES" sz="2400" dirty="0"/>
          </a:p>
          <a:p>
            <a:pPr marL="285750" indent="-285750" algn="ctr">
              <a:buFont typeface="Arial" panose="020B0604020202020204" pitchFamily="34" charset="0"/>
              <a:buChar char="•"/>
            </a:pPr>
            <a:r>
              <a:rPr lang="es-ES" sz="2400" b="1" dirty="0"/>
              <a:t>Por clientes:</a:t>
            </a:r>
            <a:r>
              <a:rPr lang="es-ES" sz="2400" dirty="0"/>
              <a:t> agrupar las actividades en función de los grupos de clientes atendidos</a:t>
            </a:r>
          </a:p>
          <a:p>
            <a:pPr algn="ctr"/>
            <a:r>
              <a:rPr lang="es-ES" sz="2400" dirty="0"/>
              <a:t>(Ejemplo: la banca).</a:t>
            </a:r>
          </a:p>
        </p:txBody>
      </p:sp>
    </p:spTree>
    <p:extLst>
      <p:ext uri="{BB962C8B-B14F-4D97-AF65-F5344CB8AC3E}">
        <p14:creationId xmlns:p14="http://schemas.microsoft.com/office/powerpoint/2010/main" val="2059119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4" name="CuadroTexto 3">
            <a:extLst>
              <a:ext uri="{FF2B5EF4-FFF2-40B4-BE49-F238E27FC236}">
                <a16:creationId xmlns:a16="http://schemas.microsoft.com/office/drawing/2014/main" id="{D8F7FA15-F086-4368-9622-86236B17A5A4}"/>
              </a:ext>
            </a:extLst>
          </p:cNvPr>
          <p:cNvSpPr txBox="1"/>
          <p:nvPr/>
        </p:nvSpPr>
        <p:spPr>
          <a:xfrm>
            <a:off x="2750975" y="542925"/>
            <a:ext cx="6913984" cy="461665"/>
          </a:xfrm>
          <a:prstGeom prst="rect">
            <a:avLst/>
          </a:prstGeom>
          <a:noFill/>
        </p:spPr>
        <p:txBody>
          <a:bodyPr wrap="square" rtlCol="0">
            <a:spAutoFit/>
          </a:bodyPr>
          <a:lstStyle/>
          <a:p>
            <a:pPr algn="ctr"/>
            <a:r>
              <a:rPr lang="es-ES" sz="2400" b="1" dirty="0">
                <a:solidFill>
                  <a:srgbClr val="800080"/>
                </a:solidFill>
                <a:latin typeface="Century Gothic" panose="020B0502020202020204" pitchFamily="34" charset="0"/>
              </a:rPr>
              <a:t>LA ESTRUCTURA ORGANIZATIVA</a:t>
            </a:r>
          </a:p>
        </p:txBody>
      </p:sp>
      <p:sp>
        <p:nvSpPr>
          <p:cNvPr id="6" name="CuadroTexto 5">
            <a:extLst>
              <a:ext uri="{FF2B5EF4-FFF2-40B4-BE49-F238E27FC236}">
                <a16:creationId xmlns:a16="http://schemas.microsoft.com/office/drawing/2014/main" id="{443CF72F-D130-4B80-8F37-4EF3FBEB2AAD}"/>
              </a:ext>
            </a:extLst>
          </p:cNvPr>
          <p:cNvSpPr txBox="1"/>
          <p:nvPr/>
        </p:nvSpPr>
        <p:spPr>
          <a:xfrm>
            <a:off x="334346" y="1207150"/>
            <a:ext cx="11207621" cy="4893647"/>
          </a:xfrm>
          <a:prstGeom prst="rect">
            <a:avLst/>
          </a:prstGeom>
          <a:noFill/>
        </p:spPr>
        <p:txBody>
          <a:bodyPr wrap="square" rtlCol="0">
            <a:spAutoFit/>
          </a:bodyPr>
          <a:lstStyle/>
          <a:p>
            <a:pPr algn="ctr"/>
            <a:r>
              <a:rPr lang="es-ES" sz="2400" dirty="0"/>
              <a:t>Una variable de diseño estructural: la </a:t>
            </a:r>
            <a:r>
              <a:rPr lang="es-ES" sz="2400" b="1" dirty="0"/>
              <a:t>DEPARTAMENTALIZACIÓN</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endParaRPr lang="es-ES" sz="2400" b="1" dirty="0"/>
          </a:p>
          <a:p>
            <a:pPr marL="285750" indent="-285750" algn="ctr">
              <a:buFont typeface="Arial" panose="020B0604020202020204" pitchFamily="34" charset="0"/>
              <a:buChar char="•"/>
            </a:pPr>
            <a:r>
              <a:rPr lang="es-ES" sz="2400" b="1" dirty="0"/>
              <a:t>Orientada al mercado</a:t>
            </a:r>
            <a:r>
              <a:rPr lang="es-ES" sz="2400" dirty="0"/>
              <a:t>: agrupar las actividades en base a los mercados atendidos y  los canales de distribución utilizados.</a:t>
            </a:r>
          </a:p>
          <a:p>
            <a:pPr marL="285750" indent="-285750" algn="ctr">
              <a:buFont typeface="Arial" panose="020B0604020202020204" pitchFamily="34" charset="0"/>
              <a:buChar char="•"/>
            </a:pPr>
            <a:endParaRPr lang="es-ES" sz="2400" dirty="0"/>
          </a:p>
          <a:p>
            <a:pPr marL="285750" indent="-285750" algn="ctr">
              <a:buFont typeface="Arial" panose="020B0604020202020204" pitchFamily="34" charset="0"/>
              <a:buChar char="•"/>
            </a:pPr>
            <a:r>
              <a:rPr lang="es-ES" sz="2400" b="1" dirty="0"/>
              <a:t>Por procesos o por equipos</a:t>
            </a:r>
            <a:r>
              <a:rPr lang="es-ES" sz="2400" dirty="0"/>
              <a:t>: agrupar las actividades en torno a las etapas del</a:t>
            </a:r>
          </a:p>
          <a:p>
            <a:pPr algn="ctr"/>
            <a:r>
              <a:rPr lang="es-ES" sz="2400" dirty="0"/>
              <a:t>proceso productivo. Ejemplo típico: la industria de automoción  en la función de producción.  (ensamblado, pintado, embalado).</a:t>
            </a:r>
          </a:p>
          <a:p>
            <a:pPr marL="285750" indent="-285750" algn="ctr">
              <a:buFont typeface="Arial" panose="020B0604020202020204" pitchFamily="34" charset="0"/>
              <a:buChar char="•"/>
            </a:pPr>
            <a:endParaRPr lang="es-ES" sz="2400" dirty="0"/>
          </a:p>
          <a:p>
            <a:pPr marL="285750" indent="-285750" algn="ctr">
              <a:buFont typeface="Arial" panose="020B0604020202020204" pitchFamily="34" charset="0"/>
              <a:buChar char="•"/>
            </a:pPr>
            <a:r>
              <a:rPr lang="es-ES" sz="2400" b="1" dirty="0"/>
              <a:t>Organización matricial</a:t>
            </a:r>
            <a:r>
              <a:rPr lang="es-ES" sz="2400" dirty="0"/>
              <a:t>: combinación de los criterios de producto o proyecto  y </a:t>
            </a:r>
          </a:p>
          <a:p>
            <a:pPr algn="ctr"/>
            <a:r>
              <a:rPr lang="es-ES" sz="2400" dirty="0"/>
              <a:t>procesos.</a:t>
            </a:r>
            <a:endParaRPr lang="es-ES" sz="2400" b="1" dirty="0"/>
          </a:p>
        </p:txBody>
      </p:sp>
    </p:spTree>
    <p:extLst>
      <p:ext uri="{BB962C8B-B14F-4D97-AF65-F5344CB8AC3E}">
        <p14:creationId xmlns:p14="http://schemas.microsoft.com/office/powerpoint/2010/main" val="214119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graphicFrame>
        <p:nvGraphicFramePr>
          <p:cNvPr id="11" name="Diagrama 10">
            <a:extLst>
              <a:ext uri="{FF2B5EF4-FFF2-40B4-BE49-F238E27FC236}">
                <a16:creationId xmlns:a16="http://schemas.microsoft.com/office/drawing/2014/main" id="{DAA84CB0-FB1C-4A30-A7A0-DF5BF7030857}"/>
              </a:ext>
            </a:extLst>
          </p:cNvPr>
          <p:cNvGraphicFramePr/>
          <p:nvPr>
            <p:extLst>
              <p:ext uri="{D42A27DB-BD31-4B8C-83A1-F6EECF244321}">
                <p14:modId xmlns:p14="http://schemas.microsoft.com/office/powerpoint/2010/main" val="3395120893"/>
              </p:ext>
            </p:extLst>
          </p:nvPr>
        </p:nvGraphicFramePr>
        <p:xfrm>
          <a:off x="1635967" y="765111"/>
          <a:ext cx="8920065" cy="578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uadroTexto 1">
            <a:extLst>
              <a:ext uri="{FF2B5EF4-FFF2-40B4-BE49-F238E27FC236}">
                <a16:creationId xmlns:a16="http://schemas.microsoft.com/office/drawing/2014/main" id="{59090FD9-F402-4DFB-9952-82ECF2811BA6}"/>
              </a:ext>
            </a:extLst>
          </p:cNvPr>
          <p:cNvSpPr txBox="1"/>
          <p:nvPr/>
        </p:nvSpPr>
        <p:spPr>
          <a:xfrm>
            <a:off x="737119" y="788926"/>
            <a:ext cx="3023118" cy="646331"/>
          </a:xfrm>
          <a:prstGeom prst="rect">
            <a:avLst/>
          </a:prstGeom>
          <a:noFill/>
        </p:spPr>
        <p:txBody>
          <a:bodyPr wrap="square" rtlCol="0">
            <a:spAutoFit/>
          </a:bodyPr>
          <a:lstStyle/>
          <a:p>
            <a:pPr algn="ctr"/>
            <a:r>
              <a:rPr lang="es-ES" b="1" dirty="0">
                <a:latin typeface="Century Gothic" panose="020B0502020202020204" pitchFamily="34" charset="0"/>
              </a:rPr>
              <a:t>Funciones gerenciales de la empresa</a:t>
            </a:r>
            <a:endParaRPr lang="es-ES" dirty="0"/>
          </a:p>
        </p:txBody>
      </p:sp>
    </p:spTree>
    <p:extLst>
      <p:ext uri="{BB962C8B-B14F-4D97-AF65-F5344CB8AC3E}">
        <p14:creationId xmlns:p14="http://schemas.microsoft.com/office/powerpoint/2010/main" val="1632695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hlinkClick r:id="rId2"/>
          </p:cNvPr>
          <p:cNvSpPr txBox="1">
            <a:spLocks noChangeArrowheads="1"/>
          </p:cNvSpPr>
          <p:nvPr/>
        </p:nvSpPr>
        <p:spPr bwMode="auto">
          <a:xfrm>
            <a:off x="1915925" y="2957101"/>
            <a:ext cx="8520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s-ES" sz="2400" b="1" dirty="0"/>
              <a:t>La importancia de los equipos y cómo crearlos</a:t>
            </a:r>
          </a:p>
          <a:p>
            <a:pPr algn="ctr" eaLnBrk="1" hangingPunct="1"/>
            <a:r>
              <a:rPr lang="es-ES" altLang="es-ES" sz="2400" b="1" dirty="0"/>
              <a:t>Joan E. </a:t>
            </a:r>
            <a:r>
              <a:rPr lang="es-ES" altLang="es-ES" sz="2400" b="1" dirty="0" err="1"/>
              <a:t>Ricart</a:t>
            </a:r>
            <a:endParaRPr lang="es-ES" altLang="es-ES" sz="2400" b="1" dirty="0"/>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324851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hlinkClick r:id="rId2"/>
          </p:cNvPr>
          <p:cNvSpPr txBox="1">
            <a:spLocks noChangeArrowheads="1"/>
          </p:cNvSpPr>
          <p:nvPr/>
        </p:nvSpPr>
        <p:spPr bwMode="auto">
          <a:xfrm>
            <a:off x="1576230" y="2933487"/>
            <a:ext cx="8520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s-ES" sz="2400" b="1" dirty="0"/>
              <a:t>Los organigramas</a:t>
            </a:r>
          </a:p>
          <a:p>
            <a:pPr algn="ctr" eaLnBrk="1" hangingPunct="1"/>
            <a:r>
              <a:rPr lang="es-ES" altLang="es-ES" sz="2400" b="1" dirty="0"/>
              <a:t>Joan E. </a:t>
            </a:r>
            <a:r>
              <a:rPr lang="es-ES" altLang="es-ES" sz="2400" b="1" dirty="0" err="1"/>
              <a:t>Ricart</a:t>
            </a:r>
            <a:endParaRPr lang="es-ES" altLang="es-ES" sz="2400" b="1" dirty="0"/>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794079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hlinkClick r:id="rId2"/>
          </p:cNvPr>
          <p:cNvSpPr txBox="1">
            <a:spLocks noChangeArrowheads="1"/>
          </p:cNvSpPr>
          <p:nvPr/>
        </p:nvSpPr>
        <p:spPr bwMode="auto">
          <a:xfrm>
            <a:off x="1835537" y="2434418"/>
            <a:ext cx="852092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s-ES" sz="2400" dirty="0"/>
              <a:t>La aventura de liderar equipos en condiciones y momentos de riesgo o incertidumbre </a:t>
            </a:r>
          </a:p>
          <a:p>
            <a:pPr algn="ctr"/>
            <a:endParaRPr lang="es-ES" altLang="es-ES" sz="2400" b="1" dirty="0"/>
          </a:p>
          <a:p>
            <a:pPr algn="ctr"/>
            <a:r>
              <a:rPr lang="es-ES" altLang="es-ES" sz="2400" b="1" dirty="0"/>
              <a:t>Sebastián Álvaro</a:t>
            </a:r>
          </a:p>
          <a:p>
            <a:pPr algn="ctr"/>
            <a:r>
              <a:rPr lang="es-ES" sz="2400" dirty="0"/>
              <a:t>Creador de Al Filo de lo Imposible, periodista y aventurero</a:t>
            </a:r>
            <a:endParaRPr lang="es-ES" altLang="es-ES" sz="2400" b="1" dirty="0"/>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1147599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926581" y="1048146"/>
            <a:ext cx="8338835" cy="1107996"/>
          </a:xfrm>
          <a:prstGeom prst="rect">
            <a:avLst/>
          </a:prstGeom>
          <a:noFill/>
        </p:spPr>
        <p:txBody>
          <a:bodyPr wrap="square" rtlCol="0">
            <a:spAutoFit/>
          </a:bodyPr>
          <a:lstStyle/>
          <a:p>
            <a:pPr algn="ctr"/>
            <a:r>
              <a:rPr lang="es-ES" sz="6600" b="1" dirty="0">
                <a:solidFill>
                  <a:srgbClr val="7B3A7A"/>
                </a:solidFill>
                <a:latin typeface="Century Gothic" panose="020B0502020202020204" pitchFamily="34" charset="0"/>
              </a:rPr>
              <a:t>¡MUCHAS GRACIAS!</a:t>
            </a:r>
          </a:p>
        </p:txBody>
      </p:sp>
      <p:pic>
        <p:nvPicPr>
          <p:cNvPr id="11"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5"/>
            <a:ext cx="12192000" cy="542501"/>
          </a:xfrm>
          <a:prstGeom prst="rect">
            <a:avLst/>
          </a:prstGeom>
        </p:spPr>
      </p:pic>
      <p:sp>
        <p:nvSpPr>
          <p:cNvPr id="12" name="TextBox 18"/>
          <p:cNvSpPr txBox="1"/>
          <p:nvPr/>
        </p:nvSpPr>
        <p:spPr>
          <a:xfrm>
            <a:off x="149087" y="88901"/>
            <a:ext cx="3647661" cy="307777"/>
          </a:xfrm>
          <a:prstGeom prst="rect">
            <a:avLst/>
          </a:prstGeom>
          <a:noFill/>
        </p:spPr>
        <p:txBody>
          <a:bodyPr wrap="square" rtlCol="0">
            <a:spAutoFit/>
          </a:bodyPr>
          <a:lstStyle/>
          <a:p>
            <a:r>
              <a:rPr lang="es-ES" sz="1400" b="1" dirty="0">
                <a:solidFill>
                  <a:schemeClr val="bg1"/>
                </a:solidFill>
                <a:latin typeface="Century Gothic" panose="020B0502020202020204" pitchFamily="34" charset="0"/>
              </a:rPr>
              <a:t>PROYECTO DE INNOVACIÓN DOCENTE</a:t>
            </a:r>
          </a:p>
        </p:txBody>
      </p:sp>
      <p:pic>
        <p:nvPicPr>
          <p:cNvPr id="13"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0456" y="2322035"/>
            <a:ext cx="2765335" cy="276533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76574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918693" y="1000125"/>
            <a:ext cx="159049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PLANIFICACIÓN</a:t>
            </a:r>
          </a:p>
          <a:p>
            <a:pPr algn="ctr" eaLnBrk="1" hangingPunct="1"/>
            <a:r>
              <a:rPr lang="es-ES_tradnl" altLang="es-ES" sz="1400"/>
              <a:t>Metas</a:t>
            </a:r>
          </a:p>
          <a:p>
            <a:pPr algn="ctr" eaLnBrk="1" hangingPunct="1"/>
            <a:r>
              <a:rPr lang="es-ES_tradnl" altLang="es-ES" sz="1400"/>
              <a:t>Objetivos</a:t>
            </a:r>
          </a:p>
          <a:p>
            <a:pPr algn="ctr" eaLnBrk="1" hangingPunct="1"/>
            <a:r>
              <a:rPr lang="es-ES_tradnl" altLang="es-ES" sz="1400"/>
              <a:t>Estrategias</a:t>
            </a:r>
          </a:p>
          <a:p>
            <a:pPr algn="ctr" eaLnBrk="1" hangingPunct="1"/>
            <a:r>
              <a:rPr lang="es-ES_tradnl" altLang="es-ES" sz="1400"/>
              <a:t>Planes</a:t>
            </a:r>
            <a:endParaRPr lang="es-ES" altLang="es-ES" sz="1400"/>
          </a:p>
        </p:txBody>
      </p:sp>
      <p:sp>
        <p:nvSpPr>
          <p:cNvPr id="14339" name="Text Box 3"/>
          <p:cNvSpPr txBox="1">
            <a:spLocks noChangeArrowheads="1"/>
          </p:cNvSpPr>
          <p:nvPr/>
        </p:nvSpPr>
        <p:spPr bwMode="auto">
          <a:xfrm>
            <a:off x="7964847" y="3089275"/>
            <a:ext cx="3230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ORGANIZACIÓN</a:t>
            </a:r>
          </a:p>
          <a:p>
            <a:pPr algn="ctr" eaLnBrk="1" hangingPunct="1"/>
            <a:r>
              <a:rPr lang="es-ES_tradnl" altLang="es-ES" sz="1400"/>
              <a:t>Estructura</a:t>
            </a:r>
          </a:p>
          <a:p>
            <a:pPr algn="ctr" eaLnBrk="1" hangingPunct="1"/>
            <a:r>
              <a:rPr lang="es-ES_tradnl" altLang="es-ES" sz="1400"/>
              <a:t>Administración de Recursos Humanos</a:t>
            </a:r>
            <a:endParaRPr lang="es-ES" altLang="es-ES" sz="1400"/>
          </a:p>
        </p:txBody>
      </p:sp>
      <p:sp>
        <p:nvSpPr>
          <p:cNvPr id="14340" name="Text Box 4"/>
          <p:cNvSpPr txBox="1">
            <a:spLocks noChangeArrowheads="1"/>
          </p:cNvSpPr>
          <p:nvPr/>
        </p:nvSpPr>
        <p:spPr bwMode="auto">
          <a:xfrm>
            <a:off x="4458507" y="4673600"/>
            <a:ext cx="291938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dirty="0"/>
              <a:t>DIRECCIÓN</a:t>
            </a:r>
          </a:p>
          <a:p>
            <a:pPr algn="ctr" eaLnBrk="1" hangingPunct="1"/>
            <a:r>
              <a:rPr lang="es-ES_tradnl" altLang="es-ES" sz="1400" dirty="0"/>
              <a:t>Motivación</a:t>
            </a:r>
          </a:p>
          <a:p>
            <a:pPr algn="ctr" eaLnBrk="1" hangingPunct="1"/>
            <a:r>
              <a:rPr lang="es-ES_tradnl" altLang="es-ES" sz="1400" dirty="0"/>
              <a:t>Liderazgo</a:t>
            </a:r>
          </a:p>
          <a:p>
            <a:pPr algn="ctr" eaLnBrk="1" hangingPunct="1"/>
            <a:r>
              <a:rPr lang="es-ES_tradnl" altLang="es-ES" sz="1400" dirty="0"/>
              <a:t>Comunicación</a:t>
            </a:r>
          </a:p>
          <a:p>
            <a:pPr algn="ctr" eaLnBrk="1" hangingPunct="1"/>
            <a:r>
              <a:rPr lang="es-ES_tradnl" altLang="es-ES" sz="1400" dirty="0"/>
              <a:t>Comportamiento individual - grupo</a:t>
            </a:r>
            <a:endParaRPr lang="es-ES" altLang="es-ES" sz="1400" dirty="0"/>
          </a:p>
        </p:txBody>
      </p:sp>
      <p:sp>
        <p:nvSpPr>
          <p:cNvPr id="14341" name="Text Box 5"/>
          <p:cNvSpPr txBox="1">
            <a:spLocks noChangeArrowheads="1"/>
          </p:cNvSpPr>
          <p:nvPr/>
        </p:nvSpPr>
        <p:spPr bwMode="auto">
          <a:xfrm>
            <a:off x="1727761" y="2800350"/>
            <a:ext cx="143821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_tradnl" altLang="es-ES" sz="1400" b="1"/>
              <a:t>CONTROL</a:t>
            </a:r>
          </a:p>
          <a:p>
            <a:pPr algn="ctr" eaLnBrk="1" hangingPunct="1"/>
            <a:r>
              <a:rPr lang="es-ES_tradnl" altLang="es-ES" sz="1400"/>
              <a:t>Estándares</a:t>
            </a:r>
          </a:p>
          <a:p>
            <a:pPr algn="ctr" eaLnBrk="1" hangingPunct="1"/>
            <a:r>
              <a:rPr lang="es-ES_tradnl" altLang="es-ES" sz="1400"/>
              <a:t>Mediciones</a:t>
            </a:r>
          </a:p>
          <a:p>
            <a:pPr algn="ctr" eaLnBrk="1" hangingPunct="1"/>
            <a:r>
              <a:rPr lang="es-ES_tradnl" altLang="es-ES" sz="1400"/>
              <a:t>Comparaciones</a:t>
            </a:r>
          </a:p>
          <a:p>
            <a:pPr algn="ctr" eaLnBrk="1" hangingPunct="1"/>
            <a:r>
              <a:rPr lang="es-ES_tradnl" altLang="es-ES" sz="1400"/>
              <a:t>Acciones</a:t>
            </a:r>
            <a:endParaRPr lang="es-ES" altLang="es-ES" sz="1400"/>
          </a:p>
        </p:txBody>
      </p:sp>
      <p:sp>
        <p:nvSpPr>
          <p:cNvPr id="14342" name="AutoShape 6"/>
          <p:cNvSpPr>
            <a:spLocks noChangeArrowheads="1"/>
          </p:cNvSpPr>
          <p:nvPr/>
        </p:nvSpPr>
        <p:spPr bwMode="auto">
          <a:xfrm rot="2645241">
            <a:off x="6948888" y="1968448"/>
            <a:ext cx="1344084"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3" name="AutoShape 7"/>
          <p:cNvSpPr>
            <a:spLocks noChangeArrowheads="1"/>
          </p:cNvSpPr>
          <p:nvPr/>
        </p:nvSpPr>
        <p:spPr bwMode="auto">
          <a:xfrm rot="7741268">
            <a:off x="7316509" y="4352286"/>
            <a:ext cx="1008062" cy="863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4" name="AutoShape 8"/>
          <p:cNvSpPr>
            <a:spLocks noChangeArrowheads="1"/>
          </p:cNvSpPr>
          <p:nvPr/>
        </p:nvSpPr>
        <p:spPr bwMode="auto">
          <a:xfrm rot="-7525669">
            <a:off x="3223403" y="4347351"/>
            <a:ext cx="1008063" cy="863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sp>
        <p:nvSpPr>
          <p:cNvPr id="14345" name="AutoShape 9"/>
          <p:cNvSpPr>
            <a:spLocks noChangeArrowheads="1"/>
          </p:cNvSpPr>
          <p:nvPr/>
        </p:nvSpPr>
        <p:spPr bwMode="auto">
          <a:xfrm rot="-2214416">
            <a:off x="2956726" y="1756514"/>
            <a:ext cx="1344083" cy="6477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p:spPr>
        <p:txBody>
          <a:bodyPr wrap="none" anchor="ctr"/>
          <a:lstStyle/>
          <a:p>
            <a:endParaRPr lang="es-ES"/>
          </a:p>
        </p:txBody>
      </p:sp>
      <p:pic>
        <p:nvPicPr>
          <p:cNvPr id="10"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204122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6" name="5 Rectángulo"/>
          <p:cNvSpPr/>
          <p:nvPr/>
        </p:nvSpPr>
        <p:spPr>
          <a:xfrm>
            <a:off x="1017624" y="742739"/>
            <a:ext cx="6487698" cy="923330"/>
          </a:xfrm>
          <a:prstGeom prst="rect">
            <a:avLst/>
          </a:prstGeom>
        </p:spPr>
        <p:txBody>
          <a:bodyPr wrap="square">
            <a:spAutoFit/>
          </a:bodyPr>
          <a:lstStyle/>
          <a:p>
            <a:r>
              <a:rPr lang="es-ES" b="1" dirty="0">
                <a:latin typeface="Century Gothic" panose="020B0502020202020204" pitchFamily="34" charset="0"/>
              </a:rPr>
              <a:t>Etapas del proceso de planificación.</a:t>
            </a:r>
          </a:p>
          <a:p>
            <a:endParaRPr lang="es-ES" b="1" dirty="0">
              <a:latin typeface="Century Gothic" panose="020B0502020202020204" pitchFamily="34" charset="0"/>
            </a:endParaRPr>
          </a:p>
          <a:p>
            <a:r>
              <a:rPr lang="es-ES" sz="1600" dirty="0">
                <a:latin typeface="Century Gothic" panose="020B0502020202020204" pitchFamily="34" charset="0"/>
              </a:rPr>
              <a:t>Proceso secuencial:</a:t>
            </a:r>
          </a:p>
        </p:txBody>
      </p:sp>
      <p:sp>
        <p:nvSpPr>
          <p:cNvPr id="8" name="1 Rectángulo"/>
          <p:cNvSpPr/>
          <p:nvPr/>
        </p:nvSpPr>
        <p:spPr>
          <a:xfrm>
            <a:off x="94004" y="84461"/>
            <a:ext cx="3896881" cy="369332"/>
          </a:xfrm>
          <a:prstGeom prst="rect">
            <a:avLst/>
          </a:prstGeom>
        </p:spPr>
        <p:txBody>
          <a:bodyPr wrap="square">
            <a:spAutoFit/>
          </a:bodyPr>
          <a:lstStyle/>
          <a:p>
            <a:r>
              <a:rPr lang="es-ES" b="1" dirty="0">
                <a:solidFill>
                  <a:schemeClr val="bg1"/>
                </a:solidFill>
                <a:latin typeface="Century Gothic" pitchFamily="34" charset="0"/>
              </a:rPr>
              <a:t>EMPRESA</a:t>
            </a:r>
          </a:p>
        </p:txBody>
      </p:sp>
      <p:sp>
        <p:nvSpPr>
          <p:cNvPr id="2" name="1 Marcador de número de diapositiva"/>
          <p:cNvSpPr>
            <a:spLocks noGrp="1"/>
          </p:cNvSpPr>
          <p:nvPr>
            <p:ph type="sldNum" sz="quarter" idx="12"/>
          </p:nvPr>
        </p:nvSpPr>
        <p:spPr/>
        <p:txBody>
          <a:bodyPr/>
          <a:lstStyle/>
          <a:p>
            <a:fld id="{7EFC08B5-250B-45EC-AFDA-68DF2D2A759E}" type="slidenum">
              <a:rPr lang="es-ES" smtClean="0"/>
              <a:pPr/>
              <a:t>7</a:t>
            </a:fld>
            <a:endParaRPr lang="es-ES"/>
          </a:p>
        </p:txBody>
      </p:sp>
      <p:sp>
        <p:nvSpPr>
          <p:cNvPr id="7" name="5 Rectángulo">
            <a:extLst>
              <a:ext uri="{FF2B5EF4-FFF2-40B4-BE49-F238E27FC236}">
                <a16:creationId xmlns:a16="http://schemas.microsoft.com/office/drawing/2014/main" id="{9B47F2A6-416B-4A94-97A0-F580916C8FFD}"/>
              </a:ext>
            </a:extLst>
          </p:cNvPr>
          <p:cNvSpPr/>
          <p:nvPr/>
        </p:nvSpPr>
        <p:spPr>
          <a:xfrm>
            <a:off x="747035" y="1878380"/>
            <a:ext cx="9800095" cy="338554"/>
          </a:xfrm>
          <a:prstGeom prst="rect">
            <a:avLst/>
          </a:prstGeom>
        </p:spPr>
        <p:txBody>
          <a:bodyPr wrap="square">
            <a:spAutoFit/>
          </a:bodyPr>
          <a:lstStyle/>
          <a:p>
            <a:pPr marL="342900" indent="-342900">
              <a:buFont typeface="+mj-lt"/>
              <a:buAutoNum type="arabicPeriod"/>
            </a:pPr>
            <a:r>
              <a:rPr lang="es-ES" sz="1600" b="1" dirty="0">
                <a:latin typeface="Century Gothic" panose="020B0502020202020204" pitchFamily="34" charset="0"/>
              </a:rPr>
              <a:t>Establecimiento de objetivos</a:t>
            </a:r>
            <a:r>
              <a:rPr lang="es-ES" sz="1600" dirty="0">
                <a:latin typeface="Century Gothic" panose="020B0502020202020204" pitchFamily="34" charset="0"/>
              </a:rPr>
              <a:t>, teniendo en cuenta entorno externo e interno.</a:t>
            </a:r>
            <a:endParaRPr lang="es-ES" b="1" dirty="0">
              <a:latin typeface="Century Gothic" panose="020B0502020202020204" pitchFamily="34" charset="0"/>
            </a:endParaRPr>
          </a:p>
        </p:txBody>
      </p:sp>
      <p:sp>
        <p:nvSpPr>
          <p:cNvPr id="9" name="5 Rectángulo">
            <a:extLst>
              <a:ext uri="{FF2B5EF4-FFF2-40B4-BE49-F238E27FC236}">
                <a16:creationId xmlns:a16="http://schemas.microsoft.com/office/drawing/2014/main" id="{ED6A76F2-4872-4A00-A0F2-0DC594E4D2DA}"/>
              </a:ext>
            </a:extLst>
          </p:cNvPr>
          <p:cNvSpPr/>
          <p:nvPr/>
        </p:nvSpPr>
        <p:spPr>
          <a:xfrm>
            <a:off x="747034" y="2399913"/>
            <a:ext cx="9800095" cy="338554"/>
          </a:xfrm>
          <a:prstGeom prst="rect">
            <a:avLst/>
          </a:prstGeom>
        </p:spPr>
        <p:txBody>
          <a:bodyPr wrap="square">
            <a:spAutoFit/>
          </a:bodyPr>
          <a:lstStyle/>
          <a:p>
            <a:r>
              <a:rPr lang="es-ES" sz="1600" dirty="0">
                <a:latin typeface="Century Gothic" panose="020B0502020202020204" pitchFamily="34" charset="0"/>
              </a:rPr>
              <a:t>2.    </a:t>
            </a:r>
            <a:r>
              <a:rPr lang="es-ES" sz="1600" b="1" dirty="0">
                <a:latin typeface="Century Gothic" panose="020B0502020202020204" pitchFamily="34" charset="0"/>
              </a:rPr>
              <a:t>Identificación de alternativas</a:t>
            </a:r>
            <a:r>
              <a:rPr lang="es-ES" sz="1600" dirty="0">
                <a:latin typeface="Century Gothic" panose="020B0502020202020204" pitchFamily="34" charset="0"/>
              </a:rPr>
              <a:t>, sujeto a restricciones </a:t>
            </a:r>
            <a:r>
              <a:rPr lang="es-ES" sz="1600" dirty="0" err="1">
                <a:latin typeface="Century Gothic" panose="020B0502020202020204" pitchFamily="34" charset="0"/>
              </a:rPr>
              <a:t>encontradas</a:t>
            </a:r>
            <a:r>
              <a:rPr lang="es-ES" sz="1600" baseline="30000" dirty="0" err="1">
                <a:latin typeface="Century Gothic" panose="020B0502020202020204" pitchFamily="34" charset="0"/>
              </a:rPr>
              <a:t>i</a:t>
            </a:r>
            <a:r>
              <a:rPr lang="es-ES" sz="1600" dirty="0">
                <a:latin typeface="Century Gothic" panose="020B0502020202020204" pitchFamily="34" charset="0"/>
              </a:rPr>
              <a:t>. Creatividad.   </a:t>
            </a:r>
            <a:endParaRPr lang="es-ES" b="1" dirty="0">
              <a:solidFill>
                <a:srgbClr val="660066"/>
              </a:solidFill>
              <a:latin typeface="Century Gothic" panose="020B0502020202020204" pitchFamily="34" charset="0"/>
            </a:endParaRPr>
          </a:p>
        </p:txBody>
      </p:sp>
      <p:sp>
        <p:nvSpPr>
          <p:cNvPr id="10" name="5 Rectángulo">
            <a:extLst>
              <a:ext uri="{FF2B5EF4-FFF2-40B4-BE49-F238E27FC236}">
                <a16:creationId xmlns:a16="http://schemas.microsoft.com/office/drawing/2014/main" id="{D0E5F655-0B04-4DA8-B7B0-10F8BB6286B9}"/>
              </a:ext>
            </a:extLst>
          </p:cNvPr>
          <p:cNvSpPr/>
          <p:nvPr/>
        </p:nvSpPr>
        <p:spPr>
          <a:xfrm>
            <a:off x="747033" y="2926416"/>
            <a:ext cx="9800095" cy="338554"/>
          </a:xfrm>
          <a:prstGeom prst="rect">
            <a:avLst/>
          </a:prstGeom>
        </p:spPr>
        <p:txBody>
          <a:bodyPr wrap="square">
            <a:spAutoFit/>
          </a:bodyPr>
          <a:lstStyle/>
          <a:p>
            <a:r>
              <a:rPr lang="es-ES" sz="1600" dirty="0">
                <a:latin typeface="Century Gothic" panose="020B0502020202020204" pitchFamily="34" charset="0"/>
              </a:rPr>
              <a:t>3.   </a:t>
            </a:r>
            <a:r>
              <a:rPr lang="es-ES" sz="1600" b="1" dirty="0">
                <a:latin typeface="Century Gothic" panose="020B0502020202020204" pitchFamily="34" charset="0"/>
              </a:rPr>
              <a:t>Evaluación de las alternativas</a:t>
            </a:r>
            <a:r>
              <a:rPr lang="es-ES" sz="1600" dirty="0">
                <a:latin typeface="Century Gothic" panose="020B0502020202020204" pitchFamily="34" charset="0"/>
              </a:rPr>
              <a:t>, en términos cuantitativos. Coste –</a:t>
            </a:r>
            <a:r>
              <a:rPr lang="es-ES" sz="1600" dirty="0" err="1">
                <a:latin typeface="Century Gothic" panose="020B0502020202020204" pitchFamily="34" charset="0"/>
              </a:rPr>
              <a:t>beneficio</a:t>
            </a:r>
            <a:r>
              <a:rPr lang="es-ES" sz="1600" baseline="30000" dirty="0" err="1">
                <a:latin typeface="Century Gothic" panose="020B0502020202020204" pitchFamily="34" charset="0"/>
              </a:rPr>
              <a:t>ii</a:t>
            </a:r>
            <a:r>
              <a:rPr lang="es-ES" sz="1600" dirty="0">
                <a:latin typeface="Century Gothic" panose="020B0502020202020204" pitchFamily="34" charset="0"/>
              </a:rPr>
              <a:t>.</a:t>
            </a:r>
            <a:endParaRPr lang="es-ES" b="1" dirty="0">
              <a:solidFill>
                <a:srgbClr val="660066"/>
              </a:solidFill>
              <a:latin typeface="Century Gothic" panose="020B0502020202020204" pitchFamily="34" charset="0"/>
            </a:endParaRPr>
          </a:p>
        </p:txBody>
      </p:sp>
      <p:sp>
        <p:nvSpPr>
          <p:cNvPr id="11" name="5 Rectángulo">
            <a:extLst>
              <a:ext uri="{FF2B5EF4-FFF2-40B4-BE49-F238E27FC236}">
                <a16:creationId xmlns:a16="http://schemas.microsoft.com/office/drawing/2014/main" id="{B343EC2F-EE30-47A4-845F-F028A7FFE0F7}"/>
              </a:ext>
            </a:extLst>
          </p:cNvPr>
          <p:cNvSpPr/>
          <p:nvPr/>
        </p:nvSpPr>
        <p:spPr>
          <a:xfrm>
            <a:off x="747034" y="3465028"/>
            <a:ext cx="9800095" cy="338554"/>
          </a:xfrm>
          <a:prstGeom prst="rect">
            <a:avLst/>
          </a:prstGeom>
        </p:spPr>
        <p:txBody>
          <a:bodyPr wrap="square">
            <a:spAutoFit/>
          </a:bodyPr>
          <a:lstStyle/>
          <a:p>
            <a:r>
              <a:rPr lang="es-ES" sz="1600" dirty="0">
                <a:latin typeface="Century Gothic" panose="020B0502020202020204" pitchFamily="34" charset="0"/>
              </a:rPr>
              <a:t>4.    </a:t>
            </a:r>
            <a:r>
              <a:rPr lang="es-ES" sz="1600" b="1" dirty="0">
                <a:latin typeface="Century Gothic" panose="020B0502020202020204" pitchFamily="34" charset="0"/>
              </a:rPr>
              <a:t>Selección de una alternativa</a:t>
            </a:r>
            <a:r>
              <a:rPr lang="es-ES" sz="1600" dirty="0">
                <a:latin typeface="Century Gothic" panose="020B0502020202020204" pitchFamily="34" charset="0"/>
              </a:rPr>
              <a:t>, decidiendo con la información obtenida.</a:t>
            </a:r>
            <a:endParaRPr lang="es-ES" b="1" dirty="0">
              <a:solidFill>
                <a:srgbClr val="660066"/>
              </a:solidFill>
              <a:latin typeface="Century Gothic" panose="020B0502020202020204" pitchFamily="34" charset="0"/>
            </a:endParaRPr>
          </a:p>
        </p:txBody>
      </p:sp>
      <p:sp>
        <p:nvSpPr>
          <p:cNvPr id="12" name="5 Rectángulo">
            <a:extLst>
              <a:ext uri="{FF2B5EF4-FFF2-40B4-BE49-F238E27FC236}">
                <a16:creationId xmlns:a16="http://schemas.microsoft.com/office/drawing/2014/main" id="{3CE5F4A4-D0CC-4775-9C5B-9505B73046F0}"/>
              </a:ext>
            </a:extLst>
          </p:cNvPr>
          <p:cNvSpPr/>
          <p:nvPr/>
        </p:nvSpPr>
        <p:spPr>
          <a:xfrm>
            <a:off x="747033" y="4023547"/>
            <a:ext cx="9800095" cy="338554"/>
          </a:xfrm>
          <a:prstGeom prst="rect">
            <a:avLst/>
          </a:prstGeom>
        </p:spPr>
        <p:txBody>
          <a:bodyPr wrap="square">
            <a:spAutoFit/>
          </a:bodyPr>
          <a:lstStyle/>
          <a:p>
            <a:r>
              <a:rPr lang="es-ES" sz="1600" dirty="0">
                <a:latin typeface="Century Gothic" panose="020B0502020202020204" pitchFamily="34" charset="0"/>
              </a:rPr>
              <a:t>5.   </a:t>
            </a:r>
            <a:r>
              <a:rPr lang="es-ES" sz="1600" b="1" dirty="0">
                <a:latin typeface="Century Gothic" panose="020B0502020202020204" pitchFamily="34" charset="0"/>
              </a:rPr>
              <a:t>Presupuesto y seguimiento</a:t>
            </a:r>
            <a:r>
              <a:rPr lang="es-ES" sz="1600" dirty="0">
                <a:latin typeface="Century Gothic" panose="020B0502020202020204" pitchFamily="34" charset="0"/>
              </a:rPr>
              <a:t>, cuantificar el plan ayuda a controlar el seguimiento </a:t>
            </a:r>
            <a:endParaRPr lang="es-ES" b="1" dirty="0">
              <a:solidFill>
                <a:srgbClr val="660066"/>
              </a:solidFill>
              <a:latin typeface="Century Gothic" panose="020B0502020202020204" pitchFamily="34" charset="0"/>
            </a:endParaRPr>
          </a:p>
        </p:txBody>
      </p:sp>
      <p:sp>
        <p:nvSpPr>
          <p:cNvPr id="13" name="5 Rectángulo">
            <a:extLst>
              <a:ext uri="{FF2B5EF4-FFF2-40B4-BE49-F238E27FC236}">
                <a16:creationId xmlns:a16="http://schemas.microsoft.com/office/drawing/2014/main" id="{B66404F8-912E-4552-89F1-B6CB021DE688}"/>
              </a:ext>
            </a:extLst>
          </p:cNvPr>
          <p:cNvSpPr/>
          <p:nvPr/>
        </p:nvSpPr>
        <p:spPr>
          <a:xfrm>
            <a:off x="747033" y="4617504"/>
            <a:ext cx="9800095" cy="1323439"/>
          </a:xfrm>
          <a:prstGeom prst="rect">
            <a:avLst/>
          </a:prstGeom>
        </p:spPr>
        <p:txBody>
          <a:bodyPr wrap="square">
            <a:spAutoFit/>
          </a:bodyPr>
          <a:lstStyle/>
          <a:p>
            <a:pPr marL="285750" indent="-285750">
              <a:buFont typeface="Arial" panose="020B0604020202020204" pitchFamily="34" charset="0"/>
              <a:buChar char="•"/>
            </a:pPr>
            <a:r>
              <a:rPr lang="es-ES" sz="1600" dirty="0">
                <a:latin typeface="Century Gothic" panose="020B0502020202020204" pitchFamily="34" charset="0"/>
              </a:rPr>
              <a:t>El plan estratégico conlleva elaborar planes complementarios en niveles inferiores alineados con el mismo.</a:t>
            </a:r>
          </a:p>
          <a:p>
            <a:pPr marL="285750" indent="-285750">
              <a:buFont typeface="Arial" panose="020B0604020202020204" pitchFamily="34" charset="0"/>
              <a:buChar char="•"/>
            </a:pPr>
            <a:endParaRPr lang="es-ES" sz="1600" dirty="0">
              <a:latin typeface="Century Gothic" panose="020B0502020202020204" pitchFamily="34" charset="0"/>
            </a:endParaRPr>
          </a:p>
          <a:p>
            <a:pPr marL="285750" indent="-285750">
              <a:buFont typeface="Arial" panose="020B0604020202020204" pitchFamily="34" charset="0"/>
              <a:buChar char="•"/>
            </a:pPr>
            <a:r>
              <a:rPr lang="es-ES" sz="1600" dirty="0">
                <a:latin typeface="Century Gothic" panose="020B0502020202020204" pitchFamily="34" charset="0"/>
              </a:rPr>
              <a:t>Planificar es conveniente en sí mismo, ya que supone investigar y genera un conocimiento.</a:t>
            </a:r>
          </a:p>
          <a:p>
            <a:endParaRPr lang="es-ES" sz="1600" dirty="0">
              <a:latin typeface="Century Gothic" panose="020B0502020202020204" pitchFamily="34" charset="0"/>
            </a:endParaRPr>
          </a:p>
        </p:txBody>
      </p:sp>
    </p:spTree>
    <p:extLst>
      <p:ext uri="{BB962C8B-B14F-4D97-AF65-F5344CB8AC3E}">
        <p14:creationId xmlns:p14="http://schemas.microsoft.com/office/powerpoint/2010/main" val="291941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10300" y="3144643"/>
            <a:ext cx="11212082" cy="1248937"/>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redondeado"/>
          <p:cNvSpPr/>
          <p:nvPr/>
        </p:nvSpPr>
        <p:spPr>
          <a:xfrm>
            <a:off x="310301" y="1760433"/>
            <a:ext cx="11212081" cy="1036319"/>
          </a:xfrm>
          <a:prstGeom prst="roundRect">
            <a:avLst/>
          </a:prstGeom>
          <a:solidFill>
            <a:srgbClr val="FF66F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298" name="Rectangle 4"/>
          <p:cNvSpPr>
            <a:spLocks noChangeArrowheads="1"/>
          </p:cNvSpPr>
          <p:nvPr/>
        </p:nvSpPr>
        <p:spPr bwMode="auto">
          <a:xfrm>
            <a:off x="811850" y="815009"/>
            <a:ext cx="10639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2400" b="1" dirty="0">
                <a:solidFill>
                  <a:srgbClr val="800080"/>
                </a:solidFill>
                <a:latin typeface="Century Gothic" panose="020B0502020202020204" pitchFamily="34" charset="0"/>
              </a:rPr>
              <a:t>Misión</a:t>
            </a:r>
            <a:endParaRPr lang="es-ES" altLang="es-ES" sz="2200" b="1" dirty="0">
              <a:solidFill>
                <a:srgbClr val="800080"/>
              </a:solidFill>
              <a:latin typeface="Century Gothic" panose="020B0502020202020204" pitchFamily="34" charset="0"/>
            </a:endParaRPr>
          </a:p>
        </p:txBody>
      </p:sp>
      <p:sp>
        <p:nvSpPr>
          <p:cNvPr id="2" name="1 Rectángulo"/>
          <p:cNvSpPr/>
          <p:nvPr/>
        </p:nvSpPr>
        <p:spPr>
          <a:xfrm>
            <a:off x="666572" y="1427148"/>
            <a:ext cx="10723671" cy="3662541"/>
          </a:xfrm>
          <a:prstGeom prst="rect">
            <a:avLst/>
          </a:prstGeom>
        </p:spPr>
        <p:txBody>
          <a:bodyPr wrap="square">
            <a:spAutoFit/>
          </a:bodyPr>
          <a:lstStyle/>
          <a:p>
            <a:pPr marL="285750" indent="-285750">
              <a:buFont typeface="Wingdings" panose="05000000000000000000" pitchFamily="2" charset="2"/>
              <a:buChar char="§"/>
            </a:pPr>
            <a:endParaRPr lang="es-ES" sz="1400" b="1" dirty="0">
              <a:latin typeface="Century Gothic" panose="020B0502020202020204" pitchFamily="34" charset="0"/>
            </a:endParaRPr>
          </a:p>
          <a:p>
            <a:pPr algn="ctr"/>
            <a:endParaRPr lang="es-ES" sz="1600" b="1" dirty="0">
              <a:latin typeface="Century Gothic" panose="020B0502020202020204" pitchFamily="34" charset="0"/>
            </a:endParaRPr>
          </a:p>
          <a:p>
            <a:endParaRPr lang="es-ES" sz="1600" dirty="0"/>
          </a:p>
          <a:p>
            <a:pPr algn="ctr"/>
            <a:r>
              <a:rPr lang="es-ES" sz="1600" b="1" dirty="0">
                <a:latin typeface="Century Gothic" panose="020B0502020202020204" pitchFamily="34" charset="0"/>
              </a:rPr>
              <a:t>Es la meta global de una organización y resume el motivo de su existencia.  </a:t>
            </a: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a:p>
            <a:pPr algn="ctr"/>
            <a:r>
              <a:rPr lang="es-ES" sz="1600" b="1" dirty="0">
                <a:latin typeface="Century Gothic" panose="020B0502020202020204" pitchFamily="34" charset="0"/>
              </a:rPr>
              <a:t>Describe los valores compartidos, las creencias y la razón de ser de la organización.</a:t>
            </a:r>
          </a:p>
          <a:p>
            <a:pPr algn="ctr"/>
            <a:endParaRPr lang="es-ES" sz="1400" b="1" dirty="0">
              <a:solidFill>
                <a:schemeClr val="bg1"/>
              </a:solidFill>
              <a:latin typeface="Century Gothic" panose="020B0502020202020204" pitchFamily="34" charset="0"/>
            </a:endParaRPr>
          </a:p>
          <a:p>
            <a:pPr algn="ctr"/>
            <a:endParaRPr lang="es-ES" sz="1400" b="1" dirty="0">
              <a:solidFill>
                <a:schemeClr val="bg1"/>
              </a:solidFill>
              <a:latin typeface="Century Gothic" panose="020B0502020202020204" pitchFamily="34" charset="0"/>
            </a:endParaRPr>
          </a:p>
          <a:p>
            <a:pPr algn="ctr"/>
            <a:endParaRPr lang="es-ES" sz="1400" b="1" dirty="0">
              <a:latin typeface="Century Gothic" panose="020B0502020202020204" pitchFamily="34" charset="0"/>
            </a:endParaRPr>
          </a:p>
          <a:p>
            <a:pPr algn="ctr"/>
            <a:endParaRPr lang="es-ES" sz="1600" b="1" dirty="0">
              <a:latin typeface="Century Gothic" panose="020B0502020202020204" pitchFamily="34" charset="0"/>
            </a:endParaRPr>
          </a:p>
          <a:p>
            <a:pPr algn="ctr"/>
            <a:endParaRPr lang="es-ES" sz="1600" b="1" dirty="0">
              <a:latin typeface="Century Gothic" panose="020B0502020202020204" pitchFamily="34" charset="0"/>
            </a:endParaRPr>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5"/>
            <a:ext cx="12192000" cy="542501"/>
          </a:xfrm>
          <a:prstGeom prst="rect">
            <a:avLst/>
          </a:prstGeom>
        </p:spPr>
      </p:pic>
      <p:sp>
        <p:nvSpPr>
          <p:cNvPr id="8" name="7 Rectángulo"/>
          <p:cNvSpPr/>
          <p:nvPr/>
        </p:nvSpPr>
        <p:spPr>
          <a:xfrm>
            <a:off x="68366" y="111095"/>
            <a:ext cx="3922520" cy="369332"/>
          </a:xfrm>
          <a:prstGeom prst="rect">
            <a:avLst/>
          </a:prstGeom>
        </p:spPr>
        <p:txBody>
          <a:bodyPr wrap="square">
            <a:spAutoFit/>
          </a:bodyPr>
          <a:lstStyle/>
          <a:p>
            <a:r>
              <a:rPr lang="es-ES" b="1" dirty="0">
                <a:solidFill>
                  <a:srgbClr val="FFCCFF"/>
                </a:solidFill>
                <a:latin typeface="Century Gothic" pitchFamily="34" charset="0"/>
              </a:rPr>
              <a:t>Tecnología y Diseño Organizativo</a:t>
            </a:r>
          </a:p>
        </p:txBody>
      </p:sp>
      <p:sp>
        <p:nvSpPr>
          <p:cNvPr id="9" name="8 Rectángulo redondeado"/>
          <p:cNvSpPr/>
          <p:nvPr/>
        </p:nvSpPr>
        <p:spPr>
          <a:xfrm>
            <a:off x="310302" y="4775675"/>
            <a:ext cx="11212081" cy="1257656"/>
          </a:xfrm>
          <a:prstGeom prst="roundRect">
            <a:avLst/>
          </a:prstGeom>
          <a:solidFill>
            <a:srgbClr val="FF66FF">
              <a:alpha val="4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chemeClr val="tx1"/>
                </a:solidFill>
                <a:latin typeface="Century Gothic" panose="020B0502020202020204" pitchFamily="34" charset="0"/>
              </a:rPr>
              <a:t>La declaración de misión comunica a los empleados, clientes, inversores, proveedores y competidores, actuales y potenciales, lo que representa la empresa así como lo que busca alcanzar.</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Tree>
    <p:extLst>
      <p:ext uri="{BB962C8B-B14F-4D97-AF65-F5344CB8AC3E}">
        <p14:creationId xmlns:p14="http://schemas.microsoft.com/office/powerpoint/2010/main" val="316215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811850" y="672129"/>
            <a:ext cx="10639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ES" altLang="es-ES" sz="2400" b="1" dirty="0">
                <a:solidFill>
                  <a:srgbClr val="800080"/>
                </a:solidFill>
                <a:latin typeface="Century Gothic" panose="020B0502020202020204" pitchFamily="34" charset="0"/>
              </a:rPr>
              <a:t>Ejemplos de Misión</a:t>
            </a:r>
            <a:endParaRPr lang="es-ES" altLang="es-ES" sz="2200" b="1" dirty="0">
              <a:solidFill>
                <a:srgbClr val="800080"/>
              </a:solidFill>
              <a:latin typeface="Century Gothic" panose="020B0502020202020204" pitchFamily="34" charset="0"/>
            </a:endParaRPr>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5"/>
            <a:ext cx="12192000" cy="542501"/>
          </a:xfrm>
          <a:prstGeom prst="rect">
            <a:avLst/>
          </a:prstGeom>
        </p:spPr>
      </p:pic>
      <p:sp>
        <p:nvSpPr>
          <p:cNvPr id="8" name="7 Rectángulo"/>
          <p:cNvSpPr/>
          <p:nvPr/>
        </p:nvSpPr>
        <p:spPr>
          <a:xfrm>
            <a:off x="68366" y="111095"/>
            <a:ext cx="3922520" cy="369332"/>
          </a:xfrm>
          <a:prstGeom prst="rect">
            <a:avLst/>
          </a:prstGeom>
        </p:spPr>
        <p:txBody>
          <a:bodyPr wrap="square">
            <a:spAutoFit/>
          </a:bodyPr>
          <a:lstStyle/>
          <a:p>
            <a:r>
              <a:rPr lang="es-ES" b="1" dirty="0">
                <a:solidFill>
                  <a:srgbClr val="FFCCFF"/>
                </a:solidFill>
                <a:latin typeface="Century Gothic" pitchFamily="34" charset="0"/>
              </a:rPr>
              <a:t>Tecnología y Diseño Organizativo</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542925"/>
          </a:xfrm>
          <a:prstGeom prst="rect">
            <a:avLst/>
          </a:prstGeom>
        </p:spPr>
      </p:pic>
      <p:sp>
        <p:nvSpPr>
          <p:cNvPr id="5" name="4 Rectángulo"/>
          <p:cNvSpPr/>
          <p:nvPr/>
        </p:nvSpPr>
        <p:spPr>
          <a:xfrm>
            <a:off x="2443521" y="1334814"/>
            <a:ext cx="9612727" cy="646331"/>
          </a:xfrm>
          <a:prstGeom prst="rect">
            <a:avLst/>
          </a:prstGeom>
        </p:spPr>
        <p:txBody>
          <a:bodyPr wrap="square">
            <a:spAutoFit/>
          </a:bodyPr>
          <a:lstStyle/>
          <a:p>
            <a:r>
              <a:rPr lang="es-ES" i="1" dirty="0"/>
              <a:t>Ofrecemos una amplia gama de productos de muebles para el hogar, bien diseñados y funcionales a precios tan bajos que la mayor cantidad posible de personas podrá pagarlos.</a:t>
            </a:r>
            <a:endParaRPr lang="es-ES" dirty="0"/>
          </a:p>
        </p:txBody>
      </p:sp>
      <p:sp>
        <p:nvSpPr>
          <p:cNvPr id="7" name="AutoShape 2" descr="Image result for ike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4" descr="Caso de éxito IKE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descr="File:Ikea 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724" y="1200938"/>
            <a:ext cx="2099991" cy="866246"/>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2443522" y="2697650"/>
            <a:ext cx="8898112" cy="646331"/>
          </a:xfrm>
          <a:prstGeom prst="rect">
            <a:avLst/>
          </a:prstGeom>
        </p:spPr>
        <p:txBody>
          <a:bodyPr wrap="square">
            <a:spAutoFit/>
          </a:bodyPr>
          <a:lstStyle/>
          <a:p>
            <a:r>
              <a:rPr lang="es-ES" i="1" dirty="0"/>
              <a:t>Proveemos un ambiente divertido y seguro donde los clientes disfruten de buena comida con ingredientes de calidad y a precios accesibles.</a:t>
            </a:r>
            <a:endParaRPr lang="es-ES" dirty="0"/>
          </a:p>
        </p:txBody>
      </p:sp>
      <p:pic>
        <p:nvPicPr>
          <p:cNvPr id="2056" name="Picture 8" descr="Una hamburguesa de McDonald's, con sello canario en Estados Unidos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652" y="2480788"/>
            <a:ext cx="1762438" cy="1021703"/>
          </a:xfrm>
          <a:prstGeom prst="rect">
            <a:avLst/>
          </a:prstGeom>
          <a:noFill/>
          <a:extLst>
            <a:ext uri="{909E8E84-426E-40DD-AFC4-6F175D3DCCD1}">
              <a14:hiddenFill xmlns:a14="http://schemas.microsoft.com/office/drawing/2010/main">
                <a:solidFill>
                  <a:srgbClr val="FFFFFF"/>
                </a:solidFill>
              </a14:hiddenFill>
            </a:ext>
          </a:extLst>
        </p:spPr>
      </p:pic>
      <p:sp>
        <p:nvSpPr>
          <p:cNvPr id="13" name="12 Rectángulo"/>
          <p:cNvSpPr/>
          <p:nvPr/>
        </p:nvSpPr>
        <p:spPr>
          <a:xfrm>
            <a:off x="2443523" y="4010235"/>
            <a:ext cx="5738750" cy="369332"/>
          </a:xfrm>
          <a:prstGeom prst="rect">
            <a:avLst/>
          </a:prstGeom>
        </p:spPr>
        <p:txBody>
          <a:bodyPr wrap="none">
            <a:spAutoFit/>
          </a:bodyPr>
          <a:lstStyle/>
          <a:p>
            <a:r>
              <a:rPr lang="es-ES" i="1" dirty="0"/>
              <a:t>Llevamos inspiración e innovación a cada atleta del mundo.</a:t>
            </a:r>
            <a:endParaRPr lang="es-ES" dirty="0"/>
          </a:p>
        </p:txBody>
      </p:sp>
      <p:sp>
        <p:nvSpPr>
          <p:cNvPr id="14" name="AutoShape 10" descr="Nike. Just Do It. Nike.co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60" name="Picture 12" descr="Nike. Just Do It. Nike.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5175" y="3545355"/>
            <a:ext cx="1299092" cy="1299092"/>
          </a:xfrm>
          <a:prstGeom prst="rect">
            <a:avLst/>
          </a:prstGeom>
          <a:noFill/>
          <a:extLst>
            <a:ext uri="{909E8E84-426E-40DD-AFC4-6F175D3DCCD1}">
              <a14:hiddenFill xmlns:a14="http://schemas.microsoft.com/office/drawing/2010/main">
                <a:solidFill>
                  <a:srgbClr val="FFFFFF"/>
                </a:solidFill>
              </a14:hiddenFill>
            </a:ext>
          </a:extLst>
        </p:spPr>
      </p:pic>
      <p:sp>
        <p:nvSpPr>
          <p:cNvPr id="15" name="14 Rectángulo"/>
          <p:cNvSpPr/>
          <p:nvPr/>
        </p:nvSpPr>
        <p:spPr>
          <a:xfrm>
            <a:off x="2443523" y="5012966"/>
            <a:ext cx="8505877" cy="369332"/>
          </a:xfrm>
          <a:prstGeom prst="rect">
            <a:avLst/>
          </a:prstGeom>
        </p:spPr>
        <p:txBody>
          <a:bodyPr wrap="square">
            <a:spAutoFit/>
          </a:bodyPr>
          <a:lstStyle/>
          <a:p>
            <a:r>
              <a:rPr lang="es-ES" i="1" dirty="0"/>
              <a:t>Organizamos la información del mundo y hacerla universalmente accesible y útil.</a:t>
            </a:r>
            <a:endParaRPr lang="es-ES" dirty="0"/>
          </a:p>
        </p:txBody>
      </p:sp>
      <p:sp>
        <p:nvSpPr>
          <p:cNvPr id="16" name="15 Rectángulo"/>
          <p:cNvSpPr/>
          <p:nvPr/>
        </p:nvSpPr>
        <p:spPr>
          <a:xfrm>
            <a:off x="2443523" y="6146930"/>
            <a:ext cx="9843248" cy="369332"/>
          </a:xfrm>
          <a:prstGeom prst="rect">
            <a:avLst/>
          </a:prstGeom>
        </p:spPr>
        <p:txBody>
          <a:bodyPr wrap="square">
            <a:spAutoFit/>
          </a:bodyPr>
          <a:lstStyle/>
          <a:p>
            <a:r>
              <a:rPr lang="es-ES" i="1" dirty="0"/>
              <a:t>Refrescamos al mundo. Inspiramos momentos de optimismo y felicidad. Crear valor y hacer la diferencia</a:t>
            </a:r>
            <a:endParaRPr lang="es-ES" dirty="0"/>
          </a:p>
        </p:txBody>
      </p:sp>
      <p:pic>
        <p:nvPicPr>
          <p:cNvPr id="2064" name="Picture 16" descr="Coca-Cola - Brands &amp; Products | The Coca-Cola Compa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642" y="5796749"/>
            <a:ext cx="2117073" cy="102678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Googl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7975" y="4852684"/>
            <a:ext cx="2039696" cy="68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2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ipe(down)">
                                      <p:cBhvr>
                                        <p:cTn id="7" dur="500"/>
                                        <p:tgtEl>
                                          <p:spTgt spid="20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wipe(down)">
                                      <p:cBhvr>
                                        <p:cTn id="16" dur="500"/>
                                        <p:tgtEl>
                                          <p:spTgt spid="205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060"/>
                                        </p:tgtEl>
                                        <p:attrNameLst>
                                          <p:attrName>style.visibility</p:attrName>
                                        </p:attrNameLst>
                                      </p:cBhvr>
                                      <p:to>
                                        <p:strVal val="visible"/>
                                      </p:to>
                                    </p:set>
                                    <p:animEffect transition="in" filter="wipe(down)">
                                      <p:cBhvr>
                                        <p:cTn id="24" dur="500"/>
                                        <p:tgtEl>
                                          <p:spTgt spid="206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66"/>
                                        </p:tgtEl>
                                        <p:attrNameLst>
                                          <p:attrName>style.visibility</p:attrName>
                                        </p:attrNameLst>
                                      </p:cBhvr>
                                      <p:to>
                                        <p:strVal val="visible"/>
                                      </p:to>
                                    </p:set>
                                    <p:animEffect transition="in" filter="wipe(down)">
                                      <p:cBhvr>
                                        <p:cTn id="32" dur="500"/>
                                        <p:tgtEl>
                                          <p:spTgt spid="206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64"/>
                                        </p:tgtEl>
                                        <p:attrNameLst>
                                          <p:attrName>style.visibility</p:attrName>
                                        </p:attrNameLst>
                                      </p:cBhvr>
                                      <p:to>
                                        <p:strVal val="visible"/>
                                      </p:to>
                                    </p:set>
                                    <p:animEffect transition="in" filter="wipe(down)">
                                      <p:cBhvr>
                                        <p:cTn id="40" dur="500"/>
                                        <p:tgtEl>
                                          <p:spTgt spid="206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5" grpId="0"/>
      <p:bldP spid="1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3887</Words>
  <Application>Microsoft Office PowerPoint</Application>
  <PresentationFormat>Panorámica</PresentationFormat>
  <Paragraphs>461</Paragraphs>
  <Slides>53</Slides>
  <Notes>10</Notes>
  <HiddenSlides>0</HiddenSlides>
  <MMClips>0</MMClips>
  <ScaleCrop>false</ScaleCrop>
  <HeadingPairs>
    <vt:vector size="6" baseType="variant">
      <vt:variant>
        <vt:lpstr>Fuentes usadas</vt:lpstr>
      </vt:variant>
      <vt:variant>
        <vt:i4>17</vt:i4>
      </vt:variant>
      <vt:variant>
        <vt:lpstr>Tema</vt:lpstr>
      </vt:variant>
      <vt:variant>
        <vt:i4>2</vt:i4>
      </vt:variant>
      <vt:variant>
        <vt:lpstr>Títulos de diapositiva</vt:lpstr>
      </vt:variant>
      <vt:variant>
        <vt:i4>53</vt:i4>
      </vt:variant>
    </vt:vector>
  </HeadingPairs>
  <TitlesOfParts>
    <vt:vector size="72" baseType="lpstr">
      <vt:lpstr>굴림</vt:lpstr>
      <vt:lpstr>MS PGothic</vt:lpstr>
      <vt:lpstr>Americana BT</vt:lpstr>
      <vt:lpstr>-apple-system</vt:lpstr>
      <vt:lpstr>Arial</vt:lpstr>
      <vt:lpstr>Arial</vt:lpstr>
      <vt:lpstr>Arial Black</vt:lpstr>
      <vt:lpstr>Calibri</vt:lpstr>
      <vt:lpstr>Calibri Light</vt:lpstr>
      <vt:lpstr>Century Gothic</vt:lpstr>
      <vt:lpstr>Merriweather</vt:lpstr>
      <vt:lpstr>Raleway</vt:lpstr>
      <vt:lpstr>Roboto</vt:lpstr>
      <vt:lpstr>Source Sans Pro</vt:lpstr>
      <vt:lpstr>var( --e-global-typography-text-font-family )</vt:lpstr>
      <vt:lpstr>Wingdings</vt:lpstr>
      <vt:lpstr>-윤명조240</vt:lpstr>
      <vt:lpstr>Tema de Office</vt:lpstr>
      <vt:lpstr>Diseño personalizado</vt:lpstr>
      <vt:lpstr>Presentación de PowerPoint</vt:lpstr>
      <vt:lpstr>3. LA DIRECCIÓN DE LA EMPRESA Y LOS OBJETIVOS</vt:lpstr>
      <vt:lpstr>3.1.Funciones gerenciales de la empresa.  La toma de decisiones  3.2. Objetivos: concepto, tipología, formulación y medición  3.3.Diseños organizativos</vt:lpstr>
      <vt:lpstr>1. Funciones gerenciales de la empresa.  La toma de decisiones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Líneas de actuación que permitirán a la organización conseguir los objetivos propuestos</vt:lpstr>
      <vt:lpstr>Estrategia = Táctica</vt:lpstr>
      <vt:lpstr>Presentación de PowerPoint</vt:lpstr>
      <vt:lpstr>   Tipos de estrategias  Estrategias competitivas de Porter  </vt:lpstr>
      <vt:lpstr>   Tipos de estrategias  Otras estrategias competitivas  </vt:lpstr>
      <vt:lpstr>   Tipos de estrategias  Otras estrategias competitivas  </vt:lpstr>
      <vt:lpstr>Toma de decisiones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 Objetivos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3.3. Diseños organizativos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jsadra04@gmail.com</dc:creator>
  <cp:lastModifiedBy>jsadra04@gmail.com</cp:lastModifiedBy>
  <cp:revision>17</cp:revision>
  <dcterms:created xsi:type="dcterms:W3CDTF">2022-04-06T11:39:05Z</dcterms:created>
  <dcterms:modified xsi:type="dcterms:W3CDTF">2022-11-09T11:38:00Z</dcterms:modified>
</cp:coreProperties>
</file>