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XPPAxp/V53QPGFy0V9ReeGQcs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" name="Google Shape;18;p20"/>
          <p:cNvGrpSpPr/>
          <p:nvPr/>
        </p:nvGrpSpPr>
        <p:grpSpPr>
          <a:xfrm>
            <a:off x="-21437" y="4679282"/>
            <a:ext cx="9186872" cy="542469"/>
            <a:chOff x="-21437" y="4679282"/>
            <a:chExt cx="9186872" cy="542469"/>
          </a:xfrm>
        </p:grpSpPr>
        <p:pic>
          <p:nvPicPr>
            <p:cNvPr id="19" name="Google Shape;19;p20"/>
            <p:cNvPicPr preferRelativeResize="0"/>
            <p:nvPr/>
          </p:nvPicPr>
          <p:blipFill rotWithShape="1">
            <a:blip r:embed="rId3">
              <a:alphaModFix/>
            </a:blip>
            <a:srcRect b="-10918" l="50" r="-48" t="-19237"/>
            <a:stretch/>
          </p:blipFill>
          <p:spPr>
            <a:xfrm>
              <a:off x="-21437" y="4679282"/>
              <a:ext cx="9186872" cy="5424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20"/>
            <p:cNvSpPr txBox="1"/>
            <p:nvPr/>
          </p:nvSpPr>
          <p:spPr>
            <a:xfrm>
              <a:off x="1056472" y="4901609"/>
              <a:ext cx="2187900" cy="241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Métodos de Arrays</a:t>
              </a:r>
              <a:endParaRPr b="0" i="0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2"/>
          <p:cNvGrpSpPr/>
          <p:nvPr/>
        </p:nvGrpSpPr>
        <p:grpSpPr>
          <a:xfrm>
            <a:off x="-21437" y="-1"/>
            <a:ext cx="9186872" cy="5221752"/>
            <a:chOff x="-21437" y="-1"/>
            <a:chExt cx="9186872" cy="5221752"/>
          </a:xfrm>
        </p:grpSpPr>
        <p:sp>
          <p:nvSpPr>
            <p:cNvPr id="24" name="Google Shape;24;p22"/>
            <p:cNvSpPr/>
            <p:nvPr/>
          </p:nvSpPr>
          <p:spPr>
            <a:xfrm>
              <a:off x="0" y="-1"/>
              <a:ext cx="9144000" cy="1188300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 rot="10800000">
              <a:off x="6695497" y="0"/>
              <a:ext cx="2448503" cy="411604"/>
            </a:xfrm>
            <a:prstGeom prst="round1Rect">
              <a:avLst>
                <a:gd fmla="val 50000" name="adj"/>
              </a:avLst>
            </a:prstGeom>
            <a:solidFill>
              <a:srgbClr val="EC18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" name="Google Shape;26;p22"/>
            <p:cNvGrpSpPr/>
            <p:nvPr/>
          </p:nvGrpSpPr>
          <p:grpSpPr>
            <a:xfrm>
              <a:off x="-21437" y="4679282"/>
              <a:ext cx="9186872" cy="542469"/>
              <a:chOff x="-21437" y="4679282"/>
              <a:chExt cx="9186872" cy="542469"/>
            </a:xfrm>
          </p:grpSpPr>
          <p:pic>
            <p:nvPicPr>
              <p:cNvPr id="27" name="Google Shape;27;p22"/>
              <p:cNvPicPr preferRelativeResize="0"/>
              <p:nvPr/>
            </p:nvPicPr>
            <p:blipFill rotWithShape="1">
              <a:blip r:embed="rId2">
                <a:alphaModFix/>
              </a:blip>
              <a:srcRect b="-10918" l="50" r="-48" t="-19237"/>
              <a:stretch/>
            </p:blipFill>
            <p:spPr>
              <a:xfrm>
                <a:off x="-21437" y="4679282"/>
                <a:ext cx="9186872" cy="5424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" name="Google Shape;28;p22"/>
              <p:cNvSpPr txBox="1"/>
              <p:nvPr/>
            </p:nvSpPr>
            <p:spPr>
              <a:xfrm>
                <a:off x="1056472" y="4901609"/>
                <a:ext cx="2187900" cy="2418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pt-BR" sz="900" u="none" cap="none" strike="noStrik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Métodos de Arrays</a:t>
                </a:r>
                <a:endParaRPr b="0" i="0" sz="9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9" name="Google Shape;29;p22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3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3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3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23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3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2" name="Google Shape;42;p23"/>
          <p:cNvGrpSpPr/>
          <p:nvPr/>
        </p:nvGrpSpPr>
        <p:grpSpPr>
          <a:xfrm>
            <a:off x="-21437" y="4679282"/>
            <a:ext cx="9186872" cy="542469"/>
            <a:chOff x="-21437" y="4679282"/>
            <a:chExt cx="9186872" cy="542469"/>
          </a:xfrm>
        </p:grpSpPr>
        <p:pic>
          <p:nvPicPr>
            <p:cNvPr id="43" name="Google Shape;43;p23"/>
            <p:cNvPicPr preferRelativeResize="0"/>
            <p:nvPr/>
          </p:nvPicPr>
          <p:blipFill rotWithShape="1">
            <a:blip r:embed="rId3">
              <a:alphaModFix/>
            </a:blip>
            <a:srcRect b="-10918" l="50" r="-48" t="-19237"/>
            <a:stretch/>
          </p:blipFill>
          <p:spPr>
            <a:xfrm>
              <a:off x="-21437" y="4679282"/>
              <a:ext cx="9186872" cy="5424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23"/>
            <p:cNvSpPr txBox="1"/>
            <p:nvPr/>
          </p:nvSpPr>
          <p:spPr>
            <a:xfrm>
              <a:off x="1056472" y="4901609"/>
              <a:ext cx="2187900" cy="241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Métodos de Arrays</a:t>
              </a:r>
              <a:endParaRPr b="0" i="0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33383C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Métodos de Arrays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157655" y="1061546"/>
            <a:ext cx="8860221" cy="3541987"/>
            <a:chOff x="697125" y="2191940"/>
            <a:chExt cx="6846900" cy="530710"/>
          </a:xfrm>
        </p:grpSpPr>
        <p:sp>
          <p:nvSpPr>
            <p:cNvPr id="123" name="Google Shape;123;p10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5" name="Google Shape;125;p10"/>
          <p:cNvSpPr txBox="1"/>
          <p:nvPr/>
        </p:nvSpPr>
        <p:spPr>
          <a:xfrm>
            <a:off x="1099966" y="1219633"/>
            <a:ext cx="775591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18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[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'Roxo'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'Laranja'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'Azul'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8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unshift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'Violeta'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r>
              <a:rPr b="0" i="1" lang="pt-BR" sz="18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Retorna 4</a:t>
            </a:r>
            <a:endParaRPr b="0" i="0" sz="18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8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["Violeta", "Roxo", "Laranja", "Azul"]</a:t>
            </a:r>
            <a:endParaRPr b="0" i="0" sz="18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8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unshift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'Cinza'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'Ouro'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 </a:t>
            </a:r>
            <a:r>
              <a:rPr b="0" i="1" lang="pt-BR" sz="18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Retorna 6</a:t>
            </a:r>
            <a:endParaRPr b="0" i="0" sz="18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8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["Cinza", "Ouro", "Violeta", "Roxo", "Laranja", "Azul"]</a:t>
            </a:r>
            <a:endParaRPr b="0" i="0" sz="18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/>
              <a:t>.join()</a:t>
            </a:r>
            <a:endParaRPr/>
          </a:p>
        </p:txBody>
      </p:sp>
      <p:sp>
        <p:nvSpPr>
          <p:cNvPr id="131" name="Google Shape;131;p11"/>
          <p:cNvSpPr txBox="1"/>
          <p:nvPr>
            <p:ph idx="1" type="subTitle"/>
          </p:nvPr>
        </p:nvSpPr>
        <p:spPr>
          <a:xfrm>
            <a:off x="681674" y="1943100"/>
            <a:ext cx="8031401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</a:pPr>
            <a:r>
              <a:rPr lang="pt-BR"/>
              <a:t>Junta os elementos de um array </a:t>
            </a:r>
            <a:r>
              <a:rPr b="0" lang="pt-BR"/>
              <a:t>usando um separador que especificamos. Se não o especificar, use vírgulas.</a:t>
            </a:r>
            <a:endParaRPr/>
          </a:p>
        </p:txBody>
      </p:sp>
      <p:sp>
        <p:nvSpPr>
          <p:cNvPr id="132" name="Google Shape;132;p11"/>
          <p:cNvSpPr txBox="1"/>
          <p:nvPr>
            <p:ph idx="2" type="subTitle"/>
          </p:nvPr>
        </p:nvSpPr>
        <p:spPr>
          <a:xfrm>
            <a:off x="698149" y="2846526"/>
            <a:ext cx="5723671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pt-BR"/>
              <a:t>Recebe </a:t>
            </a:r>
            <a:r>
              <a:rPr lang="pt-BR"/>
              <a:t>um separador (string), opcional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pt-BR"/>
              <a:t>Retorna</a:t>
            </a:r>
            <a:r>
              <a:rPr lang="pt-BR"/>
              <a:t> uma string com os elementos unidos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2"/>
          <p:cNvGrpSpPr/>
          <p:nvPr/>
        </p:nvGrpSpPr>
        <p:grpSpPr>
          <a:xfrm>
            <a:off x="157655" y="1061545"/>
            <a:ext cx="8860221" cy="3477875"/>
            <a:chOff x="697125" y="2191940"/>
            <a:chExt cx="6846900" cy="530710"/>
          </a:xfrm>
        </p:grpSpPr>
        <p:sp>
          <p:nvSpPr>
            <p:cNvPr id="138" name="Google Shape;138;p12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0" name="Google Shape;140;p12"/>
          <p:cNvSpPr txBox="1"/>
          <p:nvPr/>
        </p:nvSpPr>
        <p:spPr>
          <a:xfrm>
            <a:off x="1099966" y="1219633"/>
            <a:ext cx="775591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18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[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'Roxo'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'Laranja'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'Azul'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separadosPorVirgula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18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8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8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separadosPorVirgula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"Roxo,Laranja,Azul"</a:t>
            </a:r>
            <a:endParaRPr b="0" i="0" sz="18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separdosPorTraco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18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8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 - "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8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separdosPorTraco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"Roxo - Laranja - Azul"</a:t>
            </a:r>
            <a:endParaRPr b="0" i="0" sz="18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/>
              <a:t>.lastIndexOf()</a:t>
            </a:r>
            <a:endParaRPr/>
          </a:p>
        </p:txBody>
      </p:sp>
      <p:sp>
        <p:nvSpPr>
          <p:cNvPr id="146" name="Google Shape;146;p13"/>
          <p:cNvSpPr txBox="1"/>
          <p:nvPr>
            <p:ph idx="1" type="subTitle"/>
          </p:nvPr>
        </p:nvSpPr>
        <p:spPr>
          <a:xfrm>
            <a:off x="681674" y="1943100"/>
            <a:ext cx="8031401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</a:pPr>
            <a:r>
              <a:rPr b="0" lang="pt-BR"/>
              <a:t>Similar ao </a:t>
            </a:r>
            <a:r>
              <a:rPr lang="pt-BR"/>
              <a:t>.indexOf()</a:t>
            </a:r>
            <a:r>
              <a:rPr b="0" lang="pt-BR"/>
              <a:t>, exceto que ele começa procurando pelo elemento no </a:t>
            </a:r>
            <a:r>
              <a:rPr lang="pt-BR"/>
              <a:t>final do array </a:t>
            </a:r>
            <a:r>
              <a:rPr b="0" lang="pt-BR"/>
              <a:t>(de trás para frente).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</a:pPr>
            <a:r>
              <a:rPr b="0" lang="pt-BR"/>
              <a:t>Se houver elementos repetidos, ele retorna a posição do primeiro que encontrar (ou seja, o último, se olharmos desde o início).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4"/>
          <p:cNvGrpSpPr/>
          <p:nvPr/>
        </p:nvGrpSpPr>
        <p:grpSpPr>
          <a:xfrm>
            <a:off x="157655" y="1061545"/>
            <a:ext cx="8860221" cy="3477875"/>
            <a:chOff x="697125" y="2191940"/>
            <a:chExt cx="6846900" cy="530710"/>
          </a:xfrm>
        </p:grpSpPr>
        <p:sp>
          <p:nvSpPr>
            <p:cNvPr id="152" name="Google Shape;152;p14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4" name="Google Shape;154;p14"/>
          <p:cNvSpPr txBox="1"/>
          <p:nvPr/>
        </p:nvSpPr>
        <p:spPr>
          <a:xfrm>
            <a:off x="1099966" y="1219633"/>
            <a:ext cx="77559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20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[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'Roxo'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'Laranja'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'Azul'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'Laranja'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20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lastIndexOf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"Laranja"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Ele encontrou o que procurava.</a:t>
            </a:r>
            <a:endParaRPr b="0" i="0" sz="20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Retorna 3, que é o índice do elemento encontrado.</a:t>
            </a:r>
            <a:endParaRPr b="0" i="0" sz="20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20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"Abacaxi"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Não encontrou o que procurava. Retorno -1.</a:t>
            </a:r>
            <a:endParaRPr b="0" i="0" sz="20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/>
              <a:t>.includes()</a:t>
            </a:r>
            <a:endParaRPr/>
          </a:p>
        </p:txBody>
      </p:sp>
      <p:sp>
        <p:nvSpPr>
          <p:cNvPr id="160" name="Google Shape;160;p15"/>
          <p:cNvSpPr txBox="1"/>
          <p:nvPr>
            <p:ph idx="1" type="subTitle"/>
          </p:nvPr>
        </p:nvSpPr>
        <p:spPr>
          <a:xfrm>
            <a:off x="681674" y="1943100"/>
            <a:ext cx="8031401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</a:pPr>
            <a:r>
              <a:rPr b="0" lang="pt-BR"/>
              <a:t>Também similar ao </a:t>
            </a:r>
            <a:r>
              <a:rPr lang="pt-BR"/>
              <a:t>.indexOf()</a:t>
            </a:r>
            <a:r>
              <a:rPr b="0" lang="pt-BR"/>
              <a:t>, mas retorna um booleano</a:t>
            </a:r>
            <a:endParaRPr/>
          </a:p>
        </p:txBody>
      </p:sp>
      <p:sp>
        <p:nvSpPr>
          <p:cNvPr id="161" name="Google Shape;161;p15"/>
          <p:cNvSpPr txBox="1"/>
          <p:nvPr>
            <p:ph idx="2" type="subTitle"/>
          </p:nvPr>
        </p:nvSpPr>
        <p:spPr>
          <a:xfrm>
            <a:off x="698150" y="2657350"/>
            <a:ext cx="70977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pt-BR"/>
              <a:t>Recebe </a:t>
            </a:r>
            <a:r>
              <a:rPr lang="pt-BR"/>
              <a:t>um item para pesquisar no array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pt-BR"/>
              <a:t>Retorna</a:t>
            </a:r>
            <a:r>
              <a:rPr lang="pt-BR"/>
              <a:t> verdadeiro se encontrou o que estava procurando, falso se não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6"/>
          <p:cNvGrpSpPr/>
          <p:nvPr/>
        </p:nvGrpSpPr>
        <p:grpSpPr>
          <a:xfrm>
            <a:off x="157655" y="1061545"/>
            <a:ext cx="8860221" cy="3477875"/>
            <a:chOff x="697125" y="2191940"/>
            <a:chExt cx="6846900" cy="530710"/>
          </a:xfrm>
        </p:grpSpPr>
        <p:sp>
          <p:nvSpPr>
            <p:cNvPr id="167" name="Google Shape;167;p16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9" name="Google Shape;169;p16"/>
          <p:cNvSpPr txBox="1"/>
          <p:nvPr/>
        </p:nvSpPr>
        <p:spPr>
          <a:xfrm>
            <a:off x="1099966" y="1219633"/>
            <a:ext cx="7755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20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[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'Roxo'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'Laranja'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'Azul'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20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includes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"Laranja"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Ele encontrou o que procurava. Retorna true</a:t>
            </a:r>
            <a:endParaRPr b="0" i="0" sz="20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20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includes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"Abacaxi"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Não encontrou o que procurava. Retorna false</a:t>
            </a:r>
            <a:endParaRPr b="0" i="0" sz="20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763050" y="1769286"/>
            <a:ext cx="4503000" cy="225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Javascript,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é muito importante.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 isso, temos uma série de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métodos muito úteis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trabalhar com eles.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9271" y="792559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b="0" i="0" sz="10000" u="none" cap="none" strike="noStrike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4778175" y="3552319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0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b="0" i="0" sz="10000" u="none" cap="none" strike="noStrike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6185409" y="1692753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EC18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C18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/>
              <a:t>.push()</a:t>
            </a:r>
            <a:endParaRPr/>
          </a:p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681675" y="1943100"/>
            <a:ext cx="6665056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</a:pPr>
            <a:r>
              <a:rPr lang="pt-BR"/>
              <a:t>Adiciona </a:t>
            </a:r>
            <a:r>
              <a:rPr b="0" lang="pt-BR"/>
              <a:t>um ou mais</a:t>
            </a:r>
            <a:r>
              <a:rPr lang="pt-BR"/>
              <a:t> elementos </a:t>
            </a:r>
            <a:r>
              <a:rPr b="0" lang="pt-BR"/>
              <a:t>ao</a:t>
            </a:r>
            <a:r>
              <a:rPr lang="pt-BR"/>
              <a:t> final </a:t>
            </a:r>
            <a:r>
              <a:rPr b="0" lang="pt-BR"/>
              <a:t>do array</a:t>
            </a:r>
            <a:endParaRPr b="0"/>
          </a:p>
        </p:txBody>
      </p:sp>
      <p:sp>
        <p:nvSpPr>
          <p:cNvPr id="67" name="Google Shape;67;p3"/>
          <p:cNvSpPr txBox="1"/>
          <p:nvPr>
            <p:ph idx="2" type="subTitle"/>
          </p:nvPr>
        </p:nvSpPr>
        <p:spPr>
          <a:xfrm>
            <a:off x="698149" y="2483700"/>
            <a:ext cx="5723671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pt-BR"/>
              <a:t>Recebe</a:t>
            </a:r>
            <a:r>
              <a:rPr lang="pt-BR"/>
              <a:t> um ou mais elementos como parâmetros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pt-BR"/>
              <a:t>Retorna</a:t>
            </a:r>
            <a:r>
              <a:rPr lang="pt-BR"/>
              <a:t> o novo comprimento do array</a:t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7143738" y="3542773"/>
            <a:ext cx="1034400" cy="4059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7218299" y="2801971"/>
            <a:ext cx="885300" cy="961200"/>
          </a:xfrm>
          <a:prstGeom prst="roundRect">
            <a:avLst>
              <a:gd fmla="val 5065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522" y="1523599"/>
            <a:ext cx="848825" cy="1920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"/>
          <p:cNvGrpSpPr/>
          <p:nvPr/>
        </p:nvGrpSpPr>
        <p:grpSpPr>
          <a:xfrm>
            <a:off x="157655" y="1061546"/>
            <a:ext cx="8860221" cy="3541987"/>
            <a:chOff x="697125" y="2191940"/>
            <a:chExt cx="6846900" cy="530710"/>
          </a:xfrm>
        </p:grpSpPr>
        <p:sp>
          <p:nvSpPr>
            <p:cNvPr id="76" name="Google Shape;76;p4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8" name="Google Shape;78;p4"/>
          <p:cNvSpPr txBox="1"/>
          <p:nvPr/>
        </p:nvSpPr>
        <p:spPr>
          <a:xfrm>
            <a:off x="1099966" y="1219633"/>
            <a:ext cx="7755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18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[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"Roxo"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"Laranja"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"Azul"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8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"Violeta"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 </a:t>
            </a:r>
            <a:r>
              <a:rPr b="0" i="1" lang="pt-BR" sz="18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Retorna 4</a:t>
            </a:r>
            <a:endParaRPr b="0" i="0" sz="18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8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["Roxo", "Laranja", "Azul", "Violeta"]</a:t>
            </a:r>
            <a:endParaRPr b="0" i="0" sz="18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8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"Cinza"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18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"Ouro"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 </a:t>
            </a:r>
            <a:r>
              <a:rPr b="0" i="1" lang="pt-BR" sz="18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Retorna 6</a:t>
            </a:r>
            <a:endParaRPr b="0" i="0" sz="18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18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18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18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["Roxo", "Laranja", "Azul", "Violeta", "Cinza", "Ouro"]</a:t>
            </a:r>
            <a:endParaRPr b="0" i="0" sz="18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/>
              <a:t>.pop()</a:t>
            </a:r>
            <a:endParaRPr/>
          </a:p>
        </p:txBody>
      </p: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681675" y="1943100"/>
            <a:ext cx="6665056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</a:pPr>
            <a:r>
              <a:rPr lang="pt-BR"/>
              <a:t>Elimina </a:t>
            </a:r>
            <a:r>
              <a:rPr b="0" lang="pt-BR"/>
              <a:t>o</a:t>
            </a:r>
            <a:r>
              <a:rPr lang="pt-BR"/>
              <a:t> último elemento </a:t>
            </a:r>
            <a:r>
              <a:rPr b="0" lang="pt-BR"/>
              <a:t>de um array</a:t>
            </a:r>
            <a:endParaRPr b="0"/>
          </a:p>
        </p:txBody>
      </p:sp>
      <p:sp>
        <p:nvSpPr>
          <p:cNvPr id="85" name="Google Shape;85;p5"/>
          <p:cNvSpPr txBox="1"/>
          <p:nvPr>
            <p:ph idx="2" type="subTitle"/>
          </p:nvPr>
        </p:nvSpPr>
        <p:spPr>
          <a:xfrm>
            <a:off x="698149" y="2483700"/>
            <a:ext cx="5723671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pt-BR"/>
              <a:t>Não recebe </a:t>
            </a:r>
            <a:r>
              <a:rPr lang="pt-BR"/>
              <a:t>parâmetro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pt-BR"/>
              <a:t>Retorna</a:t>
            </a:r>
            <a:r>
              <a:rPr lang="pt-BR"/>
              <a:t> o elemento eliminado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157655" y="1061546"/>
            <a:ext cx="8860221" cy="3541987"/>
            <a:chOff x="697125" y="2191940"/>
            <a:chExt cx="6846900" cy="530710"/>
          </a:xfrm>
        </p:grpSpPr>
        <p:sp>
          <p:nvSpPr>
            <p:cNvPr id="91" name="Google Shape;91;p6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3" name="Google Shape;93;p6"/>
          <p:cNvSpPr txBox="1"/>
          <p:nvPr/>
        </p:nvSpPr>
        <p:spPr>
          <a:xfrm>
            <a:off x="1099966" y="1219633"/>
            <a:ext cx="775591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20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[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"Roxo"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"Laranja"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"Azul"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20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ultimaCor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20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20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20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20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 </a:t>
            </a:r>
            <a:r>
              <a:rPr b="0" i="1" lang="pt-BR" sz="20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["Roxo", "Laranja"]</a:t>
            </a:r>
            <a:endParaRPr b="0" i="0" sz="20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20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ultimaCor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 </a:t>
            </a:r>
            <a:r>
              <a:rPr b="0" i="1" lang="pt-BR" sz="20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Azul</a:t>
            </a:r>
            <a:endParaRPr b="0" i="0" sz="20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/>
              <a:t>.shift()</a:t>
            </a:r>
            <a:endParaRPr/>
          </a:p>
        </p:txBody>
      </p:sp>
      <p:sp>
        <p:nvSpPr>
          <p:cNvPr id="99" name="Google Shape;99;p7"/>
          <p:cNvSpPr txBox="1"/>
          <p:nvPr>
            <p:ph idx="1" type="subTitle"/>
          </p:nvPr>
        </p:nvSpPr>
        <p:spPr>
          <a:xfrm>
            <a:off x="681675" y="1943100"/>
            <a:ext cx="6665056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</a:pPr>
            <a:r>
              <a:rPr lang="pt-BR"/>
              <a:t>Elimina </a:t>
            </a:r>
            <a:r>
              <a:rPr b="0" lang="pt-BR"/>
              <a:t>o</a:t>
            </a:r>
            <a:r>
              <a:rPr lang="pt-BR"/>
              <a:t> primeiro </a:t>
            </a:r>
            <a:r>
              <a:rPr b="0" lang="pt-BR"/>
              <a:t>elemento de um array</a:t>
            </a:r>
            <a:endParaRPr/>
          </a:p>
        </p:txBody>
      </p:sp>
      <p:sp>
        <p:nvSpPr>
          <p:cNvPr id="100" name="Google Shape;100;p7"/>
          <p:cNvSpPr txBox="1"/>
          <p:nvPr>
            <p:ph idx="2" type="subTitle"/>
          </p:nvPr>
        </p:nvSpPr>
        <p:spPr>
          <a:xfrm>
            <a:off x="698149" y="2483700"/>
            <a:ext cx="5723671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pt-BR"/>
              <a:t>Não recebe </a:t>
            </a:r>
            <a:r>
              <a:rPr lang="pt-BR"/>
              <a:t>parâmetro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pt-BR"/>
              <a:t>Retorna</a:t>
            </a:r>
            <a:r>
              <a:rPr lang="pt-BR"/>
              <a:t> o elemento eliminado</a:t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6612536" y="3840198"/>
            <a:ext cx="1089300" cy="4059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044" y="1596465"/>
            <a:ext cx="1034249" cy="247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8"/>
          <p:cNvGrpSpPr/>
          <p:nvPr/>
        </p:nvGrpSpPr>
        <p:grpSpPr>
          <a:xfrm>
            <a:off x="157655" y="1061546"/>
            <a:ext cx="8860221" cy="3541987"/>
            <a:chOff x="697125" y="2191940"/>
            <a:chExt cx="6846900" cy="530710"/>
          </a:xfrm>
        </p:grpSpPr>
        <p:sp>
          <p:nvSpPr>
            <p:cNvPr id="108" name="Google Shape;108;p8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0" name="Google Shape;110;p8"/>
          <p:cNvSpPr txBox="1"/>
          <p:nvPr/>
        </p:nvSpPr>
        <p:spPr>
          <a:xfrm>
            <a:off x="1099966" y="1219633"/>
            <a:ext cx="775591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20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[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"Roxo"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"Laranja"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pt-BR" sz="20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"Azul"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20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primeiraCor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20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20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shift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pt-BR" sz="20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20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cores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 </a:t>
            </a:r>
            <a:r>
              <a:rPr b="0" i="1" lang="pt-BR" sz="20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["Laranja", "Azul"]</a:t>
            </a:r>
            <a:endParaRPr b="0" i="0" sz="20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pt-BR" sz="20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0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primeiraCor</a:t>
            </a:r>
            <a:r>
              <a:rPr b="0" i="0" lang="pt-BR" sz="2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 </a:t>
            </a:r>
            <a:r>
              <a:rPr b="0" i="1" lang="pt-BR" sz="20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 Roxo</a:t>
            </a:r>
            <a:endParaRPr b="0" i="0" sz="20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</a:pPr>
            <a:r>
              <a:rPr lang="pt-BR"/>
              <a:t>.unshift()</a:t>
            </a:r>
            <a:endParaRPr/>
          </a:p>
        </p:txBody>
      </p:sp>
      <p:sp>
        <p:nvSpPr>
          <p:cNvPr id="116" name="Google Shape;116;p9"/>
          <p:cNvSpPr txBox="1"/>
          <p:nvPr>
            <p:ph idx="1" type="subTitle"/>
          </p:nvPr>
        </p:nvSpPr>
        <p:spPr>
          <a:xfrm>
            <a:off x="681674" y="1943100"/>
            <a:ext cx="8031401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</a:pPr>
            <a:r>
              <a:rPr lang="pt-BR"/>
              <a:t>Adiciona </a:t>
            </a:r>
            <a:r>
              <a:rPr b="0" lang="pt-BR"/>
              <a:t>um ou mais </a:t>
            </a:r>
            <a:r>
              <a:rPr lang="pt-BR"/>
              <a:t>elementos </a:t>
            </a:r>
            <a:r>
              <a:rPr b="0" lang="pt-BR"/>
              <a:t>ao </a:t>
            </a:r>
            <a:r>
              <a:rPr lang="pt-BR"/>
              <a:t>início </a:t>
            </a:r>
            <a:r>
              <a:rPr b="0" lang="pt-BR"/>
              <a:t>de um array</a:t>
            </a:r>
            <a:endParaRPr/>
          </a:p>
        </p:txBody>
      </p:sp>
      <p:sp>
        <p:nvSpPr>
          <p:cNvPr id="117" name="Google Shape;117;p9"/>
          <p:cNvSpPr txBox="1"/>
          <p:nvPr>
            <p:ph idx="2" type="subTitle"/>
          </p:nvPr>
        </p:nvSpPr>
        <p:spPr>
          <a:xfrm>
            <a:off x="698149" y="2483700"/>
            <a:ext cx="5723671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pt-BR"/>
              <a:t>Recebe </a:t>
            </a:r>
            <a:r>
              <a:rPr lang="pt-BR"/>
              <a:t>um ou mais elementos como parâmetro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pt-BR"/>
              <a:t>Retorna</a:t>
            </a:r>
            <a:r>
              <a:rPr lang="pt-BR"/>
              <a:t> o novo comprimento do array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