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gVa2Ufa/hZcPWzy1tLZQ7fu91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1341E-0A94-46C5-B298-303E6859DC04}">
  <a:tblStyle styleId="{2781341E-0A94-46C5-B298-303E6859DC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jdhani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jdhani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" name="Google Shape;6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1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2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3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4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While / do while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While / do while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Os ciclos em ação: do while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718200" y="1189625"/>
            <a:ext cx="77076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Por outro lado, neste caso o bloco de código é executado no início, e então começa a verificar se o valor de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 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menor ou igual a 5.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Quando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não for menor ou igual a 5, o ciclo é encerrado.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6" name="Google Shape;256;p10"/>
          <p:cNvGraphicFramePr/>
          <p:nvPr/>
        </p:nvGraphicFramePr>
        <p:xfrm>
          <a:off x="741250" y="233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{2781341E-0A94-46C5-B298-303E6859DC04}</a:tableStyleId>
              </a:tblPr>
              <a:tblGrid>
                <a:gridCol w="1915150"/>
                <a:gridCol w="1915150"/>
                <a:gridCol w="1915150"/>
                <a:gridCol w="1915150"/>
              </a:tblGrid>
              <a:tr h="3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Iteração #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 de volta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 volta &lt;= 5 ?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Executamos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não é verificado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E50A3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false</a:t>
                      </a:r>
                      <a:endParaRPr sz="1400" u="none" cap="none" strike="noStrike">
                        <a:solidFill>
                          <a:srgbClr val="E50A3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10"/>
          <p:cNvSpPr/>
          <p:nvPr/>
        </p:nvSpPr>
        <p:spPr>
          <a:xfrm>
            <a:off x="7287093" y="4455441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0"/>
          <p:cNvGrpSpPr/>
          <p:nvPr/>
        </p:nvGrpSpPr>
        <p:grpSpPr>
          <a:xfrm>
            <a:off x="7287098" y="2761938"/>
            <a:ext cx="269987" cy="270033"/>
            <a:chOff x="1824347" y="2448457"/>
            <a:chExt cx="706403" cy="706892"/>
          </a:xfrm>
        </p:grpSpPr>
        <p:sp>
          <p:nvSpPr>
            <p:cNvPr id="259" name="Google Shape;259;p10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7287098" y="3100644"/>
            <a:ext cx="269987" cy="270033"/>
            <a:chOff x="1824347" y="2448457"/>
            <a:chExt cx="706403" cy="706892"/>
          </a:xfrm>
        </p:grpSpPr>
        <p:sp>
          <p:nvSpPr>
            <p:cNvPr id="262" name="Google Shape;262;p10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0"/>
          <p:cNvGrpSpPr/>
          <p:nvPr/>
        </p:nvGrpSpPr>
        <p:grpSpPr>
          <a:xfrm>
            <a:off x="7287098" y="3439338"/>
            <a:ext cx="269987" cy="270033"/>
            <a:chOff x="1824347" y="2448457"/>
            <a:chExt cx="706403" cy="706892"/>
          </a:xfrm>
        </p:grpSpPr>
        <p:sp>
          <p:nvSpPr>
            <p:cNvPr id="265" name="Google Shape;265;p10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0"/>
          <p:cNvGrpSpPr/>
          <p:nvPr/>
        </p:nvGrpSpPr>
        <p:grpSpPr>
          <a:xfrm>
            <a:off x="7287098" y="3778045"/>
            <a:ext cx="269987" cy="270033"/>
            <a:chOff x="1824347" y="2448457"/>
            <a:chExt cx="706403" cy="706892"/>
          </a:xfrm>
        </p:grpSpPr>
        <p:sp>
          <p:nvSpPr>
            <p:cNvPr id="268" name="Google Shape;268;p10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7287098" y="4116738"/>
            <a:ext cx="269987" cy="270033"/>
            <a:chOff x="1824347" y="2448457"/>
            <a:chExt cx="706403" cy="706892"/>
          </a:xfrm>
        </p:grpSpPr>
        <p:sp>
          <p:nvSpPr>
            <p:cNvPr id="271" name="Google Shape;271;p10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/>
        </p:nvSpPr>
        <p:spPr>
          <a:xfrm>
            <a:off x="853975" y="1760000"/>
            <a:ext cx="61575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Existem duas outras estruturas dentro de loops ou ciclos que podem nos ajudar a resolver nossos problemas de forma eficiente em certas situações, são elas: </a:t>
            </a:r>
            <a:r>
              <a:rPr b="1" i="1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b="1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i="1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 while</a:t>
            </a: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70915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786593" y="1408423"/>
            <a:ext cx="344969" cy="308595"/>
            <a:chOff x="3016921" y="2408750"/>
            <a:chExt cx="793215" cy="709740"/>
          </a:xfrm>
        </p:grpSpPr>
        <p:sp>
          <p:nvSpPr>
            <p:cNvPr id="145" name="Google Shape;145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0800000">
            <a:off x="6665768" y="3887048"/>
            <a:ext cx="344969" cy="308595"/>
            <a:chOff x="2965350" y="2408750"/>
            <a:chExt cx="793216" cy="709740"/>
          </a:xfrm>
        </p:grpSpPr>
        <p:sp>
          <p:nvSpPr>
            <p:cNvPr id="148" name="Google Shape;148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Estrutura básica: while 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049986" y="41068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732700" y="2597756"/>
            <a:ext cx="7692651" cy="1955022"/>
            <a:chOff x="630644" y="2150568"/>
            <a:chExt cx="6913499" cy="530708"/>
          </a:xfrm>
        </p:grpSpPr>
        <p:sp>
          <p:nvSpPr>
            <p:cNvPr id="158" name="Google Shape;158;p3"/>
            <p:cNvSpPr/>
            <p:nvPr/>
          </p:nvSpPr>
          <p:spPr>
            <a:xfrm>
              <a:off x="1116043" y="215056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(condicao)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que será executado em cada repetição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Faz algo para que a condição não seja mais atendida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0644" y="2150576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717750" y="1481475"/>
            <a:ext cx="7707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Tem uma estrutura semelhante à das condicionais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/ else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0" i="1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palavra reservada + condição entre parênteses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No entanto, o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 while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reavalia essa condição repetidamente e executa seu bloco de código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até que a condição não seja mais verdadeira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Estrutura básica: while 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049986" y="41068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049984" y="4086891"/>
            <a:ext cx="340844" cy="25314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732695" y="1787744"/>
            <a:ext cx="7692647" cy="1353255"/>
            <a:chOff x="630651" y="1984690"/>
            <a:chExt cx="6913496" cy="721813"/>
          </a:xfrm>
        </p:grpSpPr>
        <p:sp>
          <p:nvSpPr>
            <p:cNvPr id="170" name="Google Shape;170;p4"/>
            <p:cNvSpPr/>
            <p:nvPr/>
          </p:nvSpPr>
          <p:spPr>
            <a:xfrm>
              <a:off x="1116047" y="1984690"/>
              <a:ext cx="6428100" cy="72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b="0" i="0" lang="es" sz="14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4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4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4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4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4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 '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4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b="0" i="0" lang="es" sz="14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//ao final de cada volta somará 1 à variável volta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30651" y="1984703"/>
              <a:ext cx="485400" cy="72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2" name="Google Shape;172;p4"/>
          <p:cNvGrpSpPr/>
          <p:nvPr/>
        </p:nvGrpSpPr>
        <p:grpSpPr>
          <a:xfrm>
            <a:off x="732099" y="3175813"/>
            <a:ext cx="7678881" cy="1660540"/>
            <a:chOff x="914975" y="1425198"/>
            <a:chExt cx="7290308" cy="1954036"/>
          </a:xfrm>
        </p:grpSpPr>
        <p:sp>
          <p:nvSpPr>
            <p:cNvPr id="173" name="Google Shape;173;p4"/>
            <p:cNvSpPr/>
            <p:nvPr/>
          </p:nvSpPr>
          <p:spPr>
            <a:xfrm>
              <a:off x="914983" y="1833634"/>
              <a:ext cx="7290300" cy="15456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360000" spcFirstLastPara="1" rIns="0" wrap="square" tIns="9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 1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</a:t>
              </a: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2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</a:t>
              </a: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3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</a:t>
              </a: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4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</a:t>
              </a: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1119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717750" y="1329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Pegando o exemplo usado com o </a:t>
            </a:r>
            <a:r>
              <a:rPr b="1" i="1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vamos ver como seria usar o </a:t>
            </a:r>
            <a:r>
              <a:rPr b="1" i="1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Estrutura básica: while 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83" name="Google Shape;183;p5"/>
          <p:cNvGrpSpPr/>
          <p:nvPr/>
        </p:nvGrpSpPr>
        <p:grpSpPr>
          <a:xfrm>
            <a:off x="725225" y="3083665"/>
            <a:ext cx="7692651" cy="1713422"/>
            <a:chOff x="630644" y="2441791"/>
            <a:chExt cx="6913499" cy="530701"/>
          </a:xfrm>
        </p:grpSpPr>
        <p:sp>
          <p:nvSpPr>
            <p:cNvPr id="184" name="Google Shape;184;p5"/>
            <p:cNvSpPr/>
            <p:nvPr/>
          </p:nvSpPr>
          <p:spPr>
            <a:xfrm>
              <a:off x="1116043" y="2441791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volta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30644" y="244179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6" name="Google Shape;186;p5"/>
          <p:cNvSpPr txBox="1"/>
          <p:nvPr/>
        </p:nvSpPr>
        <p:spPr>
          <a:xfrm>
            <a:off x="718200" y="1494950"/>
            <a:ext cx="77076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 de executar o código em cada volta, é verificado se a condição resulta em verdadeira ou falsa.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for </a:t>
            </a:r>
            <a:r>
              <a:rPr b="1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verdadeira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continua executando nossas instruções.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for </a:t>
            </a:r>
            <a:r>
              <a:rPr b="1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falsa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encerra o ciclo.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7" name="Google Shape;187;p5"/>
          <p:cNvCxnSpPr/>
          <p:nvPr/>
        </p:nvCxnSpPr>
        <p:spPr>
          <a:xfrm>
            <a:off x="2041451" y="3740377"/>
            <a:ext cx="1259400" cy="18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Estrutura básica: while 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>
            <a:off x="725675" y="2026565"/>
            <a:ext cx="7692651" cy="1713422"/>
            <a:chOff x="630644" y="2441791"/>
            <a:chExt cx="6913499" cy="530701"/>
          </a:xfrm>
        </p:grpSpPr>
        <p:sp>
          <p:nvSpPr>
            <p:cNvPr id="195" name="Google Shape;195;p6"/>
            <p:cNvSpPr/>
            <p:nvPr/>
          </p:nvSpPr>
          <p:spPr>
            <a:xfrm>
              <a:off x="1116043" y="2441791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volta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30644" y="244179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7" name="Google Shape;197;p6"/>
          <p:cNvSpPr txBox="1"/>
          <p:nvPr/>
        </p:nvSpPr>
        <p:spPr>
          <a:xfrm>
            <a:off x="720400" y="3706182"/>
            <a:ext cx="7707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1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loop infinito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acontece quando nossa condição é constantemente verdadeira, resultando em nosso código rodando para sempre. Isso pode causar vários problemas, como bloquear todo o nosso programa.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6"/>
          <p:cNvCxnSpPr/>
          <p:nvPr/>
        </p:nvCxnSpPr>
        <p:spPr>
          <a:xfrm>
            <a:off x="1462001" y="3308927"/>
            <a:ext cx="1052100" cy="18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6"/>
          <p:cNvSpPr txBox="1"/>
          <p:nvPr/>
        </p:nvSpPr>
        <p:spPr>
          <a:xfrm>
            <a:off x="717750" y="1229875"/>
            <a:ext cx="7707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importante gerar o contador no início para evitar cair no que é conhecido como </a:t>
            </a:r>
            <a:r>
              <a:rPr b="1" i="1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loop infinito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/>
        </p:nvSpPr>
        <p:spPr>
          <a:xfrm>
            <a:off x="846575" y="1636250"/>
            <a:ext cx="61575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loop </a:t>
            </a:r>
            <a:r>
              <a:rPr b="1" i="1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 while</a:t>
            </a: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 semelhante ao </a:t>
            </a:r>
            <a:r>
              <a:rPr b="1" i="1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mas difere porque, independentemente da condição, a ação será realizada pelo menos uma vez.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70915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786593" y="1560823"/>
            <a:ext cx="344969" cy="308595"/>
            <a:chOff x="3016921" y="2408750"/>
            <a:chExt cx="793215" cy="709740"/>
          </a:xfrm>
        </p:grpSpPr>
        <p:sp>
          <p:nvSpPr>
            <p:cNvPr id="208" name="Google Shape;208;p7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7"/>
          <p:cNvGrpSpPr/>
          <p:nvPr/>
        </p:nvGrpSpPr>
        <p:grpSpPr>
          <a:xfrm rot="10800000">
            <a:off x="6056168" y="3658448"/>
            <a:ext cx="344969" cy="308595"/>
            <a:chOff x="2965350" y="2408750"/>
            <a:chExt cx="793216" cy="709740"/>
          </a:xfrm>
        </p:grpSpPr>
        <p:sp>
          <p:nvSpPr>
            <p:cNvPr id="211" name="Google Shape;211;p7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Estrutura básica: do while 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219" name="Google Shape;219;p8"/>
          <p:cNvGrpSpPr/>
          <p:nvPr/>
        </p:nvGrpSpPr>
        <p:grpSpPr>
          <a:xfrm>
            <a:off x="725225" y="2331590"/>
            <a:ext cx="7692651" cy="2113571"/>
            <a:chOff x="630644" y="2475944"/>
            <a:chExt cx="6913499" cy="530701"/>
          </a:xfrm>
        </p:grpSpPr>
        <p:sp>
          <p:nvSpPr>
            <p:cNvPr id="220" name="Google Shape;220;p8"/>
            <p:cNvSpPr/>
            <p:nvPr/>
          </p:nvSpPr>
          <p:spPr>
            <a:xfrm>
              <a:off x="1116043" y="2475944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5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5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b="0" i="0" lang="es" sz="15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5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5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5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do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5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5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5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 '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5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volta</a:t>
              </a:r>
              <a:r>
                <a:rPr b="0" i="0" lang="es" sz="15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 </a:t>
              </a:r>
              <a:r>
                <a:rPr b="0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//Se soma 1 à variável volta, portanto </a:t>
              </a:r>
              <a:r>
                <a:rPr b="1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b="0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será = 6</a:t>
              </a:r>
              <a:endParaRPr b="0" i="0" sz="15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" sz="15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5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(volta</a:t>
              </a:r>
              <a:r>
                <a:rPr b="0" i="0" lang="es" sz="15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5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5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//quando o retorno é 6, a condição retorna </a:t>
              </a:r>
              <a:r>
                <a:rPr b="1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i="0" lang="es" sz="15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e o bloco de código é encerrado</a:t>
              </a:r>
              <a:endParaRPr b="0" i="0" sz="17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30644" y="2475945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2" name="Google Shape;222;p8"/>
          <p:cNvSpPr txBox="1"/>
          <p:nvPr/>
        </p:nvSpPr>
        <p:spPr>
          <a:xfrm>
            <a:off x="718200" y="1266350"/>
            <a:ext cx="7707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Ao contrário do </a:t>
            </a:r>
            <a:r>
              <a:rPr b="1" i="1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loop while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 condição neste caso é verificada no final do bloco de código, portanto, não importa o que seja resolvido, as ações serão realizadas pelo menos uma vez.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p8"/>
          <p:cNvCxnSpPr/>
          <p:nvPr/>
        </p:nvCxnSpPr>
        <p:spPr>
          <a:xfrm>
            <a:off x="1590026" y="3989852"/>
            <a:ext cx="1921800" cy="42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8"/>
          <p:cNvSpPr txBox="1"/>
          <p:nvPr/>
        </p:nvSpPr>
        <p:spPr>
          <a:xfrm>
            <a:off x="717750" y="4440975"/>
            <a:ext cx="78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Fora disso, o loop </a:t>
            </a:r>
            <a:r>
              <a:rPr b="1" i="1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 while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idêntico em funcionalidade ao </a:t>
            </a:r>
            <a:r>
              <a:rPr b="1" i="1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loop while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Os ciclos em ação: while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718200" y="1254150"/>
            <a:ext cx="77076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cada iteração, é verificado se o valor de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 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menor ou igual a 5. Em caso afirmativo, o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console.log()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é executado e o valor de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é incrementado em 1.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Quando </a:t>
            </a:r>
            <a:r>
              <a:rPr b="1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não for menor ou igual a 5, o ciclo é encerrado.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9"/>
          <p:cNvGraphicFramePr/>
          <p:nvPr/>
        </p:nvGraphicFramePr>
        <p:xfrm>
          <a:off x="741250" y="233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{2781341E-0A94-46C5-B298-303E6859DC04}</a:tableStyleId>
              </a:tblPr>
              <a:tblGrid>
                <a:gridCol w="1915150"/>
                <a:gridCol w="1915150"/>
                <a:gridCol w="1915150"/>
                <a:gridCol w="1915150"/>
              </a:tblGrid>
              <a:tr h="3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Iteração #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 de volta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 volta &lt;= 5 ?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Executamos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E50A3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false</a:t>
                      </a:r>
                      <a:endParaRPr sz="1400" u="none" cap="none" strike="noStrike">
                        <a:solidFill>
                          <a:srgbClr val="E50A3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9"/>
          <p:cNvSpPr/>
          <p:nvPr/>
        </p:nvSpPr>
        <p:spPr>
          <a:xfrm>
            <a:off x="7287093" y="4455441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7287098" y="2761938"/>
            <a:ext cx="269987" cy="270033"/>
            <a:chOff x="1824347" y="2448457"/>
            <a:chExt cx="706403" cy="706892"/>
          </a:xfrm>
        </p:grpSpPr>
        <p:sp>
          <p:nvSpPr>
            <p:cNvPr id="235" name="Google Shape;235;p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7287098" y="3100644"/>
            <a:ext cx="269987" cy="270033"/>
            <a:chOff x="1824347" y="2448457"/>
            <a:chExt cx="706403" cy="706892"/>
          </a:xfrm>
        </p:grpSpPr>
        <p:sp>
          <p:nvSpPr>
            <p:cNvPr id="238" name="Google Shape;238;p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7287098" y="3439338"/>
            <a:ext cx="269987" cy="270033"/>
            <a:chOff x="1824347" y="2448457"/>
            <a:chExt cx="706403" cy="706892"/>
          </a:xfrm>
        </p:grpSpPr>
        <p:sp>
          <p:nvSpPr>
            <p:cNvPr id="241" name="Google Shape;241;p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9"/>
          <p:cNvGrpSpPr/>
          <p:nvPr/>
        </p:nvGrpSpPr>
        <p:grpSpPr>
          <a:xfrm>
            <a:off x="7287098" y="3778045"/>
            <a:ext cx="269987" cy="270033"/>
            <a:chOff x="1824347" y="2448457"/>
            <a:chExt cx="706403" cy="706892"/>
          </a:xfrm>
        </p:grpSpPr>
        <p:sp>
          <p:nvSpPr>
            <p:cNvPr id="244" name="Google Shape;244;p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9"/>
          <p:cNvGrpSpPr/>
          <p:nvPr/>
        </p:nvGrpSpPr>
        <p:grpSpPr>
          <a:xfrm>
            <a:off x="7287098" y="4116738"/>
            <a:ext cx="269987" cy="270033"/>
            <a:chOff x="1824347" y="2448457"/>
            <a:chExt cx="706403" cy="706892"/>
          </a:xfrm>
        </p:grpSpPr>
        <p:sp>
          <p:nvSpPr>
            <p:cNvPr id="247" name="Google Shape;247;p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