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0" r:id="rId2"/>
    <p:sldId id="535" r:id="rId3"/>
    <p:sldId id="536" r:id="rId4"/>
    <p:sldId id="537" r:id="rId5"/>
    <p:sldId id="549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FDC"/>
    <a:srgbClr val="5291DD"/>
    <a:srgbClr val="023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0" autoAdjust="0"/>
    <p:restoredTop sz="84937" autoAdjust="0"/>
  </p:normalViewPr>
  <p:slideViewPr>
    <p:cSldViewPr showGuides="1">
      <p:cViewPr>
        <p:scale>
          <a:sx n="85" d="100"/>
          <a:sy n="85" d="100"/>
        </p:scale>
        <p:origin x="876" y="0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5" d="100"/>
          <a:sy n="165" d="100"/>
        </p:scale>
        <p:origin x="4104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6/11/2019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8" name="Picture 27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 smtClean="0"/>
              <a:t>This space is reserved for cropped images only sourced from Novartis Brand Lab at https://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/resources/assets/5982</a:t>
            </a:r>
            <a:br>
              <a:rPr lang="en-US" dirty="0" smtClean="0"/>
            </a:br>
            <a:r>
              <a:rPr lang="en-US" dirty="0" smtClean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Illustrations, graphics or icons are not allowed. Photography must follow our </a:t>
            </a:r>
            <a:r>
              <a:rPr lang="en-US" dirty="0" err="1" smtClean="0"/>
              <a:t>monocolor</a:t>
            </a:r>
            <a:r>
              <a:rPr lang="en-US" dirty="0" smtClean="0"/>
              <a:t> rule.                                                                 That means for this template in Novartis Blue </a:t>
            </a:r>
            <a:r>
              <a:rPr lang="en-US" dirty="0" err="1" smtClean="0"/>
              <a:t>monocolor</a:t>
            </a:r>
            <a:r>
              <a:rPr lang="en-US" dirty="0" smtClean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 smtClean="0">
                <a:solidFill>
                  <a:srgbClr val="FFFFFF"/>
                </a:solidFill>
              </a:rPr>
              <a:t>Business or </a:t>
            </a:r>
            <a:r>
              <a:rPr lang="en-US" dirty="0" smtClean="0"/>
              <a:t>Organizational</a:t>
            </a:r>
            <a:r>
              <a:rPr lang="en-US" dirty="0" smtClean="0">
                <a:solidFill>
                  <a:srgbClr val="FFFFFF"/>
                </a:solidFill>
              </a:rPr>
              <a:t> Unit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b="0" dirty="0" smtClean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“Quote goes here.”</a:t>
            </a:r>
          </a:p>
          <a:p>
            <a:pPr lvl="1"/>
            <a:r>
              <a:rPr lang="en-US" dirty="0" smtClean="0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r>
              <a:rPr lang="en-US" dirty="0" err="1" smtClean="0"/>
              <a:t>su</a:t>
            </a:r>
            <a:r>
              <a:rPr lang="en-US" dirty="0" smtClean="0"/>
              <a:t>   </a:t>
            </a:r>
            <a:r>
              <a:rPr lang="en-US" dirty="0" err="1" smtClean="0"/>
              <a:t>btitle</a:t>
            </a:r>
            <a:r>
              <a:rPr lang="en-US" dirty="0" smtClean="0"/>
              <a:t>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 smtClean="0"/>
              <a:t>This space is reserved for cropped images only sourced from Novartis Brand Lab at https://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/resources/assets/5982</a:t>
            </a:r>
            <a:br>
              <a:rPr lang="en-US" dirty="0" smtClean="0"/>
            </a:br>
            <a:r>
              <a:rPr lang="en-US" dirty="0" smtClean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Illustrations, graphics or icons are not allowed. Photography must follow our </a:t>
            </a:r>
            <a:r>
              <a:rPr lang="en-US" dirty="0" err="1" smtClean="0"/>
              <a:t>monocolor</a:t>
            </a:r>
            <a:r>
              <a:rPr lang="en-US" dirty="0" smtClean="0"/>
              <a:t> rule.                                                                 That means for this template in Novartis Blue </a:t>
            </a:r>
            <a:r>
              <a:rPr lang="en-US" dirty="0" err="1" smtClean="0"/>
              <a:t>monocolor</a:t>
            </a:r>
            <a:r>
              <a:rPr lang="en-US" dirty="0" smtClean="0"/>
              <a:t> theme, choose an image with a pop of Novartis Blue color.</a:t>
            </a:r>
          </a:p>
        </p:txBody>
      </p:sp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7" name="Picture 36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 smtClean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 smtClean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 smtClean="0"/>
              <a:t>This space is reserved for cropped images only sourced from Novartis Brand Lab at https://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/resources/assets/5982</a:t>
            </a:r>
            <a:br>
              <a:rPr lang="en-US" dirty="0" smtClean="0"/>
            </a:br>
            <a:r>
              <a:rPr lang="en-US" dirty="0" smtClean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 smtClean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Illustrations, graphics or icons are not allowed. Photography must follow our </a:t>
            </a:r>
            <a:r>
              <a:rPr lang="en-US" dirty="0" err="1" smtClean="0"/>
              <a:t>monocolor</a:t>
            </a:r>
            <a:r>
              <a:rPr lang="en-US" dirty="0" smtClean="0"/>
              <a:t> rule.                                                                 That means for this template in Novartis Blue </a:t>
            </a:r>
            <a:r>
              <a:rPr lang="en-US" dirty="0" err="1" smtClean="0"/>
              <a:t>monocolor</a:t>
            </a:r>
            <a:r>
              <a:rPr lang="en-US" dirty="0" smtClean="0"/>
              <a:t> theme, choose an image with a pop of Novartis Blue color.</a:t>
            </a:r>
          </a:p>
        </p:txBody>
      </p:sp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 smtClean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 smtClean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32" name="Picture 31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 smtClean="0">
                <a:solidFill>
                  <a:srgbClr val="FFFFFF"/>
                </a:solidFill>
              </a:rPr>
              <a:t>Business or </a:t>
            </a:r>
            <a:r>
              <a:rPr lang="en-US" dirty="0" smtClean="0"/>
              <a:t>Organizational</a:t>
            </a:r>
            <a:r>
              <a:rPr lang="en-US" dirty="0" smtClean="0">
                <a:solidFill>
                  <a:srgbClr val="FFFFFF"/>
                </a:solidFill>
              </a:rPr>
              <a:t> Unit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b="0" dirty="0" smtClean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4727448"/>
            <a:ext cx="4572000" cy="192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spc="0" baseline="0" smtClean="0">
                <a:solidFill>
                  <a:schemeClr val="accent2"/>
                </a:solidFill>
                <a:latin typeface="+mn-lt"/>
                <a:ea typeface="Arial Regular" charset="0"/>
                <a:cs typeface="Arial Regular" charset="0"/>
              </a:rPr>
              <a:t>ggPMX</a:t>
            </a:r>
            <a:endParaRPr lang="en-US" sz="900" b="1" i="0" spc="0" baseline="0" dirty="0" smtClean="0">
              <a:solidFill>
                <a:schemeClr val="accent2"/>
              </a:solidFill>
              <a:latin typeface="+mn-lt"/>
              <a:ea typeface="Arial Regular" charset="0"/>
              <a:cs typeface="Arial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7200" y="4919472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5800" y="4919472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b="0" i="0" spc="0" baseline="0" dirty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 smtClean="0"/>
              <a:t> | ggPMX | Public</a:t>
            </a:r>
            <a:endParaRPr lang="en-US" dirty="0"/>
          </a:p>
        </p:txBody>
      </p:sp>
      <p:pic>
        <p:nvPicPr>
          <p:cNvPr id="26" name="Picture 25" title="Novartis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3409950"/>
            <a:ext cx="7086600" cy="52959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ggPMX </a:t>
            </a:r>
            <a:r>
              <a:rPr lang="en-US" dirty="0" smtClean="0">
                <a:solidFill>
                  <a:schemeClr val="accent1"/>
                </a:solidFill>
              </a:rPr>
              <a:t>Workshop – Hands On 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PAGE 2019</a:t>
            </a:r>
            <a:endParaRPr lang="en-US" sz="3600" dirty="0"/>
          </a:p>
        </p:txBody>
      </p:sp>
      <p:pic>
        <p:nvPicPr>
          <p:cNvPr id="13" name="Picture Placeholder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 b="1709"/>
          <a:stretch>
            <a:fillRect/>
          </a:stretch>
        </p:blipFill>
        <p:spPr>
          <a:xfrm>
            <a:off x="2058591" y="348615"/>
            <a:ext cx="5828110" cy="2846070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Irina Baltcheva &amp; Bruno Bieth</a:t>
            </a:r>
          </a:p>
          <a:p>
            <a:endParaRPr lang="en-US" dirty="0"/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Satellite workshop at PAGE meeting 2019, Stockholm, Sweden</a:t>
            </a:r>
          </a:p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June 11,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342900"/>
            <a:ext cx="7029450" cy="446652"/>
          </a:xfrm>
        </p:spPr>
        <p:txBody>
          <a:bodyPr>
            <a:normAutofit/>
          </a:bodyPr>
          <a:lstStyle/>
          <a:p>
            <a:r>
              <a:rPr lang="en-US" dirty="0" smtClean="0"/>
              <a:t>Solution Exercise 2a) continued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229600" cy="378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the Controller with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(long way)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"standing",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directory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"RESULTS"),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input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dv = "DV",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cats = c("SEX", "RACE", "DISE", "ILOW"),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c("WT0", "AGE0", "TRT", "HT0"),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occ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"ISS",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"TRT_NAME",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settings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my_settings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bloq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my_bloq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lvl="1"/>
            <a:endParaRPr lang="en-US" sz="105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2a)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"popPK_report_WorkshopPAGE_Ex2a",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"OUTPUT_Ex2a"),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title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diagnostics 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format = "both",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footnote = TRUE)</a:t>
            </a:r>
          </a:p>
        </p:txBody>
      </p:sp>
    </p:spTree>
    <p:extLst>
      <p:ext uri="{BB962C8B-B14F-4D97-AF65-F5344CB8AC3E}">
        <p14:creationId xmlns:p14="http://schemas.microsoft.com/office/powerpoint/2010/main" val="27801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2b)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31570"/>
            <a:ext cx="8229600" cy="2574306"/>
          </a:xfrm>
        </p:spPr>
        <p:txBody>
          <a:bodyPr/>
          <a:lstStyle/>
          <a:p>
            <a:pPr marL="342900" indent="-342900">
              <a:buFont typeface="+mj-lt"/>
              <a:buAutoNum type="alphaLcParenR" startAt="2"/>
            </a:pPr>
            <a:r>
              <a:rPr lang="en-US" dirty="0" smtClean="0"/>
              <a:t>Create a report with individual plots:</a:t>
            </a:r>
          </a:p>
          <a:p>
            <a:pPr marL="171450" lvl="1" indent="0">
              <a:buNone/>
            </a:pPr>
            <a:endParaRPr lang="en-US" dirty="0"/>
          </a:p>
          <a:p>
            <a:pPr marL="171450" lvl="1" indent="0">
              <a:buNone/>
            </a:pPr>
            <a:r>
              <a:rPr lang="en-US" dirty="0" smtClean="0"/>
              <a:t>Hint 1: use the Help ?</a:t>
            </a:r>
            <a:r>
              <a:rPr lang="en-US" dirty="0" err="1" smtClean="0"/>
              <a:t>pmx_report</a:t>
            </a:r>
            <a:r>
              <a:rPr lang="en-US" dirty="0" smtClean="0"/>
              <a:t> and check possible templates</a:t>
            </a:r>
          </a:p>
          <a:p>
            <a:pPr marL="17145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lphaLcParenR" startAt="3"/>
            </a:pPr>
            <a:r>
              <a:rPr lang="en-US" dirty="0" smtClean="0"/>
              <a:t>Look at individual plots to see if BLOQ data is displayed. Zoom into y = [0,10]</a:t>
            </a:r>
          </a:p>
          <a:p>
            <a:pPr marL="342900" indent="-342900">
              <a:buFont typeface="+mj-lt"/>
              <a:buAutoNum type="alphaLcParenR" startAt="3"/>
            </a:pPr>
            <a:r>
              <a:rPr lang="en-US" dirty="0" smtClean="0"/>
              <a:t>Display log-x and log-y axis for DV vs PRED graph.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429419" y="3759882"/>
            <a:ext cx="8289834" cy="702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= "ggPMX"),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"1_popPK_model")</a:t>
            </a:r>
          </a:p>
        </p:txBody>
      </p:sp>
    </p:spTree>
    <p:extLst>
      <p:ext uri="{BB962C8B-B14F-4D97-AF65-F5344CB8AC3E}">
        <p14:creationId xmlns:p14="http://schemas.microsoft.com/office/powerpoint/2010/main" val="40678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342900"/>
            <a:ext cx="7029450" cy="446652"/>
          </a:xfrm>
        </p:spPr>
        <p:txBody>
          <a:bodyPr>
            <a:normAutofit/>
          </a:bodyPr>
          <a:lstStyle/>
          <a:p>
            <a:r>
              <a:rPr lang="en-US" dirty="0" smtClean="0"/>
              <a:t>Solution Exercise 2b), c), d)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229600" cy="378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2b)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"popPK_report_WorkshopPAGE_Ex2b",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"OUTPUT_Ex2b"),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title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individual plots",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format = "report",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footnote = TRUE,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template = "individual")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2c)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pmx_plot_individual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scale_y_continuous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(limits=c(0,10))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2d)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pmx_plot_dv_pred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(scale_x_log10=TRUE, scale_y_log10=TRUE)</a:t>
            </a:r>
          </a:p>
        </p:txBody>
      </p:sp>
    </p:spTree>
    <p:extLst>
      <p:ext uri="{BB962C8B-B14F-4D97-AF65-F5344CB8AC3E}">
        <p14:creationId xmlns:p14="http://schemas.microsoft.com/office/powerpoint/2010/main" val="146543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131570"/>
            <a:ext cx="8153400" cy="2574306"/>
          </a:xfrm>
        </p:spPr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Use the </a:t>
            </a:r>
            <a:r>
              <a:rPr lang="en-US" dirty="0" smtClean="0"/>
              <a:t>PKPD </a:t>
            </a:r>
            <a:r>
              <a:rPr lang="en-US" dirty="0"/>
              <a:t>built-in example to generate a default Diagnostics </a:t>
            </a:r>
            <a:r>
              <a:rPr lang="en-US" dirty="0" smtClean="0"/>
              <a:t>report</a:t>
            </a:r>
            <a:r>
              <a:rPr lang="en-US" dirty="0"/>
              <a:t> </a:t>
            </a:r>
            <a:r>
              <a:rPr lang="en-US" dirty="0" smtClean="0"/>
              <a:t>for PK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Use the PKPD built-in example to generate a default Diagnostics report for </a:t>
            </a:r>
            <a:r>
              <a:rPr lang="en-US" dirty="0" smtClean="0"/>
              <a:t>PD</a:t>
            </a:r>
          </a:p>
          <a:p>
            <a:pPr marL="171450" lvl="1" indent="0">
              <a:buNone/>
            </a:pPr>
            <a:endParaRPr lang="en-US" dirty="0" smtClean="0"/>
          </a:p>
          <a:p>
            <a:pPr marL="171450" lvl="1" indent="0">
              <a:buNone/>
            </a:pPr>
            <a:r>
              <a:rPr lang="en-US" dirty="0" smtClean="0"/>
              <a:t>Hint 1: check how are coded the endpoints in the dataset</a:t>
            </a:r>
            <a:endParaRPr lang="en-US" dirty="0"/>
          </a:p>
          <a:p>
            <a:pPr marL="171450" lvl="1" indent="0">
              <a:buNone/>
            </a:pPr>
            <a:r>
              <a:rPr lang="en-US" dirty="0" smtClean="0"/>
              <a:t>Hint 2: save the PK and PD reports in different folders 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429419" y="3327834"/>
            <a:ext cx="8257381" cy="113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=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ggPMX"),"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pk_pd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"RESULTS")</a:t>
            </a:r>
          </a:p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"pk_pd.csv")</a:t>
            </a:r>
          </a:p>
        </p:txBody>
      </p:sp>
    </p:spTree>
    <p:extLst>
      <p:ext uri="{BB962C8B-B14F-4D97-AF65-F5344CB8AC3E}">
        <p14:creationId xmlns:p14="http://schemas.microsoft.com/office/powerpoint/2010/main" val="232620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7029450" cy="446652"/>
          </a:xfrm>
        </p:spPr>
        <p:txBody>
          <a:bodyPr/>
          <a:lstStyle/>
          <a:p>
            <a:r>
              <a:rPr lang="en-US" dirty="0" smtClean="0"/>
              <a:t>Solution Exercise 3a)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229600" cy="4353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pk_pd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"RESULTS")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"pk_pd.csv")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ggPMX" 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endpoint object for PK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pmx_endpoint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(code="3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label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="PK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unit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"PK unit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file.code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="1")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PK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 – version 1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ctr_pk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"standing",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directory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dv = "dv",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cats = "sex",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endpoint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PK Controller – version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ctr_pk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pmx_mlxtran</a:t>
            </a:r>
            <a:r>
              <a:rPr lang="en-US" sz="10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(file_name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pkpd_path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pk_pd.mlxtran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"),endpoint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Diagnostics report for the PK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ctr_pk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"PK_report_WorkshopPAGE_Ex3a",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"OUTPUT_Ex3a"),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title = "PK diagnostics 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format = "both",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footnote = TRUE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7029450" cy="446652"/>
          </a:xfrm>
        </p:spPr>
        <p:txBody>
          <a:bodyPr/>
          <a:lstStyle/>
          <a:p>
            <a:r>
              <a:rPr lang="en-US" dirty="0" smtClean="0"/>
              <a:t>Solution Exercise 3b)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229600" cy="42746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endpoint object for PD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pmx_endpoint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code="4",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label="PD",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 = "PD unit",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file.code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="2“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PD Controller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ctr_pd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"standing",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directory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dv = "dv",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dvid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cats = "sex",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endpoint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Diagnostics report for the PK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ctr_pd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"PD_report_WorkshopPAGE_Ex3b",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"OUTPUT_Ex3b"),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title = "PD diagnostics 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format = "both",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footnote = TRUE)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5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2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IMPORTANT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your datasets MUST contain a column named ID </a:t>
            </a:r>
            <a:r>
              <a:rPr lang="en-US" dirty="0" smtClean="0"/>
              <a:t>(id) </a:t>
            </a:r>
            <a:r>
              <a:rPr lang="en-US" dirty="0" smtClean="0"/>
              <a:t>and </a:t>
            </a:r>
            <a:r>
              <a:rPr lang="en-US" dirty="0" smtClean="0"/>
              <a:t>a column named </a:t>
            </a:r>
            <a:r>
              <a:rPr lang="en-US" dirty="0" smtClean="0"/>
              <a:t>TIME (time) </a:t>
            </a:r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 smtClean="0"/>
              <a:t>requirement will disappear in the next CRAN </a:t>
            </a:r>
            <a:r>
              <a:rPr lang="en-US" dirty="0" smtClean="0"/>
              <a:t>release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342900"/>
            <a:ext cx="7029451" cy="446652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951570"/>
            <a:ext cx="8153401" cy="226825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500" dirty="0"/>
              <a:t>Use the theophylline built-in example to </a:t>
            </a:r>
            <a:r>
              <a:rPr lang="en-US" sz="1500" dirty="0" smtClean="0"/>
              <a:t>generate a </a:t>
            </a:r>
            <a:r>
              <a:rPr lang="en-US" sz="1500" dirty="0"/>
              <a:t>default Diagnostics report with title “My first diagnostics report”, as well as individual figure files with annotation.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	Use </a:t>
            </a:r>
            <a:r>
              <a:rPr lang="en-US" sz="1500" b="1" i="1" dirty="0" err="1">
                <a:solidFill>
                  <a:schemeClr val="accent1"/>
                </a:solidFill>
              </a:rPr>
              <a:t>pmx_mlx</a:t>
            </a:r>
            <a:r>
              <a:rPr lang="en-US" sz="1500" b="1" i="1" dirty="0">
                <a:solidFill>
                  <a:schemeClr val="accent1"/>
                </a:solidFill>
              </a:rPr>
              <a:t>()</a:t>
            </a:r>
            <a:r>
              <a:rPr lang="en-US" sz="1500" b="1" dirty="0">
                <a:solidFill>
                  <a:schemeClr val="accent1"/>
                </a:solidFill>
              </a:rPr>
              <a:t> </a:t>
            </a:r>
            <a:r>
              <a:rPr lang="en-US" sz="1500" dirty="0"/>
              <a:t>to create the </a:t>
            </a:r>
            <a:r>
              <a:rPr lang="en-US" sz="1500" dirty="0" smtClean="0"/>
              <a:t>Controller</a:t>
            </a:r>
          </a:p>
          <a:p>
            <a:pPr marL="0" indent="0">
              <a:buNone/>
            </a:pPr>
            <a:r>
              <a:rPr lang="en-US" sz="1500" dirty="0" smtClean="0"/>
              <a:t>             	</a:t>
            </a:r>
            <a:r>
              <a:rPr lang="en-US" sz="1500" dirty="0" smtClean="0"/>
              <a:t>What </a:t>
            </a:r>
            <a:r>
              <a:rPr lang="en-US" sz="1500" dirty="0"/>
              <a:t>is the name of the folder containing all figures? </a:t>
            </a: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171450" lvl="1" indent="0">
              <a:buNone/>
            </a:pPr>
            <a:r>
              <a:rPr lang="en-US" sz="1200" dirty="0"/>
              <a:t>Hint 1: the path to the model is given below. </a:t>
            </a:r>
          </a:p>
          <a:p>
            <a:pPr marL="171450" lvl="1" indent="0">
              <a:buNone/>
            </a:pPr>
            <a:r>
              <a:rPr lang="en-US" sz="1200" dirty="0"/>
              <a:t>Hint 2: to create the Controller, check the structure of the input (modeling) dataset</a:t>
            </a:r>
          </a:p>
          <a:p>
            <a:pPr marL="171450" lvl="1" indent="0">
              <a:buNone/>
            </a:pPr>
            <a:r>
              <a:rPr lang="en-US" sz="1200" dirty="0"/>
              <a:t>Hint 3: don’t forget to create the simulation object using the simulation data for creating the VPC</a:t>
            </a:r>
          </a:p>
          <a:p>
            <a:endParaRPr lang="en-US" sz="15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9" name="Rectangle 8"/>
          <p:cNvSpPr/>
          <p:nvPr/>
        </p:nvSpPr>
        <p:spPr>
          <a:xfrm>
            <a:off x="414324" y="3409950"/>
            <a:ext cx="8501075" cy="94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3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"ggPMX"),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1450" lvl="1"/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results_path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“Monolix") </a:t>
            </a:r>
          </a:p>
        </p:txBody>
      </p:sp>
    </p:spTree>
    <p:extLst>
      <p:ext uri="{BB962C8B-B14F-4D97-AF65-F5344CB8AC3E}">
        <p14:creationId xmlns:p14="http://schemas.microsoft.com/office/powerpoint/2010/main" val="201946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7029450" cy="44665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229600" cy="405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where the model fit results are: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= "ggPMX"),"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"theophylline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esults_path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“Monolix") 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"data_pk.csv") # modeling dataset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vpc_file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"sim.csv") # simulation dataset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where the user wants the report – PLEASE CHANGE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“c:/ggPMX" 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"standing",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directory =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results_path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  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dv        = "Y",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cats      = "SEX",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= c("WT0", "AGE0"),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"STUD",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sim      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pmx_sim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vpc_file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irun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="rep",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idv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="TIME")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Theophylline_report_WorkshopPAGE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title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"My first diagnostics 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format = "both",</a:t>
            </a: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footnote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TRUE)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305800" cy="446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error message (library </a:t>
            </a:r>
            <a:r>
              <a:rPr lang="en-US" dirty="0" err="1" smtClean="0"/>
              <a:t>miktex</a:t>
            </a:r>
            <a:r>
              <a:rPr lang="en-US" dirty="0" smtClean="0"/>
              <a:t> missing)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229600" cy="405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00050" lvl="1" indent="-228600">
              <a:buAutoNum type="arabicPeriod"/>
            </a:pP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and remove the 2 lines:</a:t>
            </a:r>
          </a:p>
          <a:p>
            <a:pPr marL="171450" lvl="1"/>
            <a:r>
              <a:rPr lang="en-US" sz="105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pdf_document</a:t>
            </a:r>
            <a:r>
              <a:rPr lang="en-US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71450" lvl="1"/>
            <a:r>
              <a:rPr lang="en-US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toc: true</a:t>
            </a:r>
          </a:p>
          <a:p>
            <a:pPr marL="400050" lvl="1" indent="-228600">
              <a:buAutoNum type="arabicPeriod"/>
            </a:pPr>
            <a:endParaRPr lang="en-US" sz="105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-228600">
              <a:buAutoNum type="arabicPeriod"/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Execute again the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as </a:t>
            </a:r>
            <a:r>
              <a:rPr lang="en-US" sz="10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template - and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the resulting output(s) in another folder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"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Theophylline_report_WorkshopPAGE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105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sz="105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ggPMX/v2`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,,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title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"My first diagnostics 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format = "both",</a:t>
            </a: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footnote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template=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(‘c:/ggPMX',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Theophylline_report_WorkshopPAGE.Rmd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65" y="342900"/>
            <a:ext cx="8002817" cy="446652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51570"/>
            <a:ext cx="8153400" cy="226825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US" sz="1500" dirty="0"/>
              <a:t>Use the theophylline built-in example to generate a Diagnostics report (format=“report”) that contains (in addition to the default graphs), the following plots:</a:t>
            </a:r>
          </a:p>
          <a:p>
            <a:pPr lvl="1"/>
            <a:r>
              <a:rPr lang="en-US" sz="1050" dirty="0"/>
              <a:t>NPDE vs TIME stratified by study</a:t>
            </a:r>
          </a:p>
          <a:p>
            <a:pPr lvl="1"/>
            <a:r>
              <a:rPr lang="en-US" sz="1050" dirty="0"/>
              <a:t>VPC stratified by study</a:t>
            </a:r>
          </a:p>
          <a:p>
            <a:endParaRPr lang="en-US" sz="1500" dirty="0"/>
          </a:p>
          <a:p>
            <a:pPr marL="171450" lvl="1" indent="0">
              <a:buNone/>
            </a:pPr>
            <a:r>
              <a:rPr lang="en-US" sz="1200" dirty="0"/>
              <a:t>Hint 1: the path to the model is given below (use the Controller from Ex1a). </a:t>
            </a:r>
          </a:p>
          <a:p>
            <a:pPr marL="171450" lvl="1" indent="0">
              <a:buNone/>
            </a:pPr>
            <a:r>
              <a:rPr lang="en-US" sz="1200" dirty="0"/>
              <a:t>Hint 2: you need to create a new report template – use the .</a:t>
            </a:r>
            <a:r>
              <a:rPr lang="en-US" sz="1200" dirty="0" err="1"/>
              <a:t>Rmd</a:t>
            </a:r>
            <a:r>
              <a:rPr lang="en-US" sz="1200" dirty="0"/>
              <a:t> created in Ex1a), edit and save the file with a new name.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414324" y="3409950"/>
            <a:ext cx="8501075" cy="94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3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"ggPMX"),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theophylline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1450" lvl="1"/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results_path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theo_path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“Monolix") </a:t>
            </a:r>
          </a:p>
        </p:txBody>
      </p:sp>
    </p:spTree>
    <p:extLst>
      <p:ext uri="{BB962C8B-B14F-4D97-AF65-F5344CB8AC3E}">
        <p14:creationId xmlns:p14="http://schemas.microsoft.com/office/powerpoint/2010/main" val="208850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7029450" cy="44665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8305800" cy="3741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the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Rmarkdown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template created previously (in Ex1a)</a:t>
            </a: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Save it under the following name: Theophylline_report_WorkshopPAGE_ex1b.Rmd – this is the new template</a:t>
            </a: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template must be saved in </a:t>
            </a:r>
            <a:r>
              <a:rPr lang="en-US" sz="105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newly created folder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Edit the new template and add the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sz="105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strat.facet</a:t>
            </a:r>
            <a:r>
              <a:rPr lang="en-US" sz="105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105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STUD"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pmx_plot_npde_time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pmx_plot_vpc</a:t>
            </a:r>
            <a:endParaRPr lang="en-US" sz="105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105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Re-execute </a:t>
            </a:r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new template to generate the new report: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105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"Theophylline_report_WorkshopPAGE_ex1b",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"OUTPUT_Ex1b"),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title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editted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diagnostics 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format 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"report",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footnote = TRUE,</a:t>
            </a:r>
          </a:p>
          <a:p>
            <a:pPr marL="171450" lvl="1"/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template =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(my_save_dir</a:t>
            </a:r>
            <a:r>
              <a:rPr lang="en-US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,'Theophylline_report_WorkshopPAGE_ex1b.Rmd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marL="171450" lvl="1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3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31570"/>
            <a:ext cx="7139136" cy="26823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Use the </a:t>
            </a:r>
            <a:r>
              <a:rPr lang="en-US" dirty="0" err="1" smtClean="0"/>
              <a:t>popPK</a:t>
            </a:r>
            <a:r>
              <a:rPr lang="en-US" dirty="0" smtClean="0"/>
              <a:t> built-in example to generate a Diagnostics report with the following features:</a:t>
            </a:r>
          </a:p>
          <a:p>
            <a:pPr lvl="1"/>
            <a:r>
              <a:rPr lang="en-US" dirty="0" smtClean="0"/>
              <a:t>Remove the DRAFT label from all plots</a:t>
            </a:r>
          </a:p>
          <a:p>
            <a:pPr lvl="1"/>
            <a:r>
              <a:rPr lang="en-US" dirty="0" smtClean="0"/>
              <a:t>Define and use custom labels for the categorical covariates</a:t>
            </a:r>
          </a:p>
          <a:p>
            <a:pPr lvl="1"/>
            <a:r>
              <a:rPr lang="en-US" dirty="0" smtClean="0"/>
              <a:t>Display BLOQ data</a:t>
            </a:r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 smtClean="0"/>
              <a:t>Hint 1: you can use </a:t>
            </a:r>
            <a:r>
              <a:rPr lang="en-US" dirty="0" err="1" smtClean="0"/>
              <a:t>pmx_mlxtran</a:t>
            </a:r>
            <a:r>
              <a:rPr lang="en-US" dirty="0" smtClean="0"/>
              <a:t>() to create Controller</a:t>
            </a:r>
          </a:p>
          <a:p>
            <a:pPr marL="171450" lvl="1" indent="0">
              <a:buNone/>
            </a:pPr>
            <a:r>
              <a:rPr lang="en-US" dirty="0" smtClean="0"/>
              <a:t>Hint 2: use the argument “call” to view the variable assignment from </a:t>
            </a:r>
            <a:r>
              <a:rPr lang="en-US" dirty="0" err="1" smtClean="0"/>
              <a:t>pmx_mlxtran</a:t>
            </a:r>
            <a:r>
              <a:rPr lang="en-US" dirty="0" smtClean="0"/>
              <a:t>() and to see how to assign the arguments of </a:t>
            </a:r>
            <a:r>
              <a:rPr lang="en-US" dirty="0" err="1" smtClean="0"/>
              <a:t>pmx_mlx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457200" y="3759882"/>
            <a:ext cx="8229600" cy="702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/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= "ggPMX"), </a:t>
            </a:r>
            <a:r>
              <a:rPr lang="en-US" sz="13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"1_popPK_model")</a:t>
            </a:r>
          </a:p>
        </p:txBody>
      </p:sp>
    </p:spTree>
    <p:extLst>
      <p:ext uri="{BB962C8B-B14F-4D97-AF65-F5344CB8AC3E}">
        <p14:creationId xmlns:p14="http://schemas.microsoft.com/office/powerpoint/2010/main" val="138271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7029450" cy="446652"/>
          </a:xfrm>
        </p:spPr>
        <p:txBody>
          <a:bodyPr/>
          <a:lstStyle/>
          <a:p>
            <a:r>
              <a:rPr lang="en-US" dirty="0" smtClean="0"/>
              <a:t>Solution Exercise 2a)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| ggPMX | Public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457200" y="735546"/>
            <a:ext cx="7463172" cy="381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where the model fit results are:</a:t>
            </a:r>
          </a:p>
          <a:p>
            <a:pPr marL="171450" lvl="1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system.file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 =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"1_popPK_model")</a:t>
            </a:r>
          </a:p>
          <a:p>
            <a:pPr marL="171450" lvl="1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"PKdata_ggPMX.csv") # modeling dataset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no simulation file for this one - students can generate it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where the user wants the report</a:t>
            </a:r>
          </a:p>
          <a:p>
            <a:pPr marL="171450" lvl="1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my_save_dir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ggPMX" 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 DRAFT label on all plots and use custom labels</a:t>
            </a:r>
          </a:p>
          <a:p>
            <a:pPr marL="171450" lvl="1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my_settings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pmx_settings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is.draft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FALSE,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use.labels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TRUE,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cats.labels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=list(SEX=c("0"="Male","1"="Female"),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STUD=c("1"="Study 1", "2"="Study 2")))</a:t>
            </a:r>
          </a:p>
          <a:p>
            <a:pPr marL="171450" lvl="1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my_bloq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pmx_bloq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"BLOQ")</a:t>
            </a:r>
          </a:p>
          <a:p>
            <a:pPr marL="171450" lvl="1"/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Controller (fast way)</a:t>
            </a:r>
          </a:p>
          <a:p>
            <a:pPr marL="171450" lvl="1"/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pmx_mlxtran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popPK_path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project.mlxtran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settings =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my_settings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my_bloq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1450" lvl="1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call = TRUE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Controller is not created, but you can view the parameter parsing</a:t>
            </a:r>
          </a:p>
          <a:p>
            <a:pPr marL="171450" lvl="1"/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the parameter parsing</a:t>
            </a:r>
          </a:p>
          <a:p>
            <a:pPr marL="171450" lvl="1"/>
            <a:r>
              <a:rPr lang="en-US" sz="9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1"/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21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1494</Words>
  <Application>Microsoft Office PowerPoint</Application>
  <PresentationFormat>On-screen Show (16:9)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Arial Regular</vt:lpstr>
      <vt:lpstr>Consolas</vt:lpstr>
      <vt:lpstr>Wingdings</vt:lpstr>
      <vt:lpstr>Novartis 2016</vt:lpstr>
      <vt:lpstr>ggPMX Workshop – Hands On  PAGE 2019</vt:lpstr>
      <vt:lpstr>IMPORTANT</vt:lpstr>
      <vt:lpstr>Exercise 1</vt:lpstr>
      <vt:lpstr>Solution</vt:lpstr>
      <vt:lpstr>If error message (library miktex missing)</vt:lpstr>
      <vt:lpstr>Exercise 1</vt:lpstr>
      <vt:lpstr>Solution</vt:lpstr>
      <vt:lpstr>Exercise 2a)</vt:lpstr>
      <vt:lpstr>Solution Exercise 2a)</vt:lpstr>
      <vt:lpstr>Solution Exercise 2a) continued</vt:lpstr>
      <vt:lpstr>Exercise 2b)</vt:lpstr>
      <vt:lpstr>Solution Exercise 2b), c), d)</vt:lpstr>
      <vt:lpstr>Exercise 3</vt:lpstr>
      <vt:lpstr>Solution Exercise 3a)</vt:lpstr>
      <vt:lpstr>Solution Exercise 3b)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 on one or two lines</dc:title>
  <dc:creator>Michael Milo</dc:creator>
  <cp:lastModifiedBy>Bieth, Bruno</cp:lastModifiedBy>
  <cp:revision>720</cp:revision>
  <cp:lastPrinted>2017-09-27T16:10:53Z</cp:lastPrinted>
  <dcterms:created xsi:type="dcterms:W3CDTF">2017-04-03T15:58:32Z</dcterms:created>
  <dcterms:modified xsi:type="dcterms:W3CDTF">2019-06-11T10:22:14Z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BIETHBR1@novartis.net</vt:lpwstr>
  </property>
  <property fmtid="{D5CDD505-2E9C-101B-9397-08002B2CF9AE}" pid="5" name="MSIP_Label_4929bff8-5b33-42aa-95d2-28f72e792cb0_SetDate">
    <vt:lpwstr>2019-02-17T17:24:58.8393757Z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  <property fmtid="{D5CDD505-2E9C-101B-9397-08002B2CF9AE}" pid="10" name="PresenterName">
    <vt:lpwstr>ggPMX</vt:lpwstr>
  </property>
  <property fmtid="{D5CDD505-2E9C-101B-9397-08002B2CF9AE}" pid="11" name="ConfidentialityLevel">
    <vt:lpwstr>Public</vt:lpwstr>
  </property>
  <property fmtid="{D5CDD505-2E9C-101B-9397-08002B2CF9AE}" pid="12" name="HideFooter">
    <vt:bool>false</vt:bool>
  </property>
</Properties>
</file>