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349" r:id="rId2"/>
    <p:sldId id="370" r:id="rId3"/>
    <p:sldId id="361" r:id="rId4"/>
    <p:sldId id="362" r:id="rId5"/>
    <p:sldId id="363" r:id="rId6"/>
    <p:sldId id="364" r:id="rId7"/>
    <p:sldId id="356" r:id="rId8"/>
    <p:sldId id="358" r:id="rId9"/>
    <p:sldId id="359" r:id="rId10"/>
    <p:sldId id="360" r:id="rId11"/>
    <p:sldId id="365" r:id="rId12"/>
    <p:sldId id="366" r:id="rId13"/>
    <p:sldId id="369" r:id="rId14"/>
    <p:sldId id="368" r:id="rId15"/>
    <p:sldId id="36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96487" autoAdjust="0"/>
  </p:normalViewPr>
  <p:slideViewPr>
    <p:cSldViewPr snapToGrid="0">
      <p:cViewPr varScale="1">
        <p:scale>
          <a:sx n="91" d="100"/>
          <a:sy n="91" d="100"/>
        </p:scale>
        <p:origin x="-1090" y="-67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36596-D14A-479C-B247-A3B9EA8144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://r-pkgs.had.co.nz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hbslx0132.eu.novartis.net/svn/BesT/trun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mtClean="0"/>
              <a:t>RBesT </a:t>
            </a:r>
            <a:r>
              <a:rPr lang="en-US" dirty="0" smtClean="0"/>
              <a:t>Pilot</a:t>
            </a:r>
          </a:p>
          <a:p>
            <a:r>
              <a:rPr lang="en-US" dirty="0" smtClean="0"/>
              <a:t>Sebastian Weber, Francis LeMonnier, Jo Valentine</a:t>
            </a:r>
          </a:p>
          <a:p>
            <a:r>
              <a:rPr lang="en-US" dirty="0" smtClean="0"/>
              <a:t>July 2016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CSV for R</a:t>
            </a:r>
            <a:endParaRPr lang="en-US" dirty="0"/>
          </a:p>
        </p:txBody>
      </p:sp>
      <p:pic>
        <p:nvPicPr>
          <p:cNvPr id="3077" name="DividerPicture" descr="NVS_P_00048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126800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26800"/>
            <a:ext cx="7623175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27050" y="2119745"/>
            <a:ext cx="4160838" cy="4171518"/>
          </a:xfrm>
        </p:spPr>
        <p:txBody>
          <a:bodyPr/>
          <a:lstStyle/>
          <a:p>
            <a:r>
              <a:rPr lang="en-US" dirty="0" smtClean="0"/>
              <a:t>Work with your OQM for document creation and approval</a:t>
            </a:r>
          </a:p>
          <a:p>
            <a:r>
              <a:rPr lang="en-US" dirty="0" smtClean="0"/>
              <a:t>Coordinate with MODESIM Team for R Code inclusion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40289" y="2078182"/>
            <a:ext cx="3998912" cy="4213081"/>
          </a:xfrm>
        </p:spPr>
        <p:txBody>
          <a:bodyPr/>
          <a:lstStyle/>
          <a:p>
            <a:r>
              <a:rPr lang="en-US" dirty="0" smtClean="0"/>
              <a:t>Create Code to produce the Vignette and Reference Guide</a:t>
            </a:r>
          </a:p>
          <a:p>
            <a:r>
              <a:rPr lang="en-US" dirty="0" smtClean="0"/>
              <a:t>Create code that will test your new code</a:t>
            </a:r>
          </a:p>
          <a:p>
            <a:r>
              <a:rPr lang="en-US" dirty="0" smtClean="0"/>
              <a:t>Produce results to be attached in PROTON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10</a:t>
            </a:fld>
            <a:endParaRPr lang="en-US" noProof="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and Documentation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413164"/>
            <a:ext cx="914399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0" dirty="0" smtClean="0"/>
              <a:t>This method brings us closer to an Agile, Test Driven Development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113649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RBesT: R Bayesian evidence synthesis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11</a:t>
            </a:fld>
            <a:endParaRPr lang="en-US" noProof="0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A Modern R Package to facilitate </a:t>
            </a:r>
            <a:r>
              <a:rPr lang="de-CH" dirty="0"/>
              <a:t>the use of historical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Key elements for RBesT (validation) success</a:t>
            </a:r>
          </a:p>
          <a:p>
            <a:pPr lvl="1"/>
            <a:r>
              <a:rPr lang="de-CH" dirty="0" smtClean="0"/>
              <a:t>Well documented methodology (publications)</a:t>
            </a:r>
            <a:br>
              <a:rPr lang="de-CH" dirty="0" smtClean="0"/>
            </a:br>
            <a:r>
              <a:rPr lang="de-CH" dirty="0" smtClean="0"/>
              <a:t>=&gt; </a:t>
            </a:r>
            <a:r>
              <a:rPr lang="de-CH" b="1" dirty="0" smtClean="0"/>
              <a:t>clear use-case</a:t>
            </a:r>
          </a:p>
          <a:p>
            <a:pPr lvl="1"/>
            <a:r>
              <a:rPr lang="de-CH" dirty="0" smtClean="0"/>
              <a:t>Historical data workstream</a:t>
            </a:r>
            <a:br>
              <a:rPr lang="de-CH" dirty="0" smtClean="0"/>
            </a:br>
            <a:r>
              <a:rPr lang="de-CH" dirty="0" smtClean="0"/>
              <a:t>=&gt; </a:t>
            </a:r>
            <a:r>
              <a:rPr lang="de-CH" b="1" dirty="0" smtClean="0"/>
              <a:t>scientific feedback and repeated testing</a:t>
            </a:r>
          </a:p>
          <a:p>
            <a:pPr lvl="1"/>
            <a:r>
              <a:rPr lang="de-CH" dirty="0" smtClean="0"/>
              <a:t>Great Quality team</a:t>
            </a:r>
            <a:br>
              <a:rPr lang="de-CH" dirty="0" smtClean="0"/>
            </a:br>
            <a:r>
              <a:rPr lang="de-CH" dirty="0" smtClean="0"/>
              <a:t>=&gt; recognized quality of RBesT code and helped to </a:t>
            </a:r>
            <a:r>
              <a:rPr lang="de-CH" b="1" dirty="0" smtClean="0"/>
              <a:t>map elements of modern R software development to Novartis Quality terms</a:t>
            </a:r>
          </a:p>
          <a:p>
            <a:r>
              <a:rPr lang="de-CH" dirty="0" smtClean="0"/>
              <a:t>Key elements for Novartis Validation mapping to R</a:t>
            </a:r>
          </a:p>
          <a:p>
            <a:pPr lvl="1"/>
            <a:r>
              <a:rPr lang="de-CH" dirty="0" smtClean="0"/>
              <a:t>User specifications (USR)           </a:t>
            </a:r>
            <a:r>
              <a:rPr lang="de-CH" dirty="0" smtClean="0">
                <a:sym typeface="Wingdings" panose="05000000000000000000" pitchFamily="2" charset="2"/>
              </a:rPr>
              <a:t> R vignette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Functional specifications (FS)      R reference manual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User Acceptance Testing (UAT)  R tests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627173"/>
              </p:ext>
            </p:extLst>
          </p:nvPr>
        </p:nvGraphicFramePr>
        <p:xfrm>
          <a:off x="6369685" y="4724718"/>
          <a:ext cx="15001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ackager Shell Object" showAsIcon="1" r:id="rId3" imgW="1499400" imgH="685080" progId="Package">
                  <p:embed/>
                </p:oleObj>
              </mc:Choice>
              <mc:Fallback>
                <p:oleObj name="Packager Shell Object" showAsIcon="1" r:id="rId3" imgW="149940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9685" y="4724718"/>
                        <a:ext cx="15001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660093"/>
              </p:ext>
            </p:extLst>
          </p:nvPr>
        </p:nvGraphicFramePr>
        <p:xfrm>
          <a:off x="7837286" y="4687717"/>
          <a:ext cx="1026968" cy="145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Acrobat Document" r:id="rId5" imgW="5667353" imgH="8019921" progId="AcroExch.Document.7">
                  <p:embed/>
                </p:oleObj>
              </mc:Choice>
              <mc:Fallback>
                <p:oleObj name="Acrobat Document" r:id="rId5" imgW="5667353" imgH="8019921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7286" y="4687717"/>
                        <a:ext cx="1026968" cy="145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28071"/>
              </p:ext>
            </p:extLst>
          </p:nvPr>
        </p:nvGraphicFramePr>
        <p:xfrm>
          <a:off x="6126798" y="576072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7" imgW="1143720" imgH="685080" progId="Package">
                  <p:embed/>
                </p:oleObj>
              </mc:Choice>
              <mc:Fallback>
                <p:oleObj name="Packager Shell Object" showAsIcon="1" r:id="rId7" imgW="114372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798" y="5760720"/>
                        <a:ext cx="1143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0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Writing A Modern R Package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12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Modern software development for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Helpful guidance documents</a:t>
            </a:r>
          </a:p>
          <a:p>
            <a:pPr lvl="1"/>
            <a:r>
              <a:rPr lang="de-CH" dirty="0"/>
              <a:t>"R Packages</a:t>
            </a:r>
            <a:r>
              <a:rPr lang="de-CH" dirty="0" smtClean="0"/>
              <a:t>", H. Wickham: </a:t>
            </a:r>
            <a:r>
              <a:rPr lang="de-CH" dirty="0">
                <a:hlinkClick r:id="rId2"/>
              </a:rPr>
              <a:t>http://r-pkgs.had.co.nz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pPr lvl="1"/>
            <a:r>
              <a:rPr lang="de-CH" dirty="0" smtClean="0"/>
              <a:t>"Advanced R", H. </a:t>
            </a:r>
            <a:r>
              <a:rPr lang="de-CH" dirty="0"/>
              <a:t>Wichham: </a:t>
            </a:r>
            <a:r>
              <a:rPr lang="de-CH" dirty="0">
                <a:hlinkClick r:id="rId3"/>
              </a:rPr>
              <a:t>http://adv-r.had.co.nz</a:t>
            </a:r>
            <a:r>
              <a:rPr lang="de-CH" dirty="0" smtClean="0">
                <a:hlinkClick r:id="rId3"/>
              </a:rPr>
              <a:t>/</a:t>
            </a:r>
            <a:endParaRPr lang="de-CH" dirty="0" smtClean="0"/>
          </a:p>
          <a:p>
            <a:r>
              <a:rPr lang="de-CH" dirty="0" smtClean="0"/>
              <a:t>Principles of modern software development</a:t>
            </a:r>
          </a:p>
          <a:p>
            <a:pPr lvl="1"/>
            <a:r>
              <a:rPr lang="de-CH" dirty="0" smtClean="0"/>
              <a:t>Version control</a:t>
            </a:r>
          </a:p>
          <a:p>
            <a:pPr lvl="1"/>
            <a:r>
              <a:rPr lang="de-CH" dirty="0" smtClean="0"/>
              <a:t>Consistency</a:t>
            </a:r>
          </a:p>
          <a:p>
            <a:pPr lvl="1"/>
            <a:r>
              <a:rPr lang="de-CH" dirty="0" smtClean="0"/>
              <a:t>Clear design</a:t>
            </a:r>
          </a:p>
          <a:p>
            <a:pPr lvl="1"/>
            <a:r>
              <a:rPr lang="de-CH" dirty="0" smtClean="0"/>
              <a:t>Document functions with examples</a:t>
            </a:r>
          </a:p>
          <a:p>
            <a:pPr lvl="1"/>
            <a:r>
              <a:rPr lang="de-CH" dirty="0" smtClean="0"/>
              <a:t>Automated testing</a:t>
            </a:r>
            <a:br>
              <a:rPr lang="de-CH" dirty="0" smtClean="0"/>
            </a:br>
            <a:r>
              <a:rPr lang="de-CH" dirty="0" smtClean="0"/>
              <a:t>tedious to write, but crucial; can be based on the examples</a:t>
            </a:r>
          </a:p>
          <a:p>
            <a:pPr lvl="1"/>
            <a:r>
              <a:rPr lang="de-CH" dirty="0" smtClean="0"/>
              <a:t>Requires training, above references are a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7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13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Collaboration is key in scientific and quality matters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RBesT has been written as modern R package</a:t>
            </a:r>
          </a:p>
          <a:p>
            <a:pPr lvl="1"/>
            <a:r>
              <a:rPr lang="de-CH" dirty="0" smtClean="0"/>
              <a:t>Carefully designed</a:t>
            </a:r>
          </a:p>
          <a:p>
            <a:pPr lvl="1"/>
            <a:r>
              <a:rPr lang="de-CH" dirty="0" smtClean="0"/>
              <a:t>Well documented</a:t>
            </a:r>
          </a:p>
          <a:p>
            <a:pPr lvl="1"/>
            <a:r>
              <a:rPr lang="de-CH" dirty="0" smtClean="0"/>
              <a:t>Fully tested</a:t>
            </a:r>
          </a:p>
          <a:p>
            <a:r>
              <a:rPr lang="de-CH" dirty="0" smtClean="0"/>
              <a:t>A new model for validating R packages is born</a:t>
            </a:r>
          </a:p>
          <a:p>
            <a:pPr lvl="1"/>
            <a:r>
              <a:rPr lang="de-CH" dirty="0" smtClean="0"/>
              <a:t>Elimination of double documentation</a:t>
            </a:r>
          </a:p>
          <a:p>
            <a:pPr lvl="1"/>
            <a:r>
              <a:rPr lang="de-CH" dirty="0" smtClean="0"/>
              <a:t>DiAry documents (</a:t>
            </a:r>
            <a:r>
              <a:rPr lang="de-CH" b="1" dirty="0" smtClean="0"/>
              <a:t>VAL + VALED</a:t>
            </a:r>
            <a:r>
              <a:rPr lang="de-CH" dirty="0" smtClean="0"/>
              <a:t>) classify package and </a:t>
            </a:r>
            <a:r>
              <a:rPr lang="de-CH" b="1" dirty="0" smtClean="0"/>
              <a:t>document</a:t>
            </a:r>
            <a:r>
              <a:rPr lang="de-CH" dirty="0" smtClean="0"/>
              <a:t> the </a:t>
            </a:r>
            <a:r>
              <a:rPr lang="de-CH" b="1" dirty="0" smtClean="0"/>
              <a:t>process</a:t>
            </a:r>
            <a:r>
              <a:rPr lang="de-CH" dirty="0" smtClean="0"/>
              <a:t> for installation, qualification and testing</a:t>
            </a:r>
          </a:p>
          <a:p>
            <a:pPr lvl="1"/>
            <a:r>
              <a:rPr lang="de-CH" dirty="0" smtClean="0"/>
              <a:t>Direct deployment from subversion to MODESIM</a:t>
            </a:r>
          </a:p>
          <a:p>
            <a:pPr lvl="1"/>
            <a:r>
              <a:rPr lang="de-CH" b="1" dirty="0" smtClean="0"/>
              <a:t>Buisness relevant documentation and test evidence generated from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829909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CH" dirty="0" smtClean="0"/>
              <a:t>Backup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02388"/>
            <a:ext cx="6477000" cy="250825"/>
          </a:xfrm>
        </p:spPr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02388"/>
            <a:ext cx="400050" cy="247650"/>
          </a:xfrm>
        </p:spPr>
        <p:txBody>
          <a:bodyPr/>
          <a:lstStyle/>
          <a:p>
            <a:fld id="{E66AA3EA-0569-43EF-BBA3-83FDB109D582}" type="slidenum">
              <a:rPr lang="en-US" noProof="0" smtClean="0"/>
              <a:pPr/>
              <a:t>14</a:t>
            </a:fld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21231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Developing a Modern R Package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15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Utilities matter as these facilitate best practices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Code management (loading, building, ...)</a:t>
            </a:r>
            <a:br>
              <a:rPr lang="de-CH" dirty="0" smtClean="0"/>
            </a:br>
            <a:r>
              <a:rPr lang="de-CH" i="1" dirty="0" smtClean="0"/>
              <a:t>devtools</a:t>
            </a:r>
          </a:p>
          <a:p>
            <a:r>
              <a:rPr lang="de-CH" dirty="0" smtClean="0"/>
              <a:t>In-code documentation via special comments</a:t>
            </a:r>
            <a:br>
              <a:rPr lang="de-CH" dirty="0" smtClean="0"/>
            </a:br>
            <a:r>
              <a:rPr lang="de-CH" i="1" dirty="0" smtClean="0"/>
              <a:t>roxygen2</a:t>
            </a:r>
          </a:p>
          <a:p>
            <a:r>
              <a:rPr lang="de-CH" dirty="0" smtClean="0"/>
              <a:t>Automated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testthat</a:t>
            </a:r>
            <a:endParaRPr lang="en-US" i="1" dirty="0" smtClean="0"/>
          </a:p>
          <a:p>
            <a:r>
              <a:rPr lang="de-CH" dirty="0" smtClean="0"/>
              <a:t>Automatic deployment</a:t>
            </a:r>
            <a:br>
              <a:rPr lang="de-CH" dirty="0" smtClean="0"/>
            </a:br>
            <a:r>
              <a:rPr lang="de-CH" i="1" dirty="0" smtClean="0"/>
              <a:t>bash scripts</a:t>
            </a:r>
          </a:p>
          <a:p>
            <a:r>
              <a:rPr lang="de-CH" dirty="0" smtClean="0"/>
              <a:t>RBesT source</a:t>
            </a:r>
            <a:r>
              <a:rPr lang="de-CH" i="1" dirty="0"/>
              <a:t/>
            </a:r>
            <a:br>
              <a:rPr lang="de-CH" i="1" dirty="0"/>
            </a:br>
            <a:r>
              <a:rPr lang="de-CH" dirty="0">
                <a:hlinkClick r:id="rId2"/>
              </a:rPr>
              <a:t>http://chbslx0132.eu.novartis.net/svn/BesT/trunk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7697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2</a:t>
            </a:fld>
            <a:endParaRPr lang="en-US" noProof="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Key to a Successful </a:t>
            </a:r>
            <a:r>
              <a:rPr lang="de-CH" dirty="0" smtClean="0"/>
              <a:t>Validation</a:t>
            </a:r>
          </a:p>
          <a:p>
            <a:r>
              <a:rPr lang="de-CH" dirty="0"/>
              <a:t>Quality-first driven Software </a:t>
            </a:r>
            <a:r>
              <a:rPr lang="de-CH" dirty="0" smtClean="0"/>
              <a:t>Development</a:t>
            </a:r>
          </a:p>
          <a:p>
            <a:r>
              <a:rPr lang="de-CH" dirty="0"/>
              <a:t>Why RBesT is a Quality Success </a:t>
            </a:r>
            <a:r>
              <a:rPr lang="de-CH" dirty="0" smtClean="0"/>
              <a:t>Story</a:t>
            </a:r>
          </a:p>
          <a:p>
            <a:r>
              <a:rPr lang="de-CH" dirty="0" smtClean="0"/>
              <a:t>R Validation Model</a:t>
            </a:r>
          </a:p>
          <a:p>
            <a:r>
              <a:rPr lang="de-CH" dirty="0"/>
              <a:t>A Modern R Package to </a:t>
            </a:r>
            <a:r>
              <a:rPr lang="de-CH" dirty="0" smtClean="0"/>
              <a:t>Facilitate </a:t>
            </a:r>
            <a:r>
              <a:rPr lang="de-CH" dirty="0"/>
              <a:t>the </a:t>
            </a:r>
            <a:r>
              <a:rPr lang="de-CH" dirty="0" smtClean="0"/>
              <a:t>Use </a:t>
            </a:r>
            <a:r>
              <a:rPr lang="de-CH" dirty="0"/>
              <a:t>of </a:t>
            </a:r>
            <a:r>
              <a:rPr lang="de-CH" dirty="0" smtClean="0"/>
              <a:t>Historical </a:t>
            </a:r>
            <a:r>
              <a:rPr lang="de-CH" dirty="0"/>
              <a:t>D</a:t>
            </a:r>
            <a:r>
              <a:rPr lang="de-CH" dirty="0" smtClean="0"/>
              <a:t>ata</a:t>
            </a:r>
            <a:endParaRPr lang="de-CH" dirty="0" smtClean="0"/>
          </a:p>
          <a:p>
            <a:r>
              <a:rPr lang="de-CH" dirty="0"/>
              <a:t>Writing A Modern R </a:t>
            </a:r>
            <a:r>
              <a:rPr lang="de-CH" dirty="0" smtClean="0"/>
              <a:t>Package</a:t>
            </a:r>
          </a:p>
          <a:p>
            <a:r>
              <a:rPr lang="de-CH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04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Key to a Successful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3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Getting the balance right, putting the weight where it is needed.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Validation means ensuring that we have done something according to process</a:t>
            </a:r>
          </a:p>
          <a:p>
            <a:r>
              <a:rPr lang="de-CH" dirty="0" smtClean="0"/>
              <a:t>Validation does not mean writing lots of documents ...</a:t>
            </a:r>
          </a:p>
          <a:p>
            <a:r>
              <a:rPr lang="de-CH" dirty="0" smtClean="0"/>
              <a:t>With RBesT, Business, IT and QA have come up with a simple, balanced recipe for validating this type of code:</a:t>
            </a:r>
          </a:p>
          <a:p>
            <a:pPr lvl="1"/>
            <a:r>
              <a:rPr lang="de-CH" dirty="0" smtClean="0"/>
              <a:t>The coder codes and documents the code – the coder does the really hard work.  ONCE!</a:t>
            </a:r>
          </a:p>
          <a:p>
            <a:pPr lvl="1"/>
            <a:r>
              <a:rPr lang="de-CH" dirty="0" smtClean="0"/>
              <a:t>IT have a standard protocol (written ONCE) to deploy the code to the platform</a:t>
            </a:r>
          </a:p>
          <a:p>
            <a:pPr lvl="1"/>
            <a:r>
              <a:rPr lang="de-CH" dirty="0" smtClean="0"/>
              <a:t>QA have created a streamlined, standard, check list approach (ONCE) to ensuring that the process has been followed and that all deliverables are in place.</a:t>
            </a:r>
          </a:p>
          <a:p>
            <a:endParaRPr lang="de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123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Quality-first driven Software Development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4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What is the Key Driver?  Why is this important?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Pure and Simple:  Inspection!</a:t>
            </a:r>
          </a:p>
          <a:p>
            <a:r>
              <a:rPr lang="de-CH" dirty="0" smtClean="0"/>
              <a:t>We can be inspected at any time, for a multitude of reasons</a:t>
            </a:r>
          </a:p>
          <a:p>
            <a:r>
              <a:rPr lang="de-CH" dirty="0" smtClean="0"/>
              <a:t>Software Development results in program code that does things on our behalf: analyses, listings etc.</a:t>
            </a:r>
          </a:p>
          <a:p>
            <a:r>
              <a:rPr lang="de-CH" dirty="0" smtClean="0"/>
              <a:t>We need to ensure that we are compliant </a:t>
            </a:r>
            <a:r>
              <a:rPr lang="de-CH" i="1" dirty="0" smtClean="0"/>
              <a:t>everywhere</a:t>
            </a:r>
            <a:endParaRPr lang="de-CH" dirty="0" smtClean="0"/>
          </a:p>
          <a:p>
            <a:r>
              <a:rPr lang="de-CH" dirty="0" smtClean="0"/>
              <a:t>Having a Quality-first driven Software Development strategy means we are transparent in what we do and inspection-ready</a:t>
            </a:r>
          </a:p>
          <a:p>
            <a:r>
              <a:rPr lang="de-CH" dirty="0" smtClean="0"/>
              <a:t>It does not mean it has to be difficult or burdensome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571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Why RBesT is a Quality Success Story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5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Exploiting the R language itself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3875" y="1255670"/>
            <a:ext cx="8334405" cy="4940320"/>
          </a:xfrm>
        </p:spPr>
        <p:txBody>
          <a:bodyPr/>
          <a:lstStyle/>
          <a:p>
            <a:r>
              <a:rPr lang="de-CH" sz="2000" dirty="0" smtClean="0"/>
              <a:t>RBesT is self-documenting: </a:t>
            </a:r>
          </a:p>
          <a:p>
            <a:pPr lvl="1"/>
            <a:r>
              <a:rPr lang="de-CH" dirty="0" smtClean="0"/>
              <a:t>one of the strong points of the R language is that coders document as they write the code, </a:t>
            </a:r>
            <a:r>
              <a:rPr lang="de-CH" i="1" dirty="0" smtClean="0"/>
              <a:t>within the code </a:t>
            </a:r>
            <a:r>
              <a:rPr lang="de-CH" dirty="0" smtClean="0"/>
              <a:t>and the documents generated</a:t>
            </a:r>
          </a:p>
          <a:p>
            <a:r>
              <a:rPr lang="de-CH" sz="2000" dirty="0" smtClean="0"/>
              <a:t>This can be exploited:</a:t>
            </a:r>
          </a:p>
          <a:p>
            <a:pPr lvl="1"/>
            <a:r>
              <a:rPr lang="de-CH" dirty="0" smtClean="0"/>
              <a:t>to provide the traditional user requirements (‘Vignette’ – how to use the code, what it does)</a:t>
            </a:r>
          </a:p>
          <a:p>
            <a:pPr lvl="1"/>
            <a:r>
              <a:rPr lang="de-CH" dirty="0" smtClean="0"/>
              <a:t>to provide a functional specification (‘Package Specification’)</a:t>
            </a:r>
          </a:p>
          <a:p>
            <a:r>
              <a:rPr lang="de-CH" sz="2000" dirty="0" smtClean="0"/>
              <a:t>Verification testing of RBesT is performed by code written in R and is all within the same deployed package, making the specification and testing, one discrete validation package, simplifying the required documentation</a:t>
            </a:r>
          </a:p>
          <a:p>
            <a:r>
              <a:rPr lang="de-CH" sz="2000" dirty="0" smtClean="0"/>
              <a:t>RBestT developed according to CRAN standards means the coder has prepared requirements and tests in one package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3609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RBesT is a Quality Success </a:t>
            </a:r>
            <a:r>
              <a:rPr lang="de-CH" dirty="0" smtClean="0"/>
              <a:t>Story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6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Successful </a:t>
            </a:r>
            <a:r>
              <a:rPr lang="de-CH" dirty="0" smtClean="0"/>
              <a:t>co-operation </a:t>
            </a:r>
            <a:r>
              <a:rPr lang="de-CH" dirty="0"/>
              <a:t>between IT, QA and </a:t>
            </a:r>
            <a:r>
              <a:rPr lang="de-CH" dirty="0" smtClean="0"/>
              <a:t>Business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3875" y="1165140"/>
            <a:ext cx="8334405" cy="4940320"/>
          </a:xfrm>
        </p:spPr>
        <p:txBody>
          <a:bodyPr/>
          <a:lstStyle/>
          <a:p>
            <a:r>
              <a:rPr lang="de-CH" sz="2000" dirty="0" smtClean="0"/>
              <a:t>For any validation project, it is quite an enviable place to be when coding is complete to have everything in ONE place:</a:t>
            </a:r>
          </a:p>
          <a:p>
            <a:pPr lvl="1"/>
            <a:r>
              <a:rPr lang="de-CH" dirty="0" smtClean="0">
                <a:sym typeface="Wingdings"/>
              </a:rPr>
              <a:t> URS – User Requirments Specification</a:t>
            </a:r>
          </a:p>
          <a:p>
            <a:pPr lvl="1"/>
            <a:r>
              <a:rPr lang="de-CH" dirty="0" smtClean="0">
                <a:sym typeface="Wingdings"/>
              </a:rPr>
              <a:t> FS – Functional Specification</a:t>
            </a:r>
          </a:p>
          <a:p>
            <a:pPr lvl="1"/>
            <a:r>
              <a:rPr lang="de-CH" dirty="0" smtClean="0">
                <a:sym typeface="Wingdings"/>
              </a:rPr>
              <a:t> UAT – User Acceptance Testing (Functional Testing in this case)</a:t>
            </a:r>
          </a:p>
          <a:p>
            <a:r>
              <a:rPr lang="de-CH" sz="2000" dirty="0" smtClean="0">
                <a:sym typeface="Wingdings"/>
              </a:rPr>
              <a:t>RBesT needs to be deployed to Modesim</a:t>
            </a:r>
          </a:p>
          <a:p>
            <a:pPr lvl="1"/>
            <a:r>
              <a:rPr lang="de-CH" dirty="0" smtClean="0">
                <a:sym typeface="Wingdings"/>
              </a:rPr>
              <a:t>and uses a standard protocol, executed by IT</a:t>
            </a:r>
          </a:p>
          <a:p>
            <a:r>
              <a:rPr lang="de-CH" sz="2000" dirty="0" smtClean="0">
                <a:sym typeface="Wingdings"/>
              </a:rPr>
              <a:t>RBesT needs a validation wrapper and that is provided by SOP-7017983 and its associated deliverables:</a:t>
            </a:r>
          </a:p>
          <a:p>
            <a:pPr lvl="1"/>
            <a:r>
              <a:rPr lang="de-CH" dirty="0" smtClean="0">
                <a:sym typeface="Wingdings"/>
              </a:rPr>
              <a:t>Validation Assessment Document (VAD)</a:t>
            </a:r>
          </a:p>
          <a:p>
            <a:pPr lvl="1"/>
            <a:r>
              <a:rPr lang="de-CH" dirty="0" smtClean="0">
                <a:sym typeface="Wingdings"/>
              </a:rPr>
              <a:t>Validation Evidence Document (VALED)</a:t>
            </a:r>
          </a:p>
          <a:p>
            <a:r>
              <a:rPr lang="de-CH" sz="2000" dirty="0" smtClean="0">
                <a:sym typeface="Wingdings"/>
              </a:rPr>
              <a:t>Both are easy to prepare and have </a:t>
            </a:r>
            <a:r>
              <a:rPr lang="de-CH" sz="2000" i="1" u="sng" dirty="0" smtClean="0">
                <a:sym typeface="Wingdings"/>
              </a:rPr>
              <a:t>no need for further documentation about RBesT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08486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Validation Model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7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Validation Assessment Document (RBest)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16" y="1217222"/>
            <a:ext cx="5531371" cy="512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882" y="1663908"/>
            <a:ext cx="1146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Replaces eHLCCD</a:t>
            </a:r>
          </a:p>
          <a:p>
            <a:endParaRPr lang="en-US" sz="1600" dirty="0"/>
          </a:p>
          <a:p>
            <a:r>
              <a:rPr lang="en-US" sz="1600" dirty="0" smtClean="0"/>
              <a:t>Easy and Efficient</a:t>
            </a:r>
          </a:p>
          <a:p>
            <a:endParaRPr lang="en-US" sz="1600" dirty="0"/>
          </a:p>
          <a:p>
            <a:r>
              <a:rPr lang="en-US" sz="1600" dirty="0" smtClean="0"/>
              <a:t>Authored and Managed by OQM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62335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Validation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8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VALED (Validation </a:t>
            </a:r>
            <a:r>
              <a:rPr lang="en-US" dirty="0"/>
              <a:t>Evidence </a:t>
            </a:r>
            <a:r>
              <a:rPr lang="en-US" dirty="0" smtClean="0"/>
              <a:t>Document)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Checklist Type of Document</a:t>
            </a:r>
          </a:p>
          <a:p>
            <a:r>
              <a:rPr lang="en-US" sz="2000" dirty="0" smtClean="0"/>
              <a:t>Eliminates Redundancy (Points to PROTON Rather Than Recreating Documents in DiARy)</a:t>
            </a:r>
          </a:p>
          <a:p>
            <a:pPr lvl="1"/>
            <a:r>
              <a:rPr lang="en-US" sz="1800" dirty="0" smtClean="0"/>
              <a:t>The Vignette (URS) and the Reference Guide (FS) Produced by R Code Eliminated Creation of Separate URS/FS/DS Documents</a:t>
            </a:r>
          </a:p>
          <a:p>
            <a:pPr lvl="1"/>
            <a:r>
              <a:rPr lang="en-US" sz="1800" dirty="0"/>
              <a:t>References PROTON Test </a:t>
            </a:r>
            <a:r>
              <a:rPr lang="en-US" sz="1800" dirty="0" smtClean="0"/>
              <a:t>Cases</a:t>
            </a:r>
          </a:p>
          <a:p>
            <a:pPr lvl="1"/>
            <a:r>
              <a:rPr lang="en-US" sz="1800" dirty="0" smtClean="0"/>
              <a:t>References PROTON Test Evidence</a:t>
            </a:r>
          </a:p>
          <a:p>
            <a:r>
              <a:rPr lang="en-US" sz="2000" dirty="0" smtClean="0"/>
              <a:t>Includes “Canned” Verbiage</a:t>
            </a:r>
          </a:p>
          <a:p>
            <a:r>
              <a:rPr lang="en-US" sz="2000" dirty="0" smtClean="0"/>
              <a:t>Approval of Version 1.0 = Approval of Val Plan, URS, FS, DS</a:t>
            </a:r>
          </a:p>
          <a:p>
            <a:r>
              <a:rPr lang="en-US" sz="2000" dirty="0" smtClean="0"/>
              <a:t>Approval of Version 2.0 = Approval of Val Summary Report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1173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A Project Was Created Under the MODESIM Domain</a:t>
            </a:r>
          </a:p>
          <a:p>
            <a:r>
              <a:rPr lang="en-US" sz="2000" dirty="0" smtClean="0"/>
              <a:t>Requirements </a:t>
            </a:r>
            <a:r>
              <a:rPr lang="en-US" sz="2000" dirty="0"/>
              <a:t>Were </a:t>
            </a:r>
            <a:r>
              <a:rPr lang="en-US" sz="2000" dirty="0" smtClean="0"/>
              <a:t>Added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Test Cases Were Added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Evidence </a:t>
            </a:r>
            <a:r>
              <a:rPr lang="en-US" sz="2000" dirty="0"/>
              <a:t>Was Stored in PROTON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RBest  | Sebastian Weber | July 2016 | R Coding and Validation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9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PROTON (</a:t>
            </a:r>
            <a:r>
              <a:rPr lang="en-US" dirty="0" err="1" smtClean="0"/>
              <a:t>PROfessional</a:t>
            </a:r>
            <a:r>
              <a:rPr lang="en-US" dirty="0" smtClean="0"/>
              <a:t> Testing Online)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Validation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08" y="2636200"/>
            <a:ext cx="4193592" cy="166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49" y="1807884"/>
            <a:ext cx="26368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1198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SLIDETYPE" val="NovartisTitle"/>
  <p:tag name="DIVIDERPICTUREPATH" val="C:\Program Files\PPTADDIN.2010.EN\Picturegallery\A_NvsSTD.jpg"/>
</p:tagLst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288</TotalTime>
  <Words>1146</Words>
  <Application>Microsoft Office PowerPoint</Application>
  <PresentationFormat>On-screen Show (4:3)</PresentationFormat>
  <Paragraphs>158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Blank</vt:lpstr>
      <vt:lpstr>Packager Shell Object</vt:lpstr>
      <vt:lpstr>Acrobat Document</vt:lpstr>
      <vt:lpstr>CSV for R</vt:lpstr>
      <vt:lpstr>Discussion Topics</vt:lpstr>
      <vt:lpstr>The Key to a Successful Validation</vt:lpstr>
      <vt:lpstr>Quality-first driven Software Development</vt:lpstr>
      <vt:lpstr>Why RBesT is a Quality Success Story</vt:lpstr>
      <vt:lpstr>Why RBesT is a Quality Success Story (2)</vt:lpstr>
      <vt:lpstr>R Validation Model</vt:lpstr>
      <vt:lpstr>R Validation Model</vt:lpstr>
      <vt:lpstr>R Validation Model</vt:lpstr>
      <vt:lpstr>Best Practices</vt:lpstr>
      <vt:lpstr>RBesT: R Bayesian evidence synthesis Tools</vt:lpstr>
      <vt:lpstr>Writing A Modern R Package</vt:lpstr>
      <vt:lpstr>Summary</vt:lpstr>
      <vt:lpstr>Backup</vt:lpstr>
      <vt:lpstr>Developing a Modern R Package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Valentine, Joanne (Ext)</dc:creator>
  <cp:lastModifiedBy>Valentine, Joanne (Ext)</cp:lastModifiedBy>
  <cp:revision>30</cp:revision>
  <dcterms:created xsi:type="dcterms:W3CDTF">2016-05-04T20:04:31Z</dcterms:created>
  <dcterms:modified xsi:type="dcterms:W3CDTF">2016-06-23T12:59:00Z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