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1" r:id="rId2"/>
  </p:sldIdLst>
  <p:sldSz cx="13944600" cy="10799763"/>
  <p:notesSz cx="6797675" cy="9928225"/>
  <p:defaultTextStyle>
    <a:defPPr>
      <a:defRPr lang="en-US"/>
    </a:defPPr>
    <a:lvl1pPr marL="0" algn="l" defTabSz="141381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06908" algn="l" defTabSz="141381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13816" algn="l" defTabSz="141381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20724" algn="l" defTabSz="141381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27632" algn="l" defTabSz="141381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34540" algn="l" defTabSz="141381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41448" algn="l" defTabSz="141381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48356" algn="l" defTabSz="141381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55264" algn="l" defTabSz="141381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">
          <p15:clr>
            <a:srgbClr val="A4A3A4"/>
          </p15:clr>
        </p15:guide>
        <p15:guide id="2" orient="horz" pos="5986">
          <p15:clr>
            <a:srgbClr val="A4A3A4"/>
          </p15:clr>
        </p15:guide>
        <p15:guide id="3" orient="horz" pos="1496">
          <p15:clr>
            <a:srgbClr val="A4A3A4"/>
          </p15:clr>
        </p15:guide>
        <p15:guide id="4" pos="8125">
          <p15:clr>
            <a:srgbClr val="A4A3A4"/>
          </p15:clr>
        </p15:guide>
        <p15:guide id="5" pos="4479">
          <p15:clr>
            <a:srgbClr val="A4A3A4"/>
          </p15:clr>
        </p15:guide>
        <p15:guide id="6" pos="659">
          <p15:clr>
            <a:srgbClr val="A4A3A4"/>
          </p15:clr>
        </p15:guide>
        <p15:guide id="7" pos="43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golskee, Alison" initials="AM" lastIdx="30" clrIdx="0"/>
  <p:cmAuthor id="1" name="Mark Baillie" initials="W." lastIdx="4" clrIdx="1"/>
  <p:cmAuthor id="2" name="Marc Vandemeulebroecke" initials="MV" lastIdx="69" clrIdx="2"/>
  <p:cmAuthor id="3" name="Jones, Julie" initials="JJ" lastIdx="17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9A05"/>
    <a:srgbClr val="214A88"/>
    <a:srgbClr val="8F5A03"/>
    <a:srgbClr val="0D79C3"/>
    <a:srgbClr val="2281D0"/>
    <a:srgbClr val="3C9BDC"/>
    <a:srgbClr val="2E94DA"/>
    <a:srgbClr val="429FDE"/>
    <a:srgbClr val="0E7FCC"/>
    <a:srgbClr val="3A92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5780E6-A8F4-46B0-B82D-9E7F56C639EF}">
  <a:tblStyle styleId="{1C5780E6-A8F4-46B0-B82D-9E7F56C639EF}" styleName="Novartis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646464"/>
              </a:solidFill>
            </a:ln>
          </a:top>
          <a:bottom>
            <a:ln w="6350">
              <a:solidFill>
                <a:srgbClr val="646464"/>
              </a:solidFill>
            </a:ln>
          </a:bottom>
          <a:insideH>
            <a:ln w="6350">
              <a:solidFill>
                <a:srgbClr val="646464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noFill/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 b="on">
        <a:fontRef idx="minor"/>
        <a:srgbClr val="000000"/>
      </a:tcTxStyle>
      <a:tcStyle>
        <a:tcBdr/>
      </a:tcStyle>
    </a:lastCol>
    <a:firstCol>
      <a:tcTxStyle b="on">
        <a:fontRef idx="minor"/>
        <a:srgbClr val="000000"/>
      </a:tcTxStyle>
      <a:tcStyle>
        <a:tcBdr/>
      </a:tcStyle>
    </a:firstCol>
    <a:lastRow>
      <a:tcTxStyle b="on">
        <a:fontRef idx="min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inor"/>
        <a:srgbClr val="0460A9"/>
      </a:tcTxStyle>
      <a:tcStyle>
        <a:tcBdr>
          <a:top>
            <a:ln>
              <a:noFill/>
            </a:ln>
          </a:top>
          <a:bottom>
            <a:ln w="19050">
              <a:solidFill>
                <a:srgbClr val="0460A9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097" autoAdjust="0"/>
    <p:restoredTop sz="96866" autoAdjust="0"/>
  </p:normalViewPr>
  <p:slideViewPr>
    <p:cSldViewPr showGuides="1">
      <p:cViewPr>
        <p:scale>
          <a:sx n="100" d="100"/>
          <a:sy n="100" d="100"/>
        </p:scale>
        <p:origin x="246" y="216"/>
      </p:cViewPr>
      <p:guideLst>
        <p:guide orient="horz" pos="453"/>
        <p:guide orient="horz" pos="5986"/>
        <p:guide orient="horz" pos="1496"/>
        <p:guide pos="8125"/>
        <p:guide pos="4479"/>
        <p:guide pos="659"/>
        <p:guide pos="430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61BB60FF-ACF0-5A4A-9C79-4881E6B16567}" type="datetimeFigureOut">
              <a:rPr lang="en-US" smtClean="0">
                <a:latin typeface="Arial"/>
              </a:rPr>
              <a:pPr/>
              <a:t>6/6/2019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56ABA786-EB35-BA4C-A7F7-24740D3067F1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99472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>
                <a:latin typeface="Arial"/>
              </a:defRPr>
            </a:lvl1pPr>
          </a:lstStyle>
          <a:p>
            <a:fld id="{0C4595FF-6E7F-4C41-B8DF-4AE76FC1F075}" type="datetimeFigureOut">
              <a:rPr lang="en-US" smtClean="0"/>
              <a:pPr/>
              <a:t>6/6/2019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744538"/>
            <a:ext cx="48037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>
                <a:latin typeface="Arial"/>
              </a:defRPr>
            </a:lvl1pPr>
          </a:lstStyle>
          <a:p>
            <a:fld id="{5A6330BE-D91A-D240-B266-E5D5F99B4C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16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06908" rtl="0" eaLnBrk="1" latinLnBrk="0" hangingPunct="1">
      <a:defRPr sz="1900" kern="1200">
        <a:solidFill>
          <a:schemeClr val="tx1"/>
        </a:solidFill>
        <a:latin typeface="Arial"/>
        <a:ea typeface="+mn-ea"/>
        <a:cs typeface="+mn-cs"/>
      </a:defRPr>
    </a:lvl1pPr>
    <a:lvl2pPr marL="706908" algn="l" defTabSz="706908" rtl="0" eaLnBrk="1" latinLnBrk="0" hangingPunct="1">
      <a:defRPr sz="1900" kern="1200">
        <a:solidFill>
          <a:schemeClr val="tx1"/>
        </a:solidFill>
        <a:latin typeface="Arial"/>
        <a:ea typeface="+mn-ea"/>
        <a:cs typeface="+mn-cs"/>
      </a:defRPr>
    </a:lvl2pPr>
    <a:lvl3pPr marL="1413816" algn="l" defTabSz="706908" rtl="0" eaLnBrk="1" latinLnBrk="0" hangingPunct="1">
      <a:defRPr sz="1900" kern="1200">
        <a:solidFill>
          <a:schemeClr val="tx1"/>
        </a:solidFill>
        <a:latin typeface="Arial"/>
        <a:ea typeface="+mn-ea"/>
        <a:cs typeface="+mn-cs"/>
      </a:defRPr>
    </a:lvl3pPr>
    <a:lvl4pPr marL="2120724" algn="l" defTabSz="706908" rtl="0" eaLnBrk="1" latinLnBrk="0" hangingPunct="1">
      <a:defRPr sz="1900" kern="1200">
        <a:solidFill>
          <a:schemeClr val="tx1"/>
        </a:solidFill>
        <a:latin typeface="Arial"/>
        <a:ea typeface="+mn-ea"/>
        <a:cs typeface="+mn-cs"/>
      </a:defRPr>
    </a:lvl4pPr>
    <a:lvl5pPr marL="2827632" algn="l" defTabSz="706908" rtl="0" eaLnBrk="1" latinLnBrk="0" hangingPunct="1">
      <a:defRPr sz="1900" kern="1200">
        <a:solidFill>
          <a:schemeClr val="tx1"/>
        </a:solidFill>
        <a:latin typeface="Arial"/>
        <a:ea typeface="+mn-ea"/>
        <a:cs typeface="+mn-cs"/>
      </a:defRPr>
    </a:lvl5pPr>
    <a:lvl6pPr marL="3534540" algn="l" defTabSz="70690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241448" algn="l" defTabSz="70690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4948356" algn="l" defTabSz="70690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655264" algn="l" defTabSz="70690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330BE-D91A-D240-B266-E5D5F99B4CC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13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" y="0"/>
            <a:ext cx="2300858" cy="10799763"/>
          </a:xfrm>
          <a:prstGeom prst="rect">
            <a:avLst/>
          </a:prstGeom>
        </p:spPr>
      </p:pic>
      <p:sp>
        <p:nvSpPr>
          <p:cNvPr id="18" name="Picture Placeholder 4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1045845" y="719984"/>
            <a:ext cx="11850490" cy="5975869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marR="0" indent="0" algn="ctr" defTabSz="1413816" rtl="0" eaLnBrk="1" fontAlgn="auto" latinLnBrk="0" hangingPunct="1">
              <a:lnSpc>
                <a:spcPct val="100000"/>
              </a:lnSpc>
              <a:spcBef>
                <a:spcPts val="1856"/>
              </a:spcBef>
              <a:spcAft>
                <a:spcPts val="0"/>
              </a:spcAft>
              <a:buClrTx/>
              <a:buSzPct val="125000"/>
              <a:buFont typeface="Arial" pitchFamily="34" charset="0"/>
              <a:buNone/>
              <a:tabLst>
                <a:tab pos="6182991" algn="r"/>
                <a:tab pos="12724344" algn="r"/>
              </a:tabLst>
              <a:defRPr sz="1900"/>
            </a:lvl1pPr>
          </a:lstStyle>
          <a:p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998090" y="6911848"/>
            <a:ext cx="9898247" cy="1511967"/>
          </a:xfrm>
        </p:spPr>
        <p:txBody>
          <a:bodyPr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998086" y="8567812"/>
            <a:ext cx="6623685" cy="172796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rgbClr val="000000"/>
                </a:solidFill>
              </a:defRPr>
            </a:lvl1pPr>
            <a:lvl2pPr marL="706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1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20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27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34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41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48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55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0" y="1439968"/>
            <a:ext cx="2998089" cy="1223973"/>
          </a:xfrm>
          <a:solidFill>
            <a:schemeClr val="accent1"/>
          </a:solidFill>
        </p:spPr>
        <p:txBody>
          <a:bodyPr lIns="424145" tIns="141381" rIns="141381" bIns="141381" anchor="ctr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6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Business or Operating Unit/Franchise or Department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209169" y="-215996"/>
            <a:ext cx="14362938" cy="11231754"/>
            <a:chOff x="-137160" y="-137160"/>
            <a:chExt cx="9418320" cy="7132320"/>
          </a:xfrm>
        </p:grpSpPr>
        <p:cxnSp>
          <p:nvCxnSpPr>
            <p:cNvPr id="8" name="Straight Connector 7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9189720" y="16916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-137160" y="16916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9189720" y="9144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-137160" y="9144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618" y="9867521"/>
            <a:ext cx="2510027" cy="47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114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7111746" y="2375949"/>
            <a:ext cx="5787009" cy="712634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6800">
                <a:solidFill>
                  <a:schemeClr val="accent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6800">
                <a:solidFill>
                  <a:schemeClr val="accent1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6800">
                <a:solidFill>
                  <a:schemeClr val="accent1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6800">
                <a:solidFill>
                  <a:schemeClr val="accent1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6800">
                <a:solidFill>
                  <a:schemeClr val="accent1"/>
                </a:solidFill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045845" y="8855807"/>
            <a:ext cx="5787009" cy="646487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9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845" y="719984"/>
            <a:ext cx="11852910" cy="151196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1045845" y="2375950"/>
            <a:ext cx="5787009" cy="633586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900"/>
            </a:lvl1pPr>
            <a:lvl2pPr marL="0" indent="0" algn="ctr">
              <a:spcBef>
                <a:spcPts val="0"/>
              </a:spcBef>
              <a:buNone/>
              <a:defRPr sz="1900"/>
            </a:lvl2pPr>
            <a:lvl3pPr marL="0" indent="0" algn="ctr">
              <a:spcBef>
                <a:spcPts val="0"/>
              </a:spcBef>
              <a:buNone/>
              <a:defRPr sz="1900"/>
            </a:lvl3pPr>
            <a:lvl4pPr marL="0" indent="0" algn="ctr">
              <a:spcBef>
                <a:spcPts val="0"/>
              </a:spcBef>
              <a:buNone/>
              <a:defRPr sz="1900"/>
            </a:lvl4pPr>
            <a:lvl5pPr marL="0" indent="0" algn="ctr">
              <a:spcBef>
                <a:spcPts val="0"/>
              </a:spcBef>
              <a:buNone/>
              <a:defRPr sz="19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2609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" y="0"/>
            <a:ext cx="2300858" cy="10799763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998090" y="6911848"/>
            <a:ext cx="9898247" cy="1511967"/>
          </a:xfrm>
        </p:spPr>
        <p:txBody>
          <a:bodyPr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2998089" y="8567812"/>
            <a:ext cx="6623685" cy="172796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rgbClr val="000000"/>
                </a:solidFill>
              </a:defRPr>
            </a:lvl1pPr>
            <a:lvl2pPr marL="706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1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20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27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34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41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48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55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301008" y="-215996"/>
            <a:ext cx="10597749" cy="11231754"/>
            <a:chOff x="1508857" y="-137160"/>
            <a:chExt cx="6949343" cy="7132320"/>
          </a:xfrm>
        </p:grpSpPr>
        <p:cxnSp>
          <p:nvCxnSpPr>
            <p:cNvPr id="25" name="Straight Connector 24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Picture Placeholder 4"/>
          <p:cNvSpPr>
            <a:spLocks noGrp="1"/>
          </p:cNvSpPr>
          <p:nvPr>
            <p:ph type="pic" sz="quarter" idx="13" hasCustomPrompt="1"/>
          </p:nvPr>
        </p:nvSpPr>
        <p:spPr bwMode="hidden">
          <a:xfrm>
            <a:off x="1045845" y="717485"/>
            <a:ext cx="11850490" cy="5975869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900" baseline="0"/>
            </a:lvl1pPr>
          </a:lstStyle>
          <a:p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618" y="9867521"/>
            <a:ext cx="2510027" cy="47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15106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" y="0"/>
            <a:ext cx="2300858" cy="10799763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998090" y="3671919"/>
            <a:ext cx="9898247" cy="3599921"/>
          </a:xfrm>
        </p:spPr>
        <p:txBody>
          <a:bodyPr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2998090" y="7415839"/>
            <a:ext cx="9898247" cy="208645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rgbClr val="000000"/>
                </a:solidFill>
              </a:defRPr>
            </a:lvl1pPr>
            <a:lvl2pPr marL="706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1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20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27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34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41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48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55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301008" y="-215996"/>
            <a:ext cx="10597749" cy="11231754"/>
            <a:chOff x="1508857" y="-137160"/>
            <a:chExt cx="6949343" cy="7132320"/>
          </a:xfrm>
        </p:grpSpPr>
        <p:cxnSp>
          <p:nvCxnSpPr>
            <p:cNvPr id="25" name="Straight Connector 24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618" y="9867521"/>
            <a:ext cx="2510027" cy="47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762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2425467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5200980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" y="0"/>
            <a:ext cx="2300858" cy="1079976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>
          <a:xfrm>
            <a:off x="2998088" y="6911848"/>
            <a:ext cx="9900668" cy="151196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dirty="0" smtClean="0"/>
              <a:t>Thank</a:t>
            </a:r>
            <a:r>
              <a:rPr lang="en-US" baseline="0" dirty="0" smtClean="0"/>
              <a:t> you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3" hasCustomPrompt="1"/>
          </p:nvPr>
        </p:nvSpPr>
        <p:spPr bwMode="hidden">
          <a:xfrm>
            <a:off x="1045845" y="717485"/>
            <a:ext cx="11850490" cy="5975869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900" baseline="0"/>
            </a:lvl1pPr>
          </a:lstStyle>
          <a:p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301008" y="-215996"/>
            <a:ext cx="10597749" cy="11231754"/>
            <a:chOff x="1508857" y="-137160"/>
            <a:chExt cx="6949343" cy="7132320"/>
          </a:xfrm>
        </p:grpSpPr>
        <p:cxnSp>
          <p:nvCxnSpPr>
            <p:cNvPr id="14" name="Straight Connector 13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10104145"/>
            <a:ext cx="2510027" cy="47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1867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" y="0"/>
            <a:ext cx="2300858" cy="1079976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 userDrawn="1"/>
        </p:nvSpPr>
        <p:spPr>
          <a:xfrm>
            <a:off x="2998088" y="3671919"/>
            <a:ext cx="9900668" cy="359992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dirty="0" smtClean="0"/>
              <a:t>Thank</a:t>
            </a:r>
            <a:r>
              <a:rPr lang="en-US" baseline="0" dirty="0" smtClean="0"/>
              <a:t> you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2301008" y="-215996"/>
            <a:ext cx="10597749" cy="11231754"/>
            <a:chOff x="1508857" y="-137160"/>
            <a:chExt cx="6949343" cy="7132320"/>
          </a:xfrm>
        </p:grpSpPr>
        <p:cxnSp>
          <p:nvCxnSpPr>
            <p:cNvPr id="19" name="Straight Connector 18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073" y="10104145"/>
            <a:ext cx="2510027" cy="47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63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" y="0"/>
            <a:ext cx="2300858" cy="107997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998090" y="3671919"/>
            <a:ext cx="9898247" cy="3599921"/>
          </a:xfrm>
        </p:spPr>
        <p:txBody>
          <a:bodyPr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998090" y="7415839"/>
            <a:ext cx="9898247" cy="208645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rgbClr val="000000"/>
                </a:solidFill>
              </a:defRPr>
            </a:lvl1pPr>
            <a:lvl2pPr marL="706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1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20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27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34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41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48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55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0" y="1439968"/>
            <a:ext cx="2998089" cy="1223973"/>
          </a:xfrm>
          <a:solidFill>
            <a:schemeClr val="accent1"/>
          </a:solidFill>
        </p:spPr>
        <p:txBody>
          <a:bodyPr lIns="424145" tIns="141381" rIns="141381" bIns="141381" anchor="ctr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6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Business or Operating Unit/Franchise or Department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209169" y="-215996"/>
            <a:ext cx="14362938" cy="11231754"/>
            <a:chOff x="-137160" y="-137160"/>
            <a:chExt cx="9418320" cy="7132320"/>
          </a:xfrm>
        </p:grpSpPr>
        <p:cxnSp>
          <p:nvCxnSpPr>
            <p:cNvPr id="22" name="Straight Connector 21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189720" y="16916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-137160" y="16916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189720" y="9144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-137160" y="9144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618" y="9867521"/>
            <a:ext cx="2510027" cy="47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1133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99545" indent="-699545">
              <a:buSzPct val="100000"/>
              <a:buFont typeface="+mj-lt"/>
              <a:buAutoNum type="arabicPeriod"/>
              <a:defRPr/>
            </a:lvl1pPr>
            <a:lvl2pPr marL="1057908" indent="-358363">
              <a:defRPr/>
            </a:lvl2pPr>
            <a:lvl3pPr marL="1413816" indent="-355909">
              <a:defRPr/>
            </a:lvl3pPr>
            <a:lvl4pPr marL="1772179" indent="-358363">
              <a:defRPr/>
            </a:lvl4pPr>
            <a:lvl5pPr marL="2115815" indent="-343636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6307594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7836720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5845" y="2375949"/>
            <a:ext cx="5787009" cy="7126345"/>
          </a:xfrm>
        </p:spPr>
        <p:txBody>
          <a:bodyPr>
            <a:normAutofit/>
          </a:bodyPr>
          <a:lstStyle>
            <a:lvl1pPr>
              <a:defRPr sz="3700"/>
            </a:lvl1pPr>
            <a:lvl2pPr>
              <a:defRPr sz="28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1746" y="2375949"/>
            <a:ext cx="5787009" cy="7126345"/>
          </a:xfrm>
        </p:spPr>
        <p:txBody>
          <a:bodyPr>
            <a:normAutofit/>
          </a:bodyPr>
          <a:lstStyle>
            <a:lvl1pPr>
              <a:defRPr sz="3700"/>
            </a:lvl1pPr>
            <a:lvl2pPr>
              <a:defRPr sz="28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845" y="719984"/>
            <a:ext cx="11852910" cy="151196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4697573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111746" y="8855807"/>
            <a:ext cx="5787009" cy="646487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9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1045845" y="2375949"/>
            <a:ext cx="5787009" cy="7126345"/>
          </a:xfrm>
        </p:spPr>
        <p:txBody>
          <a:bodyPr>
            <a:normAutofit/>
          </a:bodyPr>
          <a:lstStyle>
            <a:lvl1pPr>
              <a:defRPr sz="3700"/>
            </a:lvl1pPr>
            <a:lvl2pPr>
              <a:defRPr sz="28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845" y="719984"/>
            <a:ext cx="11852910" cy="151196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7111746" y="2375950"/>
            <a:ext cx="5787009" cy="633586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900"/>
            </a:lvl1pPr>
            <a:lvl2pPr marL="0" indent="0" algn="ctr">
              <a:spcBef>
                <a:spcPts val="0"/>
              </a:spcBef>
              <a:buNone/>
              <a:defRPr sz="1900"/>
            </a:lvl2pPr>
            <a:lvl3pPr marL="0" indent="0" algn="ctr">
              <a:spcBef>
                <a:spcPts val="0"/>
              </a:spcBef>
              <a:buNone/>
              <a:defRPr sz="1900"/>
            </a:lvl3pPr>
            <a:lvl4pPr marL="0" indent="0" algn="ctr">
              <a:spcBef>
                <a:spcPts val="0"/>
              </a:spcBef>
              <a:buNone/>
              <a:defRPr sz="1900"/>
            </a:lvl4pPr>
            <a:lvl5pPr marL="0" indent="0" algn="ctr">
              <a:spcBef>
                <a:spcPts val="0"/>
              </a:spcBef>
              <a:buNone/>
              <a:defRPr sz="19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42810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45845" y="2375950"/>
            <a:ext cx="11852910" cy="71469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37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37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37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37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37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45845" y="8855807"/>
            <a:ext cx="11852910" cy="646487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9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1045845" y="3239929"/>
            <a:ext cx="11852910" cy="547188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900"/>
            </a:lvl1pPr>
            <a:lvl2pPr marL="0" indent="0" algn="ctr">
              <a:spcBef>
                <a:spcPts val="0"/>
              </a:spcBef>
              <a:buNone/>
              <a:defRPr sz="1900"/>
            </a:lvl2pPr>
            <a:lvl3pPr marL="0" indent="0" algn="ctr">
              <a:spcBef>
                <a:spcPts val="0"/>
              </a:spcBef>
              <a:buNone/>
              <a:defRPr sz="1900"/>
            </a:lvl3pPr>
            <a:lvl4pPr marL="0" indent="0" algn="ctr">
              <a:spcBef>
                <a:spcPts val="0"/>
              </a:spcBef>
              <a:buNone/>
              <a:defRPr sz="1900"/>
            </a:lvl4pPr>
            <a:lvl5pPr marL="0" indent="0" algn="ctr">
              <a:spcBef>
                <a:spcPts val="0"/>
              </a:spcBef>
              <a:buNone/>
              <a:defRPr sz="19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8770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45845" y="8855807"/>
            <a:ext cx="5787009" cy="646487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9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111746" y="8855807"/>
            <a:ext cx="5787009" cy="646487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9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45845" y="2375950"/>
            <a:ext cx="11852910" cy="71469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37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37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37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37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37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1045845" y="3239929"/>
            <a:ext cx="5787009" cy="547188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900"/>
            </a:lvl1pPr>
            <a:lvl2pPr marL="0" indent="0" algn="ctr">
              <a:spcBef>
                <a:spcPts val="0"/>
              </a:spcBef>
              <a:buNone/>
              <a:defRPr sz="1900"/>
            </a:lvl2pPr>
            <a:lvl3pPr marL="0" indent="0" algn="ctr">
              <a:spcBef>
                <a:spcPts val="0"/>
              </a:spcBef>
              <a:buNone/>
              <a:defRPr sz="1900"/>
            </a:lvl3pPr>
            <a:lvl4pPr marL="0" indent="0" algn="ctr">
              <a:spcBef>
                <a:spcPts val="0"/>
              </a:spcBef>
              <a:buNone/>
              <a:defRPr sz="1900"/>
            </a:lvl4pPr>
            <a:lvl5pPr marL="0" indent="0" algn="ctr">
              <a:spcBef>
                <a:spcPts val="0"/>
              </a:spcBef>
              <a:buNone/>
              <a:defRPr sz="19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7111746" y="3239929"/>
            <a:ext cx="5787009" cy="547188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900"/>
            </a:lvl1pPr>
            <a:lvl2pPr marL="0" indent="0" algn="ctr">
              <a:spcBef>
                <a:spcPts val="0"/>
              </a:spcBef>
              <a:buNone/>
              <a:defRPr sz="1900"/>
            </a:lvl2pPr>
            <a:lvl3pPr marL="0" indent="0" algn="ctr">
              <a:spcBef>
                <a:spcPts val="0"/>
              </a:spcBef>
              <a:buNone/>
              <a:defRPr sz="1900"/>
            </a:lvl3pPr>
            <a:lvl4pPr marL="0" indent="0" algn="ctr">
              <a:spcBef>
                <a:spcPts val="0"/>
              </a:spcBef>
              <a:buNone/>
              <a:defRPr sz="1900"/>
            </a:lvl4pPr>
            <a:lvl5pPr marL="0" indent="0" algn="ctr">
              <a:spcBef>
                <a:spcPts val="0"/>
              </a:spcBef>
              <a:buNone/>
              <a:defRPr sz="19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4525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45845" y="8855807"/>
            <a:ext cx="3765042" cy="646487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9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089779" y="8855807"/>
            <a:ext cx="3765042" cy="646487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9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133713" y="8855807"/>
            <a:ext cx="3765042" cy="646487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9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45845" y="2375950"/>
            <a:ext cx="11852910" cy="71469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37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37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37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37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37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title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22" hasCustomPrompt="1"/>
          </p:nvPr>
        </p:nvSpPr>
        <p:spPr>
          <a:xfrm>
            <a:off x="1045845" y="3239929"/>
            <a:ext cx="3765042" cy="547188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900"/>
            </a:lvl1pPr>
            <a:lvl2pPr marL="0" indent="0" algn="ctr">
              <a:spcBef>
                <a:spcPts val="0"/>
              </a:spcBef>
              <a:buNone/>
              <a:defRPr sz="1900"/>
            </a:lvl2pPr>
            <a:lvl3pPr marL="0" indent="0" algn="ctr">
              <a:spcBef>
                <a:spcPts val="0"/>
              </a:spcBef>
              <a:buNone/>
              <a:defRPr sz="1900"/>
            </a:lvl3pPr>
            <a:lvl4pPr marL="0" indent="0" algn="ctr">
              <a:spcBef>
                <a:spcPts val="0"/>
              </a:spcBef>
              <a:buNone/>
              <a:defRPr sz="1900"/>
            </a:lvl4pPr>
            <a:lvl5pPr marL="0" indent="0" algn="ctr">
              <a:spcBef>
                <a:spcPts val="0"/>
              </a:spcBef>
              <a:buNone/>
              <a:defRPr sz="19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23" hasCustomPrompt="1"/>
          </p:nvPr>
        </p:nvSpPr>
        <p:spPr>
          <a:xfrm>
            <a:off x="5089779" y="3239929"/>
            <a:ext cx="3765042" cy="547188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900"/>
            </a:lvl1pPr>
            <a:lvl2pPr marL="0" indent="0" algn="ctr">
              <a:spcBef>
                <a:spcPts val="0"/>
              </a:spcBef>
              <a:buNone/>
              <a:defRPr sz="1900"/>
            </a:lvl2pPr>
            <a:lvl3pPr marL="0" indent="0" algn="ctr">
              <a:spcBef>
                <a:spcPts val="0"/>
              </a:spcBef>
              <a:buNone/>
              <a:defRPr sz="1900"/>
            </a:lvl3pPr>
            <a:lvl4pPr marL="0" indent="0" algn="ctr">
              <a:spcBef>
                <a:spcPts val="0"/>
              </a:spcBef>
              <a:buNone/>
              <a:defRPr sz="1900"/>
            </a:lvl4pPr>
            <a:lvl5pPr marL="0" indent="0" algn="ctr">
              <a:spcBef>
                <a:spcPts val="0"/>
              </a:spcBef>
              <a:buNone/>
              <a:defRPr sz="19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24" hasCustomPrompt="1"/>
          </p:nvPr>
        </p:nvSpPr>
        <p:spPr>
          <a:xfrm>
            <a:off x="9133713" y="3239929"/>
            <a:ext cx="3765042" cy="547188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900"/>
            </a:lvl1pPr>
            <a:lvl2pPr marL="0" indent="0" algn="ctr">
              <a:spcBef>
                <a:spcPts val="0"/>
              </a:spcBef>
              <a:buNone/>
              <a:defRPr sz="1900"/>
            </a:lvl2pPr>
            <a:lvl3pPr marL="0" indent="0" algn="ctr">
              <a:spcBef>
                <a:spcPts val="0"/>
              </a:spcBef>
              <a:buNone/>
              <a:defRPr sz="1900"/>
            </a:lvl3pPr>
            <a:lvl4pPr marL="0" indent="0" algn="ctr">
              <a:spcBef>
                <a:spcPts val="0"/>
              </a:spcBef>
              <a:buNone/>
              <a:defRPr sz="1900"/>
            </a:lvl4pPr>
            <a:lvl5pPr marL="0" indent="0" algn="ctr">
              <a:spcBef>
                <a:spcPts val="0"/>
              </a:spcBef>
              <a:buNone/>
              <a:defRPr sz="19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0729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5845" y="719984"/>
            <a:ext cx="11852910" cy="151196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845" y="2375948"/>
            <a:ext cx="11852910" cy="7127844"/>
          </a:xfrm>
          <a:prstGeom prst="rect">
            <a:avLst/>
          </a:prstGeom>
        </p:spPr>
        <p:txBody>
          <a:bodyPr vert="horz" lIns="0" tIns="0" rIns="0" bIns="0" spcCol="282763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355" y="10314090"/>
            <a:ext cx="1828800" cy="344807"/>
          </a:xfrm>
          <a:prstGeom prst="rect">
            <a:avLst/>
          </a:prstGeom>
        </p:spPr>
      </p:pic>
      <p:sp>
        <p:nvSpPr>
          <p:cNvPr id="10" name="Footer Placeholder 4"/>
          <p:cNvSpPr txBox="1">
            <a:spLocks/>
          </p:cNvSpPr>
          <p:nvPr/>
        </p:nvSpPr>
        <p:spPr>
          <a:xfrm>
            <a:off x="190500" y="10281099"/>
            <a:ext cx="9063990" cy="35999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rgbClr val="0460A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accent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-209169" y="-215996"/>
            <a:ext cx="14362938" cy="11231754"/>
            <a:chOff x="-137160" y="-137160"/>
            <a:chExt cx="9418320" cy="71323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V="1">
              <a:off x="685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6858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44805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44805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466344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 flipV="1">
              <a:off x="466344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9189720" y="150876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189720" y="60350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-137160" y="150876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-137160" y="60350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9189720" y="4572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-137160" y="4572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45845" y="10439771"/>
            <a:ext cx="348615" cy="35999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>
              <a:defRPr lang="en-US" sz="1000" smtClean="0">
                <a:solidFill>
                  <a:srgbClr val="7F7F7F"/>
                </a:solidFill>
              </a:defRPr>
            </a:lvl1pPr>
          </a:lstStyle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94460" y="10439771"/>
            <a:ext cx="8715375" cy="35999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>
              <a:defRPr lang="en-US" sz="1000" dirty="0">
                <a:solidFill>
                  <a:srgbClr val="7F7F7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2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62" r:id="rId3"/>
    <p:sldLayoutId id="2147483650" r:id="rId4"/>
    <p:sldLayoutId id="214748365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51" r:id="rId11"/>
    <p:sldLayoutId id="2147483673" r:id="rId12"/>
    <p:sldLayoutId id="2147483670" r:id="rId13"/>
    <p:sldLayoutId id="2147483671" r:id="rId14"/>
    <p:sldLayoutId id="2147483669" r:id="rId15"/>
    <p:sldLayoutId id="2147483668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413816" rtl="0" eaLnBrk="1" latinLnBrk="0" hangingPunct="1">
        <a:lnSpc>
          <a:spcPct val="95000"/>
        </a:lnSpc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3454" indent="-353454" algn="l" defTabSz="1413816" rtl="0" eaLnBrk="1" latinLnBrk="0" hangingPunct="1">
        <a:spcBef>
          <a:spcPts val="1856"/>
        </a:spcBef>
        <a:buClrTx/>
        <a:buSzPct val="120000"/>
        <a:buFont typeface="Arial" pitchFamily="34" charset="0"/>
        <a:buChar char="•"/>
        <a:tabLst>
          <a:tab pos="6182991" algn="r"/>
          <a:tab pos="12724344" algn="r"/>
        </a:tabLst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706908" indent="-353454" algn="l" defTabSz="1413816" rtl="0" eaLnBrk="1" latinLnBrk="0" hangingPunct="1">
        <a:spcBef>
          <a:spcPts val="927"/>
        </a:spcBef>
        <a:buClrTx/>
        <a:buSzPct val="100000"/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60362" indent="-353454" algn="l" defTabSz="1413816" rtl="0" eaLnBrk="1" latinLnBrk="0" hangingPunct="1">
        <a:spcBef>
          <a:spcPts val="927"/>
        </a:spcBef>
        <a:buClrTx/>
        <a:buSzPct val="100000"/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413816" indent="-353454" algn="l" defTabSz="1413816" rtl="0" eaLnBrk="1" latinLnBrk="0" hangingPunct="1">
        <a:spcBef>
          <a:spcPts val="927"/>
        </a:spcBef>
        <a:buClrTx/>
        <a:buSzPct val="100000"/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1767270" indent="-353454" algn="l" defTabSz="1413816" rtl="0" eaLnBrk="1" latinLnBrk="0" hangingPunct="1">
        <a:spcBef>
          <a:spcPts val="927"/>
        </a:spcBef>
        <a:buClrTx/>
        <a:buSzPct val="100000"/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887994" indent="-353454" algn="l" defTabSz="141381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594902" indent="-353454" algn="l" defTabSz="141381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01810" indent="-353454" algn="l" defTabSz="141381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08718" indent="-353454" algn="l" defTabSz="141381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13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706908" algn="l" defTabSz="1413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413816" algn="l" defTabSz="1413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2120724" algn="l" defTabSz="1413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827632" algn="l" defTabSz="1413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3534540" algn="l" defTabSz="1413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1448" algn="l" defTabSz="1413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4948356" algn="l" defTabSz="1413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5655264" algn="l" defTabSz="1413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>
          <a:xfrm>
            <a:off x="9347656" y="9978461"/>
            <a:ext cx="2580973" cy="444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9340900" y="7020154"/>
            <a:ext cx="4320000" cy="31896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endParaRPr lang="en-US" sz="1000" dirty="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332784" y="4244553"/>
            <a:ext cx="4323048" cy="2445883"/>
            <a:chOff x="9334500" y="4499697"/>
            <a:chExt cx="4323048" cy="2445883"/>
          </a:xfrm>
        </p:grpSpPr>
        <p:sp>
          <p:nvSpPr>
            <p:cNvPr id="271" name="Rectangle 270"/>
            <p:cNvSpPr/>
            <p:nvPr/>
          </p:nvSpPr>
          <p:spPr>
            <a:xfrm>
              <a:off x="9334500" y="4724597"/>
              <a:ext cx="4320000" cy="22209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>
                <a:spcAft>
                  <a:spcPts val="600"/>
                </a:spcAft>
              </a:pPr>
              <a:r>
                <a:rPr lang="en-US" sz="1000" dirty="0" smtClean="0">
                  <a:solidFill>
                    <a:schemeClr val="tx1"/>
                  </a:solidFill>
                </a:rPr>
                <a:t>Any plot can be customized in two ways:</a:t>
              </a:r>
            </a:p>
            <a:p>
              <a:pPr marL="228600" indent="-228600" algn="just">
                <a:spcAft>
                  <a:spcPts val="600"/>
                </a:spcAft>
                <a:buAutoNum type="arabicPeriod"/>
              </a:pPr>
              <a:r>
                <a:rPr lang="en-US" sz="1000" dirty="0" smtClean="0">
                  <a:solidFill>
                    <a:schemeClr val="tx1"/>
                  </a:solidFill>
                </a:rPr>
                <a:t>Individually, </a:t>
              </a:r>
              <a:r>
                <a:rPr lang="en-US" sz="1000" dirty="0" smtClean="0">
                  <a:solidFill>
                    <a:schemeClr val="tx1"/>
                  </a:solidFill>
                </a:rPr>
                <a:t>by specifying options:</a:t>
              </a:r>
            </a:p>
            <a:p>
              <a:pPr marL="266700" algn="just"/>
              <a:r>
                <a:rPr lang="en-US" sz="1000" b="1" dirty="0" err="1" smtClean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pmx_plot_npde_time</a:t>
              </a:r>
              <a:r>
                <a:rPr lang="en-US" sz="1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000" dirty="0" err="1" smtClean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ctr</a:t>
              </a:r>
              <a:r>
                <a:rPr lang="en-US" sz="1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smooth</a:t>
              </a:r>
              <a:r>
                <a:rPr lang="en-US" sz="1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 list(</a:t>
              </a:r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color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1000" dirty="0">
                  <a:solidFill>
                    <a:srgbClr val="4F9A0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"blue"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endPara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449263" algn="just"/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point</a:t>
              </a:r>
              <a:r>
                <a:rPr lang="en-US" sz="1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= list(</a:t>
              </a:r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shape</a:t>
              </a:r>
              <a:r>
                <a:rPr lang="en-US" sz="1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4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sz="1000" dirty="0" err="1" smtClean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is.draft</a:t>
              </a:r>
              <a:r>
                <a:rPr lang="en-US" sz="1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000" dirty="0">
                  <a:solidFill>
                    <a:srgbClr val="8F5A0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TRUE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endPara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449263" algn="just"/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labels</a:t>
              </a:r>
              <a:r>
                <a:rPr lang="en-US" sz="1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list(</a:t>
              </a:r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US" sz="1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1000" dirty="0" smtClean="0">
                  <a:solidFill>
                    <a:srgbClr val="4F9A0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  <a:r>
                <a:rPr lang="en-US" sz="1000" dirty="0">
                  <a:solidFill>
                    <a:srgbClr val="4F9A0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TIME after first dose (days</a:t>
              </a:r>
              <a:r>
                <a:rPr lang="en-US" sz="1000" dirty="0" smtClean="0">
                  <a:solidFill>
                    <a:srgbClr val="4F9A0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)"</a:t>
              </a:r>
              <a:r>
                <a:rPr lang="en-US" sz="1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pPr marL="1431925" algn="just">
                <a:spcAft>
                  <a:spcPts val="600"/>
                </a:spcAft>
              </a:pPr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US" sz="1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1000" dirty="0" smtClean="0">
                  <a:solidFill>
                    <a:srgbClr val="4F9A0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  <a:r>
                <a:rPr lang="en-US" sz="1000" dirty="0">
                  <a:solidFill>
                    <a:srgbClr val="4F9A0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Normalized </a:t>
              </a:r>
              <a:r>
                <a:rPr lang="en-US" sz="1000" dirty="0" smtClean="0">
                  <a:solidFill>
                    <a:srgbClr val="4F9A0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PDE"</a:t>
              </a:r>
              <a:r>
                <a:rPr lang="en-US" sz="1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pPr marL="228600" indent="-228600" algn="just">
                <a:spcAft>
                  <a:spcPts val="600"/>
                </a:spcAft>
                <a:buAutoNum type="arabicPeriod" startAt="2"/>
              </a:pPr>
              <a:r>
                <a:rPr lang="en-US" sz="1000" dirty="0" smtClean="0">
                  <a:solidFill>
                    <a:schemeClr val="tx1"/>
                  </a:solidFill>
                  <a:cs typeface="Consolas" panose="020B0609020204030204" pitchFamily="49" charset="0"/>
                </a:rPr>
                <a:t>Globally, </a:t>
              </a:r>
              <a:r>
                <a:rPr lang="en-US" sz="1000" dirty="0" smtClean="0">
                  <a:solidFill>
                    <a:schemeClr val="tx1"/>
                  </a:solidFill>
                  <a:cs typeface="Consolas" panose="020B0609020204030204" pitchFamily="49" charset="0"/>
                </a:rPr>
                <a:t>at the level of Controller creation, using </a:t>
              </a:r>
              <a:r>
                <a:rPr lang="en-US" sz="10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pmx_settings</a:t>
              </a:r>
              <a:r>
                <a:rPr lang="en-US" sz="1000" dirty="0" smtClean="0">
                  <a:solidFill>
                    <a:schemeClr val="tx1"/>
                  </a:solidFill>
                  <a:cs typeface="Consolas" panose="020B0609020204030204" pitchFamily="49" charset="0"/>
                </a:rPr>
                <a:t>, e.g. adding a DRAFT label to all plots, modify labels using </a:t>
              </a:r>
              <a:r>
                <a:rPr lang="en-US" sz="1000" i="1" dirty="0" err="1" smtClean="0">
                  <a:solidFill>
                    <a:schemeClr val="tx1"/>
                  </a:solidFill>
                  <a:cs typeface="Consolas" panose="020B0609020204030204" pitchFamily="49" charset="0"/>
                </a:rPr>
                <a:t>cats.labels</a:t>
              </a:r>
              <a:r>
                <a:rPr lang="en-US" sz="1000" dirty="0" smtClean="0">
                  <a:solidFill>
                    <a:schemeClr val="tx1"/>
                  </a:solidFill>
                  <a:cs typeface="Consolas" panose="020B0609020204030204" pitchFamily="49" charset="0"/>
                </a:rPr>
                <a:t>:</a:t>
              </a:r>
              <a:endParaRPr lang="en-US" sz="1000" dirty="0" smtClean="0">
                <a:solidFill>
                  <a:schemeClr val="tx1"/>
                </a:solidFill>
                <a:cs typeface="Consolas" panose="020B0609020204030204" pitchFamily="49" charset="0"/>
              </a:endParaRPr>
            </a:p>
            <a:p>
              <a:pPr marL="266700" algn="just"/>
              <a:r>
                <a:rPr lang="en-US" sz="1000" dirty="0" err="1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mySet</a:t>
              </a:r>
              <a:r>
                <a:rPr lang="en-US" sz="10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000" b="1" dirty="0" err="1" smtClean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pmx_settings</a:t>
              </a:r>
              <a:r>
                <a:rPr lang="en-US" sz="10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000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is.draft</a:t>
              </a:r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000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TRUE</a:t>
              </a:r>
              <a:r>
                <a:rPr lang="en-US" sz="10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000" dirty="0" err="1" smtClean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use.labels</a:t>
              </a:r>
              <a:r>
                <a:rPr lang="en-US" sz="1000" dirty="0" smtClean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000" dirty="0" smtClean="0">
                  <a:solidFill>
                    <a:srgbClr val="8F5A0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TRUE</a:t>
              </a:r>
              <a:r>
                <a:rPr lang="en-US" sz="10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endParaRPr lang="en-US" sz="10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625475" algn="just"/>
              <a:r>
                <a:rPr lang="en-US" sz="1000" dirty="0" err="1" smtClean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cats.labels</a:t>
              </a:r>
              <a:r>
                <a:rPr lang="en-US" sz="1000" dirty="0" smtClean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000" b="1" dirty="0" smtClean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list</a:t>
              </a:r>
              <a:r>
                <a:rPr lang="en-US" sz="10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000" dirty="0" smtClean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SEX=</a:t>
              </a:r>
              <a:r>
                <a:rPr lang="en-US" sz="1000" b="1" dirty="0" smtClean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sz="10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000" dirty="0">
                  <a:solidFill>
                    <a:srgbClr val="4F9A0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"0"</a:t>
              </a:r>
              <a:r>
                <a:rPr lang="en-US" sz="10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000" dirty="0">
                  <a:solidFill>
                    <a:srgbClr val="4F9A0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"Male"</a:t>
              </a:r>
              <a:r>
                <a:rPr lang="en-US" sz="10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  <a:r>
                <a:rPr lang="en-US" sz="1000" dirty="0">
                  <a:solidFill>
                    <a:srgbClr val="4F9A0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"1"</a:t>
              </a:r>
              <a:r>
                <a:rPr lang="en-US" sz="10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000" dirty="0">
                  <a:solidFill>
                    <a:srgbClr val="4F9A0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"Female</a:t>
              </a:r>
              <a:r>
                <a:rPr lang="en-US" sz="1000" dirty="0" smtClean="0">
                  <a:solidFill>
                    <a:srgbClr val="4F9A0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  <a:r>
                <a:rPr lang="en-US" sz="10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)))</a:t>
              </a:r>
            </a:p>
            <a:p>
              <a:pPr marL="266700" algn="just"/>
              <a:r>
                <a:rPr lang="en-US" sz="1000" dirty="0" err="1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ctr</a:t>
              </a:r>
              <a:r>
                <a:rPr lang="en-US" sz="10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000" b="1" dirty="0" err="1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pmx_mlx</a:t>
              </a:r>
              <a:r>
                <a:rPr lang="en-US" sz="10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000" dirty="0" err="1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config</a:t>
              </a:r>
              <a:r>
                <a:rPr lang="en-US" sz="1000" dirty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1000" dirty="0">
                  <a:solidFill>
                    <a:srgbClr val="4F9A0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"standing</a:t>
              </a:r>
              <a:r>
                <a:rPr lang="en-US" sz="1000" dirty="0" smtClean="0">
                  <a:solidFill>
                    <a:srgbClr val="4F9A0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  <a:r>
                <a:rPr lang="en-US" sz="10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,...,</a:t>
              </a:r>
              <a:r>
                <a:rPr lang="en-US" sz="1000" dirty="0" smtClean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settings </a:t>
              </a:r>
              <a:r>
                <a:rPr lang="en-US" sz="1000" dirty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000" dirty="0" err="1" smtClean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mySet</a:t>
              </a:r>
              <a:r>
                <a:rPr lang="en-US" sz="1000" dirty="0" smtClean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266700"/>
              <a:endParaRPr 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000" dirty="0">
                <a:solidFill>
                  <a:schemeClr val="tx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270" name="Round Same Side Corner Rectangle 269"/>
            <p:cNvSpPr/>
            <p:nvPr/>
          </p:nvSpPr>
          <p:spPr>
            <a:xfrm>
              <a:off x="9337547" y="4499697"/>
              <a:ext cx="4320001" cy="237600"/>
            </a:xfrm>
            <a:prstGeom prst="round2Same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938" lvl="1" algn="ctr"/>
              <a:r>
                <a:rPr lang="en-US" sz="1200" b="1" dirty="0" smtClean="0">
                  <a:solidFill>
                    <a:schemeClr val="bg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Plot Customization</a:t>
              </a:r>
              <a:endParaRPr lang="en-US" sz="1200" b="1" dirty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247" name="Shape 37"/>
          <p:cNvSpPr txBox="1">
            <a:spLocks/>
          </p:cNvSpPr>
          <p:nvPr/>
        </p:nvSpPr>
        <p:spPr>
          <a:xfrm>
            <a:off x="1781581" y="273170"/>
            <a:ext cx="2902338" cy="478511"/>
          </a:xfrm>
          <a:prstGeom prst="rect">
            <a:avLst/>
          </a:prstGeom>
        </p:spPr>
        <p:txBody>
          <a:bodyPr/>
          <a:lstStyle>
            <a:lvl1pPr algn="l" defTabSz="1413816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80415">
              <a:lnSpc>
                <a:spcPct val="80000"/>
              </a:lnSpc>
              <a:defRPr sz="1800"/>
            </a:pPr>
            <a:r>
              <a:rPr lang="en-US" sz="2000" dirty="0" smtClean="0"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Cheat Sheet v0.9.4 </a:t>
            </a:r>
            <a:endParaRPr lang="en-US" sz="2000" dirty="0">
              <a:solidFill>
                <a:schemeClr val="accent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66300" y="945292"/>
            <a:ext cx="4285105" cy="13847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n-US" sz="1000" dirty="0" smtClean="0">
                <a:solidFill>
                  <a:schemeClr val="tx1"/>
                </a:solidFill>
              </a:rPr>
              <a:t>Library </a:t>
            </a:r>
            <a:r>
              <a:rPr lang="en-US" sz="1000" dirty="0">
                <a:solidFill>
                  <a:schemeClr val="tx1"/>
                </a:solidFill>
              </a:rPr>
              <a:t>of </a:t>
            </a:r>
            <a:r>
              <a:rPr lang="en-US" sz="1000" b="1" dirty="0">
                <a:solidFill>
                  <a:schemeClr val="tx1"/>
                </a:solidFill>
              </a:rPr>
              <a:t>diagnostic plots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for </a:t>
            </a:r>
            <a:r>
              <a:rPr lang="en-US" sz="1000" dirty="0">
                <a:solidFill>
                  <a:schemeClr val="tx1"/>
                </a:solidFill>
              </a:rPr>
              <a:t>nonlinear mixed-effects model building and </a:t>
            </a:r>
            <a:r>
              <a:rPr lang="en-US" sz="1000" dirty="0" smtClean="0">
                <a:solidFill>
                  <a:schemeClr val="tx1"/>
                </a:solidFill>
              </a:rPr>
              <a:t>evaluation:</a:t>
            </a:r>
            <a:endParaRPr lang="en-US" sz="1000" dirty="0">
              <a:solidFill>
                <a:schemeClr val="tx1"/>
              </a:solidFill>
            </a:endParaRPr>
          </a:p>
          <a:p>
            <a:pPr marL="180000" lvl="0" indent="-180000" algn="just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tx1"/>
                </a:solidFill>
              </a:rPr>
              <a:t>Consistent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b="1" dirty="0">
                <a:solidFill>
                  <a:schemeClr val="tx1"/>
                </a:solidFill>
              </a:rPr>
              <a:t>reproducible</a:t>
            </a:r>
            <a:r>
              <a:rPr lang="en-US" sz="1000" dirty="0">
                <a:solidFill>
                  <a:schemeClr val="tx1"/>
                </a:solidFill>
              </a:rPr>
              <a:t> and </a:t>
            </a:r>
            <a:r>
              <a:rPr lang="en-US" sz="1000" b="1" dirty="0">
                <a:solidFill>
                  <a:schemeClr val="tx1"/>
                </a:solidFill>
              </a:rPr>
              <a:t>efficient</a:t>
            </a:r>
            <a:r>
              <a:rPr lang="en-US" sz="1000" dirty="0">
                <a:solidFill>
                  <a:schemeClr val="tx1"/>
                </a:solidFill>
              </a:rPr>
              <a:t> workflow</a:t>
            </a:r>
          </a:p>
          <a:p>
            <a:pPr marL="180000" lvl="0" indent="-180000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High quality graphics, ready-to-use in </a:t>
            </a:r>
            <a:r>
              <a:rPr lang="en-US" sz="1000" b="1" dirty="0">
                <a:solidFill>
                  <a:schemeClr val="tx1"/>
                </a:solidFill>
              </a:rPr>
              <a:t>submission documents and publications</a:t>
            </a:r>
            <a:endParaRPr lang="en-US" sz="1000" dirty="0">
              <a:solidFill>
                <a:schemeClr val="tx1"/>
              </a:solidFill>
            </a:endParaRPr>
          </a:p>
          <a:p>
            <a:pPr marL="180000" lvl="0" indent="-18000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Advanced Features for </a:t>
            </a:r>
            <a:r>
              <a:rPr lang="en-US" sz="1000" b="1" dirty="0" smtClean="0">
                <a:solidFill>
                  <a:schemeClr val="tx1"/>
                </a:solidFill>
              </a:rPr>
              <a:t>customization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and </a:t>
            </a:r>
            <a:r>
              <a:rPr lang="en-US" sz="1000" b="1" dirty="0" smtClean="0">
                <a:solidFill>
                  <a:schemeClr val="tx1"/>
                </a:solidFill>
              </a:rPr>
              <a:t>stratification</a:t>
            </a:r>
            <a:endParaRPr lang="en-US" sz="1000" dirty="0">
              <a:solidFill>
                <a:schemeClr val="tx1"/>
              </a:solidFill>
            </a:endParaRPr>
          </a:p>
          <a:p>
            <a:pPr marL="180000" lvl="0" indent="-18000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Automated </a:t>
            </a:r>
            <a:r>
              <a:rPr lang="en-US" sz="1000" dirty="0">
                <a:solidFill>
                  <a:schemeClr val="tx1"/>
                </a:solidFill>
              </a:rPr>
              <a:t>generation of PDF, Word or PNG </a:t>
            </a:r>
            <a:r>
              <a:rPr lang="en-US" sz="1000" dirty="0" smtClean="0">
                <a:solidFill>
                  <a:schemeClr val="tx1"/>
                </a:solidFill>
              </a:rPr>
              <a:t>outputs for reporting purpose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9" name="Round Same Side Corner Rectangle 178"/>
          <p:cNvSpPr/>
          <p:nvPr/>
        </p:nvSpPr>
        <p:spPr>
          <a:xfrm>
            <a:off x="362722" y="751680"/>
            <a:ext cx="4288683" cy="237600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938" lvl="1" algn="ctr">
              <a:defRPr sz="1800"/>
            </a:pPr>
            <a:r>
              <a:rPr lang="en-US" sz="1200" b="1" dirty="0" smtClean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Features</a:t>
            </a:r>
            <a:endParaRPr lang="en-US" sz="1200" b="1" dirty="0">
              <a:solidFill>
                <a:schemeClr val="bg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340930" y="4446432"/>
            <a:ext cx="4316876" cy="25881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spcAft>
                <a:spcPts val="60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Controller </a:t>
            </a:r>
            <a:r>
              <a:rPr lang="en-US" sz="1000" dirty="0" smtClean="0">
                <a:solidFill>
                  <a:schemeClr val="tx1"/>
                </a:solidFill>
              </a:rPr>
              <a:t>is the user interface object of ggPMX:</a:t>
            </a: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containing all underlying information to generate diagnostics plot </a:t>
            </a: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key argument to most of the ggPMX functions (use of </a:t>
            </a:r>
            <a:r>
              <a:rPr lang="en-US" sz="1000" b="1" dirty="0" smtClean="0">
                <a:solidFill>
                  <a:schemeClr val="tx1"/>
                </a:solidFill>
              </a:rPr>
              <a:t>%&gt;%</a:t>
            </a:r>
            <a:r>
              <a:rPr lang="en-US" sz="1000" dirty="0" smtClean="0">
                <a:solidFill>
                  <a:schemeClr val="tx1"/>
                </a:solidFill>
              </a:rPr>
              <a:t> operator)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1. Define the location of your working directory</a:t>
            </a:r>
          </a:p>
          <a:p>
            <a:pPr marL="182563"/>
            <a:r>
              <a:rPr 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theophylline_path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000" b="1" dirty="0" err="1" smtClean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file.path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b="1" dirty="0" err="1" smtClean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system.file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622300"/>
            <a:r>
              <a:rPr lang="en-US" sz="1000" dirty="0" smtClean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 </a:t>
            </a:r>
            <a:r>
              <a:rPr lang="en-US" sz="10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000" dirty="0" smtClean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'ggPMX</a:t>
            </a:r>
            <a:r>
              <a:rPr lang="en-US" sz="10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1000" dirty="0" smtClean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000" dirty="0" err="1" smtClean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US" sz="10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'theophylline</a:t>
            </a:r>
            <a:r>
              <a:rPr lang="en-US" sz="10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622300"/>
            <a:r>
              <a:rPr 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work_dir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b="1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file.path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theophylline_path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000" dirty="0" err="1" smtClean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Monolix</a:t>
            </a:r>
            <a:r>
              <a:rPr lang="en-US" sz="10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622300"/>
            <a:endParaRPr lang="en-US" sz="200" dirty="0" smtClean="0">
              <a:solidFill>
                <a:srgbClr val="000000"/>
              </a:solidFill>
              <a:cs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cs typeface="Consolas" panose="020B0609020204030204" pitchFamily="49" charset="0"/>
              </a:rPr>
              <a:t>2. Define the location of your modeling dataset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563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input_data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000" b="1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file.path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theophylline_path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'data_pk.csv</a:t>
            </a:r>
            <a:r>
              <a:rPr lang="en-US" sz="10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solidFill>
                  <a:srgbClr val="000000"/>
                </a:solidFill>
                <a:cs typeface="Consolas" panose="020B0609020204030204" pitchFamily="49" charset="0"/>
              </a:rPr>
              <a:t>3. Create controller using function </a:t>
            </a:r>
            <a:r>
              <a:rPr lang="en-US" sz="1000" b="1" dirty="0" err="1" smtClean="0">
                <a:solidFill>
                  <a:srgbClr val="000000"/>
                </a:solidFill>
                <a:cs typeface="Consolas" panose="020B0609020204030204" pitchFamily="49" charset="0"/>
              </a:rPr>
              <a:t>pmx</a:t>
            </a:r>
            <a:r>
              <a:rPr lang="en-US" sz="1000" b="1" dirty="0" smtClean="0">
                <a:solidFill>
                  <a:srgbClr val="000000"/>
                </a:solidFill>
                <a:cs typeface="Consolas" panose="020B0609020204030204" pitchFamily="49" charset="0"/>
              </a:rPr>
              <a:t>()</a:t>
            </a:r>
            <a:endParaRPr lang="en-US" sz="1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indent="-179388">
              <a:spcAft>
                <a:spcPts val="100"/>
              </a:spcAft>
            </a:pP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b="1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 = </a:t>
            </a:r>
            <a:r>
              <a:rPr lang="en-US" sz="10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000" dirty="0" smtClean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mlx</a:t>
            </a:r>
            <a:r>
              <a:rPr lang="en-US" sz="10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10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000" dirty="0" smtClean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standing</a:t>
            </a:r>
            <a:r>
              <a:rPr lang="en-US" sz="10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directory </a:t>
            </a:r>
            <a:r>
              <a:rPr lang="en-US" sz="10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work_dir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= </a:t>
            </a:r>
            <a:r>
              <a:rPr 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input_data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dv </a:t>
            </a:r>
            <a:r>
              <a:rPr lang="en-US" sz="10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0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000" dirty="0" smtClean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10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dvid</a:t>
            </a:r>
            <a:r>
              <a:rPr lang="en-US" sz="10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000" dirty="0" smtClean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DVID</a:t>
            </a:r>
            <a:r>
              <a:rPr lang="en-US" sz="10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=c(</a:t>
            </a:r>
            <a:r>
              <a:rPr lang="en-US" sz="10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'SEX'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r>
              <a:rPr lang="en-US" sz="1000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=c(</a:t>
            </a:r>
            <a:r>
              <a:rPr lang="en-US" sz="10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'AGE0','WT0</a:t>
            </a:r>
            <a:r>
              <a:rPr lang="en-US" sz="1000" dirty="0" smtClean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sz="600" b="1" dirty="0" smtClean="0">
                <a:solidFill>
                  <a:srgbClr val="000000"/>
                </a:solidFill>
                <a:cs typeface="Consolas" panose="020B0609020204030204" pitchFamily="49" charset="0"/>
              </a:rPr>
              <a:t>[mandatory]</a:t>
            </a:r>
            <a:r>
              <a:rPr lang="en-US" sz="600" dirty="0" smtClean="0">
                <a:solidFill>
                  <a:srgbClr val="000000"/>
                </a:solidFill>
                <a:cs typeface="Consolas" panose="020B0609020204030204" pitchFamily="49" charset="0"/>
              </a:rPr>
              <a:t> sys, </a:t>
            </a:r>
            <a:r>
              <a:rPr lang="en-US" sz="600" dirty="0" err="1" smtClean="0">
                <a:solidFill>
                  <a:srgbClr val="000000"/>
                </a:solidFill>
                <a:cs typeface="Consolas" panose="020B0609020204030204" pitchFamily="49" charset="0"/>
              </a:rPr>
              <a:t>config</a:t>
            </a:r>
            <a:r>
              <a:rPr lang="en-US" sz="600" dirty="0" smtClean="0">
                <a:solidFill>
                  <a:srgbClr val="000000"/>
                </a:solidFill>
                <a:cs typeface="Consolas" panose="020B0609020204030204" pitchFamily="49" charset="0"/>
              </a:rPr>
              <a:t>, directory, input, dv</a:t>
            </a:r>
            <a:r>
              <a:rPr lang="en-US" sz="600" i="1" dirty="0" smtClean="0">
                <a:solidFill>
                  <a:srgbClr val="000000"/>
                </a:solidFill>
                <a:cs typeface="Consolas" panose="020B0609020204030204" pitchFamily="49" charset="0"/>
              </a:rPr>
              <a:t> </a:t>
            </a:r>
            <a:r>
              <a:rPr lang="en-US" sz="600" b="1" dirty="0" smtClean="0">
                <a:solidFill>
                  <a:srgbClr val="000000"/>
                </a:solidFill>
                <a:cs typeface="Consolas" panose="020B0609020204030204" pitchFamily="49" charset="0"/>
              </a:rPr>
              <a:t>[optional] </a:t>
            </a:r>
            <a:r>
              <a:rPr lang="en-US" sz="600" i="1" dirty="0" smtClean="0">
                <a:solidFill>
                  <a:srgbClr val="000000"/>
                </a:solidFill>
                <a:cs typeface="Consolas" panose="020B0609020204030204" pitchFamily="49" charset="0"/>
              </a:rPr>
              <a:t>id, time, </a:t>
            </a:r>
            <a:r>
              <a:rPr lang="en-US" sz="600" i="1" dirty="0" err="1" smtClean="0">
                <a:solidFill>
                  <a:srgbClr val="000000"/>
                </a:solidFill>
                <a:cs typeface="Consolas" panose="020B0609020204030204" pitchFamily="49" charset="0"/>
              </a:rPr>
              <a:t>dvid</a:t>
            </a:r>
            <a:r>
              <a:rPr lang="en-US" sz="600" i="1" dirty="0" smtClean="0">
                <a:solidFill>
                  <a:srgbClr val="000000"/>
                </a:solidFill>
                <a:cs typeface="Consolas" panose="020B0609020204030204" pitchFamily="49" charset="0"/>
              </a:rPr>
              <a:t> </a:t>
            </a:r>
            <a:r>
              <a:rPr lang="en-US" sz="600" dirty="0" smtClean="0">
                <a:solidFill>
                  <a:srgbClr val="000000"/>
                </a:solidFill>
                <a:cs typeface="Consolas" panose="020B0609020204030204" pitchFamily="49" charset="0"/>
              </a:rPr>
              <a:t>(mandatory in case of multiple endpoints), </a:t>
            </a:r>
            <a:r>
              <a:rPr lang="en-US" sz="600" i="1" dirty="0" smtClean="0">
                <a:solidFill>
                  <a:srgbClr val="000000"/>
                </a:solidFill>
                <a:cs typeface="Consolas" panose="020B0609020204030204" pitchFamily="49" charset="0"/>
              </a:rPr>
              <a:t>cats, </a:t>
            </a:r>
            <a:r>
              <a:rPr lang="en-US" sz="600" i="1" dirty="0" err="1" smtClean="0">
                <a:solidFill>
                  <a:srgbClr val="000000"/>
                </a:solidFill>
                <a:cs typeface="Consolas" panose="020B0609020204030204" pitchFamily="49" charset="0"/>
              </a:rPr>
              <a:t>conts</a:t>
            </a:r>
            <a:r>
              <a:rPr lang="en-US" sz="600" i="1" dirty="0" smtClean="0">
                <a:solidFill>
                  <a:srgbClr val="000000"/>
                </a:solidFill>
                <a:cs typeface="Consolas" panose="020B0609020204030204" pitchFamily="49" charset="0"/>
              </a:rPr>
              <a:t>, </a:t>
            </a:r>
            <a:r>
              <a:rPr lang="en-US" sz="600" i="1" dirty="0" err="1" smtClean="0">
                <a:solidFill>
                  <a:srgbClr val="000000"/>
                </a:solidFill>
                <a:cs typeface="Consolas" panose="020B0609020204030204" pitchFamily="49" charset="0"/>
              </a:rPr>
              <a:t>strats</a:t>
            </a:r>
            <a:r>
              <a:rPr lang="en-US" sz="600" i="1" dirty="0" smtClean="0">
                <a:solidFill>
                  <a:srgbClr val="000000"/>
                </a:solidFill>
                <a:cs typeface="Consolas" panose="020B0609020204030204" pitchFamily="49" charset="0"/>
              </a:rPr>
              <a:t>, </a:t>
            </a:r>
            <a:r>
              <a:rPr lang="en-US" sz="600" i="1" dirty="0" err="1" smtClean="0">
                <a:solidFill>
                  <a:srgbClr val="000000"/>
                </a:solidFill>
                <a:cs typeface="Consolas" panose="020B0609020204030204" pitchFamily="49" charset="0"/>
              </a:rPr>
              <a:t>occ</a:t>
            </a:r>
            <a:r>
              <a:rPr lang="en-US" sz="600" i="1" dirty="0" smtClean="0">
                <a:solidFill>
                  <a:srgbClr val="000000"/>
                </a:solidFill>
                <a:cs typeface="Consolas" panose="020B0609020204030204" pitchFamily="49" charset="0"/>
              </a:rPr>
              <a:t>, settings, endpoint, sim, </a:t>
            </a:r>
            <a:r>
              <a:rPr lang="en-US" sz="600" i="1" dirty="0" err="1" smtClean="0">
                <a:solidFill>
                  <a:srgbClr val="000000"/>
                </a:solidFill>
                <a:cs typeface="Consolas" panose="020B0609020204030204" pitchFamily="49" charset="0"/>
              </a:rPr>
              <a:t>bloq</a:t>
            </a:r>
            <a:endParaRPr lang="en-US" sz="600" i="1" dirty="0" smtClean="0">
              <a:solidFill>
                <a:srgbClr val="000000"/>
              </a:solidFill>
              <a:cs typeface="Consolas" panose="020B0609020204030204" pitchFamily="49" charset="0"/>
            </a:endParaRPr>
          </a:p>
          <a:p>
            <a:pPr marL="361950" indent="-179388">
              <a:spcAft>
                <a:spcPts val="600"/>
              </a:spcAft>
            </a:pPr>
            <a:endParaRPr lang="en-US" sz="10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4809648" y="4441910"/>
            <a:ext cx="4367690" cy="3249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spcAft>
                <a:spcPts val="600"/>
              </a:spcAft>
            </a:pP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pmx_report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sz="1000" dirty="0" smtClean="0">
                <a:solidFill>
                  <a:schemeClr val="tx1"/>
                </a:solidFill>
              </a:rPr>
              <a:t>[Arguments]: </a:t>
            </a:r>
            <a:r>
              <a:rPr lang="en-US" sz="1000" i="1" dirty="0" err="1" smtClean="0">
                <a:solidFill>
                  <a:schemeClr val="tx1"/>
                </a:solidFill>
              </a:rPr>
              <a:t>ctr</a:t>
            </a:r>
            <a:r>
              <a:rPr lang="en-US" sz="1000" i="1" dirty="0" smtClean="0">
                <a:solidFill>
                  <a:schemeClr val="tx1"/>
                </a:solidFill>
              </a:rPr>
              <a:t>, name, </a:t>
            </a:r>
            <a:r>
              <a:rPr lang="en-US" sz="1000" i="1" dirty="0" err="1" smtClean="0">
                <a:solidFill>
                  <a:schemeClr val="tx1"/>
                </a:solidFill>
              </a:rPr>
              <a:t>save_dir</a:t>
            </a:r>
            <a:r>
              <a:rPr lang="en-US" sz="1000" i="1" dirty="0" smtClean="0">
                <a:solidFill>
                  <a:schemeClr val="tx1"/>
                </a:solidFill>
              </a:rPr>
              <a:t>, format, template, footnote, edit, title,...</a:t>
            </a:r>
            <a:endParaRPr lang="en-US" sz="1000" i="1" dirty="0">
              <a:solidFill>
                <a:schemeClr val="tx1"/>
              </a:solidFill>
            </a:endParaRPr>
          </a:p>
          <a:p>
            <a:pPr algn="just">
              <a:spcAft>
                <a:spcPts val="60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Three </a:t>
            </a:r>
            <a:r>
              <a:rPr lang="en-US" sz="1000" dirty="0" smtClean="0">
                <a:solidFill>
                  <a:schemeClr val="tx1"/>
                </a:solidFill>
              </a:rPr>
              <a:t>types of format (</a:t>
            </a:r>
            <a:r>
              <a:rPr lang="en-US" sz="1000" i="1" dirty="0" smtClean="0">
                <a:solidFill>
                  <a:schemeClr val="tx1"/>
                </a:solidFill>
              </a:rPr>
              <a:t>format argument)</a:t>
            </a:r>
            <a:r>
              <a:rPr lang="en-US" sz="1000" dirty="0" smtClean="0">
                <a:solidFill>
                  <a:schemeClr val="tx1"/>
                </a:solidFill>
              </a:rPr>
              <a:t> :</a:t>
            </a:r>
            <a:endParaRPr lang="en-US" sz="1000" dirty="0">
              <a:solidFill>
                <a:schemeClr val="tx1"/>
              </a:solidFill>
            </a:endParaRPr>
          </a:p>
          <a:p>
            <a:pPr marL="352425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“</a:t>
            </a:r>
            <a:r>
              <a:rPr lang="en-US" sz="1000" b="1" dirty="0">
                <a:solidFill>
                  <a:schemeClr val="tx1"/>
                </a:solidFill>
              </a:rPr>
              <a:t>report</a:t>
            </a:r>
            <a:r>
              <a:rPr lang="en-US" sz="1000" dirty="0">
                <a:solidFill>
                  <a:schemeClr val="tx1"/>
                </a:solidFill>
              </a:rPr>
              <a:t>”: produces </a:t>
            </a:r>
            <a:r>
              <a:rPr lang="en-US" sz="1000" i="1" dirty="0" smtClean="0">
                <a:solidFill>
                  <a:schemeClr val="tx1"/>
                </a:solidFill>
              </a:rPr>
              <a:t>name.pdf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and </a:t>
            </a:r>
            <a:r>
              <a:rPr lang="en-US" sz="1000" i="1" dirty="0" smtClean="0">
                <a:solidFill>
                  <a:schemeClr val="tx1"/>
                </a:solidFill>
              </a:rPr>
              <a:t>name.docx </a:t>
            </a:r>
            <a:r>
              <a:rPr lang="en-US" sz="1000" dirty="0" smtClean="0">
                <a:solidFill>
                  <a:schemeClr val="tx1"/>
                </a:solidFill>
              </a:rPr>
              <a:t>reports, </a:t>
            </a:r>
            <a:r>
              <a:rPr lang="en-US" sz="1000" dirty="0">
                <a:solidFill>
                  <a:schemeClr val="tx1"/>
                </a:solidFill>
              </a:rPr>
              <a:t>located in </a:t>
            </a:r>
            <a:r>
              <a:rPr lang="en-US" sz="1000" i="1" dirty="0" err="1" smtClean="0">
                <a:solidFill>
                  <a:schemeClr val="tx1"/>
                </a:solidFill>
              </a:rPr>
              <a:t>save_dir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with default diagnostic plots</a:t>
            </a:r>
          </a:p>
          <a:p>
            <a:pPr marL="352425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“</a:t>
            </a:r>
            <a:r>
              <a:rPr lang="en-US" sz="1000" b="1" dirty="0">
                <a:solidFill>
                  <a:schemeClr val="tx1"/>
                </a:solidFill>
              </a:rPr>
              <a:t>plots</a:t>
            </a:r>
            <a:r>
              <a:rPr lang="en-US" sz="1000" dirty="0">
                <a:solidFill>
                  <a:schemeClr val="tx1"/>
                </a:solidFill>
              </a:rPr>
              <a:t>”: produces a folder named </a:t>
            </a:r>
            <a:r>
              <a:rPr lang="en-US" sz="1000" i="1" dirty="0" err="1">
                <a:solidFill>
                  <a:schemeClr val="tx1"/>
                </a:solidFill>
              </a:rPr>
              <a:t>ggpmx_GOF</a:t>
            </a:r>
            <a:r>
              <a:rPr lang="en-US" sz="1000" dirty="0">
                <a:solidFill>
                  <a:schemeClr val="tx1"/>
                </a:solidFill>
              </a:rPr>
              <a:t> located in </a:t>
            </a:r>
            <a:r>
              <a:rPr lang="en-US" sz="1000" i="1" dirty="0" err="1">
                <a:solidFill>
                  <a:schemeClr val="tx1"/>
                </a:solidFill>
              </a:rPr>
              <a:t>save_dir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containing all </a:t>
            </a:r>
            <a:r>
              <a:rPr lang="en-US" sz="1000" dirty="0">
                <a:solidFill>
                  <a:schemeClr val="tx1"/>
                </a:solidFill>
              </a:rPr>
              <a:t>default diagnostic </a:t>
            </a:r>
            <a:r>
              <a:rPr lang="en-US" sz="1000" dirty="0" smtClean="0">
                <a:solidFill>
                  <a:schemeClr val="tx1"/>
                </a:solidFill>
              </a:rPr>
              <a:t>plots (pdf </a:t>
            </a:r>
            <a:r>
              <a:rPr lang="en-US" sz="1000" dirty="0">
                <a:solidFill>
                  <a:schemeClr val="tx1"/>
                </a:solidFill>
              </a:rPr>
              <a:t>and </a:t>
            </a:r>
            <a:r>
              <a:rPr lang="en-US" sz="1000" dirty="0" smtClean="0">
                <a:solidFill>
                  <a:schemeClr val="tx1"/>
                </a:solidFill>
              </a:rPr>
              <a:t>.</a:t>
            </a:r>
            <a:r>
              <a:rPr lang="en-US" sz="1000" dirty="0" err="1" smtClean="0">
                <a:solidFill>
                  <a:schemeClr val="tx1"/>
                </a:solidFill>
              </a:rPr>
              <a:t>png</a:t>
            </a:r>
            <a:r>
              <a:rPr lang="en-US" sz="1000" dirty="0" smtClean="0">
                <a:solidFill>
                  <a:schemeClr val="tx1"/>
                </a:solidFill>
              </a:rPr>
              <a:t> format)</a:t>
            </a:r>
            <a:endParaRPr lang="en-US" sz="1000" dirty="0">
              <a:solidFill>
                <a:schemeClr val="tx1"/>
              </a:solidFill>
            </a:endParaRPr>
          </a:p>
          <a:p>
            <a:pPr marL="352425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“</a:t>
            </a:r>
            <a:r>
              <a:rPr lang="en-US" sz="1000" b="1" dirty="0">
                <a:solidFill>
                  <a:schemeClr val="tx1"/>
                </a:solidFill>
              </a:rPr>
              <a:t>both</a:t>
            </a:r>
            <a:r>
              <a:rPr lang="en-US" sz="1000" dirty="0">
                <a:solidFill>
                  <a:schemeClr val="tx1"/>
                </a:solidFill>
              </a:rPr>
              <a:t>”: is a combination of </a:t>
            </a:r>
            <a:r>
              <a:rPr lang="en-US" sz="1000" dirty="0" smtClean="0">
                <a:solidFill>
                  <a:schemeClr val="tx1"/>
                </a:solidFill>
              </a:rPr>
              <a:t>both options above</a:t>
            </a:r>
          </a:p>
          <a:p>
            <a:pPr>
              <a:spcAft>
                <a:spcPts val="600"/>
              </a:spcAft>
            </a:pPr>
            <a:endParaRPr lang="en-US" sz="600" dirty="0" smtClean="0">
              <a:solidFill>
                <a:schemeClr val="tx1"/>
              </a:solidFill>
            </a:endParaRPr>
          </a:p>
          <a:p>
            <a:pPr marL="182563" indent="-182563"/>
            <a:r>
              <a:rPr lang="en-US" sz="1000" dirty="0" smtClean="0">
                <a:solidFill>
                  <a:schemeClr val="tx1"/>
                </a:solidFill>
              </a:rPr>
              <a:t>1.  Start from a generated R Markdown (.</a:t>
            </a:r>
            <a:r>
              <a:rPr lang="en-US" sz="1000" dirty="0" err="1" smtClean="0">
                <a:solidFill>
                  <a:schemeClr val="tx1"/>
                </a:solidFill>
              </a:rPr>
              <a:t>Rmd</a:t>
            </a:r>
            <a:r>
              <a:rPr lang="en-US" sz="1000" dirty="0" smtClean="0">
                <a:solidFill>
                  <a:schemeClr val="tx1"/>
                </a:solidFill>
              </a:rPr>
              <a:t>):</a:t>
            </a:r>
          </a:p>
          <a:p>
            <a:pPr marL="1524000" indent="-1350963">
              <a:spcAft>
                <a:spcPts val="600"/>
              </a:spcAft>
            </a:pP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lang="en-US" sz="1000" b="1" dirty="0" err="1" smtClean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pmx_report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dirty="0" smtClean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"DiagnosticPlots1"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         </a:t>
            </a:r>
            <a:r>
              <a:rPr lang="en-US" sz="10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save_dir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work_dir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dirty="0" smtClean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"both"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82563" indent="-182563">
              <a:spcAft>
                <a:spcPts val="60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2.  Modify </a:t>
            </a:r>
            <a:r>
              <a:rPr lang="en-US" sz="1000" dirty="0" smtClean="0">
                <a:solidFill>
                  <a:schemeClr val="tx1"/>
                </a:solidFill>
              </a:rPr>
              <a:t>resulting R Markdown (</a:t>
            </a:r>
            <a:r>
              <a:rPr lang="en-US" sz="1000" i="1" dirty="0" smtClean="0">
                <a:solidFill>
                  <a:schemeClr val="tx1"/>
                </a:solidFill>
              </a:rPr>
              <a:t>Diagnostic_plots1.Rmd)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as desired (e.g. change the size, settings of some figures) </a:t>
            </a:r>
            <a:r>
              <a:rPr lang="en-US" sz="1000" dirty="0" smtClean="0">
                <a:solidFill>
                  <a:schemeClr val="tx1"/>
                </a:solidFill>
              </a:rPr>
              <a:t>into new template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3.  Create a report using the customized template:</a:t>
            </a:r>
          </a:p>
          <a:p>
            <a:pPr marL="990600" indent="-817563">
              <a:spcAft>
                <a:spcPts val="600"/>
              </a:spcAft>
            </a:pP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lang="en-US" sz="1000" b="1" dirty="0" err="1" smtClean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pmx_report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dirty="0" smtClean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"DiagnosticPlots2"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save_dir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work_dir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dirty="0" smtClean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"report", </a:t>
            </a:r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sz="1000" dirty="0" smtClean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file.path</a:t>
            </a:r>
            <a:r>
              <a:rPr lang="en-US" sz="1000" dirty="0" smtClean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work_dir</a:t>
            </a:r>
            <a:r>
              <a:rPr lang="en-US" sz="1000" dirty="0" smtClean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"DiagnosticPlots2.Rmd")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3" name="Round Same Side Corner Rectangle 302"/>
          <p:cNvSpPr/>
          <p:nvPr/>
        </p:nvSpPr>
        <p:spPr>
          <a:xfrm>
            <a:off x="4809649" y="4234233"/>
            <a:ext cx="4367052" cy="237600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938" lvl="1" algn="ctr"/>
            <a:r>
              <a:rPr lang="en-US" sz="1200" b="1" dirty="0" smtClean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Automated Diagnostics Report</a:t>
            </a:r>
            <a:endParaRPr lang="en-US" sz="1200" b="1" dirty="0">
              <a:solidFill>
                <a:schemeClr val="bg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4809356" y="356506"/>
            <a:ext cx="8845143" cy="38182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Default plots visualized using the functions </a:t>
            </a:r>
            <a:r>
              <a:rPr lang="en-US" sz="1000" b="1" dirty="0" err="1" smtClean="0">
                <a:solidFill>
                  <a:schemeClr val="tx1"/>
                </a:solidFill>
              </a:rPr>
              <a:t>pmx_plot_xx</a:t>
            </a:r>
            <a:r>
              <a:rPr lang="en-US" sz="1000" b="1" dirty="0" smtClean="0">
                <a:solidFill>
                  <a:schemeClr val="tx1"/>
                </a:solidFill>
              </a:rPr>
              <a:t>()</a:t>
            </a:r>
            <a:r>
              <a:rPr lang="en-US" sz="1000" dirty="0" smtClean="0">
                <a:solidFill>
                  <a:schemeClr val="tx1"/>
                </a:solidFill>
              </a:rPr>
              <a:t>, where xx is a placeholder for the plot name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Use of %&gt;% operator on controller to generate diagnostics plot  </a:t>
            </a: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 </a:t>
            </a: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pmx_plot_npde_pred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List of </a:t>
            </a:r>
            <a:r>
              <a:rPr lang="en-US" sz="1000" dirty="0" smtClean="0">
                <a:solidFill>
                  <a:schemeClr val="tx1"/>
                </a:solidFill>
              </a:rPr>
              <a:t>plot names </a:t>
            </a:r>
            <a:r>
              <a:rPr lang="en-US" sz="1000" b="1" dirty="0" smtClean="0">
                <a:solidFill>
                  <a:schemeClr val="tx1"/>
                </a:solidFill>
              </a:rPr>
              <a:t>xx</a:t>
            </a:r>
            <a:r>
              <a:rPr lang="en-US" sz="1000" dirty="0" smtClean="0">
                <a:solidFill>
                  <a:schemeClr val="tx1"/>
                </a:solidFill>
              </a:rPr>
              <a:t> available by printing the controller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42" name="Round Same Side Corner Rectangle 341"/>
          <p:cNvSpPr/>
          <p:nvPr/>
        </p:nvSpPr>
        <p:spPr>
          <a:xfrm>
            <a:off x="4809356" y="108414"/>
            <a:ext cx="8848029" cy="301894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938" lvl="1" algn="ctr"/>
            <a:r>
              <a:rPr lang="en-US" sz="1200" b="1" dirty="0" smtClean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Default Plots</a:t>
            </a:r>
            <a:endParaRPr lang="en-US" sz="1200" b="1" dirty="0">
              <a:solidFill>
                <a:schemeClr val="bg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8" name="Round Same Side Corner Rectangle 117"/>
          <p:cNvSpPr/>
          <p:nvPr/>
        </p:nvSpPr>
        <p:spPr>
          <a:xfrm>
            <a:off x="340930" y="2383253"/>
            <a:ext cx="4316876" cy="237600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938" lvl="1" algn="ctr"/>
            <a:r>
              <a:rPr lang="en-US" sz="1200" b="1" dirty="0" err="1" smtClean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Monolix</a:t>
            </a:r>
            <a:r>
              <a:rPr lang="en-US" sz="1200" b="1" dirty="0" smtClean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Requirements</a:t>
            </a:r>
            <a:endParaRPr lang="en-US" sz="1200" b="1" dirty="0">
              <a:solidFill>
                <a:schemeClr val="bg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816198" y="7745630"/>
            <a:ext cx="4358759" cy="2462650"/>
            <a:chOff x="4816197" y="4468504"/>
            <a:chExt cx="4358759" cy="2462650"/>
          </a:xfrm>
        </p:grpSpPr>
        <p:sp>
          <p:nvSpPr>
            <p:cNvPr id="204" name="Round Same Side Corner Rectangle 203"/>
            <p:cNvSpPr/>
            <p:nvPr/>
          </p:nvSpPr>
          <p:spPr>
            <a:xfrm>
              <a:off x="4816197" y="4468504"/>
              <a:ext cx="4358758" cy="237600"/>
            </a:xfrm>
            <a:prstGeom prst="round2Same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938" lvl="1" algn="ctr"/>
              <a:r>
                <a:rPr lang="en-US" sz="1200" b="1" dirty="0" smtClean="0">
                  <a:solidFill>
                    <a:schemeClr val="bg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Visual Predictive </a:t>
              </a:r>
              <a:r>
                <a:rPr lang="en-US" sz="1200" b="1" dirty="0">
                  <a:solidFill>
                    <a:schemeClr val="bg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  <a:r>
                <a:rPr lang="en-US" sz="1200" b="1" dirty="0" smtClean="0">
                  <a:solidFill>
                    <a:schemeClr val="bg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heck (VPC)</a:t>
              </a:r>
              <a:endParaRPr lang="en-US" sz="1200" b="1" dirty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4819246" y="4706409"/>
              <a:ext cx="4355710" cy="22247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To produce the VPC, a </a:t>
              </a:r>
              <a:r>
                <a:rPr lang="en-US" sz="1000" dirty="0">
                  <a:solidFill>
                    <a:schemeClr val="tx1"/>
                  </a:solidFill>
                </a:rPr>
                <a:t>simulation </a:t>
              </a:r>
              <a:r>
                <a:rPr lang="en-US" sz="1000" dirty="0" smtClean="0">
                  <a:solidFill>
                    <a:schemeClr val="tx1"/>
                  </a:solidFill>
                </a:rPr>
                <a:t>file is required (e.g. </a:t>
              </a:r>
              <a:r>
                <a:rPr lang="en-US" sz="1000" i="1" dirty="0" smtClean="0">
                  <a:solidFill>
                    <a:schemeClr val="tx1"/>
                  </a:solidFill>
                </a:rPr>
                <a:t>sim.csv</a:t>
              </a:r>
              <a:r>
                <a:rPr lang="en-US" sz="1000" dirty="0" smtClean="0">
                  <a:solidFill>
                    <a:schemeClr val="tx1"/>
                  </a:solidFill>
                </a:rPr>
                <a:t>), with </a:t>
              </a:r>
              <a:r>
                <a:rPr lang="en-US" sz="1000" dirty="0">
                  <a:solidFill>
                    <a:schemeClr val="tx1"/>
                  </a:solidFill>
                </a:rPr>
                <a:t>(at least) the following </a:t>
              </a:r>
              <a:r>
                <a:rPr lang="en-US" sz="1000" dirty="0" smtClean="0">
                  <a:solidFill>
                    <a:schemeClr val="tx1"/>
                  </a:solidFill>
                </a:rPr>
                <a:t>columns: ID (individual identifiers), REP (simulation </a:t>
              </a:r>
              <a:r>
                <a:rPr lang="en-US" sz="1000" dirty="0">
                  <a:solidFill>
                    <a:schemeClr val="tx1"/>
                  </a:solidFill>
                </a:rPr>
                <a:t>replicate </a:t>
              </a:r>
              <a:r>
                <a:rPr lang="en-US" sz="1000" dirty="0" smtClean="0">
                  <a:solidFill>
                    <a:schemeClr val="tx1"/>
                  </a:solidFill>
                </a:rPr>
                <a:t>number), TIME, DV (dependent variable)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Create a simulation object to </a:t>
              </a:r>
              <a:r>
                <a:rPr lang="en-US" sz="1000" dirty="0">
                  <a:solidFill>
                    <a:schemeClr val="tx1"/>
                  </a:solidFill>
                </a:rPr>
                <a:t>u</a:t>
              </a:r>
              <a:r>
                <a:rPr lang="en-US" sz="1000" dirty="0" smtClean="0">
                  <a:solidFill>
                    <a:schemeClr val="tx1"/>
                  </a:solidFill>
                </a:rPr>
                <a:t>se as argument in Controller creation:</a:t>
              </a:r>
            </a:p>
            <a:p>
              <a:pPr marL="182563" algn="just">
                <a:spcAft>
                  <a:spcPts val="600"/>
                </a:spcAft>
              </a:pPr>
              <a:r>
                <a:rPr lang="en-US" sz="1000" dirty="0" smtClean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sim </a:t>
              </a:r>
              <a:r>
                <a:rPr lang="en-US" sz="1000" dirty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000" b="1" dirty="0" err="1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pmx_sim</a:t>
              </a:r>
              <a:r>
                <a:rPr lang="en-US" sz="10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000" dirty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 </a:t>
              </a:r>
              <a:r>
                <a:rPr lang="en-US" sz="1000" dirty="0" smtClean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000" dirty="0">
                  <a:solidFill>
                    <a:srgbClr val="4F9A0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"sim.csv"</a:t>
              </a:r>
              <a:r>
                <a:rPr lang="en-US" sz="10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000" dirty="0" err="1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irun</a:t>
              </a:r>
              <a:r>
                <a:rPr lang="en-US" sz="1000" dirty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</a:t>
              </a:r>
              <a:r>
                <a:rPr lang="en-US" sz="1000" dirty="0">
                  <a:solidFill>
                    <a:srgbClr val="4F9A0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"rep"</a:t>
              </a:r>
              <a:r>
                <a:rPr lang="en-US" sz="10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000" dirty="0" err="1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idv</a:t>
              </a:r>
              <a:r>
                <a:rPr lang="en-US" sz="1000" dirty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000" dirty="0">
                  <a:solidFill>
                    <a:srgbClr val="4F9A0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"TIME</a:t>
              </a:r>
              <a:r>
                <a:rPr lang="en-US" sz="1000" dirty="0" smtClean="0">
                  <a:solidFill>
                    <a:srgbClr val="4F9A0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  <a:r>
                <a:rPr lang="en-US" sz="10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rgbClr val="000000"/>
                  </a:solidFill>
                  <a:cs typeface="Consolas" panose="020B0609020204030204" pitchFamily="49" charset="0"/>
                </a:rPr>
                <a:t>Change bins:</a:t>
              </a:r>
            </a:p>
            <a:p>
              <a:pPr marL="177800" algn="just">
                <a:spcAft>
                  <a:spcPts val="600"/>
                </a:spcAft>
              </a:pPr>
              <a:r>
                <a:rPr lang="en-US" sz="1000" b="1" dirty="0" err="1" smtClean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pmx_plot_vpc</a:t>
              </a:r>
              <a:r>
                <a:rPr lang="en-US" sz="10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000" dirty="0" smtClean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bin = </a:t>
              </a:r>
              <a:r>
                <a:rPr lang="en-US" sz="1000" b="1" dirty="0" err="1" smtClean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pmx_vpc_bin</a:t>
              </a:r>
              <a:r>
                <a:rPr lang="en-US" sz="10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000" dirty="0" smtClean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style=</a:t>
              </a:r>
              <a:r>
                <a:rPr lang="en-US" sz="1000" dirty="0" smtClean="0">
                  <a:solidFill>
                    <a:srgbClr val="4F9A0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"equal"</a:t>
              </a:r>
              <a:r>
                <a:rPr lang="en-US" sz="10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000" dirty="0" smtClean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n=</a:t>
              </a:r>
              <a:r>
                <a:rPr lang="en-US" sz="1000" dirty="0" smtClean="0">
                  <a:solidFill>
                    <a:srgbClr val="0000C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r>
                <a:rPr lang="en-US" sz="10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rgbClr val="000000"/>
                  </a:solidFill>
                  <a:cs typeface="Consolas" panose="020B0609020204030204" pitchFamily="49" charset="0"/>
                </a:rPr>
                <a:t>Change prediction and confidence intervals, data points properties:</a:t>
              </a:r>
            </a:p>
            <a:p>
              <a:pPr marL="177800" algn="just"/>
              <a:r>
                <a:rPr lang="en-US" sz="1000" b="1" dirty="0" err="1" smtClean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pmx_plot_vpc</a:t>
              </a:r>
              <a:r>
                <a:rPr lang="en-US" sz="1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000" dirty="0" smtClean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type</a:t>
              </a:r>
              <a:r>
                <a:rPr lang="en-US" sz="1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1000" dirty="0" smtClean="0">
                  <a:solidFill>
                    <a:srgbClr val="4F9A0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"percentile"</a:t>
              </a:r>
              <a:r>
                <a:rPr lang="en-US" sz="1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</a:p>
            <a:p>
              <a:pPr marL="628650" algn="just"/>
              <a:r>
                <a:rPr lang="en-US" sz="1000" dirty="0" smtClean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pi</a:t>
              </a:r>
              <a:r>
                <a:rPr lang="en-US" sz="1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=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pmx_vpc_pi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interval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c(0.1,0.9</a:t>
              </a:r>
              <a:r>
                <a:rPr lang="en-US" sz="1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</a:p>
            <a:p>
              <a:pPr marL="628650" algn="just"/>
              <a:r>
                <a:rPr lang="en-US" sz="1000" dirty="0" smtClean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ci</a:t>
              </a:r>
              <a:r>
                <a:rPr lang="en-US" sz="1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=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pmx_vpc_ci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interval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c(0.1,0.9</a:t>
              </a:r>
              <a:r>
                <a:rPr lang="en-US" sz="1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pPr marL="628650" algn="just"/>
              <a:r>
                <a:rPr lang="en-US" sz="1000" dirty="0" err="1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pmx_vpc_obs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color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000" dirty="0">
                  <a:solidFill>
                    <a:srgbClr val="4F9A0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"blue"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shape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=18, </a:t>
              </a:r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=2</a:t>
              </a:r>
              <a:r>
                <a:rPr lang="en-US" sz="1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  <a:endPara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06" name="TextBox 205"/>
          <p:cNvSpPr txBox="1"/>
          <p:nvPr/>
        </p:nvSpPr>
        <p:spPr>
          <a:xfrm>
            <a:off x="338491" y="8287400"/>
            <a:ext cx="4325644" cy="202624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Multiple-endpoint models (PKPD models)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340930" y="7190106"/>
            <a:ext cx="4320000" cy="10900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Models fitted with </a:t>
            </a:r>
            <a:r>
              <a:rPr lang="en-US" sz="1000" dirty="0" err="1" smtClean="0">
                <a:solidFill>
                  <a:schemeClr val="tx1"/>
                </a:solidFill>
              </a:rPr>
              <a:t>Monolix</a:t>
            </a:r>
            <a:r>
              <a:rPr lang="en-US" sz="1000" dirty="0" smtClean="0">
                <a:solidFill>
                  <a:schemeClr val="tx1"/>
                </a:solidFill>
              </a:rPr>
              <a:t>, i.e., </a:t>
            </a:r>
            <a:r>
              <a:rPr lang="en-US" sz="1000" dirty="0" smtClean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 </a:t>
            </a:r>
            <a:r>
              <a:rPr lang="en-US" sz="10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000" dirty="0" smtClean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'mlx</a:t>
            </a:r>
            <a:r>
              <a:rPr lang="en-US" sz="10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717550" indent="-538163">
              <a:spcAft>
                <a:spcPts val="600"/>
              </a:spcAft>
            </a:pPr>
            <a:r>
              <a:rPr lang="en-US" sz="1000" b="1" dirty="0" err="1" smtClean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pmx_mlx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directory, input, dv, </a:t>
            </a: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dvid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cats, </a:t>
            </a: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conts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    </a:t>
            </a: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strats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occ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settings, endpoint, sim, </a:t>
            </a: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bloq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A</a:t>
            </a:r>
            <a:r>
              <a:rPr lang="en-US" sz="1000" dirty="0" smtClean="0">
                <a:solidFill>
                  <a:schemeClr val="tx1"/>
                </a:solidFill>
              </a:rPr>
              <a:t>utomatic parsing of .</a:t>
            </a:r>
            <a:r>
              <a:rPr lang="en-US" sz="1000" dirty="0" err="1" smtClean="0">
                <a:solidFill>
                  <a:schemeClr val="tx1"/>
                </a:solidFill>
              </a:rPr>
              <a:t>mlxtran</a:t>
            </a:r>
            <a:r>
              <a:rPr lang="en-US" sz="1000" dirty="0" smtClean="0">
                <a:solidFill>
                  <a:schemeClr val="tx1"/>
                </a:solidFill>
              </a:rPr>
              <a:t> files:</a:t>
            </a:r>
          </a:p>
          <a:p>
            <a:pPr marL="179388"/>
            <a:r>
              <a:rPr lang="en-US" sz="1000" b="1" dirty="0" err="1" smtClean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pmx_mlxtran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file_name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call, endpoint)</a:t>
            </a:r>
          </a:p>
          <a:p>
            <a:pPr marL="179388"/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file_name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path to .</a:t>
            </a:r>
            <a:r>
              <a:rPr lang="en-US" sz="1000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mlxtran</a:t>
            </a: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 file (</a:t>
            </a:r>
            <a:r>
              <a:rPr lang="en-US" sz="1000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Monolix</a:t>
            </a: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 project)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340930" y="7034553"/>
            <a:ext cx="4320000" cy="20160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1100" dirty="0" smtClean="0"/>
              <a:t>Simplified Controller Creation</a:t>
            </a:r>
            <a:endParaRPr lang="en-US" sz="1100" dirty="0"/>
          </a:p>
        </p:txBody>
      </p:sp>
      <p:pic>
        <p:nvPicPr>
          <p:cNvPr id="222" name="Picture 2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91" y="46169"/>
            <a:ext cx="1443089" cy="693544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 rotWithShape="1">
          <a:blip r:embed="rId4"/>
          <a:srcRect l="1" t="6908" r="70040" b="14052"/>
          <a:stretch/>
        </p:blipFill>
        <p:spPr>
          <a:xfrm>
            <a:off x="12215856" y="1420314"/>
            <a:ext cx="1419489" cy="126619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698995" y="1179372"/>
            <a:ext cx="16658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pmx_plot_eta_matrix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12261629" y="1179372"/>
            <a:ext cx="1454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pmx_plot_eta_box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5989733" y="3098336"/>
            <a:ext cx="17153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pmx_plot_vpc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[Arguments]</a:t>
            </a:r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1000" dirty="0" err="1" smtClean="0">
                <a:cs typeface="Consolas" panose="020B0609020204030204" pitchFamily="49" charset="0"/>
              </a:rPr>
              <a:t>ctr</a:t>
            </a:r>
            <a:r>
              <a:rPr lang="en-US" sz="1000" dirty="0" smtClean="0">
                <a:cs typeface="Consolas" panose="020B0609020204030204" pitchFamily="49" charset="0"/>
              </a:rPr>
              <a:t>, type, </a:t>
            </a:r>
            <a:r>
              <a:rPr lang="en-US" sz="1000" dirty="0" err="1" smtClean="0">
                <a:cs typeface="Consolas" panose="020B0609020204030204" pitchFamily="49" charset="0"/>
              </a:rPr>
              <a:t>idv</a:t>
            </a:r>
            <a:r>
              <a:rPr lang="en-US" sz="1000" dirty="0" smtClean="0">
                <a:cs typeface="Consolas" panose="020B0609020204030204" pitchFamily="49" charset="0"/>
              </a:rPr>
              <a:t>, </a:t>
            </a:r>
            <a:r>
              <a:rPr lang="en-US" sz="1000" dirty="0" err="1" smtClean="0">
                <a:cs typeface="Consolas" panose="020B0609020204030204" pitchFamily="49" charset="0"/>
              </a:rPr>
              <a:t>obs</a:t>
            </a:r>
            <a:r>
              <a:rPr lang="en-US" sz="1000" dirty="0" smtClean="0">
                <a:cs typeface="Consolas" panose="020B0609020204030204" pitchFamily="49" charset="0"/>
              </a:rPr>
              <a:t>, pi, ci, rug, bin, </a:t>
            </a:r>
            <a:r>
              <a:rPr lang="en-US" sz="1000" dirty="0" err="1" smtClean="0">
                <a:cs typeface="Consolas" panose="020B0609020204030204" pitchFamily="49" charset="0"/>
              </a:rPr>
              <a:t>is.legend</a:t>
            </a:r>
            <a:r>
              <a:rPr lang="en-US" sz="1000" dirty="0" smtClean="0">
                <a:cs typeface="Consolas" panose="020B0609020204030204" pitchFamily="49" charset="0"/>
              </a:rPr>
              <a:t>, </a:t>
            </a:r>
            <a:r>
              <a:rPr lang="en-US" sz="1000" dirty="0" err="1" smtClean="0">
                <a:cs typeface="Consolas" panose="020B0609020204030204" pitchFamily="49" charset="0"/>
              </a:rPr>
              <a:t>dname</a:t>
            </a:r>
            <a:endParaRPr lang="en-US" sz="1000" dirty="0" smtClean="0">
              <a:cs typeface="Consolas" panose="020B0609020204030204" pitchFamily="49" charset="0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7737475" y="1041300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pmx_plot_eta_conts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9082750" y="3098336"/>
            <a:ext cx="1668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cs typeface="Consolas" panose="020B0609020204030204" pitchFamily="49" charset="0"/>
              </a:rPr>
              <a:t>Several pages of plots are generated:</a:t>
            </a:r>
          </a:p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pmx_plot_individual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npage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1,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facets=list(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nrow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=3,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ncol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=2))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89733" y="1331744"/>
            <a:ext cx="202396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pmx_plot_npde_pred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pmx_plot_npde_time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pmx_plot_iwres_ipred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pmx_plot_iwres_time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pmx_plot_abs_iwres_ipred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pmx_plot_abs_iwres_ipred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pmx_plot_dv_pred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pmx_plot_dv_ipred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2475" y="1072357"/>
            <a:ext cx="1122959" cy="90925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2475" y="1976572"/>
            <a:ext cx="1122959" cy="870408"/>
          </a:xfrm>
          <a:prstGeom prst="rect">
            <a:avLst/>
          </a:prstGeom>
        </p:spPr>
      </p:pic>
      <p:sp>
        <p:nvSpPr>
          <p:cNvPr id="238" name="TextBox 237"/>
          <p:cNvSpPr txBox="1"/>
          <p:nvPr/>
        </p:nvSpPr>
        <p:spPr>
          <a:xfrm>
            <a:off x="4809357" y="896954"/>
            <a:ext cx="2901794" cy="15933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1100" dirty="0" smtClean="0"/>
              <a:t>Scatter plots</a:t>
            </a:r>
            <a:endParaRPr lang="en-US" sz="1100" dirty="0"/>
          </a:p>
        </p:txBody>
      </p:sp>
      <p:sp>
        <p:nvSpPr>
          <p:cNvPr id="239" name="TextBox 238"/>
          <p:cNvSpPr txBox="1"/>
          <p:nvPr/>
        </p:nvSpPr>
        <p:spPr>
          <a:xfrm>
            <a:off x="4809356" y="2885281"/>
            <a:ext cx="2901794" cy="15840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1100" dirty="0" smtClean="0"/>
              <a:t>VPC</a:t>
            </a:r>
            <a:endParaRPr lang="en-US" sz="1100" dirty="0"/>
          </a:p>
        </p:txBody>
      </p:sp>
      <p:sp>
        <p:nvSpPr>
          <p:cNvPr id="240" name="TextBox 239"/>
          <p:cNvSpPr txBox="1"/>
          <p:nvPr/>
        </p:nvSpPr>
        <p:spPr>
          <a:xfrm>
            <a:off x="7826100" y="896954"/>
            <a:ext cx="2880000" cy="15933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1100" dirty="0" smtClean="0"/>
              <a:t>Covariate plots</a:t>
            </a:r>
            <a:endParaRPr lang="en-US" sz="11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63557" y="1289463"/>
            <a:ext cx="1220169" cy="153239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2475" y="3081251"/>
            <a:ext cx="1157547" cy="1044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44279" y="1286296"/>
            <a:ext cx="1232422" cy="1534673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93263" y="1422980"/>
            <a:ext cx="1374068" cy="1282119"/>
          </a:xfrm>
          <a:prstGeom prst="rect">
            <a:avLst/>
          </a:prstGeom>
        </p:spPr>
      </p:pic>
      <p:sp>
        <p:nvSpPr>
          <p:cNvPr id="246" name="TextBox 245"/>
          <p:cNvSpPr txBox="1"/>
          <p:nvPr/>
        </p:nvSpPr>
        <p:spPr>
          <a:xfrm>
            <a:off x="9280981" y="1041300"/>
            <a:ext cx="1524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pmx_plot_eta_cats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7826100" y="2885281"/>
            <a:ext cx="2880000" cy="15840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1100" dirty="0" smtClean="0"/>
              <a:t>Individual plots</a:t>
            </a:r>
            <a:endParaRPr lang="en-US" sz="1100" dirty="0"/>
          </a:p>
        </p:txBody>
      </p:sp>
      <p:sp>
        <p:nvSpPr>
          <p:cNvPr id="251" name="TextBox 250"/>
          <p:cNvSpPr txBox="1"/>
          <p:nvPr/>
        </p:nvSpPr>
        <p:spPr>
          <a:xfrm>
            <a:off x="10780900" y="896954"/>
            <a:ext cx="2880000" cy="15840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1100" dirty="0" smtClean="0"/>
              <a:t>EBE-based plots</a:t>
            </a:r>
            <a:r>
              <a:rPr lang="en-US" sz="1100" baseline="30000" dirty="0" smtClean="0"/>
              <a:t>1</a:t>
            </a:r>
            <a:endParaRPr lang="en-US" sz="1100" baseline="30000" dirty="0"/>
          </a:p>
        </p:txBody>
      </p:sp>
      <p:sp>
        <p:nvSpPr>
          <p:cNvPr id="254" name="TextBox 253"/>
          <p:cNvSpPr txBox="1"/>
          <p:nvPr/>
        </p:nvSpPr>
        <p:spPr>
          <a:xfrm>
            <a:off x="10767657" y="2885281"/>
            <a:ext cx="2880000" cy="15840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1100" dirty="0" smtClean="0"/>
              <a:t>QQ-plots and density plots</a:t>
            </a:r>
            <a:r>
              <a:rPr lang="en-US" sz="1100" baseline="30000" dirty="0" smtClean="0"/>
              <a:t>2</a:t>
            </a:r>
            <a:endParaRPr lang="en-US" sz="1100" baseline="30000" dirty="0"/>
          </a:p>
        </p:txBody>
      </p:sp>
      <p:sp>
        <p:nvSpPr>
          <p:cNvPr id="255" name="TextBox 254"/>
          <p:cNvSpPr txBox="1"/>
          <p:nvPr/>
        </p:nvSpPr>
        <p:spPr>
          <a:xfrm>
            <a:off x="11861954" y="3098336"/>
            <a:ext cx="166584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pmx_plot_eta_hist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pmx_plot_eta_qq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pmx_plot_npde_qq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pmx_plot_iwres_qq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pmx_plot_iwres_dens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80900" y="3080302"/>
            <a:ext cx="1081054" cy="1045898"/>
          </a:xfrm>
          <a:prstGeom prst="rect">
            <a:avLst/>
          </a:prstGeom>
        </p:spPr>
      </p:pic>
      <p:sp>
        <p:nvSpPr>
          <p:cNvPr id="256" name="TextBox 255"/>
          <p:cNvSpPr txBox="1"/>
          <p:nvPr/>
        </p:nvSpPr>
        <p:spPr>
          <a:xfrm>
            <a:off x="4809648" y="5907207"/>
            <a:ext cx="4365307" cy="20160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1100" dirty="0" smtClean="0"/>
              <a:t>Report Customization: Create </a:t>
            </a:r>
            <a:r>
              <a:rPr lang="en-US" sz="1100" dirty="0" smtClean="0"/>
              <a:t>Custom </a:t>
            </a:r>
            <a:r>
              <a:rPr lang="en-US" sz="1100" dirty="0"/>
              <a:t>T</a:t>
            </a:r>
            <a:r>
              <a:rPr lang="en-US" sz="1100" dirty="0" smtClean="0"/>
              <a:t>emplate</a:t>
            </a:r>
            <a:endParaRPr lang="en-US" sz="1100" dirty="0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42683" y="3080302"/>
            <a:ext cx="1169866" cy="1053773"/>
          </a:xfrm>
          <a:prstGeom prst="rect">
            <a:avLst/>
          </a:prstGeom>
        </p:spPr>
      </p:pic>
      <p:sp>
        <p:nvSpPr>
          <p:cNvPr id="257" name="Round Same Side Corner Rectangle 256"/>
          <p:cNvSpPr/>
          <p:nvPr/>
        </p:nvSpPr>
        <p:spPr>
          <a:xfrm>
            <a:off x="9337852" y="6782554"/>
            <a:ext cx="4320001" cy="237600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938" lvl="1" algn="ctr"/>
            <a:r>
              <a:rPr lang="en-US" sz="1200" b="1" dirty="0" smtClean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Stratification and Filtering</a:t>
            </a:r>
            <a:endParaRPr lang="en-US" sz="1200" b="1" dirty="0">
              <a:solidFill>
                <a:schemeClr val="bg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340900" y="7020154"/>
            <a:ext cx="235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cs typeface="Consolas" panose="020B0609020204030204" pitchFamily="49" charset="0"/>
              </a:rPr>
              <a:t>Two ways of </a:t>
            </a:r>
            <a:r>
              <a:rPr lang="en-US" sz="1000" b="1" dirty="0">
                <a:cs typeface="Consolas" panose="020B0609020204030204" pitchFamily="49" charset="0"/>
              </a:rPr>
              <a:t>stratifying</a:t>
            </a:r>
            <a:r>
              <a:rPr lang="en-US" sz="1000" dirty="0">
                <a:cs typeface="Consolas" panose="020B0609020204030204" pitchFamily="49" charset="0"/>
              </a:rPr>
              <a:t> a plot:</a:t>
            </a:r>
          </a:p>
          <a:p>
            <a:pPr marL="90488" indent="-90488"/>
            <a:r>
              <a:rPr lang="en-US" sz="1000" dirty="0" smtClean="0">
                <a:cs typeface="Consolas" panose="020B0609020204030204" pitchFamily="49" charset="0"/>
              </a:rPr>
              <a:t>1. using </a:t>
            </a:r>
            <a:r>
              <a:rPr lang="en-US" sz="1000" dirty="0">
                <a:cs typeface="Consolas" panose="020B0609020204030204" pitchFamily="49" charset="0"/>
              </a:rPr>
              <a:t>the stratification function by categorical covariates </a:t>
            </a:r>
            <a:r>
              <a:rPr lang="en-US" sz="1000" dirty="0" smtClean="0">
                <a:cs typeface="Consolas" panose="020B0609020204030204" pitchFamily="49" charset="0"/>
              </a:rPr>
              <a:t>and </a:t>
            </a:r>
            <a:r>
              <a:rPr lang="en-US" sz="1000" dirty="0">
                <a:cs typeface="Consolas" panose="020B0609020204030204" pitchFamily="49" charset="0"/>
              </a:rPr>
              <a:t>providing the plot name in argument:</a:t>
            </a:r>
          </a:p>
          <a:p>
            <a:pPr>
              <a:spcAft>
                <a:spcPts val="600"/>
              </a:spcAft>
            </a:pPr>
            <a:r>
              <a:rPr lang="en-US" sz="1000" b="1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pmx_plot_cats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npde_time</a:t>
            </a:r>
            <a:r>
              <a:rPr lang="en-US" sz="1000" dirty="0" smtClean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00" dirty="0" smtClean="0">
              <a:cs typeface="Consolas" panose="020B0609020204030204" pitchFamily="49" charset="0"/>
            </a:endParaRPr>
          </a:p>
          <a:p>
            <a:pPr marL="90488" indent="-90488"/>
            <a:r>
              <a:rPr lang="en-US" sz="1000" dirty="0" smtClean="0">
                <a:cs typeface="Consolas" panose="020B0609020204030204" pitchFamily="49" charset="0"/>
              </a:rPr>
              <a:t>2. using arguments </a:t>
            </a:r>
            <a:r>
              <a:rPr lang="en-US" sz="1000" i="1" dirty="0" err="1" smtClean="0">
                <a:cs typeface="Consolas" panose="020B0609020204030204" pitchFamily="49" charset="0"/>
              </a:rPr>
              <a:t>strat.facet</a:t>
            </a:r>
            <a:r>
              <a:rPr lang="en-US" sz="1000" dirty="0" smtClean="0">
                <a:cs typeface="Consolas" panose="020B0609020204030204" pitchFamily="49" charset="0"/>
              </a:rPr>
              <a:t> (discrete) or </a:t>
            </a:r>
            <a:r>
              <a:rPr lang="en-US" sz="1000" i="1" dirty="0" err="1" smtClean="0">
                <a:cs typeface="Consolas" panose="020B0609020204030204" pitchFamily="49" charset="0"/>
              </a:rPr>
              <a:t>strat.color</a:t>
            </a:r>
            <a:r>
              <a:rPr lang="en-US" sz="1000" dirty="0" smtClean="0">
                <a:cs typeface="Consolas" panose="020B0609020204030204" pitchFamily="49" charset="0"/>
              </a:rPr>
              <a:t> (continuous) in </a:t>
            </a:r>
            <a:r>
              <a:rPr lang="en-US" sz="1000" i="1" dirty="0" err="1" smtClean="0">
                <a:cs typeface="Consolas" panose="020B0609020204030204" pitchFamily="49" charset="0"/>
              </a:rPr>
              <a:t>pmx_plot_xx</a:t>
            </a:r>
            <a:r>
              <a:rPr lang="en-US" sz="1000" i="1" dirty="0" smtClean="0">
                <a:cs typeface="Consolas" panose="020B0609020204030204" pitchFamily="49" charset="0"/>
              </a:rPr>
              <a:t>()</a:t>
            </a:r>
            <a:r>
              <a:rPr lang="en-US" sz="1000" dirty="0" smtClean="0">
                <a:cs typeface="Consolas" panose="020B0609020204030204" pitchFamily="49" charset="0"/>
              </a:rPr>
              <a:t>. </a:t>
            </a:r>
            <a:endParaRPr lang="en-US" sz="1000" dirty="0" smtClean="0">
              <a:cs typeface="Consolas" panose="020B0609020204030204" pitchFamily="49" charset="0"/>
            </a:endParaRPr>
          </a:p>
          <a:p>
            <a:pPr marL="90488" indent="-90488"/>
            <a:r>
              <a:rPr lang="en-US" sz="1000" dirty="0">
                <a:cs typeface="Consolas" panose="020B0609020204030204" pitchFamily="49" charset="0"/>
              </a:rPr>
              <a:t> </a:t>
            </a:r>
            <a:r>
              <a:rPr lang="en-US" sz="1000" dirty="0" smtClean="0">
                <a:cs typeface="Consolas" panose="020B0609020204030204" pitchFamily="49" charset="0"/>
              </a:rPr>
              <a:t>  </a:t>
            </a:r>
            <a:r>
              <a:rPr lang="en-US" sz="1000" dirty="0" smtClean="0">
                <a:cs typeface="Consolas" panose="020B0609020204030204" pitchFamily="49" charset="0"/>
              </a:rPr>
              <a:t>Allows </a:t>
            </a:r>
            <a:r>
              <a:rPr lang="en-US" sz="1000" dirty="0">
                <a:cs typeface="Consolas" panose="020B0609020204030204" pitchFamily="49" charset="0"/>
              </a:rPr>
              <a:t>two-</a:t>
            </a:r>
            <a:r>
              <a:rPr lang="en-US" sz="1000" dirty="0" err="1">
                <a:cs typeface="Consolas" panose="020B0609020204030204" pitchFamily="49" charset="0"/>
              </a:rPr>
              <a:t>dimentional</a:t>
            </a:r>
            <a:r>
              <a:rPr lang="en-US" sz="1000" dirty="0">
                <a:cs typeface="Consolas" panose="020B0609020204030204" pitchFamily="49" charset="0"/>
              </a:rPr>
              <a:t> stratification: </a:t>
            </a:r>
          </a:p>
          <a:p>
            <a:pPr marL="90488" indent="-90488"/>
            <a:r>
              <a:rPr lang="en-US" sz="1000" b="1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pmx_plot_npde_time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50850"/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strat.facet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 STUD~SEX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00" dirty="0"/>
          </a:p>
        </p:txBody>
      </p:sp>
      <p:sp>
        <p:nvSpPr>
          <p:cNvPr id="261" name="TextBox 260"/>
          <p:cNvSpPr txBox="1"/>
          <p:nvPr/>
        </p:nvSpPr>
        <p:spPr>
          <a:xfrm>
            <a:off x="9295474" y="8967721"/>
            <a:ext cx="43161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cs typeface="Consolas" panose="020B0609020204030204" pitchFamily="49" charset="0"/>
              </a:rPr>
              <a:t>Two ways of </a:t>
            </a:r>
            <a:r>
              <a:rPr lang="en-US" sz="1000" b="1" dirty="0" smtClean="0">
                <a:cs typeface="Consolas" panose="020B0609020204030204" pitchFamily="49" charset="0"/>
              </a:rPr>
              <a:t>filtering</a:t>
            </a:r>
            <a:r>
              <a:rPr lang="en-US" sz="1000" dirty="0" smtClean="0">
                <a:cs typeface="Consolas" panose="020B0609020204030204" pitchFamily="49" charset="0"/>
              </a:rPr>
              <a:t> the data:</a:t>
            </a:r>
            <a:endParaRPr lang="en-US" sz="1000" dirty="0">
              <a:cs typeface="Consolas" panose="020B0609020204030204" pitchFamily="49" charset="0"/>
            </a:endParaRPr>
          </a:p>
          <a:p>
            <a:r>
              <a:rPr lang="en-US" sz="1000" dirty="0" smtClean="0">
                <a:cs typeface="Consolas" panose="020B0609020204030204" pitchFamily="49" charset="0"/>
              </a:rPr>
              <a:t>1. Locally, at the level of a plot:</a:t>
            </a:r>
            <a:endParaRPr lang="en-US" sz="1000" dirty="0">
              <a:cs typeface="Consolas" panose="020B0609020204030204" pitchFamily="49" charset="0"/>
            </a:endParaRPr>
          </a:p>
          <a:p>
            <a:pPr marL="180975"/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lang="en-US" sz="1000" b="1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pmx_plot_dv_pred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895350">
              <a:spcAft>
                <a:spcPts val="600"/>
              </a:spcAft>
            </a:pP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filter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 DV &gt; mean(DV) &amp; PRED &lt; median(PRED)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00" dirty="0" smtClean="0">
              <a:cs typeface="Consolas" panose="020B0609020204030204" pitchFamily="49" charset="0"/>
            </a:endParaRPr>
          </a:p>
          <a:p>
            <a:r>
              <a:rPr lang="en-US" sz="1000" dirty="0" smtClean="0">
                <a:cs typeface="Consolas" panose="020B0609020204030204" pitchFamily="49" charset="0"/>
              </a:rPr>
              <a:t>2. Globally, at the level of the Controller</a:t>
            </a:r>
            <a:r>
              <a:rPr lang="en-US" sz="1000" dirty="0">
                <a:cs typeface="Consolas" panose="020B0609020204030204" pitchFamily="49" charset="0"/>
              </a:rPr>
              <a:t>,</a:t>
            </a:r>
            <a:r>
              <a:rPr lang="en-US" sz="1000" dirty="0" smtClean="0">
                <a:cs typeface="Consolas" panose="020B0609020204030204" pitchFamily="49" charset="0"/>
              </a:rPr>
              <a:t> affecting all subsequent plots: </a:t>
            </a:r>
            <a:endParaRPr lang="en-US" sz="1000" dirty="0">
              <a:cs typeface="Consolas" panose="020B0609020204030204" pitchFamily="49" charset="0"/>
            </a:endParaRPr>
          </a:p>
          <a:p>
            <a:pPr marL="180975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%&gt;% </a:t>
            </a:r>
            <a:r>
              <a:rPr lang="en-US" sz="10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pmx_filter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628650"/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data_set</a:t>
            </a:r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"prediction</a:t>
            </a:r>
            <a:r>
              <a:rPr lang="en-US" sz="1000" dirty="0" smtClean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628650"/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ID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== 5 &amp; TIME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 2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00" dirty="0"/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695315" y="7117923"/>
            <a:ext cx="1832480" cy="2171945"/>
          </a:xfrm>
          <a:prstGeom prst="rect">
            <a:avLst/>
          </a:prstGeom>
        </p:spPr>
      </p:pic>
      <p:sp>
        <p:nvSpPr>
          <p:cNvPr id="266" name="Round Same Side Corner Rectangle 265"/>
          <p:cNvSpPr/>
          <p:nvPr/>
        </p:nvSpPr>
        <p:spPr>
          <a:xfrm>
            <a:off x="340930" y="4234233"/>
            <a:ext cx="4316876" cy="237600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938" lvl="1" algn="ctr"/>
            <a:r>
              <a:rPr lang="en-US" sz="1200" b="1" dirty="0" smtClean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Controller Creation</a:t>
            </a:r>
            <a:endParaRPr lang="en-US" sz="1200" b="1" dirty="0">
              <a:solidFill>
                <a:schemeClr val="bg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344351" y="2606402"/>
            <a:ext cx="4313455" cy="1565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Monolix</a:t>
            </a: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 versions 2016 and later</a:t>
            </a: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Requiring to run the following </a:t>
            </a:r>
            <a:r>
              <a:rPr lang="en-US" sz="1000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Monolix</a:t>
            </a: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 tasks:</a:t>
            </a:r>
            <a:r>
              <a:rPr lang="en-US" sz="1000" dirty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POPULATION PARAMETERS, EBEs, STANDARD ERRORS and PLOTS</a:t>
            </a: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Make sure to export charts data (in </a:t>
            </a:r>
            <a:r>
              <a:rPr lang="en-US" sz="1000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Monolix</a:t>
            </a: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: Settings -&gt; Preferences -&gt; Export -&gt; switch on the </a:t>
            </a:r>
            <a:r>
              <a:rPr lang="en-US" sz="10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Export charts data </a:t>
            </a: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button)</a:t>
            </a: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Select at least the following plots to be displayed and saved: </a:t>
            </a:r>
            <a:r>
              <a:rPr lang="en-US" sz="10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individual fits</a:t>
            </a: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 and </a:t>
            </a:r>
            <a:r>
              <a:rPr lang="en-US" sz="10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scatter plot of the residuals</a:t>
            </a:r>
            <a:endParaRPr lang="en-US" sz="1000" b="1" dirty="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339368" y="8484243"/>
            <a:ext cx="4318438" cy="21734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cs typeface="Consolas" panose="020B0609020204030204" pitchFamily="49" charset="0"/>
              </a:rPr>
              <a:t>ggPMX produces </a:t>
            </a: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one set of </a:t>
            </a:r>
            <a:r>
              <a:rPr lang="en-US" sz="1000" dirty="0">
                <a:solidFill>
                  <a:schemeClr val="tx1"/>
                </a:solidFill>
                <a:cs typeface="Consolas" panose="020B0609020204030204" pitchFamily="49" charset="0"/>
              </a:rPr>
              <a:t>diagnostics </a:t>
            </a: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plots per endpoint </a:t>
            </a:r>
            <a:endParaRPr lang="en-US" sz="1000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Select the </a:t>
            </a:r>
            <a:r>
              <a:rPr lang="en-US" sz="1000" dirty="0">
                <a:solidFill>
                  <a:schemeClr val="tx1"/>
                </a:solidFill>
                <a:cs typeface="Consolas" panose="020B0609020204030204" pitchFamily="49" charset="0"/>
              </a:rPr>
              <a:t>endpoint (if more than </a:t>
            </a: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one) at </a:t>
            </a:r>
            <a:r>
              <a:rPr lang="en-US" sz="1000" dirty="0">
                <a:solidFill>
                  <a:schemeClr val="tx1"/>
                </a:solidFill>
                <a:cs typeface="Consolas" panose="020B0609020204030204" pitchFamily="49" charset="0"/>
              </a:rPr>
              <a:t>the </a:t>
            </a: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level </a:t>
            </a:r>
            <a:r>
              <a:rPr lang="en-US" sz="1000" dirty="0">
                <a:solidFill>
                  <a:schemeClr val="tx1"/>
                </a:solidFill>
                <a:cs typeface="Consolas" panose="020B0609020204030204" pitchFamily="49" charset="0"/>
              </a:rPr>
              <a:t>of the </a:t>
            </a: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Controller -&gt; create </a:t>
            </a:r>
            <a:r>
              <a:rPr lang="en-US" sz="1000" b="1" i="1" dirty="0" smtClean="0">
                <a:solidFill>
                  <a:schemeClr val="tx1"/>
                </a:solidFill>
                <a:cs typeface="Consolas" panose="020B0609020204030204" pitchFamily="49" charset="0"/>
              </a:rPr>
              <a:t>endpoint</a:t>
            </a: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 object with </a:t>
            </a:r>
            <a:r>
              <a:rPr lang="en-US" sz="1000" i="1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pmx_endpoint</a:t>
            </a:r>
            <a:r>
              <a:rPr lang="en-US" sz="1000" i="1" dirty="0" smtClean="0">
                <a:solidFill>
                  <a:schemeClr val="tx1"/>
                </a:solidFill>
                <a:cs typeface="Consolas" panose="020B0609020204030204" pitchFamily="49" charset="0"/>
              </a:rPr>
              <a:t>() </a:t>
            </a: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and pass it to Controller</a:t>
            </a:r>
            <a:r>
              <a:rPr lang="en-US" sz="1000" i="1" dirty="0" smtClean="0">
                <a:solidFill>
                  <a:schemeClr val="tx1"/>
                </a:solidFill>
                <a:cs typeface="Consolas" panose="020B0609020204030204" pitchFamily="49" charset="0"/>
              </a:rPr>
              <a:t>.</a:t>
            </a: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cs typeface="Consolas" panose="020B0609020204030204" pitchFamily="49" charset="0"/>
              </a:rPr>
              <a:t>E</a:t>
            </a: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ndpoint index (</a:t>
            </a:r>
            <a:r>
              <a:rPr lang="en-US" sz="1000" i="1" dirty="0" smtClean="0">
                <a:solidFill>
                  <a:schemeClr val="tx1"/>
                </a:solidFill>
                <a:cs typeface="Consolas" panose="020B0609020204030204" pitchFamily="49" charset="0"/>
              </a:rPr>
              <a:t>code</a:t>
            </a: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) in modeling dataset (usually </a:t>
            </a:r>
            <a:r>
              <a:rPr lang="en-US" sz="1000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dvid</a:t>
            </a: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) should be mapped to </a:t>
            </a:r>
            <a:r>
              <a:rPr lang="en-US" sz="1000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Monolix</a:t>
            </a: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 output index X (</a:t>
            </a:r>
            <a:r>
              <a:rPr lang="en-US" sz="1000" i="1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file.code</a:t>
            </a: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), i.e. predictionsX.txt and finegridX.txt, where X=1,2,...</a:t>
            </a:r>
          </a:p>
          <a:p>
            <a:pPr marL="180975" algn="just"/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ep  = </a:t>
            </a:r>
            <a:r>
              <a:rPr lang="en-US" sz="1000" b="1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pmx_endpoint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0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"4"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some_label</a:t>
            </a:r>
            <a:r>
              <a:rPr lang="en-US" sz="10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47675" algn="just">
              <a:spcAft>
                <a:spcPts val="600"/>
              </a:spcAft>
            </a:pPr>
            <a:r>
              <a:rPr lang="en-US" sz="10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some_unit</a:t>
            </a:r>
            <a:r>
              <a:rPr lang="en-US" sz="10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file.code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"2"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"log10"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80975" algn="just">
              <a:spcAft>
                <a:spcPts val="600"/>
              </a:spcAft>
            </a:pP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b="1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pmx_mlx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(...,</a:t>
            </a:r>
            <a:r>
              <a:rPr lang="en-US" sz="1000" dirty="0" smtClean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 smtClean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dvid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0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YTYPE"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endpoint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ep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00" dirty="0" smtClean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If </a:t>
            </a:r>
            <a:r>
              <a:rPr lang="en-US" sz="1000" i="1" dirty="0" smtClean="0">
                <a:solidFill>
                  <a:schemeClr val="tx1"/>
                </a:solidFill>
                <a:cs typeface="Consolas" panose="020B0609020204030204" pitchFamily="49" charset="0"/>
              </a:rPr>
              <a:t>code</a:t>
            </a: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 and </a:t>
            </a:r>
            <a:r>
              <a:rPr lang="en-US" sz="1000" i="1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file.code</a:t>
            </a: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 index match, use simplified syntax (no endpoint object):     </a:t>
            </a: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000" b="1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pmx_mlx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(...,</a:t>
            </a:r>
            <a:r>
              <a:rPr lang="en-US" sz="1000" dirty="0" smtClean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 smtClean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dvid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0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YTYPE"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endpoint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1)</a:t>
            </a:r>
            <a:endParaRPr lang="en-US" sz="1000" dirty="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82300" y="1049354"/>
            <a:ext cx="1643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aseline="30000" dirty="0" smtClean="0"/>
              <a:t>1</a:t>
            </a:r>
            <a:r>
              <a:rPr lang="en-US" sz="800" dirty="0" smtClean="0"/>
              <a:t>EBE: Empirical Bayes estimate</a:t>
            </a:r>
            <a:endParaRPr lang="en-US"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11861954" y="3924955"/>
            <a:ext cx="16097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aseline="30000" dirty="0" smtClean="0"/>
              <a:t>2 </a:t>
            </a:r>
            <a:r>
              <a:rPr lang="en-US" sz="800" dirty="0" smtClean="0"/>
              <a:t>QQ plot: quantile-quantile plot</a:t>
            </a:r>
            <a:endParaRPr lang="en-US" sz="800" dirty="0"/>
          </a:p>
        </p:txBody>
      </p:sp>
      <p:sp>
        <p:nvSpPr>
          <p:cNvPr id="58" name="Rectangle 57"/>
          <p:cNvSpPr/>
          <p:nvPr/>
        </p:nvSpPr>
        <p:spPr>
          <a:xfrm>
            <a:off x="5600700" y="10487875"/>
            <a:ext cx="6327929" cy="169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</a:rPr>
              <a:t>Bruno Bieth, </a:t>
            </a:r>
            <a:r>
              <a:rPr lang="en-US" sz="800" dirty="0">
                <a:solidFill>
                  <a:schemeClr val="tx1"/>
                </a:solidFill>
              </a:rPr>
              <a:t>Irina </a:t>
            </a:r>
            <a:r>
              <a:rPr lang="en-US" sz="800" dirty="0" smtClean="0">
                <a:solidFill>
                  <a:schemeClr val="tx1"/>
                </a:solidFill>
              </a:rPr>
              <a:t>Baltcheva, Christian Bartels</a:t>
            </a:r>
            <a:r>
              <a:rPr lang="en-US" sz="800" dirty="0">
                <a:solidFill>
                  <a:schemeClr val="tx1"/>
                </a:solidFill>
              </a:rPr>
              <a:t>, Souvik </a:t>
            </a:r>
            <a:r>
              <a:rPr lang="en-US" sz="800" dirty="0" smtClean="0">
                <a:solidFill>
                  <a:schemeClr val="tx1"/>
                </a:solidFill>
              </a:rPr>
              <a:t>Bhattacharya, Thomas Dumortier, Didier Renard, Amine Gassem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8016" y="10610517"/>
            <a:ext cx="925253" cy="160044"/>
          </a:xfrm>
          <a:prstGeom prst="rect">
            <a:avLst/>
          </a:prstGeom>
          <a:solidFill>
            <a:schemeClr val="bg1"/>
          </a:solidFill>
        </p:spPr>
        <p:txBody>
          <a:bodyPr wrap="none" tIns="18288" bIns="18288">
            <a:spAutoFit/>
          </a:bodyPr>
          <a:lstStyle/>
          <a:p>
            <a:r>
              <a:rPr lang="en-US" sz="800" dirty="0" smtClean="0"/>
              <a:t>© </a:t>
            </a:r>
            <a:r>
              <a:rPr lang="en-US" sz="800" dirty="0" smtClean="0"/>
              <a:t>2019 </a:t>
            </a:r>
            <a:r>
              <a:rPr lang="en-US" sz="800" dirty="0"/>
              <a:t>Novartis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831150" y="10487875"/>
            <a:ext cx="769550" cy="16980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800" dirty="0" smtClean="0"/>
              <a:t>Authors</a:t>
            </a:r>
            <a:endParaRPr 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4838700" y="10273275"/>
            <a:ext cx="769550" cy="173211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800" dirty="0" smtClean="0"/>
              <a:t>Resource</a:t>
            </a:r>
            <a:endParaRPr lang="en-US" sz="800" dirty="0"/>
          </a:p>
        </p:txBody>
      </p:sp>
      <p:sp>
        <p:nvSpPr>
          <p:cNvPr id="65" name="Rectangle 64"/>
          <p:cNvSpPr/>
          <p:nvPr/>
        </p:nvSpPr>
        <p:spPr>
          <a:xfrm>
            <a:off x="5600701" y="10273275"/>
            <a:ext cx="3574254" cy="173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https://github.com/ggPMXdevelopment/ggPMX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72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vartis Presentation Standard Blue Carbon">
  <a:themeElements>
    <a:clrScheme name="Novartis 2016">
      <a:dk1>
        <a:srgbClr val="000000"/>
      </a:dk1>
      <a:lt1>
        <a:srgbClr val="FFFFFF"/>
      </a:lt1>
      <a:dk2>
        <a:srgbClr val="404040"/>
      </a:dk2>
      <a:lt2>
        <a:srgbClr val="CCCCCC"/>
      </a:lt2>
      <a:accent1>
        <a:srgbClr val="0460A9"/>
      </a:accent1>
      <a:accent2>
        <a:srgbClr val="E74A21"/>
      </a:accent2>
      <a:accent3>
        <a:srgbClr val="EC9A1E"/>
      </a:accent3>
      <a:accent4>
        <a:srgbClr val="8D1F1B"/>
      </a:accent4>
      <a:accent5>
        <a:srgbClr val="7F7F7F"/>
      </a:accent5>
      <a:accent6>
        <a:srgbClr val="404040"/>
      </a:accent6>
      <a:hlink>
        <a:srgbClr val="0460A9"/>
      </a:hlink>
      <a:folHlink>
        <a:srgbClr val="0460A9"/>
      </a:folHlink>
    </a:clrScheme>
    <a:fontScheme name="Novartis 2016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Novartis 2016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1198</Words>
  <Application>Microsoft Office PowerPoint</Application>
  <PresentationFormat>Custom</PresentationFormat>
  <Paragraphs>135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Consolas</vt:lpstr>
      <vt:lpstr>Source Sans Pro</vt:lpstr>
      <vt:lpstr>Source Sans Pro Light</vt:lpstr>
      <vt:lpstr>Novartis Presentation Standard Blue Carbon</vt:lpstr>
      <vt:lpstr>PowerPoint Presentation</vt:lpstr>
    </vt:vector>
  </TitlesOfParts>
  <Company>Novartis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Novartis Presentation</dc:title>
  <dc:creator>Novartis</dc:creator>
  <cp:lastModifiedBy>Bieth, Bruno</cp:lastModifiedBy>
  <cp:revision>1121</cp:revision>
  <cp:lastPrinted>2019-06-06T10:42:01Z</cp:lastPrinted>
  <dcterms:created xsi:type="dcterms:W3CDTF">2016-03-30T20:40:19Z</dcterms:created>
  <dcterms:modified xsi:type="dcterms:W3CDTF">2019-06-06T10:44:02Z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erName">
    <vt:lpwstr>http://graphics.modlamp.eu.novartis.net/</vt:lpwstr>
  </property>
  <property fmtid="{D5CDD505-2E9C-101B-9397-08002B2CF9AE}" pid="3" name="ConfidentialityLevel">
    <vt:lpwstr>None (no value displayed on slides)</vt:lpwstr>
  </property>
  <property fmtid="{D5CDD505-2E9C-101B-9397-08002B2CF9AE}" pid="4" name="HideFooter">
    <vt:bool>false</vt:bool>
  </property>
  <property fmtid="{D5CDD505-2E9C-101B-9397-08002B2CF9AE}" pid="5" name="MSIP_Label_4929bff8-5b33-42aa-95d2-28f72e792cb0_Enabled">
    <vt:lpwstr>True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Owner">
    <vt:lpwstr>BALTCIR1@novartis.net</vt:lpwstr>
  </property>
  <property fmtid="{D5CDD505-2E9C-101B-9397-08002B2CF9AE}" pid="8" name="MSIP_Label_4929bff8-5b33-42aa-95d2-28f72e792cb0_SetDate">
    <vt:lpwstr>2019-05-16T15:10:13.9603499Z</vt:lpwstr>
  </property>
  <property fmtid="{D5CDD505-2E9C-101B-9397-08002B2CF9AE}" pid="9" name="MSIP_Label_4929bff8-5b33-42aa-95d2-28f72e792cb0_Name">
    <vt:lpwstr>Business Use Only</vt:lpwstr>
  </property>
  <property fmtid="{D5CDD505-2E9C-101B-9397-08002B2CF9AE}" pid="10" name="MSIP_Label_4929bff8-5b33-42aa-95d2-28f72e792cb0_Application">
    <vt:lpwstr>Microsoft Azure Information Protection</vt:lpwstr>
  </property>
  <property fmtid="{D5CDD505-2E9C-101B-9397-08002B2CF9AE}" pid="11" name="MSIP_Label_4929bff8-5b33-42aa-95d2-28f72e792cb0_Extended_MSFT_Method">
    <vt:lpwstr>Automatic</vt:lpwstr>
  </property>
  <property fmtid="{D5CDD505-2E9C-101B-9397-08002B2CF9AE}" pid="12" name="Confidentiality">
    <vt:lpwstr>Business Use Only</vt:lpwstr>
  </property>
</Properties>
</file>