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60" r:id="rId4"/>
    <p:sldId id="262" r:id="rId5"/>
    <p:sldId id="265" r:id="rId6"/>
    <p:sldId id="263" r:id="rId7"/>
    <p:sldId id="264" r:id="rId8"/>
    <p:sldId id="283" r:id="rId9"/>
    <p:sldId id="296" r:id="rId10"/>
    <p:sldId id="266" r:id="rId11"/>
    <p:sldId id="289" r:id="rId12"/>
    <p:sldId id="290" r:id="rId13"/>
    <p:sldId id="267" r:id="rId14"/>
    <p:sldId id="268" r:id="rId15"/>
    <p:sldId id="269" r:id="rId16"/>
    <p:sldId id="292" r:id="rId17"/>
    <p:sldId id="293" r:id="rId18"/>
    <p:sldId id="294" r:id="rId19"/>
    <p:sldId id="291" r:id="rId20"/>
    <p:sldId id="275" r:id="rId21"/>
    <p:sldId id="277" r:id="rId22"/>
    <p:sldId id="281" r:id="rId23"/>
    <p:sldId id="276" r:id="rId24"/>
    <p:sldId id="280" r:id="rId25"/>
    <p:sldId id="278" r:id="rId26"/>
    <p:sldId id="284" r:id="rId27"/>
    <p:sldId id="285" r:id="rId28"/>
    <p:sldId id="286" r:id="rId29"/>
    <p:sldId id="303" r:id="rId30"/>
    <p:sldId id="302" r:id="rId31"/>
    <p:sldId id="304" r:id="rId32"/>
    <p:sldId id="306" r:id="rId33"/>
    <p:sldId id="30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鼎浩 成" userId="20f3ce3b-f7c5-4d41-8473-d390601b130e" providerId="ADAL" clId="{AEF3D6A0-456F-4044-841F-488E4D17ADA4}"/>
    <pc:docChg chg="custSel modSld">
      <pc:chgData name="鼎浩 成" userId="20f3ce3b-f7c5-4d41-8473-d390601b130e" providerId="ADAL" clId="{AEF3D6A0-456F-4044-841F-488E4D17ADA4}" dt="2022-03-29T08:24:50.904" v="139" actId="207"/>
      <pc:docMkLst>
        <pc:docMk/>
      </pc:docMkLst>
      <pc:sldChg chg="modSp mod">
        <pc:chgData name="鼎浩 成" userId="20f3ce3b-f7c5-4d41-8473-d390601b130e" providerId="ADAL" clId="{AEF3D6A0-456F-4044-841F-488E4D17ADA4}" dt="2022-03-29T08:23:03.680" v="137" actId="20577"/>
        <pc:sldMkLst>
          <pc:docMk/>
          <pc:sldMk cId="2711706547" sldId="265"/>
        </pc:sldMkLst>
        <pc:spChg chg="mod">
          <ac:chgData name="鼎浩 成" userId="20f3ce3b-f7c5-4d41-8473-d390601b130e" providerId="ADAL" clId="{AEF3D6A0-456F-4044-841F-488E4D17ADA4}" dt="2022-03-29T08:23:03.680" v="137" actId="20577"/>
          <ac:spMkLst>
            <pc:docMk/>
            <pc:sldMk cId="2711706547" sldId="265"/>
            <ac:spMk id="3" creationId="{00000000-0000-0000-0000-000000000000}"/>
          </ac:spMkLst>
        </pc:spChg>
      </pc:sldChg>
      <pc:sldChg chg="modSp mod">
        <pc:chgData name="鼎浩 成" userId="20f3ce3b-f7c5-4d41-8473-d390601b130e" providerId="ADAL" clId="{AEF3D6A0-456F-4044-841F-488E4D17ADA4}" dt="2022-03-29T08:24:50.904" v="139" actId="207"/>
        <pc:sldMkLst>
          <pc:docMk/>
          <pc:sldMk cId="2776414115" sldId="283"/>
        </pc:sldMkLst>
        <pc:spChg chg="mod">
          <ac:chgData name="鼎浩 成" userId="20f3ce3b-f7c5-4d41-8473-d390601b130e" providerId="ADAL" clId="{AEF3D6A0-456F-4044-841F-488E4D17ADA4}" dt="2022-03-29T08:24:41.850" v="138" actId="207"/>
          <ac:spMkLst>
            <pc:docMk/>
            <pc:sldMk cId="2776414115" sldId="283"/>
            <ac:spMk id="2" creationId="{00000000-0000-0000-0000-000000000000}"/>
          </ac:spMkLst>
        </pc:spChg>
        <pc:spChg chg="mod">
          <ac:chgData name="鼎浩 成" userId="20f3ce3b-f7c5-4d41-8473-d390601b130e" providerId="ADAL" clId="{AEF3D6A0-456F-4044-841F-488E4D17ADA4}" dt="2022-03-29T08:24:50.904" v="139" actId="207"/>
          <ac:spMkLst>
            <pc:docMk/>
            <pc:sldMk cId="2776414115" sldId="2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E0AD-6FF2-4B40-8DD2-90679061899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18DD-52CD-46EB-818D-7C8F3057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5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8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6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6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8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1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3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0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8083-56F3-48B5-ACC4-E48A02C90017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46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CS100 Introduction to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Recitation 6</a:t>
            </a:r>
          </a:p>
        </p:txBody>
      </p:sp>
    </p:spTree>
    <p:extLst>
      <p:ext uri="{BB962C8B-B14F-4D97-AF65-F5344CB8AC3E}">
        <p14:creationId xmlns:p14="http://schemas.microsoft.com/office/powerpoint/2010/main" val="230911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 &amp; Destructor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0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Initializer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Initialize members using parameters given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1276" y="2272661"/>
            <a:ext cx="8918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strdup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private: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*file;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8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parent constructor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initializer list, just replace member name with parent class name.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8225" y="270863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: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9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constructor without any parameter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above code does invoke the default constructor, even if there is no parenthesis 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750" y="2295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Array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   // ...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4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copy of current object</a:t>
            </a:r>
          </a:p>
          <a:p>
            <a:r>
              <a:rPr lang="en-US" altLang="zh-CN" dirty="0"/>
              <a:t>Signature looks like this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Notice the parameter is a reference. Why?</a:t>
            </a:r>
          </a:p>
          <a:p>
            <a:pPr lvl="1"/>
            <a:r>
              <a:rPr lang="en-US" altLang="zh-CN" dirty="0"/>
              <a:t>These two copy constructors looks similar, are they the same?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3076" y="2882384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447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Release resources associated with current object</a:t>
            </a:r>
          </a:p>
          <a:p>
            <a:r>
              <a:rPr lang="en-US" altLang="zh-CN" dirty="0"/>
              <a:t>e.g.</a:t>
            </a:r>
          </a:p>
          <a:p>
            <a:pPr lvl="1"/>
            <a:r>
              <a:rPr lang="en-US" altLang="zh-CN" dirty="0"/>
              <a:t>heap memory</a:t>
            </a:r>
          </a:p>
          <a:p>
            <a:pPr lvl="1"/>
            <a:r>
              <a:rPr lang="en-US" altLang="zh-CN" dirty="0"/>
              <a:t>files opened</a:t>
            </a:r>
          </a:p>
          <a:p>
            <a:pPr lvl="1"/>
            <a:r>
              <a:rPr lang="en-US" altLang="zh-CN" dirty="0"/>
              <a:t>database connections</a:t>
            </a:r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93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modifiers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6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 &amp; private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members are accessible by every function</a:t>
            </a:r>
          </a:p>
          <a:p>
            <a:r>
              <a:rPr lang="en-US" altLang="zh-CN" dirty="0"/>
              <a:t>Private members are only accessible by every function within the same class scope</a:t>
            </a:r>
          </a:p>
          <a:p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This does NOT improve security against hackers (in most cases)</a:t>
            </a:r>
          </a:p>
          <a:p>
            <a:pPr lvl="1"/>
            <a:r>
              <a:rPr lang="en-US" altLang="zh-CN" dirty="0"/>
              <a:t>Primarily promote isolation and encapsulation</a:t>
            </a:r>
          </a:p>
          <a:p>
            <a:pPr lvl="1"/>
            <a:r>
              <a:rPr lang="en-US" altLang="zh-CN" dirty="0"/>
              <a:t>Improve extensibility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13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 &amp; private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members are expected to stay there</a:t>
            </a:r>
          </a:p>
          <a:p>
            <a:pPr lvl="1"/>
            <a:r>
              <a:rPr lang="en-US" altLang="zh-CN" dirty="0"/>
              <a:t>It will be a </a:t>
            </a:r>
            <a:r>
              <a:rPr lang="en-US" altLang="zh-CN" u="sng" dirty="0"/>
              <a:t>breaking change</a:t>
            </a:r>
            <a:r>
              <a:rPr lang="en-US" altLang="zh-CN" dirty="0"/>
              <a:t> to remove/modify it</a:t>
            </a:r>
          </a:p>
          <a:p>
            <a:pPr lvl="1"/>
            <a:r>
              <a:rPr lang="en-US" altLang="zh-CN" dirty="0"/>
              <a:t>Common practice is to notice users three major versions in advance before this change</a:t>
            </a:r>
          </a:p>
          <a:p>
            <a:pPr lvl="1"/>
            <a:r>
              <a:rPr lang="en-US" altLang="zh-CN" dirty="0"/>
              <a:t>Will be troublesome</a:t>
            </a:r>
          </a:p>
          <a:p>
            <a:r>
              <a:rPr lang="en-US" altLang="zh-CN" dirty="0"/>
              <a:t>Private members may be removed or modified without notice</a:t>
            </a:r>
          </a:p>
          <a:p>
            <a:pPr lvl="1"/>
            <a:r>
              <a:rPr lang="en-US" altLang="zh-CN" dirty="0"/>
              <a:t>Code smell if you depends on a private member of a 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75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Protected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Certain member may</a:t>
            </a:r>
          </a:p>
          <a:p>
            <a:pPr lvl="1"/>
            <a:r>
              <a:rPr lang="en-US" altLang="zh-CN" dirty="0"/>
              <a:t>needed by subclasses</a:t>
            </a:r>
          </a:p>
          <a:p>
            <a:pPr lvl="2"/>
            <a:r>
              <a:rPr lang="en-US" altLang="zh-CN" dirty="0"/>
              <a:t>This means private does not suit here</a:t>
            </a:r>
          </a:p>
          <a:p>
            <a:pPr lvl="1"/>
            <a:r>
              <a:rPr lang="en-US" altLang="zh-CN" dirty="0"/>
              <a:t>should not be exposed to client code</a:t>
            </a:r>
          </a:p>
          <a:p>
            <a:pPr lvl="2"/>
            <a:r>
              <a:rPr lang="en-US" altLang="zh-CN" dirty="0"/>
              <a:t>This means public does not suit here</a:t>
            </a:r>
          </a:p>
          <a:p>
            <a:r>
              <a:rPr lang="en-US" altLang="zh-CN" dirty="0"/>
              <a:t>Solution: use protected</a:t>
            </a:r>
          </a:p>
          <a:p>
            <a:pPr lvl="1"/>
            <a:r>
              <a:rPr lang="en-US" altLang="zh-CN" dirty="0"/>
              <a:t>Protected member are accessible by subclass and members of this class</a:t>
            </a:r>
          </a:p>
          <a:p>
            <a:pPr lvl="1"/>
            <a:r>
              <a:rPr lang="en-US" altLang="zh-CN" dirty="0"/>
              <a:t>Protected member are not accessible by any other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1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>
                <a:latin typeface="Arial Black" panose="020B0A04020102020204" pitchFamily="34" charset="0"/>
              </a:rPr>
              <a:t>NO PLAGIARISM!!!</a:t>
            </a:r>
            <a:endParaRPr lang="zh-CN" altLang="en-US" sz="8000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most likely cause for failing this course.</a:t>
            </a:r>
          </a:p>
          <a:p>
            <a:r>
              <a:rPr lang="en-US" altLang="zh-CN" dirty="0"/>
              <a:t>You WILL be caught!</a:t>
            </a:r>
          </a:p>
          <a:p>
            <a:r>
              <a:rPr lang="en-US" altLang="zh-CN" dirty="0"/>
              <a:t>We WILL punish!</a:t>
            </a:r>
          </a:p>
          <a:p>
            <a:r>
              <a:rPr lang="en-US" altLang="zh-CN" dirty="0"/>
              <a:t>They WILL know!</a:t>
            </a:r>
          </a:p>
          <a:p>
            <a:pPr lvl="1"/>
            <a:r>
              <a:rPr lang="en-US" altLang="zh-CN" dirty="0"/>
              <a:t>Parents</a:t>
            </a:r>
          </a:p>
          <a:p>
            <a:pPr lvl="1"/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School</a:t>
            </a:r>
          </a:p>
          <a:p>
            <a:pPr lvl="1"/>
            <a:r>
              <a:rPr lang="en-US" altLang="zh-CN" dirty="0"/>
              <a:t>Fellows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193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82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8025"/>
          </a:xfrm>
        </p:spPr>
        <p:txBody>
          <a:bodyPr>
            <a:normAutofit/>
          </a:bodyPr>
          <a:lstStyle/>
          <a:p>
            <a:r>
              <a:rPr lang="en-US" altLang="zh-CN" dirty="0"/>
              <a:t>How to write a set of function that print </a:t>
            </a:r>
            <a:r>
              <a:rPr lang="en-US" altLang="zh-CN" dirty="0" err="1"/>
              <a:t>int</a:t>
            </a:r>
            <a:r>
              <a:rPr lang="en-US" altLang="zh-CN" dirty="0"/>
              <a:t>, float and a number in a string?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92444" y="27628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print_number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"%.3f"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f);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print_number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print_number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print_number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print_number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strtof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(number,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9526" y="5195308"/>
            <a:ext cx="33586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Question:</a:t>
            </a:r>
          </a:p>
          <a:p>
            <a:r>
              <a:rPr lang="en-GB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print_number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/>
              <a:t>What will this do?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6" y="5235696"/>
            <a:ext cx="3358662" cy="11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 vs </a:t>
            </a:r>
            <a:r>
              <a:rPr lang="en-US" altLang="zh-CN" dirty="0" err="1"/>
              <a:t>nullptr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068"/>
          </a:xfrm>
        </p:spPr>
        <p:txBody>
          <a:bodyPr/>
          <a:lstStyle/>
          <a:p>
            <a:r>
              <a:rPr lang="en-US" altLang="zh-CN" dirty="0"/>
              <a:t>NULL: typically defined as (void *) 0</a:t>
            </a:r>
          </a:p>
          <a:p>
            <a:pPr lvl="1"/>
            <a:r>
              <a:rPr lang="en-US" altLang="zh-CN" dirty="0"/>
              <a:t>Definitely a pointer</a:t>
            </a:r>
          </a:p>
          <a:p>
            <a:pPr lvl="1"/>
            <a:r>
              <a:rPr lang="en-US" altLang="zh-CN" dirty="0"/>
              <a:t>Can be implicitly converted to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lvl="1"/>
            <a:r>
              <a:rPr lang="en-US" altLang="zh-CN" dirty="0"/>
              <a:t>Cause overload resolution to fail</a:t>
            </a:r>
          </a:p>
          <a:p>
            <a:r>
              <a:rPr lang="en-US" altLang="zh-CN" dirty="0"/>
              <a:t>Solution: use </a:t>
            </a:r>
            <a:r>
              <a:rPr lang="en-US" altLang="zh-CN" dirty="0" err="1"/>
              <a:t>nullptr</a:t>
            </a:r>
            <a:r>
              <a:rPr lang="en-US" altLang="zh-CN" dirty="0"/>
              <a:t> instead</a:t>
            </a:r>
          </a:p>
          <a:p>
            <a:pPr lvl="1"/>
            <a:r>
              <a:rPr lang="en-US" altLang="zh-CN" dirty="0"/>
              <a:t>Supported since C++11 </a:t>
            </a:r>
          </a:p>
          <a:p>
            <a:pPr lvl="1"/>
            <a:r>
              <a:rPr lang="en-US" altLang="zh-CN" dirty="0"/>
              <a:t>Keyword</a:t>
            </a:r>
          </a:p>
          <a:p>
            <a:pPr lvl="1"/>
            <a:r>
              <a:rPr lang="en-US" altLang="zh-CN" dirty="0"/>
              <a:t>Drop in replacement of 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76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may be tempting to write code like this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 default parameters instead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9664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(content,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8675" y="4124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   //...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28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relations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24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to use inheritance?</a:t>
            </a:r>
          </a:p>
          <a:p>
            <a:pPr lvl="1"/>
            <a:r>
              <a:rPr lang="en-US" altLang="zh-CN" dirty="0"/>
              <a:t>A concept is an extension to another concept</a:t>
            </a:r>
          </a:p>
          <a:p>
            <a:pPr lvl="1"/>
            <a:r>
              <a:rPr lang="en-US" altLang="zh-CN" dirty="0"/>
              <a:t>e.g. I/O stream and console stream</a:t>
            </a:r>
          </a:p>
          <a:p>
            <a:pPr lvl="1"/>
            <a:r>
              <a:rPr lang="en-US" altLang="zh-CN" dirty="0"/>
              <a:t>e.g. Shape and Polygon</a:t>
            </a:r>
          </a:p>
          <a:p>
            <a:pPr lvl="1"/>
            <a:r>
              <a:rPr lang="en-US" altLang="zh-CN" dirty="0"/>
              <a:t>e.g. Database and SQLite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032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to use composition</a:t>
            </a:r>
          </a:p>
          <a:p>
            <a:pPr lvl="1"/>
            <a:r>
              <a:rPr lang="en-US" altLang="zh-CN" dirty="0"/>
              <a:t>A concept can make use of another concept</a:t>
            </a:r>
          </a:p>
          <a:p>
            <a:pPr lvl="1"/>
            <a:r>
              <a:rPr lang="en-US" altLang="zh-CN" dirty="0"/>
              <a:t>e.g. I/O stream and characters</a:t>
            </a:r>
          </a:p>
          <a:p>
            <a:pPr lvl="1"/>
            <a:r>
              <a:rPr lang="en-US" altLang="zh-CN" dirty="0"/>
              <a:t>e.g. Polygon and vertices</a:t>
            </a:r>
          </a:p>
          <a:p>
            <a:pPr lvl="1"/>
            <a:r>
              <a:rPr lang="en-US" altLang="zh-CN" dirty="0"/>
              <a:t>e.g. Database and data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82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 &amp; 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Sometimes both applicable</a:t>
            </a:r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60938" y="220664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GB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// print to file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FileAStream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GB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// print to file A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FileBStream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GB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// print to file B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1300" y="22066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   // parameter is the file to print to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   // print to destination file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91300" y="4976634"/>
            <a:ext cx="529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Prefer composition over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Sometimes the gain is not as obvious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This improves </a:t>
            </a:r>
            <a:r>
              <a:rPr lang="en-GB" altLang="zh-CN" sz="2400" dirty="0"/>
              <a:t>extensibility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04205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229"/>
          </a:xfrm>
        </p:spPr>
        <p:txBody>
          <a:bodyPr/>
          <a:lstStyle/>
          <a:p>
            <a:r>
              <a:rPr lang="en-US" altLang="zh-CN" dirty="0"/>
              <a:t>What is the expected output of following program? Why?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85849" y="2208669"/>
            <a:ext cx="109442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      {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 {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 {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: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"4"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} 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   {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"5"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   {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"6"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6534" y="22086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Bar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152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Supplementary Info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constructs</a:t>
            </a:r>
          </a:p>
          <a:p>
            <a:r>
              <a:rPr lang="en-US" altLang="zh-CN" dirty="0"/>
              <a:t>Constructor &amp; Destructor</a:t>
            </a:r>
          </a:p>
          <a:p>
            <a:r>
              <a:rPr lang="en-US" altLang="zh-CN" dirty="0"/>
              <a:t>Access modifiers</a:t>
            </a:r>
          </a:p>
          <a:p>
            <a:r>
              <a:rPr lang="en-US" altLang="zh-CN" dirty="0"/>
              <a:t>Overload</a:t>
            </a:r>
          </a:p>
          <a:p>
            <a:r>
              <a:rPr lang="en-US" altLang="zh-CN" dirty="0"/>
              <a:t>Object relations</a:t>
            </a:r>
          </a:p>
          <a:p>
            <a:r>
              <a:rPr lang="en-US" altLang="zh-CN" dirty="0"/>
              <a:t>Hands on 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82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Very few on Earth dares to claim proficiency in C++</a:t>
            </a:r>
          </a:p>
          <a:p>
            <a:r>
              <a:rPr lang="en-US" altLang="zh-CN" dirty="0"/>
              <a:t>The long history has led to hundreds if not thousands of tiny pieces of strange/awkward/minor feature.</a:t>
            </a:r>
          </a:p>
          <a:p>
            <a:r>
              <a:rPr lang="en-US" altLang="zh-CN" dirty="0"/>
              <a:t>They may or may not be helpful</a:t>
            </a:r>
          </a:p>
          <a:p>
            <a:r>
              <a:rPr lang="en-US" altLang="zh-CN" dirty="0"/>
              <a:t>Download slides after recitation to see what are these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66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Trivial copy constructors, move constructors and destructors look highly similar</a:t>
            </a:r>
          </a:p>
          <a:p>
            <a:r>
              <a:rPr lang="en-US" altLang="zh-CN" dirty="0"/>
              <a:t>Just numerous copy/move/delete</a:t>
            </a:r>
          </a:p>
          <a:p>
            <a:r>
              <a:rPr lang="en-US" altLang="zh-CN" dirty="0"/>
              <a:t>Tedious to write them all</a:t>
            </a:r>
          </a:p>
          <a:p>
            <a:r>
              <a:rPr lang="en-US" altLang="zh-CN" dirty="0"/>
              <a:t>Compiler will generate one if there is no user-defined one.</a:t>
            </a:r>
          </a:p>
          <a:p>
            <a:r>
              <a:rPr lang="en-US" altLang="zh-CN" dirty="0"/>
              <a:t>Force compiler to generate one even if user defined another</a:t>
            </a:r>
          </a:p>
          <a:p>
            <a:endParaRPr lang="en-US" altLang="zh-CN" dirty="0"/>
          </a:p>
          <a:p>
            <a:r>
              <a:rPr lang="en-US" altLang="zh-CN" dirty="0"/>
              <a:t>Force compiler not to generate one even if no user-defined one found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2365" y="4720709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2365" y="5807631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delete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4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conversion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declaration looks innocent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Until you realize this is valid C++</a:t>
            </a:r>
          </a:p>
          <a:p>
            <a:endParaRPr lang="en-US" altLang="zh-CN" dirty="0"/>
          </a:p>
          <a:p>
            <a:r>
              <a:rPr lang="en-US" altLang="zh-CN" dirty="0"/>
              <a:t>Not always desirable</a:t>
            </a:r>
          </a:p>
          <a:p>
            <a:r>
              <a:rPr lang="en-US" altLang="zh-CN" dirty="0"/>
              <a:t>Use explicit to avoid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2484" y="22111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22484" y="386743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Array a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2484" y="53465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explicit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2359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friend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access allow a specific function or class to access specific member, or every member of a class</a:t>
            </a:r>
          </a:p>
          <a:p>
            <a:r>
              <a:rPr lang="en-US" altLang="zh-CN" dirty="0"/>
              <a:t>Refrain from using unless necessary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5850" y="307256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private: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friend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GB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5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constructs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5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be considered a safer pointer</a:t>
            </a:r>
          </a:p>
          <a:p>
            <a:pPr lvl="1"/>
            <a:r>
              <a:rPr lang="en-US" altLang="zh-CN" dirty="0"/>
              <a:t>Does not need indirection or take address operators</a:t>
            </a:r>
          </a:p>
          <a:p>
            <a:pPr lvl="1"/>
            <a:r>
              <a:rPr lang="en-US" altLang="zh-CN" dirty="0"/>
              <a:t>Various compiler enforced restrictions, e.g.</a:t>
            </a:r>
          </a:p>
          <a:p>
            <a:pPr lvl="2"/>
            <a:r>
              <a:rPr lang="en-US" altLang="zh-CN" dirty="0"/>
              <a:t>There can not be a pointer to a reference: </a:t>
            </a:r>
            <a:r>
              <a:rPr lang="en-US" altLang="zh-CN" dirty="0" err="1"/>
              <a:t>int</a:t>
            </a:r>
            <a:r>
              <a:rPr lang="en-US" altLang="zh-CN" dirty="0"/>
              <a:t>&amp;* is not a valid type</a:t>
            </a:r>
          </a:p>
          <a:p>
            <a:pPr lvl="2"/>
            <a:r>
              <a:rPr lang="en-US" altLang="zh-CN" dirty="0">
                <a:solidFill>
                  <a:srgbClr val="00B0F0"/>
                </a:solidFill>
              </a:rPr>
              <a:t>Cannot be null</a:t>
            </a:r>
            <a:r>
              <a:rPr lang="en-US" altLang="zh-CN" dirty="0"/>
              <a:t>, must be initialized to an object</a:t>
            </a:r>
          </a:p>
          <a:p>
            <a:pPr lvl="2"/>
            <a:r>
              <a:rPr lang="en-US" altLang="zh-CN" dirty="0"/>
              <a:t>Cannot be a dangling pointer unless force</a:t>
            </a:r>
          </a:p>
          <a:p>
            <a:r>
              <a:rPr lang="en-US" altLang="zh-CN" dirty="0"/>
              <a:t>References itself is not an object</a:t>
            </a:r>
          </a:p>
          <a:p>
            <a:pPr lvl="1"/>
            <a:r>
              <a:rPr lang="en-US" altLang="zh-CN" dirty="0"/>
              <a:t>Compared to pointer, which is stored, can be print, can be pointed to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70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en-US" altLang="zh-CN" dirty="0" err="1"/>
              <a:t>struct</a:t>
            </a:r>
            <a:r>
              <a:rPr lang="en-US" altLang="zh-CN" dirty="0"/>
              <a:t> to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Naïve idea: </a:t>
            </a:r>
            <a:r>
              <a:rPr lang="en-US" altLang="zh-CN" dirty="0" err="1"/>
              <a:t>struct</a:t>
            </a:r>
            <a:r>
              <a:rPr lang="en-US" altLang="zh-CN" dirty="0"/>
              <a:t> with functions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: data</a:t>
            </a:r>
          </a:p>
          <a:p>
            <a:r>
              <a:rPr lang="en-US" altLang="zh-CN" dirty="0"/>
              <a:t>class: data + </a:t>
            </a:r>
            <a:r>
              <a:rPr lang="en-US" altLang="zh-CN" u="sng" dirty="0"/>
              <a:t>behavior</a:t>
            </a:r>
          </a:p>
          <a:p>
            <a:pPr lvl="1"/>
            <a:r>
              <a:rPr lang="en-US" altLang="zh-CN" dirty="0"/>
              <a:t>Data is defined by fields.</a:t>
            </a:r>
          </a:p>
          <a:p>
            <a:pPr lvl="1"/>
            <a:r>
              <a:rPr lang="en-US" altLang="zh-CN" dirty="0"/>
              <a:t>Behavior is defined by member functions</a:t>
            </a:r>
          </a:p>
          <a:p>
            <a:pPr lvl="1"/>
            <a:r>
              <a:rPr lang="en-US" altLang="zh-CN" dirty="0"/>
              <a:t>Special behavior</a:t>
            </a:r>
          </a:p>
          <a:p>
            <a:pPr lvl="2"/>
            <a:r>
              <a:rPr lang="en-US" altLang="zh-CN" dirty="0"/>
              <a:t>initialization: </a:t>
            </a:r>
            <a:r>
              <a:rPr lang="en-US" altLang="zh-CN" dirty="0" err="1"/>
              <a:t>contructor</a:t>
            </a:r>
            <a:r>
              <a:rPr lang="en-US" altLang="zh-CN" dirty="0"/>
              <a:t>, allocate resource, set default value,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2"/>
            <a:r>
              <a:rPr lang="en-US" altLang="zh-CN" dirty="0"/>
              <a:t>destruct: destructor, free allocated 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90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2192000" cy="4351338"/>
          </a:xfrm>
        </p:spPr>
        <p:txBody>
          <a:bodyPr numCol="2"/>
          <a:lstStyle/>
          <a:p>
            <a:r>
              <a:rPr lang="en-US" altLang="zh-CN" dirty="0"/>
              <a:t>C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 Style Functions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 Class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211431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size;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count;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data;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4226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ARRAY*);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destroy_array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(ARRAY*);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array_add_element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(ARRAY*,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get_array_element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ARRAY*);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set_array_element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ARRAY*);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4539" y="248364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explicit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~Array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add_element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get_element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set_element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size;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count;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*data;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48508" y="2620108"/>
            <a:ext cx="1802423" cy="993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30233" y="4664536"/>
            <a:ext cx="1802423" cy="993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6512170" y="4117037"/>
            <a:ext cx="936380" cy="136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521695" y="4355162"/>
            <a:ext cx="936380" cy="136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715000" y="3868640"/>
            <a:ext cx="1715233" cy="129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95650" y="3116873"/>
            <a:ext cx="3981450" cy="204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948238" y="2984925"/>
            <a:ext cx="2509837" cy="16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938713" y="3232575"/>
            <a:ext cx="2509837" cy="16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334125" y="6493577"/>
            <a:ext cx="585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transformation isn’t complete yet. We will see why later.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06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this</a:t>
            </a:r>
            <a:r>
              <a:rPr lang="en-US" altLang="zh-CN" dirty="0"/>
              <a:t> 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Cannot be assigned to</a:t>
            </a:r>
          </a:p>
          <a:p>
            <a:r>
              <a:rPr lang="en-US" altLang="zh-CN" dirty="0"/>
              <a:t>Point to object itself</a:t>
            </a:r>
          </a:p>
          <a:p>
            <a:pPr lvl="1"/>
            <a:r>
              <a:rPr lang="en-US" altLang="zh-CN" dirty="0"/>
              <a:t>Therefore not available in </a:t>
            </a:r>
            <a:r>
              <a:rPr lang="en-US" altLang="zh-CN" dirty="0">
                <a:solidFill>
                  <a:srgbClr val="00B0F0"/>
                </a:solidFill>
              </a:rPr>
              <a:t>static</a:t>
            </a:r>
            <a:r>
              <a:rPr lang="en-US" altLang="zh-CN" dirty="0"/>
              <a:t> member functions</a:t>
            </a:r>
          </a:p>
          <a:p>
            <a:pPr lvl="1"/>
            <a:r>
              <a:rPr lang="en-US" altLang="zh-CN" dirty="0"/>
              <a:t>Not null unless serious problem</a:t>
            </a:r>
          </a:p>
          <a:p>
            <a:r>
              <a:rPr lang="en-US" altLang="zh-CN" dirty="0"/>
              <a:t>Mainly used to distinguish class member and function parameters with the same name</a:t>
            </a:r>
          </a:p>
          <a:p>
            <a:r>
              <a:rPr lang="en-US" altLang="zh-CN" dirty="0"/>
              <a:t>Some coding styles mandate the use of this pointer before every class member usage to make it clearer that this is a class member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41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in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has inheritance</a:t>
            </a:r>
          </a:p>
          <a:p>
            <a:r>
              <a:rPr lang="en-US" altLang="zh-CN" dirty="0"/>
              <a:t>It has member functions</a:t>
            </a:r>
          </a:p>
          <a:p>
            <a:r>
              <a:rPr lang="en-US" altLang="zh-CN" dirty="0"/>
              <a:t>It has constructors</a:t>
            </a:r>
          </a:p>
          <a:p>
            <a:r>
              <a:rPr lang="en-US" altLang="zh-CN" dirty="0"/>
              <a:t>Effectively class except default access level is public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933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1374</TotalTime>
  <Words>1514</Words>
  <Application>Microsoft Office PowerPoint</Application>
  <PresentationFormat>宽屏</PresentationFormat>
  <Paragraphs>298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Arial</vt:lpstr>
      <vt:lpstr>Arial Black</vt:lpstr>
      <vt:lpstr>Calibri</vt:lpstr>
      <vt:lpstr>Calibri Light</vt:lpstr>
      <vt:lpstr>Consolas</vt:lpstr>
      <vt:lpstr>Office Theme</vt:lpstr>
      <vt:lpstr>CS100 Introduction to Programming</vt:lpstr>
      <vt:lpstr>NO PLAGIARISM!!!</vt:lpstr>
      <vt:lpstr>Overview</vt:lpstr>
      <vt:lpstr>Class constructs</vt:lpstr>
      <vt:lpstr>References</vt:lpstr>
      <vt:lpstr>From struct to class</vt:lpstr>
      <vt:lpstr>Typical transformation</vt:lpstr>
      <vt:lpstr>this pointer</vt:lpstr>
      <vt:lpstr>struct in C++</vt:lpstr>
      <vt:lpstr>Constructor &amp; Destructor</vt:lpstr>
      <vt:lpstr>Initializer list</vt:lpstr>
      <vt:lpstr>Call parent constructor</vt:lpstr>
      <vt:lpstr>Default constructors</vt:lpstr>
      <vt:lpstr>Copy constructors</vt:lpstr>
      <vt:lpstr>Destructors</vt:lpstr>
      <vt:lpstr>Access modifiers</vt:lpstr>
      <vt:lpstr>public &amp; private</vt:lpstr>
      <vt:lpstr>public &amp; private</vt:lpstr>
      <vt:lpstr>Protected</vt:lpstr>
      <vt:lpstr>Overload</vt:lpstr>
      <vt:lpstr>Typical usage</vt:lpstr>
      <vt:lpstr>NULL vs nullptr</vt:lpstr>
      <vt:lpstr>Code smell</vt:lpstr>
      <vt:lpstr>Object relations</vt:lpstr>
      <vt:lpstr>Inheritance</vt:lpstr>
      <vt:lpstr>Composition</vt:lpstr>
      <vt:lpstr>Inheritance &amp; composition</vt:lpstr>
      <vt:lpstr>Inheritance</vt:lpstr>
      <vt:lpstr>Supplementary Info</vt:lpstr>
      <vt:lpstr>Preface</vt:lpstr>
      <vt:lpstr>Implicit implementation</vt:lpstr>
      <vt:lpstr>Implicit conversion</vt:lpstr>
      <vt:lpstr>friend</vt:lpstr>
    </vt:vector>
  </TitlesOfParts>
  <Company>上海科技大学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</dc:title>
  <dc:creator>Wang Jim</dc:creator>
  <cp:lastModifiedBy>Cheng Alex</cp:lastModifiedBy>
  <cp:revision>65</cp:revision>
  <dcterms:created xsi:type="dcterms:W3CDTF">2019-09-20T10:38:11Z</dcterms:created>
  <dcterms:modified xsi:type="dcterms:W3CDTF">2022-03-29T08:24:59Z</dcterms:modified>
</cp:coreProperties>
</file>