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6" r:id="rId11"/>
    <p:sldId id="298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text-decoration" id="{EE48941E-67F5-430A-8194-7DD6805CDC3B}">
          <p14:sldIdLst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</p14:sldIdLst>
        </p14:section>
        <p14:section name="font" id="{28FE803E-13E3-4858-8071-E5AD52865065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字体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A997C1-BF5B-4C4F-8E93-14CAB030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行高的严格定义是：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两行文字基线（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）之间的间距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与小写字母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最底部对齐的线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082F4E-A5AF-4A3E-8877-E0D95BF2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line-height</a:t>
            </a:r>
            <a:endParaRPr lang="zh-CN" altLang="en-US" dirty="0"/>
          </a:p>
        </p:txBody>
      </p:sp>
      <p:pic>
        <p:nvPicPr>
          <p:cNvPr id="4" name="Picture 2" descr="http://image.studyofnet.com/upfileImages/20140104/20140104233550863.png">
            <a:extLst>
              <a:ext uri="{FF2B5EF4-FFF2-40B4-BE49-F238E27FC236}">
                <a16:creationId xmlns:a16="http://schemas.microsoft.com/office/drawing/2014/main" id="{675C66F9-FDCE-455B-9202-76C17F0B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74" y="2761741"/>
            <a:ext cx="6386846" cy="32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526D3C-94D2-461E-B2AA-2A29FCBD3D55}"/>
              </a:ext>
            </a:extLst>
          </p:cNvPr>
          <p:cNvSpPr txBox="1"/>
          <p:nvPr/>
        </p:nvSpPr>
        <p:spPr>
          <a:xfrm>
            <a:off x="826872" y="2963934"/>
            <a:ext cx="1305970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 dirty="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顶线（</a:t>
            </a:r>
            <a:r>
              <a:rPr lang="en-US" altLang="zh-CN" sz="1600" dirty="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1CA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6BB92B-1F7A-496B-B5B8-109124C619C8}"/>
              </a:ext>
            </a:extLst>
          </p:cNvPr>
          <p:cNvSpPr txBox="1"/>
          <p:nvPr/>
        </p:nvSpPr>
        <p:spPr>
          <a:xfrm>
            <a:off x="421290" y="4008876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底线（</a:t>
            </a:r>
            <a:r>
              <a:rPr lang="en-US" altLang="zh-CN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333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37B828-2036-44CF-ABBC-C4BD077EDC6B}"/>
              </a:ext>
            </a:extLst>
          </p:cNvPr>
          <p:cNvSpPr txBox="1"/>
          <p:nvPr/>
        </p:nvSpPr>
        <p:spPr>
          <a:xfrm>
            <a:off x="8547886" y="3824254"/>
            <a:ext cx="1756299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F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F254E2-3188-4283-AB64-5064520BD5A7}"/>
              </a:ext>
            </a:extLst>
          </p:cNvPr>
          <p:cNvSpPr txBox="1"/>
          <p:nvPr/>
        </p:nvSpPr>
        <p:spPr>
          <a:xfrm>
            <a:off x="485853" y="3465418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 dirty="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中线（</a:t>
            </a:r>
            <a:r>
              <a:rPr lang="en-US" altLang="zh-CN" sz="1600" dirty="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600" dirty="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563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86F503-4F29-4B5C-BDDC-4DA197A99E50}"/>
              </a:ext>
            </a:extLst>
          </p:cNvPr>
          <p:cNvSpPr txBox="1"/>
          <p:nvPr/>
        </p:nvSpPr>
        <p:spPr>
          <a:xfrm>
            <a:off x="8547886" y="5375284"/>
            <a:ext cx="1756299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F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7872DA-A453-410D-9F00-86A471791929}"/>
              </a:ext>
            </a:extLst>
          </p:cNvPr>
          <p:cNvCxnSpPr>
            <a:cxnSpLocks/>
          </p:cNvCxnSpPr>
          <p:nvPr/>
        </p:nvCxnSpPr>
        <p:spPr>
          <a:xfrm>
            <a:off x="8460416" y="4002411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6AA63-5C0E-4E9B-A87F-D7ABEA4F755B}"/>
              </a:ext>
            </a:extLst>
          </p:cNvPr>
          <p:cNvSpPr txBox="1"/>
          <p:nvPr/>
        </p:nvSpPr>
        <p:spPr>
          <a:xfrm>
            <a:off x="8539861" y="4558809"/>
            <a:ext cx="2406305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196F5E-E6D3-40D5-A7FC-BB7321926DA4}"/>
              </a:ext>
            </a:extLst>
          </p:cNvPr>
          <p:cNvCxnSpPr>
            <a:cxnSpLocks/>
          </p:cNvCxnSpPr>
          <p:nvPr/>
        </p:nvCxnSpPr>
        <p:spPr>
          <a:xfrm>
            <a:off x="2166150" y="4171691"/>
            <a:ext cx="0" cy="5245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EB9CA3E-84AE-4EFF-848E-261E0937634A}"/>
              </a:ext>
            </a:extLst>
          </p:cNvPr>
          <p:cNvSpPr txBox="1"/>
          <p:nvPr/>
        </p:nvSpPr>
        <p:spPr>
          <a:xfrm>
            <a:off x="1568631" y="4220974"/>
            <a:ext cx="661862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08F4ED-70CA-403D-948C-D8A639688226}"/>
              </a:ext>
            </a:extLst>
          </p:cNvPr>
          <p:cNvCxnSpPr>
            <a:cxnSpLocks/>
          </p:cNvCxnSpPr>
          <p:nvPr/>
        </p:nvCxnSpPr>
        <p:spPr>
          <a:xfrm>
            <a:off x="8275465" y="2858867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529C63-B3F7-4481-B70A-9409C57622F9}"/>
              </a:ext>
            </a:extLst>
          </p:cNvPr>
          <p:cNvCxnSpPr>
            <a:cxnSpLocks/>
          </p:cNvCxnSpPr>
          <p:nvPr/>
        </p:nvCxnSpPr>
        <p:spPr>
          <a:xfrm>
            <a:off x="8275465" y="4418679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97720-4D0E-4B60-BB91-B4888C58110F}"/>
              </a:ext>
            </a:extLst>
          </p:cNvPr>
          <p:cNvSpPr txBox="1"/>
          <p:nvPr/>
        </p:nvSpPr>
        <p:spPr>
          <a:xfrm>
            <a:off x="817994" y="4527008"/>
            <a:ext cx="1305970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顶线（</a:t>
            </a:r>
            <a:r>
              <a:rPr lang="en-US" altLang="zh-CN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1CA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029FEF-FE9E-4104-BD04-39B606FCFDC2}"/>
              </a:ext>
            </a:extLst>
          </p:cNvPr>
          <p:cNvSpPr txBox="1"/>
          <p:nvPr/>
        </p:nvSpPr>
        <p:spPr>
          <a:xfrm>
            <a:off x="412412" y="5571950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底线（</a:t>
            </a:r>
            <a:r>
              <a:rPr lang="en-US" altLang="zh-CN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333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CE0184-1924-4E92-9718-FC684565C61E}"/>
              </a:ext>
            </a:extLst>
          </p:cNvPr>
          <p:cNvSpPr txBox="1"/>
          <p:nvPr/>
        </p:nvSpPr>
        <p:spPr>
          <a:xfrm>
            <a:off x="476975" y="5028492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中线（</a:t>
            </a:r>
            <a:r>
              <a:rPr lang="en-US" altLang="zh-CN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563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1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  <p:bldP spid="11" grpId="0" uiExpand="1" build="p"/>
      <p:bldP spid="13" grpId="0" uiExpand="1" build="p"/>
      <p:bldP spid="16" grpId="0" uiExpand="1" build="p"/>
      <p:bldP spid="17" grpId="0" uiExpand="1" build="p"/>
      <p:bldP spid="1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8009B5-B6DD-40B8-8866-22248BDB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注意区分</a:t>
            </a:r>
            <a:r>
              <a:rPr lang="en-US" altLang="zh-CN" b="1" dirty="0"/>
              <a:t>height</a:t>
            </a:r>
            <a:r>
              <a:rPr lang="zh-CN" altLang="en-US" b="1" dirty="0"/>
              <a:t>和</a:t>
            </a:r>
            <a:r>
              <a:rPr lang="en-US" altLang="zh-CN" b="1" dirty="0"/>
              <a:t>line-height</a:t>
            </a:r>
            <a:r>
              <a:rPr lang="zh-CN" altLang="en-US" b="1" dirty="0"/>
              <a:t>的区别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height</a:t>
            </a:r>
            <a:r>
              <a:rPr lang="zh-CN" altLang="en-US" dirty="0"/>
              <a:t>：元素的整体高度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line-height</a:t>
            </a:r>
            <a:r>
              <a:rPr lang="zh-CN" altLang="en-US" dirty="0"/>
              <a:t>：元素中每一行文字所占据的高度</a:t>
            </a:r>
          </a:p>
          <a:p>
            <a:endParaRPr lang="zh-CN" altLang="en-US" dirty="0"/>
          </a:p>
          <a:p>
            <a:r>
              <a:rPr lang="zh-CN" altLang="en-US" dirty="0"/>
              <a:t>应用实例：假设</a:t>
            </a:r>
            <a:r>
              <a:rPr lang="en-US" altLang="zh-CN" dirty="0"/>
              <a:t>div</a:t>
            </a:r>
            <a:r>
              <a:rPr lang="zh-CN" altLang="en-US" dirty="0"/>
              <a:t>中只有一行文字，如何让这行文字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div</a:t>
            </a:r>
            <a:r>
              <a:rPr lang="zh-CN" altLang="en-US" dirty="0">
                <a:solidFill>
                  <a:srgbClr val="FF0000"/>
                </a:solidFill>
              </a:rPr>
              <a:t>内部垂直居中</a:t>
            </a:r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line-height</a:t>
            </a:r>
            <a:r>
              <a:rPr lang="zh-CN" altLang="en-US" dirty="0"/>
              <a:t>等同于</a:t>
            </a:r>
            <a:r>
              <a:rPr lang="en-US" altLang="zh-CN" dirty="0"/>
              <a:t>height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3F3B85-22EC-4B30-BF49-EFFE64D7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line-height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422BF-CD98-49ED-A8C0-93225CCA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4" y="4333330"/>
            <a:ext cx="6928977" cy="19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D132B6-0CE0-4259-BD2A-A450BFEE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是一个缩写属性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/>
              <a:t>font </a:t>
            </a:r>
            <a:r>
              <a:rPr lang="zh-CN" altLang="en-US" dirty="0"/>
              <a:t>属性可以用来作为 </a:t>
            </a:r>
            <a:r>
              <a:rPr lang="en-US" altLang="zh-CN" dirty="0"/>
              <a:t>font-style, font-variant, font-weight, font-size, line-height </a:t>
            </a:r>
            <a:r>
              <a:rPr lang="zh-CN" altLang="en-US" dirty="0"/>
              <a:t>和 </a:t>
            </a:r>
            <a:r>
              <a:rPr lang="en-US" altLang="zh-CN" dirty="0"/>
              <a:t>font-family </a:t>
            </a:r>
            <a:r>
              <a:rPr lang="zh-CN" altLang="en-US" dirty="0"/>
              <a:t>属性的简写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   font-variant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   font-size/line-height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</a:p>
          <a:p>
            <a:r>
              <a:rPr lang="zh-CN" altLang="en-US" b="1" dirty="0"/>
              <a:t>规则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dirty="0"/>
              <a:t>font-style</a:t>
            </a:r>
            <a:r>
              <a:rPr lang="zh-CN" altLang="en-US" dirty="0"/>
              <a:t>、</a:t>
            </a:r>
            <a:r>
              <a:rPr lang="en-US" altLang="zh-CN" dirty="0"/>
              <a:t>font-variant</a:t>
            </a:r>
            <a:r>
              <a:rPr lang="zh-CN" altLang="en-US" dirty="0"/>
              <a:t>、</a:t>
            </a:r>
            <a:r>
              <a:rPr lang="en-US" altLang="zh-CN" dirty="0"/>
              <a:t>font-weight</a:t>
            </a:r>
            <a:r>
              <a:rPr lang="zh-CN" altLang="en-US" dirty="0"/>
              <a:t>可以随意调换顺序，也可以省略</a:t>
            </a:r>
          </a:p>
          <a:p>
            <a:pPr lvl="1"/>
            <a:r>
              <a:rPr lang="en-US" altLang="zh-CN" dirty="0"/>
              <a:t>/line-height</a:t>
            </a:r>
            <a:r>
              <a:rPr lang="zh-CN" altLang="en-US" dirty="0"/>
              <a:t>可以省略，如果不省略，必须跟在</a:t>
            </a:r>
            <a:r>
              <a:rPr lang="en-US" altLang="zh-CN" dirty="0"/>
              <a:t>font-size</a:t>
            </a:r>
            <a:r>
              <a:rPr lang="zh-CN" altLang="en-US" dirty="0"/>
              <a:t>后面</a:t>
            </a:r>
          </a:p>
          <a:p>
            <a:pPr lvl="1"/>
            <a:r>
              <a:rPr lang="en-US" altLang="zh-CN" dirty="0"/>
              <a:t>font-size</a:t>
            </a:r>
            <a:r>
              <a:rPr lang="zh-CN" altLang="en-US" dirty="0"/>
              <a:t>、</a:t>
            </a:r>
            <a:r>
              <a:rPr lang="en-US" altLang="zh-CN" dirty="0"/>
              <a:t>font-family</a:t>
            </a:r>
            <a:r>
              <a:rPr lang="zh-CN" altLang="en-US" dirty="0"/>
              <a:t>不可以调换顺序，不可以省略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EC7A8B-0988-4CA0-99F1-2E0ED23B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6674DE-53A5-4691-81D6-03B3CAC1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0" y="4599935"/>
            <a:ext cx="6935686" cy="7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812" y="5057775"/>
            <a:ext cx="3857510" cy="520700"/>
            <a:chOff x="0" y="0"/>
            <a:chExt cx="3858354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缩写属性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18812" y="771525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font-size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17225" y="1854235"/>
            <a:ext cx="3462337" cy="520700"/>
            <a:chOff x="0" y="0"/>
            <a:chExt cx="3461507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font-family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18812" y="2908300"/>
            <a:ext cx="3821992" cy="520700"/>
            <a:chOff x="0" y="0"/>
            <a:chExt cx="3821075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font-weight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18812" y="3990107"/>
            <a:ext cx="3857510" cy="520700"/>
            <a:chOff x="0" y="0"/>
            <a:chExt cx="3858354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line-height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BA60E5-54E3-430E-8A8E-54274931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font-size</a:t>
            </a:r>
            <a:r>
              <a:rPr lang="zh-CN" altLang="en-US" b="1" dirty="0"/>
              <a:t>决定文字的大小</a:t>
            </a:r>
            <a:endParaRPr lang="en-US" altLang="zh-CN" b="1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常用的设置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3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具体数值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</a:p>
          <a:p>
            <a:pPr marL="650867" lvl="1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3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基于父元素的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表示等于父元素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5A678C-420A-4EB4-A632-56CD57C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font-size(</a:t>
            </a:r>
            <a:r>
              <a:rPr lang="zh-CN" altLang="en-US" dirty="0"/>
              <a:t>重要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79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4196AE-F5AF-4854-BD1D-3E69124E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font-family</a:t>
            </a:r>
            <a:r>
              <a:rPr lang="zh-CN" altLang="en-US" dirty="0"/>
              <a:t>用于设置</a:t>
            </a:r>
            <a:r>
              <a:rPr lang="zh-CN" altLang="en-US" b="1" dirty="0"/>
              <a:t>文字的字体名称</a:t>
            </a:r>
            <a:endParaRPr lang="en-US" altLang="zh-CN" b="1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个或者多个</a:t>
            </a:r>
            <a:r>
              <a:rPr lang="zh-CN" altLang="en-US" dirty="0"/>
              <a:t>字体名称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浏览器会选择列表中第一个该计算机上有安装的字体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或者是通过 </a:t>
            </a:r>
            <a:r>
              <a:rPr lang="en-US" altLang="zh-CN" dirty="0">
                <a:solidFill>
                  <a:srgbClr val="FF0000"/>
                </a:solidFill>
              </a:rPr>
              <a:t>@font-face </a:t>
            </a:r>
            <a:r>
              <a:rPr lang="zh-CN" altLang="en-US" dirty="0">
                <a:solidFill>
                  <a:srgbClr val="FF0000"/>
                </a:solidFill>
              </a:rPr>
              <a:t>指定的可以直接下载的字体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b="1" dirty="0"/>
              <a:t>淘宝使用的字体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4461A3-4B06-4624-A8CD-37EBE6C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font-family (</a:t>
            </a:r>
            <a:r>
              <a:rPr lang="zh-CN" altLang="en-US" dirty="0"/>
              <a:t>重要</a:t>
            </a:r>
            <a:r>
              <a:rPr lang="en-US" altLang="zh-CN" dirty="0"/>
              <a:t>, </a:t>
            </a:r>
            <a:r>
              <a:rPr lang="zh-CN" altLang="en-US" dirty="0"/>
              <a:t>不过一般仅设置一次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287B8C-1FB4-42A7-BBD0-20B0198F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" y="4162613"/>
            <a:ext cx="5175352" cy="8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723AF0-1455-4ECA-9175-4F009285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font-weight</a:t>
            </a:r>
            <a:r>
              <a:rPr lang="zh-CN" altLang="en-US" b="1" dirty="0"/>
              <a:t>用于设置文字的粗细（重量）</a:t>
            </a:r>
            <a:endParaRPr lang="en-US" altLang="zh-CN" b="1" dirty="0"/>
          </a:p>
          <a:p>
            <a:r>
              <a:rPr lang="zh-CN" altLang="en-US" b="1" dirty="0"/>
              <a:t>常见的取值</a:t>
            </a:r>
            <a:r>
              <a:rPr lang="en-US" altLang="zh-CN" b="1" dirty="0"/>
              <a:t>: </a:t>
            </a:r>
            <a:endParaRPr lang="zh-CN" altLang="en-US" b="1" dirty="0"/>
          </a:p>
          <a:p>
            <a:pPr marL="593717" lvl="1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| 200 | 300 | 400 | 500 | 600 | 700 | 800 | 900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每一个数字表示一个重量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strong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h1~h6</a:t>
            </a:r>
            <a:r>
              <a:rPr lang="zh-CN" altLang="en-US" dirty="0"/>
              <a:t>等标签的</a:t>
            </a:r>
            <a:r>
              <a:rPr lang="en-US" altLang="zh-CN" dirty="0"/>
              <a:t>font-weight</a:t>
            </a:r>
            <a:r>
              <a:rPr lang="zh-CN" altLang="en-US" dirty="0"/>
              <a:t>默认就是</a:t>
            </a:r>
            <a:r>
              <a:rPr lang="en-US" altLang="zh-CN" dirty="0"/>
              <a:t>bold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E1802E-4E34-4552-BEFF-65BE60D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font-weight(</a:t>
            </a:r>
            <a:r>
              <a:rPr lang="zh-CN" altLang="en-US" dirty="0"/>
              <a:t>重要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8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B3D179-2FC1-4EFC-A38F-01E43818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font-style</a:t>
            </a:r>
            <a:r>
              <a:rPr lang="zh-CN" altLang="en-US" b="1" dirty="0"/>
              <a:t>用于设置文字的常规、斜体显示</a:t>
            </a: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：常规显示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talic(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：用字体的斜体显示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通常会有专门的字体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blique(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：文本倾斜显示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仅仅是让文字倾斜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2500"/>
              </a:lnSpc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ts val="25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ts val="25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默认就是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4E2309-47E5-47DB-95A9-9FA48A60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font-style(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1E1E5-F116-4A3F-B5FD-32B10F25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7" y="3199384"/>
            <a:ext cx="3276884" cy="8687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10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AC7D03-3FD3-4E7C-83D1-CA13F06B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font-variant</a:t>
            </a:r>
            <a:r>
              <a:rPr lang="zh-CN" altLang="en-US" b="1" dirty="0"/>
              <a:t>可以影响小写字母的显示形式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variant</a:t>
            </a:r>
            <a:r>
              <a:rPr lang="zh-CN" altLang="en-US" dirty="0"/>
              <a:t>是变形的意思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b="1" dirty="0"/>
              <a:t>可以设置的值如下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normal</a:t>
            </a:r>
            <a:r>
              <a:rPr lang="zh-CN" altLang="en-US" dirty="0"/>
              <a:t>：常规显示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small-caps</a:t>
            </a:r>
            <a:r>
              <a:rPr lang="zh-CN" altLang="en-US" dirty="0"/>
              <a:t>：将小写字母替换为缩小过的大写字母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5B7B7-FC40-4A37-85E7-0FA96C07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font-variant(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39CCD5-1006-4513-8666-7915EE5C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用于设置文本的行高</a:t>
            </a:r>
          </a:p>
          <a:p>
            <a:pPr marL="650867" lvl="1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行高可以先简单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理解为一行文字所占据的高度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4B004C-B540-48A5-B5C7-47BBBF12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line-height(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EFAC30-3B4D-44BC-BEC1-02355185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28" y="2556767"/>
            <a:ext cx="5207762" cy="269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BBF79B-51A5-4EF6-AB5B-61F7DDAC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4" y="2592279"/>
            <a:ext cx="5141124" cy="25930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E80F52-28A2-4924-A405-4409914ADE94}"/>
              </a:ext>
            </a:extLst>
          </p:cNvPr>
          <p:cNvCxnSpPr>
            <a:cxnSpLocks/>
          </p:cNvCxnSpPr>
          <p:nvPr/>
        </p:nvCxnSpPr>
        <p:spPr>
          <a:xfrm>
            <a:off x="10630423" y="2639163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09ACCF-8F13-4196-824B-2D88D3E04FBA}"/>
              </a:ext>
            </a:extLst>
          </p:cNvPr>
          <p:cNvCxnSpPr>
            <a:cxnSpLocks/>
          </p:cNvCxnSpPr>
          <p:nvPr/>
        </p:nvCxnSpPr>
        <p:spPr>
          <a:xfrm>
            <a:off x="10630423" y="3384888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7DAA30-3E54-43B6-96FF-528686B0F6F7}"/>
              </a:ext>
            </a:extLst>
          </p:cNvPr>
          <p:cNvCxnSpPr>
            <a:cxnSpLocks/>
          </p:cNvCxnSpPr>
          <p:nvPr/>
        </p:nvCxnSpPr>
        <p:spPr>
          <a:xfrm>
            <a:off x="10630423" y="4130613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75D9560-F0F1-4716-810D-41232F4B4BC5}"/>
              </a:ext>
            </a:extLst>
          </p:cNvPr>
          <p:cNvSpPr txBox="1"/>
          <p:nvPr/>
        </p:nvSpPr>
        <p:spPr>
          <a:xfrm>
            <a:off x="10657057" y="2816360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08D2FE-C63F-4267-9544-BAD925DCA6FC}"/>
              </a:ext>
            </a:extLst>
          </p:cNvPr>
          <p:cNvSpPr txBox="1"/>
          <p:nvPr/>
        </p:nvSpPr>
        <p:spPr>
          <a:xfrm>
            <a:off x="10657057" y="3541526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1FE34-A177-4B55-AB21-5EA28B8FB18D}"/>
              </a:ext>
            </a:extLst>
          </p:cNvPr>
          <p:cNvSpPr txBox="1"/>
          <p:nvPr/>
        </p:nvSpPr>
        <p:spPr>
          <a:xfrm>
            <a:off x="10657057" y="4284446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6560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uiExpand="1" build="p"/>
      <p:bldP spid="10" grpId="0" uiExpand="1" build="p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2F5DEEA-1515-4E20-8C2E-8F14F4F1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为什么文本需要行高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3B99AA26-BEF8-4512-898B-98517386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1" y="2195914"/>
            <a:ext cx="5491997" cy="2951121"/>
          </a:xfrm>
          <a:prstGeom prst="rect">
            <a:avLst/>
          </a:prstGeom>
        </p:spPr>
      </p:pic>
      <p:pic>
        <p:nvPicPr>
          <p:cNvPr id="5" name="Picture 4" descr="“王羲之”的图片搜索结果">
            <a:extLst>
              <a:ext uri="{FF2B5EF4-FFF2-40B4-BE49-F238E27FC236}">
                <a16:creationId xmlns:a16="http://schemas.microsoft.com/office/drawing/2014/main" id="{752FE32A-8A21-43D2-AE0D-EE51A378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58" y="1729553"/>
            <a:ext cx="2271860" cy="40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FF6897-98BB-4E51-85F6-852CAC34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514" y="2260722"/>
            <a:ext cx="3472255" cy="30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21110</TotalTime>
  <Words>540</Words>
  <Application>Microsoft Office PowerPoint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2021-4-26-2</vt:lpstr>
      <vt:lpstr>CSS属性-字体</vt:lpstr>
      <vt:lpstr>PowerPoint 演示文稿</vt:lpstr>
      <vt:lpstr>font-size(重要)</vt:lpstr>
      <vt:lpstr>font-family (重要, 不过一般仅设置一次)</vt:lpstr>
      <vt:lpstr>font-weight(重要)</vt:lpstr>
      <vt:lpstr>font-style(一般)</vt:lpstr>
      <vt:lpstr>font-variant(了解)</vt:lpstr>
      <vt:lpstr>line-height(常用)</vt:lpstr>
      <vt:lpstr>为什么文本需要行高?</vt:lpstr>
      <vt:lpstr>line-height</vt:lpstr>
      <vt:lpstr>line-height</vt:lpstr>
      <vt:lpstr>font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570</cp:revision>
  <dcterms:created xsi:type="dcterms:W3CDTF">2021-04-26T13:18:14Z</dcterms:created>
  <dcterms:modified xsi:type="dcterms:W3CDTF">2022-03-28T00:29:18Z</dcterms:modified>
</cp:coreProperties>
</file>