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9"/>
  </p:handoutMasterIdLst>
  <p:sldIdLst>
    <p:sldId id="256" r:id="rId2"/>
    <p:sldId id="288" r:id="rId3"/>
    <p:sldId id="301" r:id="rId4"/>
    <p:sldId id="302" r:id="rId5"/>
    <p:sldId id="303" r:id="rId6"/>
    <p:sldId id="304" r:id="rId7"/>
    <p:sldId id="290" r:id="rId8"/>
    <p:sldId id="291" r:id="rId9"/>
    <p:sldId id="292" r:id="rId10"/>
    <p:sldId id="293" r:id="rId11"/>
    <p:sldId id="300" r:id="rId12"/>
    <p:sldId id="294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常见选择器" id="{19F0C3BA-1E1E-4973-ABDA-416D9BD7AD4E}">
          <p14:sldIdLst>
            <p14:sldId id="301"/>
            <p14:sldId id="302"/>
            <p14:sldId id="303"/>
            <p14:sldId id="304"/>
          </p14:sldIdLst>
        </p14:section>
        <p14:section name="属性选择器" id="{C9BDF1AF-D38E-4AB9-9850-FE1AB219F373}">
          <p14:sldIdLst>
            <p14:sldId id="290"/>
          </p14:sldIdLst>
        </p14:section>
        <p14:section name="后代选择器" id="{55ECB81B-5B24-4648-82C7-DBACEFD283AB}">
          <p14:sldIdLst>
            <p14:sldId id="291"/>
          </p14:sldIdLst>
        </p14:section>
        <p14:section name="兄弟选择器" id="{5D53DFA1-F751-49FC-9EC4-7017CC852ADA}">
          <p14:sldIdLst>
            <p14:sldId id="292"/>
          </p14:sldIdLst>
        </p14:section>
        <p14:section name="选择器组" id="{28B8483A-1304-4A6D-B6C2-6C31A97151CF}">
          <p14:sldIdLst>
            <p14:sldId id="293"/>
          </p14:sldIdLst>
        </p14:section>
        <p14:section name="伪类选择器" id="{92E22C11-899F-4C9F-890C-421011B10854}">
          <p14:sldIdLst>
            <p14:sldId id="300"/>
            <p14:sldId id="294"/>
            <p14:sldId id="295"/>
            <p14:sldId id="296"/>
          </p14:sldIdLst>
        </p14:section>
        <p14:section name="伪元素" id="{D677895A-B1C0-495D-ADCD-D25193FAC3E5}">
          <p14:sldIdLst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86" d="100"/>
          <a:sy n="86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2022/3/28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CSS/Pseudo-clas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常见选择器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61323" y="3684158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C6A8B3-4A3B-473A-96BF-6386FE22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交集选择器</a:t>
            </a:r>
            <a:r>
              <a:rPr lang="en-US" altLang="zh-CN" b="1" dirty="0"/>
              <a:t>: </a:t>
            </a:r>
            <a:r>
              <a:rPr lang="zh-CN" altLang="en-US" b="1" dirty="0"/>
              <a:t>需要同时符合两个选择器条件</a:t>
            </a:r>
            <a:r>
              <a:rPr lang="en-US" altLang="zh-CN" b="1" dirty="0"/>
              <a:t>(</a:t>
            </a:r>
            <a:r>
              <a:rPr lang="zh-CN" altLang="en-US" b="1" dirty="0"/>
              <a:t>两个选择器紧密连接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dirty="0"/>
              <a:t>在开发中通常为了</a:t>
            </a:r>
            <a:r>
              <a:rPr lang="zh-CN" altLang="en-US" dirty="0">
                <a:solidFill>
                  <a:srgbClr val="FF0000"/>
                </a:solidFill>
              </a:rPr>
              <a:t>精准的选择某一个元素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并集选择器</a:t>
            </a:r>
            <a:r>
              <a:rPr lang="en-US" altLang="zh-CN" b="1" dirty="0"/>
              <a:t>: </a:t>
            </a:r>
            <a:r>
              <a:rPr lang="zh-CN" altLang="en-US" b="1" dirty="0"/>
              <a:t>符合一个选择器条件即可</a:t>
            </a:r>
            <a:r>
              <a:rPr lang="en-US" altLang="zh-CN" b="1" dirty="0"/>
              <a:t>(</a:t>
            </a:r>
            <a:r>
              <a:rPr lang="zh-CN" altLang="en-US" b="1" dirty="0"/>
              <a:t>两个选择器以</a:t>
            </a:r>
            <a:r>
              <a:rPr lang="en-US" altLang="zh-CN" b="1" dirty="0"/>
              <a:t>,</a:t>
            </a:r>
            <a:r>
              <a:rPr lang="zh-CN" altLang="en-US" b="1" dirty="0"/>
              <a:t>号分割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dirty="0"/>
              <a:t>在开发中通常为了</a:t>
            </a:r>
            <a:r>
              <a:rPr lang="zh-CN" altLang="en-US" dirty="0">
                <a:solidFill>
                  <a:srgbClr val="FF0000"/>
                </a:solidFill>
              </a:rPr>
              <a:t>给多个元素设置相同的样式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A53C9E-35F6-4A76-8D9E-2B8CD508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选择器组 </a:t>
            </a:r>
            <a:r>
              <a:rPr lang="en-US" altLang="zh-CN" dirty="0"/>
              <a:t>– </a:t>
            </a:r>
            <a:r>
              <a:rPr lang="zh-CN" altLang="en-US" dirty="0"/>
              <a:t>交集选择器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D9E930-D2B1-4670-B6DB-A47C2701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39" y="2299707"/>
            <a:ext cx="2520795" cy="16127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308452-9C6A-4DE6-8620-CE685B5F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808" y="2454330"/>
            <a:ext cx="1346032" cy="11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3252A6-7D1C-40FF-87B4-D4FF270B2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094" y="2553690"/>
            <a:ext cx="3429325" cy="9060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60D508-111E-4405-B9EA-57780182B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519" y="2553690"/>
            <a:ext cx="2059189" cy="9060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E546E0-3305-4F7B-97D9-1F0CB6DF8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839" y="5241840"/>
            <a:ext cx="2050080" cy="13498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7835BD-FAAE-43C2-957B-FC24E53D7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2634" y="5476149"/>
            <a:ext cx="3429325" cy="8812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6A9BE28-448F-4C65-8E22-EEC5632445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0948" y="5363781"/>
            <a:ext cx="2064560" cy="11060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DAD294-81FA-447E-83DA-7421EF04FF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0588" y="5354483"/>
            <a:ext cx="1193651" cy="10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BA413D-EEF6-4A3F-BE9A-4EF61971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什么是伪类呢</a:t>
            </a:r>
            <a:r>
              <a:rPr lang="en-US" altLang="zh-CN" b="1" dirty="0"/>
              <a:t>?</a:t>
            </a:r>
          </a:p>
          <a:p>
            <a:pPr lvl="1"/>
            <a:r>
              <a:rPr lang="en-US" altLang="zh-CN" dirty="0">
                <a:solidFill>
                  <a:srgbClr val="15141A"/>
                </a:solidFill>
                <a:latin typeface="Inter"/>
              </a:rPr>
              <a:t>Pseudo-classes: </a:t>
            </a:r>
            <a:r>
              <a:rPr lang="zh-CN" altLang="en-US" dirty="0">
                <a:solidFill>
                  <a:srgbClr val="15141A"/>
                </a:solidFill>
                <a:latin typeface="Inter"/>
              </a:rPr>
              <a:t>翻译过来是</a:t>
            </a:r>
            <a:r>
              <a:rPr lang="zh-CN" altLang="en-US" dirty="0">
                <a:solidFill>
                  <a:srgbClr val="FF0000"/>
                </a:solidFill>
                <a:latin typeface="Inter"/>
              </a:rPr>
              <a:t>伪类</a:t>
            </a:r>
            <a:r>
              <a:rPr lang="en-US" altLang="zh-CN" dirty="0">
                <a:solidFill>
                  <a:srgbClr val="15141A"/>
                </a:solidFill>
                <a:latin typeface="Inter"/>
              </a:rPr>
              <a:t>;</a:t>
            </a:r>
          </a:p>
          <a:p>
            <a:pPr lvl="1"/>
            <a:r>
              <a:rPr lang="zh-CN" altLang="en-US" b="0" i="0" dirty="0">
                <a:solidFill>
                  <a:srgbClr val="15141A"/>
                </a:solidFill>
                <a:effectLst/>
                <a:latin typeface="Inter"/>
              </a:rPr>
              <a:t>伪类是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Inter"/>
              </a:rPr>
              <a:t>选择器的一种</a:t>
            </a:r>
            <a:r>
              <a:rPr lang="zh-CN" altLang="en-US" b="0" i="0" dirty="0">
                <a:solidFill>
                  <a:srgbClr val="15141A"/>
                </a:solidFill>
                <a:effectLst/>
                <a:latin typeface="Inter"/>
              </a:rPr>
              <a:t>，它用于选择处于特定状态的元素</a:t>
            </a:r>
            <a:r>
              <a:rPr lang="en-US" altLang="zh-CN" b="0" i="0" dirty="0">
                <a:solidFill>
                  <a:srgbClr val="15141A"/>
                </a:solidFill>
                <a:effectLst/>
                <a:latin typeface="Inter"/>
              </a:rPr>
              <a:t>;</a:t>
            </a:r>
          </a:p>
          <a:p>
            <a:r>
              <a:rPr lang="zh-CN" altLang="en-US" dirty="0"/>
              <a:t>比如我们经常会实现的</a:t>
            </a:r>
            <a:r>
              <a:rPr lang="en-US" altLang="zh-CN" dirty="0"/>
              <a:t>: </a:t>
            </a:r>
            <a:r>
              <a:rPr lang="zh-CN" altLang="en-US" dirty="0"/>
              <a:t>当手指放在一个元素上时</a:t>
            </a:r>
            <a:r>
              <a:rPr lang="en-US" altLang="zh-CN" dirty="0"/>
              <a:t>, </a:t>
            </a:r>
            <a:r>
              <a:rPr lang="zh-CN" altLang="en-US" dirty="0"/>
              <a:t>显示另外一个颜色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4B2045-C306-45EE-A1BF-87B7E8D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认识伪类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EE4927-DE70-4842-9C37-2ACFABF6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83" y="3409706"/>
            <a:ext cx="1231746" cy="3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8F9149-2DC8-45B1-8FE8-FD57061D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83" y="3892000"/>
            <a:ext cx="1269841" cy="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32F20C-415D-4A53-83E5-30650FED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常见的伪类有</a:t>
            </a:r>
          </a:p>
          <a:p>
            <a:r>
              <a:rPr lang="en-US" altLang="zh-CN" b="1" dirty="0"/>
              <a:t>1.</a:t>
            </a:r>
            <a:r>
              <a:rPr lang="zh-CN" altLang="en-US" b="1" dirty="0"/>
              <a:t>动态伪类</a:t>
            </a:r>
            <a:r>
              <a:rPr lang="zh-CN" altLang="en-US" dirty="0"/>
              <a:t>（</a:t>
            </a:r>
            <a:r>
              <a:rPr lang="en-US" altLang="zh-CN" dirty="0"/>
              <a:t>dynamic pseudo-classes</a:t>
            </a:r>
            <a:r>
              <a:rPr lang="zh-CN" altLang="en-US" dirty="0"/>
              <a:t>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:link</a:t>
            </a:r>
            <a:r>
              <a:rPr lang="zh-CN" altLang="en-US" dirty="0"/>
              <a:t>、</a:t>
            </a:r>
            <a:r>
              <a:rPr lang="en-US" altLang="zh-CN" dirty="0"/>
              <a:t>:visited</a:t>
            </a:r>
            <a:r>
              <a:rPr lang="zh-CN" altLang="en-US" dirty="0"/>
              <a:t>、</a:t>
            </a:r>
            <a:r>
              <a:rPr lang="en-US" altLang="zh-CN" dirty="0"/>
              <a:t>:hover</a:t>
            </a:r>
            <a:r>
              <a:rPr lang="zh-CN" altLang="en-US" dirty="0"/>
              <a:t>、</a:t>
            </a:r>
            <a:r>
              <a:rPr lang="en-US" altLang="zh-CN" dirty="0"/>
              <a:t>:active</a:t>
            </a:r>
            <a:r>
              <a:rPr lang="zh-CN" altLang="en-US" dirty="0"/>
              <a:t>、</a:t>
            </a:r>
            <a:r>
              <a:rPr lang="en-US" altLang="zh-CN" dirty="0"/>
              <a:t>:focus</a:t>
            </a:r>
          </a:p>
          <a:p>
            <a:endParaRPr lang="en-US" altLang="zh-CN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目标伪类</a:t>
            </a:r>
            <a:r>
              <a:rPr lang="zh-CN" altLang="en-US" dirty="0"/>
              <a:t>（</a:t>
            </a:r>
            <a:r>
              <a:rPr lang="en-US" altLang="zh-CN" dirty="0"/>
              <a:t>target pseudo-classes</a:t>
            </a:r>
            <a:r>
              <a:rPr lang="zh-CN" altLang="en-US" dirty="0"/>
              <a:t>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:target</a:t>
            </a:r>
          </a:p>
          <a:p>
            <a:endParaRPr lang="en-US" altLang="zh-CN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语言伪类</a:t>
            </a:r>
            <a:r>
              <a:rPr lang="zh-CN" altLang="en-US" dirty="0"/>
              <a:t>（</a:t>
            </a:r>
            <a:r>
              <a:rPr lang="en-US" altLang="zh-CN" dirty="0"/>
              <a:t>language pseudo-classes</a:t>
            </a:r>
            <a:r>
              <a:rPr lang="zh-CN" altLang="en-US" dirty="0"/>
              <a:t>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:lang( )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元素状态伪类</a:t>
            </a:r>
            <a:r>
              <a:rPr lang="zh-CN" altLang="en-US" dirty="0"/>
              <a:t>（</a:t>
            </a:r>
            <a:r>
              <a:rPr lang="en-US" altLang="zh-CN" dirty="0"/>
              <a:t>UI element states pseudo-classes</a:t>
            </a:r>
            <a:r>
              <a:rPr lang="zh-CN" altLang="en-US" dirty="0"/>
              <a:t>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:enabled</a:t>
            </a:r>
            <a:r>
              <a:rPr lang="zh-CN" altLang="en-US" dirty="0"/>
              <a:t>、</a:t>
            </a:r>
            <a:r>
              <a:rPr lang="en-US" altLang="zh-CN" dirty="0"/>
              <a:t>:disabled</a:t>
            </a:r>
            <a:r>
              <a:rPr lang="zh-CN" altLang="en-US" dirty="0"/>
              <a:t>、</a:t>
            </a:r>
            <a:r>
              <a:rPr lang="en-US" altLang="zh-CN" dirty="0"/>
              <a:t>:checked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F826ED-98A0-40C9-B2B5-ACE8C35E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伪类</a:t>
            </a:r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pseudo-classes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F35BE1-0A73-4517-AF46-2210967CFBC8}"/>
              </a:ext>
            </a:extLst>
          </p:cNvPr>
          <p:cNvSpPr txBox="1"/>
          <p:nvPr/>
        </p:nvSpPr>
        <p:spPr>
          <a:xfrm>
            <a:off x="6193410" y="1634597"/>
            <a:ext cx="5865889" cy="48108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594" indent="-228594" defTabSz="914377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结构伪类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structural pseudo-classes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后续学习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 defTabSz="914377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:nth-child( )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:nth-last-child( )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:nth-of-type( )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:nth-last-of-type( )</a:t>
            </a:r>
          </a:p>
          <a:p>
            <a:pPr marL="285750" indent="-285750" defTabSz="914377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:first-child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:last-child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:first-of-type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:last-of-type</a:t>
            </a:r>
          </a:p>
          <a:p>
            <a:pPr marL="285750" indent="-285750" defTabSz="914377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:root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:only-child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:only-of-type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:empty</a:t>
            </a:r>
          </a:p>
          <a:p>
            <a:pPr marL="228594" indent="-228594" defTabSz="914377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914377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否定伪类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negation pseudo-classes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后续学习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 defTabSz="914377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:not()</a:t>
            </a:r>
          </a:p>
          <a:p>
            <a:pPr marL="228594" indent="-228594" defTabSz="914377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914377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所有的伪类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https://developer.mozilla.org/zh-CN/docs/Web/CSS/Pseudo-classes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914377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14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CB6893-71BA-439B-A9C4-EC80E50D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使用举例</a:t>
            </a:r>
          </a:p>
          <a:p>
            <a:pPr lvl="1"/>
            <a:r>
              <a:rPr lang="en-US" altLang="zh-CN" dirty="0"/>
              <a:t>a:link </a:t>
            </a:r>
            <a:r>
              <a:rPr lang="zh-CN" altLang="en-US" dirty="0"/>
              <a:t>未访问的链接</a:t>
            </a:r>
          </a:p>
          <a:p>
            <a:pPr lvl="1"/>
            <a:r>
              <a:rPr lang="en-US" altLang="zh-CN" dirty="0"/>
              <a:t>a:visited </a:t>
            </a:r>
            <a:r>
              <a:rPr lang="zh-CN" altLang="en-US" dirty="0"/>
              <a:t>已访问的链接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a:hover </a:t>
            </a:r>
            <a:r>
              <a:rPr lang="zh-CN" altLang="en-US" dirty="0"/>
              <a:t>鼠标挪动到链接上</a:t>
            </a:r>
            <a:r>
              <a:rPr lang="en-US" altLang="zh-CN" dirty="0"/>
              <a:t>(</a:t>
            </a:r>
            <a:r>
              <a:rPr lang="zh-CN" altLang="en-US" dirty="0"/>
              <a:t>重要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a:active </a:t>
            </a:r>
            <a:r>
              <a:rPr lang="zh-CN" altLang="en-US" dirty="0"/>
              <a:t>激活的链接（鼠标在链接上长按住未松开）</a:t>
            </a:r>
          </a:p>
          <a:p>
            <a:endParaRPr lang="zh-CN" altLang="en-US" dirty="0"/>
          </a:p>
          <a:p>
            <a:r>
              <a:rPr lang="zh-CN" altLang="en-US" b="1" dirty="0"/>
              <a:t>使用注意</a:t>
            </a:r>
          </a:p>
          <a:p>
            <a:pPr lvl="1"/>
            <a:r>
              <a:rPr lang="en-US" altLang="zh-CN" dirty="0"/>
              <a:t>:hover</a:t>
            </a:r>
            <a:r>
              <a:rPr lang="zh-CN" altLang="en-US" dirty="0"/>
              <a:t>必须放在</a:t>
            </a:r>
            <a:r>
              <a:rPr lang="en-US" altLang="zh-CN" dirty="0"/>
              <a:t>:link</a:t>
            </a:r>
            <a:r>
              <a:rPr lang="zh-CN" altLang="en-US" dirty="0"/>
              <a:t>和</a:t>
            </a:r>
            <a:r>
              <a:rPr lang="en-US" altLang="zh-CN" dirty="0"/>
              <a:t>:visited</a:t>
            </a:r>
            <a:r>
              <a:rPr lang="zh-CN" altLang="en-US" dirty="0"/>
              <a:t>后面才能完全生效</a:t>
            </a:r>
          </a:p>
          <a:p>
            <a:pPr lvl="1"/>
            <a:r>
              <a:rPr lang="en-US" altLang="zh-CN" dirty="0"/>
              <a:t>:active</a:t>
            </a:r>
            <a:r>
              <a:rPr lang="zh-CN" altLang="en-US" dirty="0"/>
              <a:t>必须放在</a:t>
            </a:r>
            <a:r>
              <a:rPr lang="en-US" altLang="zh-CN" dirty="0"/>
              <a:t>:hover</a:t>
            </a:r>
            <a:r>
              <a:rPr lang="zh-CN" altLang="en-US" dirty="0"/>
              <a:t>后面才能完全生效</a:t>
            </a:r>
          </a:p>
          <a:p>
            <a:pPr lvl="1"/>
            <a:r>
              <a:rPr lang="zh-CN" altLang="en-US" dirty="0"/>
              <a:t>所以建议的编写顺序是 </a:t>
            </a:r>
            <a:r>
              <a:rPr lang="en-US" altLang="zh-CN" dirty="0"/>
              <a:t>:link</a:t>
            </a:r>
            <a:r>
              <a:rPr lang="zh-CN" altLang="en-US" dirty="0"/>
              <a:t>、</a:t>
            </a:r>
            <a:r>
              <a:rPr lang="en-US" altLang="zh-CN" dirty="0"/>
              <a:t>:visited</a:t>
            </a:r>
            <a:r>
              <a:rPr lang="zh-CN" altLang="en-US" dirty="0"/>
              <a:t>、</a:t>
            </a:r>
            <a:r>
              <a:rPr lang="en-US" altLang="zh-CN" dirty="0"/>
              <a:t>:hover</a:t>
            </a:r>
            <a:r>
              <a:rPr lang="zh-CN" altLang="en-US" dirty="0"/>
              <a:t>、</a:t>
            </a:r>
            <a:r>
              <a:rPr lang="en-US" altLang="zh-CN" dirty="0"/>
              <a:t>:active</a:t>
            </a:r>
          </a:p>
          <a:p>
            <a:endParaRPr lang="zh-CN" altLang="en-US" dirty="0"/>
          </a:p>
          <a:p>
            <a:r>
              <a:rPr lang="zh-CN" altLang="en-US" b="1" dirty="0"/>
              <a:t>除了</a:t>
            </a:r>
            <a:r>
              <a:rPr lang="en-US" altLang="zh-CN" b="1" dirty="0"/>
              <a:t>a</a:t>
            </a:r>
            <a:r>
              <a:rPr lang="zh-CN" altLang="en-US" b="1" dirty="0"/>
              <a:t>元素，</a:t>
            </a:r>
            <a:r>
              <a:rPr lang="en-US" altLang="zh-CN" b="1" dirty="0"/>
              <a:t>:hover</a:t>
            </a:r>
            <a:r>
              <a:rPr lang="zh-CN" altLang="en-US" b="1" dirty="0"/>
              <a:t>、</a:t>
            </a:r>
            <a:r>
              <a:rPr lang="en-US" altLang="zh-CN" b="1" dirty="0"/>
              <a:t>:active</a:t>
            </a:r>
            <a:r>
              <a:rPr lang="zh-CN" altLang="en-US" b="1" dirty="0"/>
              <a:t>也能用在其他元素上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CBFAD2-4943-47F9-88DF-5512EA4B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动态伪类（</a:t>
            </a:r>
            <a:r>
              <a:rPr lang="en-US" altLang="zh-CN" dirty="0">
                <a:sym typeface="+mn-ea"/>
              </a:rPr>
              <a:t>dynamic pseudo-classes)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8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95A4625-C4A3-46B9-B967-7FF74CDA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:focus</a:t>
            </a:r>
            <a:r>
              <a:rPr lang="zh-CN" altLang="en-US" dirty="0"/>
              <a:t>指当前</a:t>
            </a:r>
            <a:r>
              <a:rPr lang="zh-CN" altLang="en-US" b="1" dirty="0"/>
              <a:t>拥有输入焦点的元素</a:t>
            </a:r>
            <a:r>
              <a:rPr lang="zh-CN" altLang="en-US" dirty="0"/>
              <a:t>（能接收键盘输入）</a:t>
            </a:r>
          </a:p>
          <a:p>
            <a:pPr lvl="1"/>
            <a:r>
              <a:rPr lang="zh-CN" altLang="en-US" dirty="0"/>
              <a:t>文本输入框一聚焦后，背景就会变红色</a:t>
            </a:r>
          </a:p>
          <a:p>
            <a:endParaRPr lang="en-US" altLang="zh-CN" dirty="0"/>
          </a:p>
          <a:p>
            <a:r>
              <a:rPr lang="zh-CN" altLang="en-US" dirty="0"/>
              <a:t>因为链接</a:t>
            </a:r>
            <a:r>
              <a:rPr lang="en-US" altLang="zh-CN" dirty="0"/>
              <a:t>a</a:t>
            </a:r>
            <a:r>
              <a:rPr lang="zh-CN" altLang="en-US" dirty="0"/>
              <a:t>元素可以</a:t>
            </a:r>
            <a:r>
              <a:rPr lang="zh-CN" altLang="en-US" b="1" dirty="0"/>
              <a:t>被键盘的</a:t>
            </a:r>
            <a:r>
              <a:rPr lang="en-US" altLang="zh-CN" b="1" dirty="0"/>
              <a:t>Tab</a:t>
            </a:r>
            <a:r>
              <a:rPr lang="zh-CN" altLang="en-US" b="1" dirty="0"/>
              <a:t>键选中聚焦</a:t>
            </a:r>
            <a:r>
              <a:rPr lang="zh-CN" altLang="en-US" dirty="0"/>
              <a:t>，</a:t>
            </a:r>
            <a:r>
              <a:rPr lang="zh-CN" altLang="en-US" b="1" dirty="0"/>
              <a:t>所以</a:t>
            </a:r>
            <a:r>
              <a:rPr lang="en-US" altLang="zh-CN" b="1" dirty="0"/>
              <a:t>:focus</a:t>
            </a:r>
            <a:r>
              <a:rPr lang="zh-CN" altLang="en-US" b="1" dirty="0"/>
              <a:t>也适用于</a:t>
            </a:r>
            <a:r>
              <a:rPr lang="en-US" altLang="zh-CN" b="1" dirty="0"/>
              <a:t>a</a:t>
            </a:r>
            <a:r>
              <a:rPr lang="zh-CN" altLang="en-US" b="1" dirty="0"/>
              <a:t>元素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动态伪类编写顺序建议为</a:t>
            </a:r>
          </a:p>
          <a:p>
            <a:pPr lvl="1"/>
            <a:r>
              <a:rPr lang="en-US" altLang="zh-CN" dirty="0"/>
              <a:t>:link</a:t>
            </a:r>
            <a:r>
              <a:rPr lang="zh-CN" altLang="en-US" dirty="0"/>
              <a:t>、</a:t>
            </a:r>
            <a:r>
              <a:rPr lang="en-US" altLang="zh-CN" dirty="0"/>
              <a:t>:visited</a:t>
            </a:r>
            <a:r>
              <a:rPr lang="zh-CN" altLang="en-US" dirty="0"/>
              <a:t>、</a:t>
            </a:r>
            <a:r>
              <a:rPr lang="en-US" altLang="zh-CN" dirty="0"/>
              <a:t>:focus</a:t>
            </a:r>
            <a:r>
              <a:rPr lang="zh-CN" altLang="en-US" dirty="0"/>
              <a:t>、</a:t>
            </a:r>
            <a:r>
              <a:rPr lang="en-US" altLang="zh-CN" dirty="0"/>
              <a:t>:hover</a:t>
            </a:r>
            <a:r>
              <a:rPr lang="zh-CN" altLang="en-US" dirty="0"/>
              <a:t>、</a:t>
            </a:r>
            <a:r>
              <a:rPr lang="en-US" altLang="zh-CN" dirty="0"/>
              <a:t>:active</a:t>
            </a: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直接给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元素设置样式，相当于给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元素的所有动态伪类都设置了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a:visited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a:hover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a:active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a:focus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</a:p>
          <a:p>
            <a:pPr lvl="1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7510EC8-4E8D-461E-BFEB-7C36E3D4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动态伪类 </a:t>
            </a:r>
            <a:r>
              <a:rPr lang="en-US" altLang="zh-CN" dirty="0">
                <a:sym typeface="+mn-ea"/>
              </a:rPr>
              <a:t>- :focus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7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087562-399F-4930-BD74-EBDA26C4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常用的伪元素有</a:t>
            </a:r>
          </a:p>
          <a:p>
            <a:pPr lvl="1"/>
            <a:r>
              <a:rPr lang="en-US" altLang="zh-CN" dirty="0"/>
              <a:t>:first-line</a:t>
            </a:r>
            <a:r>
              <a:rPr lang="zh-CN" altLang="en-US" dirty="0"/>
              <a:t>、</a:t>
            </a:r>
            <a:r>
              <a:rPr lang="en-US" altLang="zh-CN" dirty="0"/>
              <a:t>::first-line</a:t>
            </a:r>
          </a:p>
          <a:p>
            <a:pPr lvl="1"/>
            <a:r>
              <a:rPr lang="en-US" altLang="zh-CN" dirty="0"/>
              <a:t>:first-letter</a:t>
            </a:r>
            <a:r>
              <a:rPr lang="zh-CN" altLang="en-US" dirty="0"/>
              <a:t>、</a:t>
            </a:r>
            <a:r>
              <a:rPr lang="en-US" altLang="zh-CN" dirty="0"/>
              <a:t>::first-letter </a:t>
            </a:r>
          </a:p>
          <a:p>
            <a:pPr lvl="1"/>
            <a:r>
              <a:rPr lang="en-US" altLang="zh-CN" dirty="0"/>
              <a:t>:before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::before</a:t>
            </a:r>
          </a:p>
          <a:p>
            <a:pPr lvl="1"/>
            <a:r>
              <a:rPr lang="en-US" altLang="zh-CN" dirty="0"/>
              <a:t>:after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::after</a:t>
            </a:r>
          </a:p>
          <a:p>
            <a:endParaRPr lang="en-US" altLang="zh-CN" dirty="0"/>
          </a:p>
          <a:p>
            <a:r>
              <a:rPr lang="zh-CN" altLang="en-US" dirty="0"/>
              <a:t>为了区分伪元素和伪类，建议伪元素使用</a:t>
            </a:r>
            <a:r>
              <a:rPr lang="en-US" altLang="zh-CN" dirty="0"/>
              <a:t>2</a:t>
            </a:r>
            <a:r>
              <a:rPr lang="zh-CN" altLang="en-US" dirty="0"/>
              <a:t>个冒号，比如</a:t>
            </a:r>
            <a:r>
              <a:rPr lang="en-US" altLang="zh-CN" dirty="0"/>
              <a:t>::first-line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22D552-23FB-4329-B601-C0720CE6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伪元素（</a:t>
            </a:r>
            <a:r>
              <a:rPr lang="en-US" altLang="zh-CN" dirty="0">
                <a:sym typeface="+mn-ea"/>
              </a:rPr>
              <a:t>pseudo-elements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1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AB9E23-54C8-4393-B702-51EAF58C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::first-line</a:t>
            </a:r>
            <a:r>
              <a:rPr lang="zh-CN" altLang="en-US" dirty="0"/>
              <a:t>可以针对</a:t>
            </a:r>
            <a:r>
              <a:rPr lang="zh-CN" altLang="en-US" dirty="0">
                <a:solidFill>
                  <a:srgbClr val="FF0000"/>
                </a:solidFill>
              </a:rPr>
              <a:t>首行文本设置属性</a:t>
            </a:r>
          </a:p>
          <a:p>
            <a:r>
              <a:rPr lang="en-US" altLang="zh-CN" dirty="0"/>
              <a:t>::first-letter</a:t>
            </a:r>
            <a:r>
              <a:rPr lang="zh-CN" altLang="en-US" dirty="0"/>
              <a:t>可以针对</a:t>
            </a:r>
            <a:r>
              <a:rPr lang="zh-CN" altLang="en-US" dirty="0">
                <a:solidFill>
                  <a:srgbClr val="FF0000"/>
                </a:solidFill>
              </a:rPr>
              <a:t>首字母设置属性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D155F-3C63-4A2F-90C6-1D03247F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伪元素 </a:t>
            </a:r>
            <a:r>
              <a:rPr lang="en-US" altLang="zh-CN" dirty="0">
                <a:sym typeface="+mn-ea"/>
              </a:rPr>
              <a:t>- ::first-line - ::first-letter(</a:t>
            </a:r>
            <a:r>
              <a:rPr lang="zh-CN" altLang="en-US" dirty="0">
                <a:sym typeface="+mn-ea"/>
              </a:rPr>
              <a:t>了解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B0CA93-93CA-412C-8319-8DFCE8B0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1" y="2432400"/>
            <a:ext cx="3858339" cy="3566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386651-18B8-4532-8D4C-D32D51F4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793" y="3599740"/>
            <a:ext cx="1612698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BDDE1C-154D-4C86-9A2E-A59DA283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::before</a:t>
            </a:r>
            <a:r>
              <a:rPr lang="zh-CN" altLang="en-US" b="1" dirty="0"/>
              <a:t>和</a:t>
            </a:r>
            <a:r>
              <a:rPr lang="en-US" altLang="zh-CN" b="1" dirty="0"/>
              <a:t>::after</a:t>
            </a:r>
            <a:r>
              <a:rPr lang="zh-CN" altLang="en-US" dirty="0"/>
              <a:t>用来在一个元素的</a:t>
            </a:r>
            <a:r>
              <a:rPr lang="zh-CN" altLang="en-US" dirty="0">
                <a:solidFill>
                  <a:srgbClr val="FF0000"/>
                </a:solidFill>
              </a:rPr>
              <a:t>内容之前或之后插入其他内容</a:t>
            </a:r>
            <a:r>
              <a:rPr lang="zh-CN" altLang="en-US" dirty="0"/>
              <a:t>（可以是文字、图片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常通过 </a:t>
            </a:r>
            <a:r>
              <a:rPr lang="en-US" altLang="zh-CN" dirty="0">
                <a:solidFill>
                  <a:srgbClr val="FF0000"/>
                </a:solidFill>
              </a:rPr>
              <a:t>content 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来为一个元素添加修饰性的内容。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263604-523C-4AFF-86F2-BFDC538C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伪元素 </a:t>
            </a:r>
            <a:r>
              <a:rPr lang="en-US" altLang="zh-CN" dirty="0">
                <a:sym typeface="+mn-ea"/>
              </a:rPr>
              <a:t>- ::before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::after(</a:t>
            </a:r>
            <a:r>
              <a:rPr lang="zh-CN" altLang="en-US" dirty="0">
                <a:sym typeface="+mn-ea"/>
              </a:rPr>
              <a:t>常用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84F76A-96FA-4813-9E79-B20DEB9C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9" y="2520535"/>
            <a:ext cx="2355647" cy="26759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FA91A3-77E5-4B63-B03D-CD93E364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506" y="3429000"/>
            <a:ext cx="1695173" cy="3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02120" y="4823306"/>
            <a:ext cx="3857510" cy="520700"/>
            <a:chOff x="0" y="0"/>
            <a:chExt cx="3858354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伪类选择器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3820239" cy="520700"/>
            <a:chOff x="0" y="0"/>
            <a:chExt cx="3821075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属性选择器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619766"/>
            <a:ext cx="3462337" cy="520700"/>
            <a:chOff x="0" y="0"/>
            <a:chExt cx="3461507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520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后代选择器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73831"/>
            <a:ext cx="3821992" cy="520700"/>
            <a:chOff x="0" y="0"/>
            <a:chExt cx="3821075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879616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兄弟选择器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502120" y="3755638"/>
            <a:ext cx="3857510" cy="520700"/>
            <a:chOff x="0" y="0"/>
            <a:chExt cx="3858354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选择器组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4DD8A6F3-89E2-4A56-BE42-3E0C66664E45}"/>
              </a:ext>
            </a:extLst>
          </p:cNvPr>
          <p:cNvGrpSpPr/>
          <p:nvPr/>
        </p:nvGrpSpPr>
        <p:grpSpPr bwMode="auto">
          <a:xfrm>
            <a:off x="7530051" y="5847622"/>
            <a:ext cx="3857510" cy="520700"/>
            <a:chOff x="0" y="0"/>
            <a:chExt cx="3858354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71DFD119-D266-4943-A85E-D4DE8A905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伪元素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CB693DDA-2D7B-43BD-A833-98C5EE48F399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5DA86C1B-C0CB-41BF-AD41-FA64E64BE80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9BDE7988-431E-4472-BB2A-8DAA6BD22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15684828-1349-4982-B908-5116F6DC9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629FBEE8-F552-4B97-A039-AC3262822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28C97F1E-39A6-4BE6-8EFD-AF4E45E128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6C1D62-EC9B-494F-B9C7-8EA4EF01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开发中经常需要找到</a:t>
            </a:r>
            <a:r>
              <a:rPr lang="zh-CN" altLang="en-US" b="1" dirty="0"/>
              <a:t>特定的网页元素进行设置样式</a:t>
            </a:r>
          </a:p>
          <a:p>
            <a:pPr lvl="1"/>
            <a:r>
              <a:rPr lang="zh-CN" altLang="en-US" dirty="0"/>
              <a:t>思考：如何找到特定的那个元素？</a:t>
            </a:r>
          </a:p>
          <a:p>
            <a:r>
              <a:rPr lang="zh-CN" altLang="en-US" b="1" dirty="0"/>
              <a:t>什么是</a:t>
            </a:r>
            <a:r>
              <a:rPr lang="en-US" altLang="zh-CN" b="1" dirty="0"/>
              <a:t>CSS</a:t>
            </a:r>
            <a:r>
              <a:rPr lang="zh-CN" altLang="en-US" b="1" dirty="0"/>
              <a:t>选择器</a:t>
            </a:r>
          </a:p>
          <a:p>
            <a:pPr lvl="1"/>
            <a:r>
              <a:rPr lang="zh-CN" altLang="en-US" dirty="0"/>
              <a:t>按照一定的规则</a:t>
            </a:r>
            <a:r>
              <a:rPr lang="zh-CN" altLang="en-US" dirty="0">
                <a:solidFill>
                  <a:srgbClr val="FF0000"/>
                </a:solidFill>
              </a:rPr>
              <a:t>选出符合条件的元素</a:t>
            </a:r>
            <a:r>
              <a:rPr lang="zh-CN" altLang="en-US" dirty="0"/>
              <a:t>，为之添加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  <a:p>
            <a:r>
              <a:rPr lang="zh-CN" altLang="en-US" b="1" dirty="0"/>
              <a:t>选择器的种类繁多，大概可以这么归类</a:t>
            </a:r>
          </a:p>
          <a:p>
            <a:pPr lvl="1"/>
            <a:r>
              <a:rPr lang="zh-CN" altLang="en-US" dirty="0"/>
              <a:t>通用选择器（</a:t>
            </a:r>
            <a:r>
              <a:rPr lang="en-US" altLang="zh-CN" dirty="0"/>
              <a:t>universal selector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元素选择器（</a:t>
            </a:r>
            <a:r>
              <a:rPr lang="en-US" altLang="zh-CN" dirty="0"/>
              <a:t>type selectors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类选择器（</a:t>
            </a:r>
            <a:r>
              <a:rPr lang="en-US" altLang="zh-CN" dirty="0"/>
              <a:t>class selectors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id</a:t>
            </a:r>
            <a:r>
              <a:rPr lang="zh-CN" altLang="en-US" dirty="0"/>
              <a:t>选择器（</a:t>
            </a:r>
            <a:r>
              <a:rPr lang="en-US" altLang="zh-CN" dirty="0"/>
              <a:t>id selectors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属性选择器（</a:t>
            </a:r>
            <a:r>
              <a:rPr lang="en-US" altLang="zh-CN" dirty="0"/>
              <a:t>attribute selectors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组合（</a:t>
            </a:r>
            <a:r>
              <a:rPr lang="en-US" altLang="zh-CN" dirty="0"/>
              <a:t>combinators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伪类（</a:t>
            </a:r>
            <a:r>
              <a:rPr lang="en-US" altLang="zh-CN" dirty="0"/>
              <a:t>pseudo-classes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伪元素（</a:t>
            </a:r>
            <a:r>
              <a:rPr lang="en-US" altLang="zh-CN" dirty="0"/>
              <a:t>pseudo-elements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53451B-8975-4380-9578-81A5C8BA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选择器（</a:t>
            </a:r>
            <a:r>
              <a:rPr lang="en-US" altLang="zh-CN" dirty="0">
                <a:sym typeface="+mn-ea"/>
              </a:rPr>
              <a:t>selector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6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B65105-5624-4534-AE24-AFA28108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通用选择器（</a:t>
            </a:r>
            <a:r>
              <a:rPr lang="en-US" altLang="zh-CN" b="1" dirty="0"/>
              <a:t>universal selector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所有的元素都会被选中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一般用来给所有元素作一些通用性的设置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0867" lvl="1" indent="-342900"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比如内边距、外边距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50867" lvl="1" indent="-342900"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比如重置一些内容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效率比较低，尽量不要使用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B505C8-E13F-4F30-9ED5-2B6E2594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通用选择器</a:t>
            </a:r>
          </a:p>
        </p:txBody>
      </p:sp>
    </p:spTree>
    <p:extLst>
      <p:ext uri="{BB962C8B-B14F-4D97-AF65-F5344CB8AC3E}">
        <p14:creationId xmlns:p14="http://schemas.microsoft.com/office/powerpoint/2010/main" val="30916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D402D8-F187-48AB-B7C1-62355FC0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简单选择器是开发中用的最多的选择器</a:t>
            </a:r>
            <a:r>
              <a:rPr lang="en-US" altLang="zh-CN" b="1" dirty="0"/>
              <a:t>: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sym typeface="+mn-ea"/>
              </a:rPr>
              <a:t>元素选择器（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type selectors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元素的名称</a:t>
            </a:r>
            <a:r>
              <a:rPr lang="en-US" altLang="zh-CN" dirty="0">
                <a:sym typeface="+mn-ea"/>
              </a:rPr>
              <a:t>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sym typeface="+mn-ea"/>
              </a:rPr>
              <a:t>类选择器（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class selectors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使用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类名 </a:t>
            </a:r>
            <a:r>
              <a:rPr lang="en-US" altLang="zh-CN" dirty="0">
                <a:sym typeface="+mn-ea"/>
              </a:rPr>
              <a:t>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选择器（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id selectors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使用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#id</a:t>
            </a:r>
            <a:r>
              <a:rPr lang="en-US" altLang="zh-CN" dirty="0">
                <a:sym typeface="+mn-ea"/>
              </a:rPr>
              <a:t>;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18A931-9D7E-48DC-ACFE-23D15517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简单选择器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F4E63B-CD25-469C-9C67-BF90570A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4" y="3182494"/>
            <a:ext cx="4473766" cy="22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0087EA-F974-461A-B4DF-2EF76A3F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HTML</a:t>
            </a:r>
            <a:r>
              <a:rPr lang="zh-CN" altLang="en-US" dirty="0"/>
              <a:t>文档里面的</a:t>
            </a:r>
            <a:r>
              <a:rPr lang="en-US" altLang="zh-CN" dirty="0"/>
              <a:t>id</a:t>
            </a:r>
            <a:r>
              <a:rPr lang="zh-CN" altLang="en-US" dirty="0"/>
              <a:t>值</a:t>
            </a:r>
            <a:r>
              <a:rPr lang="zh-CN" altLang="en-US" b="1" dirty="0"/>
              <a:t>是唯一的，不能重复</a:t>
            </a:r>
          </a:p>
          <a:p>
            <a:pPr lvl="1"/>
            <a:r>
              <a:rPr lang="en-US" altLang="zh-CN" dirty="0"/>
              <a:t>id</a:t>
            </a:r>
            <a:r>
              <a:rPr lang="zh-CN" altLang="en-US" dirty="0"/>
              <a:t>值如果由多个单词组成，单词之间可以用</a:t>
            </a:r>
            <a:r>
              <a:rPr lang="zh-CN" altLang="en-US" dirty="0">
                <a:solidFill>
                  <a:srgbClr val="FF0000"/>
                </a:solidFill>
              </a:rPr>
              <a:t>中划线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、下划线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zh-CN" altLang="en-US" dirty="0"/>
              <a:t>，也可以使用</a:t>
            </a:r>
            <a:r>
              <a:rPr lang="zh-CN" altLang="en-US" dirty="0">
                <a:solidFill>
                  <a:srgbClr val="FF0000"/>
                </a:solidFill>
              </a:rPr>
              <a:t>驼峰标识</a:t>
            </a:r>
          </a:p>
          <a:p>
            <a:pPr lvl="1"/>
            <a:r>
              <a:rPr lang="zh-CN" altLang="en-US" dirty="0"/>
              <a:t>最好</a:t>
            </a:r>
            <a:r>
              <a:rPr lang="zh-CN" altLang="en-US" dirty="0">
                <a:solidFill>
                  <a:srgbClr val="FF0000"/>
                </a:solidFill>
              </a:rPr>
              <a:t>不要用标签名作为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中划线又叫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连字符（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hyphen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273922-CD60-4CD8-9321-C013BEAF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</a:t>
            </a:r>
            <a:r>
              <a:rPr lang="zh-CN" altLang="en-US" dirty="0"/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423831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82B115-2CA4-471E-B5AF-649A4BFF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拥有某一个属性 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</a:rPr>
              <a:t>att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b="1" dirty="0"/>
              <a:t>属性等于某个值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att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val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其他了解的</a:t>
            </a:r>
            <a:r>
              <a:rPr lang="en-US" altLang="zh-CN" b="1" dirty="0"/>
              <a:t>(</a:t>
            </a:r>
            <a:r>
              <a:rPr lang="zh-CN" altLang="en-US" b="1" dirty="0"/>
              <a:t>不用记</a:t>
            </a:r>
            <a:r>
              <a:rPr lang="en-US" altLang="zh-CN" b="1" dirty="0"/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attr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val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]: </a:t>
            </a:r>
            <a:r>
              <a:rPr lang="zh-CN" altLang="en-US" dirty="0">
                <a:sym typeface="+mn-ea"/>
              </a:rPr>
              <a:t>属性值包含某一个值</a:t>
            </a:r>
            <a:r>
              <a:rPr lang="en-US" altLang="zh-CN" dirty="0" err="1">
                <a:sym typeface="+mn-ea"/>
              </a:rPr>
              <a:t>val</a:t>
            </a:r>
            <a:r>
              <a:rPr lang="en-US" altLang="zh-CN" dirty="0">
                <a:sym typeface="+mn-ea"/>
              </a:rPr>
              <a:t>;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attr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^=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val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]: </a:t>
            </a:r>
            <a:r>
              <a:rPr lang="zh-CN" altLang="en-US" dirty="0">
                <a:sym typeface="+mn-ea"/>
              </a:rPr>
              <a:t>属性值以</a:t>
            </a:r>
            <a:r>
              <a:rPr lang="en-US" altLang="zh-CN" dirty="0" err="1">
                <a:sym typeface="+mn-ea"/>
              </a:rPr>
              <a:t>val</a:t>
            </a:r>
            <a:r>
              <a:rPr lang="zh-CN" altLang="en-US" dirty="0">
                <a:sym typeface="+mn-ea"/>
              </a:rPr>
              <a:t>开头</a:t>
            </a:r>
            <a:r>
              <a:rPr lang="en-US" altLang="zh-CN" dirty="0">
                <a:sym typeface="+mn-ea"/>
              </a:rPr>
              <a:t>;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attr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$=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val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]: </a:t>
            </a:r>
            <a:r>
              <a:rPr lang="zh-CN" altLang="en-US" dirty="0">
                <a:sym typeface="+mn-ea"/>
              </a:rPr>
              <a:t>属性值以</a:t>
            </a:r>
            <a:r>
              <a:rPr lang="en-US" altLang="zh-CN" dirty="0" err="1">
                <a:sym typeface="+mn-ea"/>
              </a:rPr>
              <a:t>val</a:t>
            </a:r>
            <a:r>
              <a:rPr lang="zh-CN" altLang="en-US" dirty="0">
                <a:sym typeface="+mn-ea"/>
              </a:rPr>
              <a:t>结尾</a:t>
            </a:r>
            <a:r>
              <a:rPr lang="en-US" altLang="zh-CN" dirty="0">
                <a:sym typeface="+mn-ea"/>
              </a:rPr>
              <a:t>;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attr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|=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val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]: </a:t>
            </a:r>
            <a:r>
              <a:rPr lang="zh-CN" altLang="en-US" dirty="0">
                <a:sym typeface="+mn-ea"/>
              </a:rPr>
              <a:t>属性值等于</a:t>
            </a:r>
            <a:r>
              <a:rPr lang="en-US" altLang="zh-CN" dirty="0" err="1">
                <a:sym typeface="+mn-ea"/>
              </a:rPr>
              <a:t>val</a:t>
            </a:r>
            <a:r>
              <a:rPr lang="zh-CN" altLang="en-US" dirty="0">
                <a:sym typeface="+mn-ea"/>
              </a:rPr>
              <a:t>或者以</a:t>
            </a:r>
            <a:r>
              <a:rPr lang="en-US" altLang="zh-CN" dirty="0" err="1">
                <a:sym typeface="+mn-ea"/>
              </a:rPr>
              <a:t>val</a:t>
            </a:r>
            <a:r>
              <a:rPr lang="zh-CN" altLang="en-US" dirty="0">
                <a:sym typeface="+mn-ea"/>
              </a:rPr>
              <a:t>开头后面紧跟连接符</a:t>
            </a:r>
            <a:r>
              <a:rPr lang="en-US" altLang="zh-CN" dirty="0">
                <a:sym typeface="+mn-ea"/>
              </a:rPr>
              <a:t>-;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attr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~=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val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]: </a:t>
            </a:r>
            <a:r>
              <a:rPr lang="zh-CN" altLang="en-US" dirty="0">
                <a:sym typeface="+mn-ea"/>
              </a:rPr>
              <a:t>属性值包含</a:t>
            </a:r>
            <a:r>
              <a:rPr lang="en-US" altLang="zh-CN" dirty="0" err="1">
                <a:sym typeface="+mn-ea"/>
              </a:rPr>
              <a:t>val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如果有其他值必须以空格和</a:t>
            </a:r>
            <a:r>
              <a:rPr lang="en-US" altLang="zh-CN" dirty="0" err="1">
                <a:sym typeface="+mn-ea"/>
              </a:rPr>
              <a:t>val</a:t>
            </a:r>
            <a:r>
              <a:rPr lang="zh-CN" altLang="en-US" dirty="0">
                <a:sym typeface="+mn-ea"/>
              </a:rPr>
              <a:t>分割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45045A-F40A-4CF8-960F-119203F0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属性选择器</a:t>
            </a:r>
            <a:r>
              <a:rPr lang="en-US" altLang="zh-CN" dirty="0">
                <a:sym typeface="+mn-ea"/>
              </a:rPr>
              <a:t>(attribute selectors)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F996CD9-FA69-4F7D-815A-C35C4063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4" y="2374815"/>
            <a:ext cx="2031680" cy="8538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7A0982-6184-40A8-B50F-513070D49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649" y="2374815"/>
            <a:ext cx="1906371" cy="8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9377C9-0AF2-444D-8819-5D67D6E8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后代选择器一</a:t>
            </a:r>
            <a:r>
              <a:rPr lang="en-US" altLang="zh-CN" b="1" dirty="0"/>
              <a:t>: </a:t>
            </a:r>
            <a:r>
              <a:rPr lang="zh-CN" altLang="en-US" b="1" dirty="0"/>
              <a:t>所有的后代</a:t>
            </a:r>
            <a:r>
              <a:rPr lang="en-US" altLang="zh-CN" b="1" dirty="0"/>
              <a:t>(</a:t>
            </a:r>
            <a:r>
              <a:rPr lang="zh-CN" altLang="en-US" b="1" dirty="0"/>
              <a:t>直接</a:t>
            </a:r>
            <a:r>
              <a:rPr lang="en-US" altLang="zh-CN" b="1" dirty="0"/>
              <a:t>/</a:t>
            </a:r>
            <a:r>
              <a:rPr lang="zh-CN" altLang="en-US" b="1" dirty="0"/>
              <a:t>间接的后代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dirty="0"/>
              <a:t>选择器之间以</a:t>
            </a:r>
            <a:r>
              <a:rPr lang="zh-CN" altLang="en-US" dirty="0">
                <a:solidFill>
                  <a:srgbClr val="FF0000"/>
                </a:solidFill>
              </a:rPr>
              <a:t>空格</a:t>
            </a:r>
            <a:r>
              <a:rPr lang="zh-CN" altLang="en-US" dirty="0"/>
              <a:t>分割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后代选择器二</a:t>
            </a:r>
            <a:r>
              <a:rPr lang="en-US" altLang="zh-CN" b="1" dirty="0"/>
              <a:t>: </a:t>
            </a:r>
            <a:r>
              <a:rPr lang="zh-CN" altLang="en-US" b="1" dirty="0"/>
              <a:t>直接子代选择器</a:t>
            </a:r>
            <a:r>
              <a:rPr lang="en-US" altLang="zh-CN" b="1" dirty="0"/>
              <a:t>(</a:t>
            </a:r>
            <a:r>
              <a:rPr lang="zh-CN" altLang="en-US" b="1" dirty="0"/>
              <a:t>必须是直接自带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dirty="0"/>
              <a:t>选择器之间以 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/>
              <a:t> </a:t>
            </a:r>
            <a:r>
              <a:rPr lang="zh-CN" altLang="en-US" dirty="0"/>
              <a:t>分割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CF174A-A210-43E6-AA04-FEAD6BCA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后代选择器（</a:t>
            </a:r>
            <a:r>
              <a:rPr lang="en-US" altLang="zh-CN" dirty="0">
                <a:sym typeface="+mn-ea"/>
              </a:rPr>
              <a:t>descendant combinator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FC373A-52DC-41BB-B851-AEAD6DCA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6" y="2294437"/>
            <a:ext cx="2809539" cy="22579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AAEC91-8BB0-48C7-939D-FAF7763A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27" y="2987077"/>
            <a:ext cx="2005118" cy="8726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4CEDE7-8D7E-4D87-9C4C-919203AE5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060" y="3098841"/>
            <a:ext cx="990476" cy="6603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08C0B3-9EE5-4AB1-8590-B7FF4622F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56" y="5725768"/>
            <a:ext cx="2038199" cy="8659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831141-D1C9-449C-B123-960A294E2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6088" y="5900100"/>
            <a:ext cx="752342" cy="5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BD9FC9-7865-41A9-8B62-92C3AF70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兄弟选择器一</a:t>
            </a:r>
            <a:r>
              <a:rPr lang="en-US" altLang="zh-CN" b="1" dirty="0"/>
              <a:t>:</a:t>
            </a:r>
            <a:r>
              <a:rPr lang="zh-CN" altLang="en-US" b="1" dirty="0">
                <a:sym typeface="+mn-ea"/>
              </a:rPr>
              <a:t>相邻兄弟选择器 </a:t>
            </a:r>
            <a:endParaRPr lang="en-US" altLang="zh-CN" b="1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使用符号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连接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兄弟选择器二</a:t>
            </a:r>
            <a:r>
              <a:rPr lang="en-US" altLang="zh-CN" b="1" dirty="0">
                <a:sym typeface="+mn-ea"/>
              </a:rPr>
              <a:t>: </a:t>
            </a:r>
            <a:r>
              <a:rPr lang="zh-CN" altLang="en-US" b="1" dirty="0">
                <a:sym typeface="+mn-ea"/>
              </a:rPr>
              <a:t>普遍兄弟选择器 </a:t>
            </a:r>
            <a:r>
              <a:rPr lang="en-US" altLang="zh-CN" b="1" dirty="0">
                <a:sym typeface="+mn-ea"/>
              </a:rPr>
              <a:t>~</a:t>
            </a:r>
          </a:p>
          <a:p>
            <a:pPr lvl="1"/>
            <a:r>
              <a:rPr lang="zh-CN" altLang="en-US" dirty="0">
                <a:sym typeface="+mn-ea"/>
              </a:rPr>
              <a:t>使用符号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~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连接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D3F656-959A-4AD6-A9A1-028E82EB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兄弟选择器</a:t>
            </a:r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sibling combinator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4E202C-E3C0-4FA8-8368-4C1813D9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33" y="2389271"/>
            <a:ext cx="2120891" cy="8606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A4C0F4-E94B-473A-B2F8-E53CE14D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32" y="2286077"/>
            <a:ext cx="3200897" cy="11281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3DA2B-C5C4-4577-982E-D6B74AA2E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512" y="2333907"/>
            <a:ext cx="946076" cy="10249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F85B0A-0D01-42A1-B85D-4775226DF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92" y="5435189"/>
            <a:ext cx="1835184" cy="8220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BB2C71-8D15-48E9-8B16-F8372B7BC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729" y="5289535"/>
            <a:ext cx="872289" cy="11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0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21857</TotalTime>
  <Words>1149</Words>
  <Application>Microsoft Office PowerPoint</Application>
  <PresentationFormat>宽屏</PresentationFormat>
  <Paragraphs>156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Inter</vt:lpstr>
      <vt:lpstr>等线</vt:lpstr>
      <vt:lpstr>等线 Light</vt:lpstr>
      <vt:lpstr>微软雅黑</vt:lpstr>
      <vt:lpstr>Arial</vt:lpstr>
      <vt:lpstr>Wingdings</vt:lpstr>
      <vt:lpstr>2021-4-26-2</vt:lpstr>
      <vt:lpstr>CSS常见选择器</vt:lpstr>
      <vt:lpstr>PowerPoint 演示文稿</vt:lpstr>
      <vt:lpstr>CSS选择器（selector）</vt:lpstr>
      <vt:lpstr>通用选择器</vt:lpstr>
      <vt:lpstr>简单选择器</vt:lpstr>
      <vt:lpstr>id注意事项</vt:lpstr>
      <vt:lpstr>属性选择器(attribute selectors)</vt:lpstr>
      <vt:lpstr>后代选择器（descendant combinator）</vt:lpstr>
      <vt:lpstr>兄弟选择器(sibling combinator)</vt:lpstr>
      <vt:lpstr>选择器组 – 交集选择器</vt:lpstr>
      <vt:lpstr>认识伪类</vt:lpstr>
      <vt:lpstr>伪类(pseudo-classes)</vt:lpstr>
      <vt:lpstr>动态伪类（dynamic pseudo-classes)</vt:lpstr>
      <vt:lpstr>动态伪类 - :focus</vt:lpstr>
      <vt:lpstr>伪元素（pseudo-elements）</vt:lpstr>
      <vt:lpstr>伪元素 - ::first-line - ::first-letter(了解)</vt:lpstr>
      <vt:lpstr>伪元素 - ::before和::after(常用)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610</cp:revision>
  <dcterms:created xsi:type="dcterms:W3CDTF">2021-04-26T13:18:14Z</dcterms:created>
  <dcterms:modified xsi:type="dcterms:W3CDTF">2022-03-28T00:13:48Z</dcterms:modified>
</cp:coreProperties>
</file>