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6" r:id="rId6"/>
    <p:sldId id="264" r:id="rId7"/>
    <p:sldId id="259" r:id="rId8"/>
    <p:sldId id="260" r:id="rId9"/>
    <p:sldId id="267" r:id="rId10"/>
    <p:sldId id="261" r:id="rId11"/>
    <p:sldId id="262" r:id="rId12"/>
    <p:sldId id="263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Black" panose="02000000000000000000" pitchFamily="2" charset="0"/>
      <p:bold r:id="rId19"/>
      <p:boldItalic r:id="rId20"/>
    </p:embeddedFont>
    <p:embeddedFont>
      <p:font typeface="Roboto Light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NVcV++tlG/a8gD3wE3/Dszojt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5FCF0-BB44-472F-8E6F-FA98A57AC2DD}" v="20" dt="2022-09-07T03:47:02.329"/>
    <p1510:client id="{7C7471E6-60CF-4F0B-A251-52F38E29244C}" v="8" dt="2022-11-16T17:36:22.764"/>
    <p1510:client id="{AF3183D2-E22B-4C73-9CAB-5B2500419055}" v="12" dt="2022-11-17T17:10:18.132"/>
    <p1510:client id="{B48DD207-0C1C-4C65-9322-2FA1A8B4700D}" v="1" dt="2022-09-06T22:30:10.049"/>
    <p1510:client id="{CE147155-4909-4CDC-8AC3-2B01EDC0A366}" v="1562" dt="2022-09-07T02:27:21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>
              <a:solidFill>
                <a:srgbClr val="FF0066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6">
  <p:cSld name="TITLE_6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section title">
  <p:cSld name="TITLE_2_1">
    <p:bg>
      <p:bgPr>
        <a:solidFill>
          <a:srgbClr val="F3F3F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/>
          <p:nvPr/>
        </p:nvSpPr>
        <p:spPr>
          <a:xfrm>
            <a:off x="264600" y="264600"/>
            <a:ext cx="4142400" cy="4557300"/>
          </a:xfrm>
          <a:prstGeom prst="rect">
            <a:avLst/>
          </a:prstGeom>
          <a:solidFill>
            <a:srgbClr val="0C27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3"/>
          <p:cNvSpPr txBox="1"/>
          <p:nvPr/>
        </p:nvSpPr>
        <p:spPr>
          <a:xfrm>
            <a:off x="38445" y="475788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 sz="1000" b="1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rPr>
              <a:t>‹N°›</a:t>
            </a:fld>
            <a:endParaRPr sz="1000" b="1" i="0" u="none" strike="noStrike" cap="none">
              <a:solidFill>
                <a:srgbClr val="FF00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23"/>
          <p:cNvPicPr preferRelativeResize="0"/>
          <p:nvPr/>
        </p:nvPicPr>
        <p:blipFill rotWithShape="1">
          <a:blip r:embed="rId2">
            <a:alphaModFix/>
          </a:blip>
          <a:srcRect l="9" r="19"/>
          <a:stretch/>
        </p:blipFill>
        <p:spPr>
          <a:xfrm>
            <a:off x="403425" y="405144"/>
            <a:ext cx="95950" cy="9592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3"/>
          <p:cNvSpPr txBox="1">
            <a:spLocks noGrp="1"/>
          </p:cNvSpPr>
          <p:nvPr>
            <p:ph type="title"/>
          </p:nvPr>
        </p:nvSpPr>
        <p:spPr>
          <a:xfrm>
            <a:off x="587150" y="2088750"/>
            <a:ext cx="35856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73" name="Google Shape;7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8450" y="180125"/>
            <a:ext cx="449399" cy="517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background 3">
  <p:cSld name="CAPTION_ONLY_1_1_1_5_1">
    <p:bg>
      <p:bgPr>
        <a:solidFill>
          <a:srgbClr val="F3F3F3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503100" y="4057387"/>
            <a:ext cx="2750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0"/>
          <p:cNvSpPr/>
          <p:nvPr/>
        </p:nvSpPr>
        <p:spPr>
          <a:xfrm>
            <a:off x="264600" y="264600"/>
            <a:ext cx="3502200" cy="4557300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0"/>
          <p:cNvSpPr txBox="1"/>
          <p:nvPr/>
        </p:nvSpPr>
        <p:spPr>
          <a:xfrm>
            <a:off x="38445" y="475788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 sz="1000" b="1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rPr>
              <a:t>‹N°›</a:t>
            </a:fld>
            <a:endParaRPr sz="1000" b="1" i="0" u="none" strike="noStrike" cap="none">
              <a:solidFill>
                <a:srgbClr val="FF00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7;p10"/>
          <p:cNvSpPr txBox="1">
            <a:spLocks noGrp="1"/>
          </p:cNvSpPr>
          <p:nvPr>
            <p:ph type="ctrTitle" idx="2"/>
          </p:nvPr>
        </p:nvSpPr>
        <p:spPr>
          <a:xfrm>
            <a:off x="341100" y="340800"/>
            <a:ext cx="3349800" cy="10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78450" y="180125"/>
            <a:ext cx="449399" cy="517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SECTION_HEADER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/>
          <p:nvPr/>
        </p:nvSpPr>
        <p:spPr>
          <a:xfrm>
            <a:off x="0" y="0"/>
            <a:ext cx="9144000" cy="1075500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"/>
          <p:cNvSpPr txBox="1">
            <a:spLocks noGrp="1"/>
          </p:cNvSpPr>
          <p:nvPr>
            <p:ph type="ctrTitle"/>
          </p:nvPr>
        </p:nvSpPr>
        <p:spPr>
          <a:xfrm>
            <a:off x="229950" y="34875"/>
            <a:ext cx="8797200" cy="10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587949" y="481547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230000" y="1632600"/>
            <a:ext cx="8797200" cy="30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1200"/>
              <a:buFont typeface="Roboto"/>
              <a:buChar char="∧"/>
              <a:defRPr sz="1200" i="0" u="none" strike="noStrike" cap="none">
                <a:solidFill>
                  <a:srgbClr val="00224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Roboto"/>
              <a:buChar char="■"/>
              <a:defRPr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Roboto"/>
              <a:buChar char="﹣"/>
              <a:defRPr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Roboto"/>
              <a:buChar char="●"/>
              <a:defRPr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Roboto"/>
              <a:buChar char="○"/>
              <a:defRPr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Roboto"/>
              <a:buChar char="○"/>
              <a:defRPr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Roboto"/>
              <a:buChar char="○"/>
              <a:defRPr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Roboto"/>
              <a:buChar char="○"/>
              <a:defRPr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0066"/>
              </a:buClr>
              <a:buSzPts val="1400"/>
              <a:buFont typeface="Roboto"/>
              <a:buChar char="○"/>
              <a:defRPr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/>
          <p:nvPr/>
        </p:nvSpPr>
        <p:spPr>
          <a:xfrm>
            <a:off x="38445" y="475788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 sz="1000" b="1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rPr>
              <a:t>‹N°›</a:t>
            </a:fld>
            <a:endParaRPr sz="1000" b="1" i="0" u="none" strike="noStrike" cap="none">
              <a:solidFill>
                <a:srgbClr val="FF00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25;p11"/>
          <p:cNvSpPr txBox="1">
            <a:spLocks noGrp="1"/>
          </p:cNvSpPr>
          <p:nvPr>
            <p:ph type="subTitle" idx="2"/>
          </p:nvPr>
        </p:nvSpPr>
        <p:spPr>
          <a:xfrm>
            <a:off x="230000" y="1155900"/>
            <a:ext cx="87972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FF0066"/>
                </a:solidFill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78450" y="180125"/>
            <a:ext cx="449399" cy="517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CG-bscB7KjY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"/>
          <p:cNvGrpSpPr/>
          <p:nvPr/>
        </p:nvGrpSpPr>
        <p:grpSpPr>
          <a:xfrm>
            <a:off x="-361030" y="-2562"/>
            <a:ext cx="9505030" cy="5146062"/>
            <a:chOff x="-361030" y="-2562"/>
            <a:chExt cx="9505030" cy="5146062"/>
          </a:xfrm>
        </p:grpSpPr>
        <p:sp>
          <p:nvSpPr>
            <p:cNvPr id="79" name="Google Shape;79;p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00224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94A8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" name="Google Shape;80;p1"/>
            <p:cNvPicPr preferRelativeResize="0"/>
            <p:nvPr/>
          </p:nvPicPr>
          <p:blipFill rotWithShape="1">
            <a:blip r:embed="rId3">
              <a:alphaModFix/>
            </a:blip>
            <a:srcRect l="764" b="25566"/>
            <a:stretch/>
          </p:blipFill>
          <p:spPr>
            <a:xfrm>
              <a:off x="-361030" y="986306"/>
              <a:ext cx="4830409" cy="41571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"/>
            <p:cNvSpPr txBox="1"/>
            <p:nvPr/>
          </p:nvSpPr>
          <p:spPr>
            <a:xfrm>
              <a:off x="3567800" y="-2562"/>
              <a:ext cx="5456037" cy="2852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fr" sz="38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Prédictions Coupe du Monde de football 2022</a:t>
              </a:r>
              <a:endParaRPr sz="3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fr" sz="2000" b="0" i="1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Lounis Guidjou</a:t>
              </a:r>
              <a:endParaRPr sz="2000" b="0" i="1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pic>
        <p:nvPicPr>
          <p:cNvPr id="82" name="Google Shape;8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79" y="3410"/>
            <a:ext cx="9141957" cy="51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9930" y="297274"/>
            <a:ext cx="3118126" cy="76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"/>
          <p:cNvSpPr txBox="1"/>
          <p:nvPr/>
        </p:nvSpPr>
        <p:spPr>
          <a:xfrm>
            <a:off x="2742300" y="3154293"/>
            <a:ext cx="5446965" cy="56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PREDICTIONS</a:t>
            </a:r>
            <a:r>
              <a:rPr lang="fr" sz="3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sz="3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717472" y="4529364"/>
            <a:ext cx="2743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0" i="1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Lounis Guidjou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ctrTitle"/>
          </p:nvPr>
        </p:nvSpPr>
        <p:spPr>
          <a:xfrm>
            <a:off x="229950" y="34875"/>
            <a:ext cx="8797200" cy="10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fr" sz="2400" dirty="0" err="1">
                <a:latin typeface="Roboto Light"/>
                <a:ea typeface="Roboto Light"/>
                <a:cs typeface="Roboto Black"/>
                <a:sym typeface="Roboto Light"/>
              </a:rPr>
              <a:t>Results</a:t>
            </a:r>
            <a:r>
              <a:rPr lang="fr" sz="2400" dirty="0">
                <a:solidFill>
                  <a:srgbClr val="FF0066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sz="1900" i="1" dirty="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8587949" y="481547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230000" y="1632600"/>
            <a:ext cx="8797200" cy="32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" sz="1000" dirty="0" err="1"/>
              <a:t>Here</a:t>
            </a:r>
            <a:r>
              <a:rPr lang="fr" sz="1000" dirty="0"/>
              <a:t> are </a:t>
            </a:r>
            <a:r>
              <a:rPr lang="fr" sz="1000" dirty="0" err="1"/>
              <a:t>some</a:t>
            </a:r>
            <a:r>
              <a:rPr lang="fr" sz="1000" dirty="0"/>
              <a:t> </a:t>
            </a:r>
            <a:r>
              <a:rPr lang="fr" sz="1000" dirty="0" err="1"/>
              <a:t>examples</a:t>
            </a:r>
            <a:r>
              <a:rPr lang="fr" sz="1000" dirty="0"/>
              <a:t> of </a:t>
            </a:r>
            <a:r>
              <a:rPr lang="fr" sz="1000" dirty="0" err="1"/>
              <a:t>results</a:t>
            </a:r>
            <a:r>
              <a:rPr lang="fr" sz="1000" dirty="0"/>
              <a:t> of group A and D and </a:t>
            </a:r>
            <a:r>
              <a:rPr lang="fr" sz="1000" dirty="0" err="1"/>
              <a:t>also</a:t>
            </a:r>
            <a:r>
              <a:rPr lang="fr" sz="1000" dirty="0"/>
              <a:t> of Round 16</a:t>
            </a:r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subTitle" idx="2"/>
          </p:nvPr>
        </p:nvSpPr>
        <p:spPr>
          <a:xfrm>
            <a:off x="230000" y="1155900"/>
            <a:ext cx="87972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 algn="ctr">
              <a:spcAft>
                <a:spcPts val="1200"/>
              </a:spcAft>
              <a:buSzPct val="121621"/>
            </a:pPr>
            <a:r>
              <a:rPr lang="fr" dirty="0"/>
              <a:t>And the winner </a:t>
            </a:r>
            <a:r>
              <a:rPr lang="fr" dirty="0" err="1"/>
              <a:t>is</a:t>
            </a:r>
            <a:r>
              <a:rPr lang="fr" dirty="0"/>
              <a:t>...</a:t>
            </a:r>
            <a:endParaRPr lang="fr-FR" dirty="0"/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A48CF8D2-ED1C-3CDE-E9C9-22A7E1BD0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61" y="2004326"/>
            <a:ext cx="2743927" cy="1468224"/>
          </a:xfrm>
          <a:prstGeom prst="rect">
            <a:avLst/>
          </a:prstGeom>
        </p:spPr>
      </p:pic>
      <p:pic>
        <p:nvPicPr>
          <p:cNvPr id="3" name="Image 3">
            <a:extLst>
              <a:ext uri="{FF2B5EF4-FFF2-40B4-BE49-F238E27FC236}">
                <a16:creationId xmlns:a16="http://schemas.microsoft.com/office/drawing/2014/main" id="{1139805F-62F2-25D5-86C2-467D669AD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36" y="3546590"/>
            <a:ext cx="2752031" cy="1463445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24D0E75F-7325-AC52-3858-9F897F603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144" y="1411288"/>
            <a:ext cx="1834413" cy="1828800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36206839-BECD-3E44-92FC-2CACD87350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4949" y="3236913"/>
            <a:ext cx="1831478" cy="1828800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82A48B7-1219-9FA6-999F-00A808413C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6025" y="2208336"/>
            <a:ext cx="2743200" cy="1027545"/>
          </a:xfrm>
          <a:prstGeom prst="rect">
            <a:avLst/>
          </a:prstGeom>
        </p:spPr>
      </p:pic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6F08D3CC-4937-FF56-BFD9-A79E93E56C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6025" y="3938638"/>
            <a:ext cx="2743200" cy="9469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ctrTitle"/>
          </p:nvPr>
        </p:nvSpPr>
        <p:spPr>
          <a:xfrm>
            <a:off x="229950" y="34875"/>
            <a:ext cx="8797200" cy="10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fr" sz="2400" dirty="0">
                <a:latin typeface="Roboto Light"/>
                <a:ea typeface="Roboto Light"/>
                <a:cs typeface="Roboto Black"/>
                <a:sym typeface="Roboto Light"/>
              </a:rPr>
              <a:t>Conclusion</a:t>
            </a:r>
            <a:r>
              <a:rPr lang="fr" sz="2400" dirty="0">
                <a:solidFill>
                  <a:srgbClr val="FF0066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sz="1900" i="1" dirty="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587949" y="481547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230000" y="1632600"/>
            <a:ext cx="8797200" cy="30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2"/>
          </p:nvPr>
        </p:nvSpPr>
        <p:spPr>
          <a:xfrm>
            <a:off x="230000" y="1155900"/>
            <a:ext cx="87972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 algn="ctr">
              <a:spcAft>
                <a:spcPts val="1200"/>
              </a:spcAft>
              <a:buSzPct val="121621"/>
            </a:pPr>
            <a:r>
              <a:rPr lang="fr" dirty="0" err="1"/>
              <a:t>Comparison</a:t>
            </a:r>
            <a:r>
              <a:rPr lang="fr" dirty="0"/>
              <a:t> of the state of </a:t>
            </a:r>
            <a:r>
              <a:rPr lang="fr" dirty="0" err="1"/>
              <a:t>play</a:t>
            </a:r>
            <a:r>
              <a:rPr lang="fr" dirty="0"/>
              <a:t> </a:t>
            </a:r>
            <a:r>
              <a:rPr lang="fr" dirty="0" err="1"/>
              <a:t>with</a:t>
            </a:r>
            <a:r>
              <a:rPr lang="fr" dirty="0"/>
              <a:t> </a:t>
            </a:r>
            <a:r>
              <a:rPr lang="fr" dirty="0" err="1"/>
              <a:t>Maradona's</a:t>
            </a:r>
            <a:r>
              <a:rPr lang="fr" dirty="0"/>
              <a:t> goal of the century in 1986. </a:t>
            </a:r>
            <a:endParaRPr lang="fr-FR" dirty="0"/>
          </a:p>
        </p:txBody>
      </p:sp>
      <p:pic>
        <p:nvPicPr>
          <p:cNvPr id="137" name="Google Shape;137;p24" descr="Une image contenant texte, herbe, personne, jouant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1" y="1592108"/>
            <a:ext cx="8537574" cy="322928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2557463" y="2295525"/>
            <a:ext cx="33020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264600" y="264600"/>
            <a:ext cx="8614800" cy="4545900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457200" algn="ctr"/>
            <a:r>
              <a:rPr lang="fr" sz="3800" dirty="0" err="1">
                <a:solidFill>
                  <a:schemeClr val="lt1"/>
                </a:solidFill>
                <a:latin typeface="Roboto Light"/>
                <a:ea typeface="Roboto Light"/>
                <a:cs typeface="Roboto"/>
                <a:sym typeface="Roboto Light"/>
              </a:rPr>
              <a:t>Thank</a:t>
            </a:r>
            <a:r>
              <a:rPr lang="fr" sz="3800" dirty="0">
                <a:solidFill>
                  <a:schemeClr val="lt1"/>
                </a:solidFill>
                <a:latin typeface="Roboto Light"/>
                <a:ea typeface="Roboto Light"/>
                <a:cs typeface="Roboto"/>
                <a:sym typeface="Roboto Light"/>
              </a:rPr>
              <a:t> </a:t>
            </a:r>
            <a:r>
              <a:rPr lang="fr" sz="3800" dirty="0" err="1">
                <a:solidFill>
                  <a:schemeClr val="lt1"/>
                </a:solidFill>
                <a:latin typeface="Roboto Light"/>
                <a:ea typeface="Roboto Light"/>
                <a:cs typeface="Roboto"/>
                <a:sym typeface="Roboto Light"/>
              </a:rPr>
              <a:t>you</a:t>
            </a:r>
            <a:r>
              <a:rPr lang="fr" sz="3800" b="1" i="0" u="none" strike="noStrike" cap="none" dirty="0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fr-FR" sz="3800" b="0" i="0" u="none" strike="noStrike" cap="none" dirty="0">
              <a:solidFill>
                <a:schemeClr val="lt1"/>
              </a:solidFill>
              <a:latin typeface="Roboto Light"/>
              <a:ea typeface="Roboto Light"/>
              <a:cs typeface="Roboto Light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8592045" y="48104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 sz="1000" b="1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rPr>
              <a:t>12</a:t>
            </a:fld>
            <a:endParaRPr sz="1000" b="1" i="0" u="none" strike="noStrike" cap="none">
              <a:solidFill>
                <a:srgbClr val="FF00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264600" y="264600"/>
            <a:ext cx="3502200" cy="4613700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3253800" y="521700"/>
            <a:ext cx="5143800" cy="409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subTitle" idx="4294967295"/>
          </p:nvPr>
        </p:nvSpPr>
        <p:spPr>
          <a:xfrm>
            <a:off x="604650" y="521700"/>
            <a:ext cx="2461500" cy="13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fr" sz="36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Agenda</a:t>
            </a:r>
            <a:endParaRPr sz="3600" b="0" i="0" u="none" strike="noStrike" cap="none">
              <a:solidFill>
                <a:srgbClr val="FF00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4294967295"/>
          </p:nvPr>
        </p:nvSpPr>
        <p:spPr>
          <a:xfrm>
            <a:off x="3610500" y="831203"/>
            <a:ext cx="4844100" cy="3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22580">
              <a:lnSpc>
                <a:spcPct val="200000"/>
              </a:lnSpc>
              <a:buClr>
                <a:srgbClr val="FF0066"/>
              </a:buClr>
              <a:buFont typeface="Arial"/>
              <a:buAutoNum type="arabicPeriod"/>
            </a:pPr>
            <a:r>
              <a:rPr lang="fr" dirty="0" err="1">
                <a:solidFill>
                  <a:srgbClr val="0C274C"/>
                </a:solidFill>
                <a:latin typeface="Roboto Light"/>
                <a:ea typeface="Roboto Light"/>
                <a:cs typeface="Roboto Light"/>
                <a:sym typeface="Roboto Light"/>
              </a:rPr>
              <a:t>Context</a:t>
            </a:r>
            <a:r>
              <a:rPr lang="fr" sz="1800" b="0" i="0" u="none" strike="noStrike" cap="none" dirty="0">
                <a:solidFill>
                  <a:srgbClr val="0C274C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lang="fr-FR" sz="1600" dirty="0">
              <a:solidFill>
                <a:srgbClr val="FF0066"/>
              </a:solidFill>
              <a:latin typeface="Roboto"/>
              <a:ea typeface="Roboto"/>
              <a:cs typeface="Roboto Light"/>
              <a:sym typeface="Roboto Light"/>
            </a:endParaRPr>
          </a:p>
          <a:p>
            <a:pPr indent="-322580">
              <a:lnSpc>
                <a:spcPct val="200000"/>
              </a:lnSpc>
              <a:buClr>
                <a:srgbClr val="FF0066"/>
              </a:buClr>
              <a:buAutoNum type="arabicPeriod"/>
            </a:pPr>
            <a:r>
              <a:rPr lang="fr" dirty="0">
                <a:solidFill>
                  <a:srgbClr val="002060"/>
                </a:solidFill>
                <a:latin typeface="Roboto Light"/>
                <a:ea typeface="Roboto"/>
                <a:cs typeface="Roboto"/>
                <a:sym typeface="Roboto Light"/>
              </a:rPr>
              <a:t>Source Data</a:t>
            </a:r>
            <a:r>
              <a:rPr lang="fr" sz="1800" b="0" i="0" u="none" strike="noStrike" cap="none" dirty="0">
                <a:solidFill>
                  <a:srgbClr val="002060"/>
                </a:solidFill>
                <a:latin typeface="Roboto Light"/>
                <a:ea typeface="Roboto"/>
                <a:cs typeface="Roboto"/>
                <a:sym typeface="Roboto"/>
              </a:rPr>
              <a:t>.</a:t>
            </a:r>
            <a:endParaRPr lang="fr-FR" sz="1600" b="0" i="0" u="none" strike="noStrike" cap="none" dirty="0">
              <a:solidFill>
                <a:srgbClr val="002060"/>
              </a:solidFill>
              <a:latin typeface="Roboto Light"/>
              <a:ea typeface="Roboto Light"/>
              <a:cs typeface="Roboto Light"/>
            </a:endParaRPr>
          </a:p>
          <a:p>
            <a:pPr indent="-322580">
              <a:lnSpc>
                <a:spcPct val="200000"/>
              </a:lnSpc>
              <a:buClr>
                <a:srgbClr val="FF0066"/>
              </a:buClr>
              <a:buFont typeface="Arial"/>
              <a:buAutoNum type="arabicPeriod"/>
            </a:pPr>
            <a:r>
              <a:rPr lang="fr" dirty="0">
                <a:solidFill>
                  <a:srgbClr val="0C274C"/>
                </a:solidFill>
                <a:latin typeface="Roboto Light"/>
                <a:ea typeface="Roboto Light"/>
                <a:cs typeface="Roboto"/>
                <a:sym typeface="Roboto Light"/>
              </a:rPr>
              <a:t>Data Exploration</a:t>
            </a:r>
            <a:r>
              <a:rPr lang="fr" sz="1800" b="0" i="0" u="none" strike="noStrike" cap="none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 b="0" i="0" u="none" strike="noStrike" cap="none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2580">
              <a:lnSpc>
                <a:spcPct val="200000"/>
              </a:lnSpc>
              <a:buClr>
                <a:srgbClr val="FF0066"/>
              </a:buClr>
              <a:buFont typeface="Arial"/>
              <a:buAutoNum type="arabicPeriod"/>
            </a:pPr>
            <a:r>
              <a:rPr lang="fr" dirty="0">
                <a:solidFill>
                  <a:srgbClr val="002060"/>
                </a:solidFill>
                <a:latin typeface="Roboto Light"/>
                <a:ea typeface="Roboto"/>
                <a:cs typeface="Roboto"/>
                <a:sym typeface="Roboto Light"/>
              </a:rPr>
              <a:t>Teams</a:t>
            </a:r>
            <a:r>
              <a:rPr lang="fr" dirty="0">
                <a:solidFill>
                  <a:srgbClr val="002060"/>
                </a:solidFill>
                <a:latin typeface="Roboto Light"/>
                <a:ea typeface="Roboto"/>
                <a:cs typeface="Roboto"/>
                <a:sym typeface="Roboto"/>
              </a:rPr>
              <a:t> To Follow</a:t>
            </a:r>
            <a:r>
              <a:rPr lang="fr" sz="1800" b="0" i="0" u="none" strike="noStrike" cap="none" dirty="0">
                <a:solidFill>
                  <a:srgbClr val="002060"/>
                </a:solidFill>
                <a:latin typeface="Roboto Light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rgbClr val="002060"/>
              </a:solidFill>
              <a:latin typeface="Roboto Light"/>
            </a:endParaRPr>
          </a:p>
          <a:p>
            <a:pPr marL="457200" marR="0" lvl="0" indent="-32258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Arial"/>
              <a:buAutoNum type="arabicPeriod"/>
            </a:pPr>
            <a:r>
              <a:rPr lang="fr" dirty="0" err="1">
                <a:solidFill>
                  <a:srgbClr val="002060"/>
                </a:solidFill>
                <a:latin typeface="Roboto Light"/>
                <a:ea typeface="Roboto Light"/>
                <a:cs typeface="Roboto Light"/>
                <a:sym typeface="Roboto Light"/>
              </a:rPr>
              <a:t>Results</a:t>
            </a:r>
            <a:r>
              <a:rPr lang="fr" sz="1800" b="0" i="0" u="none" strike="noStrike" cap="none" dirty="0">
                <a:solidFill>
                  <a:srgbClr val="002060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lang="fr" sz="1800" b="0" i="0" u="none" strike="noStrike" cap="none" dirty="0">
              <a:solidFill>
                <a:srgbClr val="002060"/>
              </a:solidFill>
              <a:latin typeface="Roboto Light"/>
              <a:ea typeface="Roboto Light"/>
              <a:cs typeface="Roboto Light"/>
            </a:endParaRPr>
          </a:p>
          <a:p>
            <a:pPr indent="-322580">
              <a:lnSpc>
                <a:spcPct val="200000"/>
              </a:lnSpc>
              <a:buClr>
                <a:srgbClr val="FF0066"/>
              </a:buClr>
              <a:buAutoNum type="arabicPeriod"/>
            </a:pPr>
            <a:r>
              <a:rPr lang="fr" dirty="0">
                <a:solidFill>
                  <a:srgbClr val="002060"/>
                </a:solidFill>
                <a:latin typeface="Roboto Light"/>
                <a:ea typeface="Roboto Light"/>
              </a:rPr>
              <a:t>Conclusion.</a:t>
            </a:r>
          </a:p>
          <a:p>
            <a:pPr indent="-322580">
              <a:lnSpc>
                <a:spcPct val="200000"/>
              </a:lnSpc>
              <a:buClr>
                <a:srgbClr val="FF0066"/>
              </a:buClr>
              <a:buAutoNum type="arabicPeriod"/>
            </a:pPr>
            <a:endParaRPr lang="fr" dirty="0">
              <a:latin typeface="Roboto Light"/>
              <a:ea typeface="Roboto Light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r="33849" b="11300"/>
          <a:stretch/>
        </p:blipFill>
        <p:spPr>
          <a:xfrm>
            <a:off x="1873100" y="3027850"/>
            <a:ext cx="1380700" cy="185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ctrTitle"/>
          </p:nvPr>
        </p:nvSpPr>
        <p:spPr>
          <a:xfrm>
            <a:off x="229950" y="34875"/>
            <a:ext cx="8797200" cy="10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fr" sz="2400" dirty="0" err="1">
                <a:latin typeface="Roboto Light"/>
                <a:ea typeface="Roboto Light"/>
                <a:cs typeface="Roboto Black"/>
                <a:sym typeface="Roboto Black"/>
              </a:rPr>
              <a:t>Context</a:t>
            </a:r>
            <a:r>
              <a:rPr lang="fr" sz="2400" dirty="0">
                <a:solidFill>
                  <a:srgbClr val="FF0066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sz="1900" i="1" dirty="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30000" y="1632600"/>
            <a:ext cx="8797200" cy="30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fr" dirty="0"/>
              <a:t>The goal of </a:t>
            </a:r>
            <a:r>
              <a:rPr lang="fr" dirty="0" err="1"/>
              <a:t>this</a:t>
            </a:r>
            <a:r>
              <a:rPr lang="fr" dirty="0"/>
              <a:t> </a:t>
            </a:r>
            <a:r>
              <a:rPr lang="fr" dirty="0" err="1"/>
              <a:t>project</a:t>
            </a:r>
            <a:r>
              <a:rPr lang="fr" dirty="0"/>
              <a:t> </a:t>
            </a:r>
            <a:r>
              <a:rPr lang="fr" dirty="0" err="1"/>
              <a:t>is</a:t>
            </a:r>
            <a:r>
              <a:rPr lang="fr" dirty="0"/>
              <a:t> to help me </a:t>
            </a:r>
            <a:r>
              <a:rPr lang="fr" dirty="0" err="1"/>
              <a:t>find</a:t>
            </a:r>
            <a:r>
              <a:rPr lang="fr" dirty="0"/>
              <a:t> the winner of the </a:t>
            </a:r>
            <a:r>
              <a:rPr lang="fr" dirty="0" err="1"/>
              <a:t>next</a:t>
            </a:r>
            <a:r>
              <a:rPr lang="fr" dirty="0"/>
              <a:t> world cup and </a:t>
            </a:r>
            <a:r>
              <a:rPr lang="fr" dirty="0" err="1"/>
              <a:t>make</a:t>
            </a:r>
            <a:r>
              <a:rPr lang="fr" dirty="0"/>
              <a:t> the right bets.</a:t>
            </a:r>
            <a:endParaRPr lang="fr-FR" dirty="0"/>
          </a:p>
          <a:p>
            <a:pPr marL="0" indent="0">
              <a:lnSpc>
                <a:spcPct val="114999"/>
              </a:lnSpc>
              <a:buNone/>
            </a:pPr>
            <a:r>
              <a:rPr lang="fr" dirty="0" err="1"/>
              <a:t>Which</a:t>
            </a:r>
            <a:r>
              <a:rPr lang="fr" dirty="0"/>
              <a:t> team </a:t>
            </a:r>
            <a:r>
              <a:rPr lang="fr" dirty="0" err="1"/>
              <a:t>will</a:t>
            </a:r>
            <a:r>
              <a:rPr lang="fr" dirty="0"/>
              <a:t> </a:t>
            </a:r>
            <a:r>
              <a:rPr lang="fr" dirty="0" err="1"/>
              <a:t>succeed</a:t>
            </a:r>
            <a:r>
              <a:rPr lang="fr" dirty="0"/>
              <a:t> France?</a:t>
            </a:r>
            <a:endParaRPr dirty="0"/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subTitle" idx="2"/>
          </p:nvPr>
        </p:nvSpPr>
        <p:spPr>
          <a:xfrm>
            <a:off x="230000" y="1155900"/>
            <a:ext cx="87972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indent="0" algn="ctr">
              <a:spcAft>
                <a:spcPts val="1200"/>
              </a:spcAft>
            </a:pPr>
            <a:r>
              <a:rPr lang="fr" dirty="0" err="1"/>
              <a:t>Determine</a:t>
            </a:r>
            <a:r>
              <a:rPr lang="fr" dirty="0"/>
              <a:t> </a:t>
            </a:r>
            <a:r>
              <a:rPr lang="fr" dirty="0" err="1"/>
              <a:t>which</a:t>
            </a:r>
            <a:r>
              <a:rPr lang="fr" dirty="0"/>
              <a:t> team </a:t>
            </a:r>
            <a:r>
              <a:rPr lang="fr" dirty="0" err="1"/>
              <a:t>will</a:t>
            </a:r>
            <a:r>
              <a:rPr lang="fr" dirty="0"/>
              <a:t> </a:t>
            </a:r>
            <a:r>
              <a:rPr lang="fr" dirty="0" err="1"/>
              <a:t>win</a:t>
            </a:r>
            <a:r>
              <a:rPr lang="fr" dirty="0"/>
              <a:t> 2022 World Cup</a:t>
            </a:r>
            <a:endParaRPr lang="fr-FR" dirty="0"/>
          </a:p>
        </p:txBody>
      </p:sp>
      <p:pic>
        <p:nvPicPr>
          <p:cNvPr id="102" name="Google Shape;102;p3" descr="Une image contenant texte, personne, groupe, posant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565" y="2172923"/>
            <a:ext cx="8300242" cy="2789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B1854-76DB-0FA4-527E-4AC2DBCE0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fr-FR" sz="2400" dirty="0">
                <a:latin typeface="Roboto Light"/>
              </a:rPr>
              <a:t>First tests</a:t>
            </a:r>
            <a:r>
              <a:rPr lang="fr-FR" sz="2400" dirty="0">
                <a:solidFill>
                  <a:srgbClr val="FF0000"/>
                </a:solidFill>
                <a:latin typeface="Roboto Black"/>
              </a:rPr>
              <a:t>.</a:t>
            </a:r>
            <a:endParaRPr lang="fr-FR" dirty="0">
              <a:solidFill>
                <a:srgbClr val="FF0000"/>
              </a:solidFill>
              <a:latin typeface="Roboto Black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3E7357-74B8-C9DD-AD4E-3668E75CFC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 algn="ctr">
              <a:buNone/>
            </a:pPr>
            <a:r>
              <a:rPr lang="fr-FR" sz="2000" dirty="0"/>
              <a:t>5 Games</a:t>
            </a:r>
            <a:endParaRPr lang="fr-FR"/>
          </a:p>
          <a:p>
            <a:pPr marL="152400" indent="0" algn="ctr">
              <a:lnSpc>
                <a:spcPct val="114999"/>
              </a:lnSpc>
              <a:buNone/>
            </a:pPr>
            <a:r>
              <a:rPr lang="fr-FR" sz="2000" dirty="0">
                <a:solidFill>
                  <a:srgbClr val="00B050"/>
                </a:solidFill>
              </a:rPr>
              <a:t>4 Good Bets</a:t>
            </a:r>
          </a:p>
          <a:p>
            <a:pPr algn="ctr">
              <a:lnSpc>
                <a:spcPct val="114999"/>
              </a:lnSpc>
            </a:pPr>
            <a:endParaRPr lang="fr-FR" sz="2000" dirty="0">
              <a:solidFill>
                <a:srgbClr val="00B050"/>
              </a:solidFill>
            </a:endParaRPr>
          </a:p>
          <a:p>
            <a:pPr algn="ctr">
              <a:lnSpc>
                <a:spcPct val="114999"/>
              </a:lnSpc>
            </a:pPr>
            <a:endParaRPr lang="fr-FR" sz="2000" dirty="0">
              <a:solidFill>
                <a:srgbClr val="00B050"/>
              </a:solidFill>
            </a:endParaRPr>
          </a:p>
          <a:p>
            <a:pPr algn="ctr">
              <a:lnSpc>
                <a:spcPct val="114999"/>
              </a:lnSpc>
            </a:pPr>
            <a:endParaRPr lang="fr-FR" sz="2000" dirty="0">
              <a:solidFill>
                <a:srgbClr val="00B050"/>
              </a:solidFill>
            </a:endParaRPr>
          </a:p>
          <a:p>
            <a:pPr algn="ctr">
              <a:lnSpc>
                <a:spcPct val="114999"/>
              </a:lnSpc>
            </a:pPr>
            <a:endParaRPr lang="fr-FR" sz="2000" dirty="0">
              <a:solidFill>
                <a:srgbClr val="FF0000"/>
              </a:solidFill>
            </a:endParaRPr>
          </a:p>
          <a:p>
            <a:pPr algn="ctr">
              <a:lnSpc>
                <a:spcPct val="114999"/>
              </a:lnSpc>
            </a:pPr>
            <a:endParaRPr lang="fr-FR" sz="2000" dirty="0">
              <a:solidFill>
                <a:srgbClr val="FF0000"/>
              </a:solidFill>
            </a:endParaRPr>
          </a:p>
          <a:p>
            <a:pPr marL="152400" indent="0" algn="ctr">
              <a:lnSpc>
                <a:spcPct val="114999"/>
              </a:lnSpc>
              <a:buNone/>
            </a:pPr>
            <a:r>
              <a:rPr lang="fr-FR" sz="2000" dirty="0">
                <a:solidFill>
                  <a:srgbClr val="FF0000"/>
                </a:solidFill>
              </a:rPr>
              <a:t>1 Bad Bet</a:t>
            </a:r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62765934-99DB-9A7A-0745-D8A8259A5A75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 spcFirstLastPara="1" wrap="square" lIns="91425" tIns="91425" rIns="91425" bIns="91425" anchor="ctr" anchorCtr="0">
            <a:normAutofit/>
          </a:bodyPr>
          <a:lstStyle/>
          <a:p>
            <a:pPr algn="ctr"/>
            <a:r>
              <a:rPr lang="fr-FR" dirty="0"/>
              <a:t>Tries </a:t>
            </a:r>
            <a:r>
              <a:rPr lang="fr-FR" dirty="0" err="1"/>
              <a:t>during</a:t>
            </a:r>
            <a:r>
              <a:rPr lang="fr-FR" dirty="0"/>
              <a:t> last World Cup </a:t>
            </a:r>
            <a:r>
              <a:rPr lang="fr-FR" dirty="0" err="1"/>
              <a:t>Playoffs</a:t>
            </a:r>
            <a:r>
              <a:rPr lang="fr-FR" dirty="0"/>
              <a:t>.</a:t>
            </a:r>
            <a:endParaRPr lang="fr-FR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E3D6936E-C5FB-6628-CD79-CF5128F0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62" y="2975999"/>
            <a:ext cx="4592637" cy="247187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DF1B2DD0-C1A5-977B-5021-6C59CAB2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25" y="2569680"/>
            <a:ext cx="5084762" cy="154954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BDE5AF13-BA1B-F09B-69FD-19AEF37BB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713" y="3825705"/>
            <a:ext cx="5505450" cy="238466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E73DEA4F-4702-6912-7BC6-B6EECB0E6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151" y="3411011"/>
            <a:ext cx="5489574" cy="162976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031AFA7E-68DF-D83D-C23F-AFDD077B5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7587" y="4542549"/>
            <a:ext cx="4457700" cy="20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0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1574E-9B28-F191-B982-A06520471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fr-FR" sz="2400" dirty="0">
                <a:latin typeface="Roboto Light"/>
              </a:rPr>
              <a:t>But</a:t>
            </a:r>
            <a:r>
              <a:rPr lang="fr-FR" sz="2400" dirty="0">
                <a:solidFill>
                  <a:srgbClr val="FF0000"/>
                </a:solidFill>
                <a:latin typeface="Roboto Black"/>
              </a:rPr>
              <a:t>...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EF00D1-B754-D1F1-3D43-DD6492C4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3499" y="4799662"/>
            <a:ext cx="3344138" cy="2172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 algn="ctr">
              <a:buNone/>
            </a:pPr>
            <a:r>
              <a:rPr lang="fr-FR" sz="1600" dirty="0">
                <a:solidFill>
                  <a:srgbClr val="002060"/>
                </a:solidFill>
              </a:rPr>
              <a:t>Andrew </a:t>
            </a:r>
            <a:r>
              <a:rPr lang="fr-FR" sz="1600" dirty="0" err="1">
                <a:solidFill>
                  <a:srgbClr val="002060"/>
                </a:solidFill>
              </a:rPr>
              <a:t>Redmayne</a:t>
            </a:r>
            <a:endParaRPr lang="fr-FR" sz="1600">
              <a:solidFill>
                <a:srgbClr val="002060"/>
              </a:solidFill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DE99E89D-E169-961C-0020-02A3AB7ADC25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 spcFirstLastPara="1" wrap="square" lIns="91425" tIns="91425" rIns="91425" bIns="91425" anchor="ctr" anchorCtr="0">
            <a:normAutofit/>
          </a:bodyPr>
          <a:lstStyle/>
          <a:p>
            <a:pPr algn="ctr"/>
            <a:r>
              <a:rPr lang="fr-FR" dirty="0"/>
              <a:t>The </a:t>
            </a:r>
            <a:r>
              <a:rPr lang="fr-FR" dirty="0" err="1"/>
              <a:t>culprit</a:t>
            </a:r>
            <a:r>
              <a:rPr lang="fr-FR" dirty="0"/>
              <a:t> of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failure</a:t>
            </a:r>
            <a:endParaRPr lang="fr-FR"/>
          </a:p>
        </p:txBody>
      </p:sp>
      <p:pic>
        <p:nvPicPr>
          <p:cNvPr id="5" name="Image 5" descr="Une image contenant herbe, personne, extérieur, joueur&#10;&#10;Description générée automatiquement">
            <a:extLst>
              <a:ext uri="{FF2B5EF4-FFF2-40B4-BE49-F238E27FC236}">
                <a16:creationId xmlns:a16="http://schemas.microsoft.com/office/drawing/2014/main" id="{A28D3DD2-01E6-9C0E-910D-48E9572E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38" y="1670050"/>
            <a:ext cx="4846637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8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1E3D4-407F-1593-0C42-BC7EF04DD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fr-FR" sz="2400" dirty="0">
                <a:latin typeface="Roboto Light"/>
              </a:rPr>
              <a:t>Football </a:t>
            </a:r>
            <a:r>
              <a:rPr lang="fr-FR" sz="2400" dirty="0" err="1">
                <a:latin typeface="Roboto Light"/>
              </a:rPr>
              <a:t>is</a:t>
            </a:r>
            <a:r>
              <a:rPr lang="fr-FR" sz="2400" dirty="0">
                <a:latin typeface="Roboto Light"/>
              </a:rPr>
              <a:t> the </a:t>
            </a:r>
            <a:r>
              <a:rPr lang="fr-FR" sz="2400" dirty="0" err="1">
                <a:latin typeface="Roboto Light"/>
              </a:rPr>
              <a:t>most</a:t>
            </a:r>
            <a:r>
              <a:rPr lang="fr-FR" sz="2400" dirty="0">
                <a:latin typeface="Roboto Light"/>
              </a:rPr>
              <a:t> </a:t>
            </a:r>
            <a:r>
              <a:rPr lang="fr-FR" sz="2400" dirty="0" err="1">
                <a:latin typeface="Roboto Light"/>
              </a:rPr>
              <a:t>difficult</a:t>
            </a:r>
            <a:r>
              <a:rPr lang="fr-FR" sz="2400" dirty="0">
                <a:latin typeface="Roboto Light"/>
              </a:rPr>
              <a:t> sport to </a:t>
            </a:r>
            <a:r>
              <a:rPr lang="fr-FR" sz="2400" dirty="0" err="1">
                <a:latin typeface="Roboto Light"/>
              </a:rPr>
              <a:t>predict</a:t>
            </a:r>
            <a:r>
              <a:rPr lang="fr-FR" sz="2400" dirty="0">
                <a:solidFill>
                  <a:srgbClr val="FF0000"/>
                </a:solidFill>
                <a:latin typeface="Roboto Black"/>
              </a:rPr>
              <a:t>.</a:t>
            </a:r>
            <a:endParaRPr lang="fr-FR" dirty="0">
              <a:solidFill>
                <a:srgbClr val="FF0000"/>
              </a:solidFill>
              <a:latin typeface="Roboto Black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C929B-BB75-B1D5-B9A7-AB172E1E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5625" y="4593288"/>
            <a:ext cx="4415700" cy="2172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fr-FR" sz="1600" dirty="0">
                <a:solidFill>
                  <a:srgbClr val="002060"/>
                </a:solidFill>
              </a:rPr>
              <a:t>Andrew </a:t>
            </a:r>
            <a:r>
              <a:rPr lang="fr-FR" sz="1600" dirty="0" err="1">
                <a:solidFill>
                  <a:srgbClr val="002060"/>
                </a:solidFill>
              </a:rPr>
              <a:t>Redmayne's</a:t>
            </a:r>
            <a:r>
              <a:rPr lang="fr-FR" sz="1600" dirty="0">
                <a:solidFill>
                  <a:srgbClr val="002060"/>
                </a:solidFill>
              </a:rPr>
              <a:t> dance and penalty </a:t>
            </a:r>
            <a:r>
              <a:rPr lang="fr-FR" sz="1600" dirty="0" err="1">
                <a:solidFill>
                  <a:srgbClr val="002060"/>
                </a:solidFill>
              </a:rPr>
              <a:t>save</a:t>
            </a:r>
            <a:endParaRPr lang="fr-FR" sz="1600" err="1">
              <a:solidFill>
                <a:srgbClr val="002060"/>
              </a:solidFill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20455213-A38D-F401-7455-1F74DA61139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 spcFirstLastPara="1" wrap="square" lIns="91425" tIns="91425" rIns="91425" bIns="91425" anchor="ctr" anchorCtr="0">
            <a:normAutofit/>
          </a:bodyPr>
          <a:lstStyle/>
          <a:p>
            <a:pPr algn="ctr">
              <a:lnSpc>
                <a:spcPct val="114999"/>
              </a:lnSpc>
            </a:pP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can change the course of a match</a:t>
            </a:r>
            <a:endParaRPr lang="fr-FR"/>
          </a:p>
        </p:txBody>
      </p:sp>
      <p:pic>
        <p:nvPicPr>
          <p:cNvPr id="5" name="Média en ligne 4" title="Andrew Redmayne's penalty save and shootout heroics - Socceroos v Peru | FIFA World Cup Qualifiers">
            <a:hlinkClick r:id="" action="ppaction://media"/>
            <a:extLst>
              <a:ext uri="{FF2B5EF4-FFF2-40B4-BE49-F238E27FC236}">
                <a16:creationId xmlns:a16="http://schemas.microsoft.com/office/drawing/2014/main" id="{5DCE504A-0CF7-6404-3EA9-9CF7349F60B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22375" y="1727200"/>
            <a:ext cx="6627812" cy="280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0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ctrTitle"/>
          </p:nvPr>
        </p:nvSpPr>
        <p:spPr>
          <a:xfrm>
            <a:off x="229950" y="34875"/>
            <a:ext cx="8797200" cy="10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fr" sz="2400" dirty="0">
                <a:latin typeface="Roboto Light"/>
                <a:ea typeface="Roboto Light"/>
                <a:cs typeface="Roboto Black"/>
                <a:sym typeface="Roboto Light"/>
              </a:rPr>
              <a:t>Source</a:t>
            </a:r>
            <a:r>
              <a:rPr lang="fr" sz="2400" dirty="0">
                <a:latin typeface="Roboto Light"/>
                <a:ea typeface="Roboto Light"/>
                <a:cs typeface="Roboto Black"/>
                <a:sym typeface="Roboto Black"/>
              </a:rPr>
              <a:t> Data</a:t>
            </a:r>
            <a:r>
              <a:rPr lang="fr" sz="2400" dirty="0">
                <a:solidFill>
                  <a:srgbClr val="FF0066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sz="1900" i="1" dirty="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587949" y="481547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229950" y="1602450"/>
            <a:ext cx="8797200" cy="182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fr" dirty="0">
                <a:solidFill>
                  <a:schemeClr val="tx1"/>
                </a:solidFill>
              </a:rPr>
              <a:t>3 Sources </a:t>
            </a:r>
            <a:r>
              <a:rPr lang="fr" dirty="0" err="1">
                <a:solidFill>
                  <a:schemeClr val="tx1"/>
                </a:solidFill>
              </a:rPr>
              <a:t>from</a:t>
            </a:r>
            <a:r>
              <a:rPr lang="fr" dirty="0">
                <a:solidFill>
                  <a:schemeClr val="tx1"/>
                </a:solidFill>
              </a:rPr>
              <a:t> </a:t>
            </a:r>
            <a:r>
              <a:rPr lang="fr" dirty="0" err="1">
                <a:solidFill>
                  <a:schemeClr val="tx1"/>
                </a:solidFill>
              </a:rPr>
              <a:t>Kaggle</a:t>
            </a:r>
            <a:endParaRPr lang="fr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chemeClr val="tx1"/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fr" dirty="0">
                <a:solidFill>
                  <a:schemeClr val="tx1"/>
                </a:solidFill>
              </a:rPr>
              <a:t>- </a:t>
            </a:r>
            <a:r>
              <a:rPr lang="fr" dirty="0" err="1">
                <a:solidFill>
                  <a:schemeClr val="tx1"/>
                </a:solidFill>
              </a:rPr>
              <a:t>Results</a:t>
            </a:r>
            <a:r>
              <a:rPr lang="fr" dirty="0">
                <a:solidFill>
                  <a:schemeClr val="tx1"/>
                </a:solidFill>
              </a:rPr>
              <a:t> </a:t>
            </a:r>
            <a:r>
              <a:rPr lang="fr" dirty="0" err="1">
                <a:solidFill>
                  <a:schemeClr val="tx1"/>
                </a:solidFill>
              </a:rPr>
              <a:t>from</a:t>
            </a:r>
            <a:r>
              <a:rPr lang="fr" dirty="0">
                <a:solidFill>
                  <a:schemeClr val="tx1"/>
                </a:solidFill>
              </a:rPr>
              <a:t> 1872 to 2022.</a:t>
            </a:r>
          </a:p>
          <a:p>
            <a:pPr marL="0" indent="0">
              <a:lnSpc>
                <a:spcPct val="114999"/>
              </a:lnSpc>
              <a:buNone/>
            </a:pPr>
            <a:endParaRPr lang="fr" dirty="0">
              <a:solidFill>
                <a:schemeClr val="tx1"/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fr" dirty="0">
                <a:solidFill>
                  <a:schemeClr val="tx1"/>
                </a:solidFill>
              </a:rPr>
              <a:t>- FIFA </a:t>
            </a:r>
            <a:r>
              <a:rPr lang="fr" dirty="0" err="1">
                <a:solidFill>
                  <a:schemeClr val="tx1"/>
                </a:solidFill>
              </a:rPr>
              <a:t>Ranking</a:t>
            </a:r>
            <a:r>
              <a:rPr lang="fr" dirty="0">
                <a:solidFill>
                  <a:schemeClr val="tx1"/>
                </a:solidFill>
              </a:rPr>
              <a:t> </a:t>
            </a:r>
            <a:r>
              <a:rPr lang="fr" dirty="0" err="1">
                <a:solidFill>
                  <a:schemeClr val="tx1"/>
                </a:solidFill>
              </a:rPr>
              <a:t>from</a:t>
            </a:r>
            <a:r>
              <a:rPr lang="fr" dirty="0">
                <a:solidFill>
                  <a:schemeClr val="tx1"/>
                </a:solidFill>
              </a:rPr>
              <a:t> 1993 to 2022.</a:t>
            </a:r>
          </a:p>
          <a:p>
            <a:pPr marL="0" indent="0">
              <a:lnSpc>
                <a:spcPct val="114999"/>
              </a:lnSpc>
              <a:buNone/>
            </a:pPr>
            <a:endParaRPr lang="fr" dirty="0">
              <a:solidFill>
                <a:schemeClr val="tx1"/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fr" dirty="0">
                <a:solidFill>
                  <a:schemeClr val="tx1"/>
                </a:solidFill>
              </a:rPr>
              <a:t>- A </a:t>
            </a:r>
            <a:r>
              <a:rPr lang="fr" dirty="0" err="1">
                <a:solidFill>
                  <a:schemeClr val="tx1"/>
                </a:solidFill>
              </a:rPr>
              <a:t>Dataset</a:t>
            </a:r>
            <a:r>
              <a:rPr lang="fr" dirty="0">
                <a:solidFill>
                  <a:schemeClr val="tx1"/>
                </a:solidFill>
              </a:rPr>
              <a:t> </a:t>
            </a:r>
            <a:r>
              <a:rPr lang="fr" dirty="0" err="1">
                <a:solidFill>
                  <a:schemeClr val="tx1"/>
                </a:solidFill>
              </a:rPr>
              <a:t>from</a:t>
            </a:r>
            <a:r>
              <a:rPr lang="fr" dirty="0">
                <a:solidFill>
                  <a:schemeClr val="tx1"/>
                </a:solidFill>
              </a:rPr>
              <a:t> the participants of the World Cup.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ubTitle" idx="2"/>
          </p:nvPr>
        </p:nvSpPr>
        <p:spPr>
          <a:xfrm>
            <a:off x="230000" y="1165950"/>
            <a:ext cx="87972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indent="0" algn="ctr">
              <a:spcAft>
                <a:spcPts val="1200"/>
              </a:spcAft>
              <a:buSzPct val="121621"/>
            </a:pPr>
            <a:r>
              <a:rPr lang="fr" dirty="0"/>
              <a:t>CSV Files</a:t>
            </a:r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C701C9FA-576A-F369-07DB-67AA14DC2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463" y="1726045"/>
            <a:ext cx="2743200" cy="1246909"/>
          </a:xfrm>
          <a:prstGeom prst="rect">
            <a:avLst/>
          </a:prstGeom>
        </p:spPr>
      </p:pic>
      <p:pic>
        <p:nvPicPr>
          <p:cNvPr id="3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F39BB666-0F85-C06C-0D59-C2C71482C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3210559"/>
            <a:ext cx="7989887" cy="17148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ctrTitle"/>
          </p:nvPr>
        </p:nvSpPr>
        <p:spPr>
          <a:xfrm>
            <a:off x="229950" y="34875"/>
            <a:ext cx="8797200" cy="10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fr" sz="2400" dirty="0">
                <a:latin typeface="Roboto Light"/>
                <a:ea typeface="Roboto Light"/>
                <a:cs typeface="Roboto Black"/>
                <a:sym typeface="Roboto Light"/>
              </a:rPr>
              <a:t>Data Exploration</a:t>
            </a:r>
            <a:r>
              <a:rPr lang="fr" sz="2400" dirty="0">
                <a:solidFill>
                  <a:srgbClr val="FF0066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sz="1900" i="1" dirty="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7" name="Google Shape;117;p5"/>
          <p:cNvSpPr txBox="1">
            <a:spLocks noGrp="1"/>
          </p:cNvSpPr>
          <p:nvPr>
            <p:ph type="sldNum" idx="12"/>
          </p:nvPr>
        </p:nvSpPr>
        <p:spPr>
          <a:xfrm>
            <a:off x="8587949" y="481547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1"/>
          </p:nvPr>
        </p:nvSpPr>
        <p:spPr>
          <a:xfrm>
            <a:off x="230000" y="1823100"/>
            <a:ext cx="4264888" cy="53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fr" sz="1600" dirty="0">
                <a:solidFill>
                  <a:schemeClr val="tx1"/>
                </a:solidFill>
              </a:rPr>
              <a:t>Graphs </a:t>
            </a:r>
            <a:r>
              <a:rPr lang="fr" sz="1600" dirty="0" err="1">
                <a:solidFill>
                  <a:schemeClr val="tx1"/>
                </a:solidFill>
              </a:rPr>
              <a:t>vizualisations</a:t>
            </a:r>
            <a:r>
              <a:rPr lang="fr" sz="1600" dirty="0">
                <a:solidFill>
                  <a:schemeClr val="tx1"/>
                </a:solidFill>
              </a:rPr>
              <a:t> </a:t>
            </a:r>
            <a:r>
              <a:rPr lang="fr" sz="1600" dirty="0" err="1">
                <a:solidFill>
                  <a:schemeClr val="tx1"/>
                </a:solidFill>
              </a:rPr>
              <a:t>with</a:t>
            </a:r>
            <a:r>
              <a:rPr lang="fr" sz="1600" dirty="0">
                <a:solidFill>
                  <a:schemeClr val="tx1"/>
                </a:solidFill>
              </a:rPr>
              <a:t> help of </a:t>
            </a:r>
            <a:r>
              <a:rPr lang="fr" sz="1600" dirty="0" err="1">
                <a:solidFill>
                  <a:schemeClr val="tx1"/>
                </a:solidFill>
              </a:rPr>
              <a:t>my</a:t>
            </a:r>
            <a:r>
              <a:rPr lang="fr" sz="1600" dirty="0">
                <a:solidFill>
                  <a:schemeClr val="tx1"/>
                </a:solidFill>
              </a:rPr>
              <a:t> data</a:t>
            </a:r>
            <a:endParaRPr lang="fr-FR"/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2"/>
          </p:nvPr>
        </p:nvSpPr>
        <p:spPr>
          <a:xfrm>
            <a:off x="230000" y="1155900"/>
            <a:ext cx="87972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indent="0" algn="ctr">
              <a:spcAft>
                <a:spcPts val="1200"/>
              </a:spcAft>
              <a:buSzPct val="121621"/>
            </a:pPr>
            <a:r>
              <a:rPr lang="fr" dirty="0"/>
              <a:t>Data Studio </a:t>
            </a:r>
            <a:r>
              <a:rPr lang="fr" dirty="0" err="1"/>
              <a:t>is</a:t>
            </a:r>
            <a:r>
              <a:rPr lang="fr" dirty="0"/>
              <a:t> </a:t>
            </a:r>
            <a:r>
              <a:rPr lang="fr" dirty="0" err="1"/>
              <a:t>my</a:t>
            </a:r>
            <a:r>
              <a:rPr lang="fr" dirty="0"/>
              <a:t> </a:t>
            </a:r>
            <a:r>
              <a:rPr lang="fr" dirty="0" err="1"/>
              <a:t>friend</a:t>
            </a:r>
            <a:r>
              <a:rPr lang="fr" dirty="0"/>
              <a:t> </a:t>
            </a:r>
            <a:endParaRPr lang="fr-FR" dirty="0"/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7FF7DE22-0269-7E81-A774-B2B2C0726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838" y="1720067"/>
            <a:ext cx="2743200" cy="1258866"/>
          </a:xfrm>
          <a:prstGeom prst="rect">
            <a:avLst/>
          </a:prstGeom>
        </p:spPr>
      </p:pic>
      <p:pic>
        <p:nvPicPr>
          <p:cNvPr id="3" name="Image 3">
            <a:extLst>
              <a:ext uri="{FF2B5EF4-FFF2-40B4-BE49-F238E27FC236}">
                <a16:creationId xmlns:a16="http://schemas.microsoft.com/office/drawing/2014/main" id="{92F66B6D-A434-CD17-7375-D893A744C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88" y="3009459"/>
            <a:ext cx="6958012" cy="19106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8247F-0075-216F-35B9-68F49CAF8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fr-FR" sz="2400" dirty="0">
                <a:latin typeface="Roboto Light"/>
              </a:rPr>
              <a:t>Teams To Follow</a:t>
            </a:r>
            <a:r>
              <a:rPr lang="fr-FR" sz="2400" dirty="0">
                <a:solidFill>
                  <a:srgbClr val="FF0000"/>
                </a:solidFill>
                <a:latin typeface="Roboto Black"/>
              </a:rPr>
              <a:t>.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811C1-8D5D-D43C-34DF-DDA20BA2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000" y="1616725"/>
            <a:ext cx="8797200" cy="3328700"/>
          </a:xfrm>
        </p:spPr>
        <p:txBody>
          <a:bodyPr>
            <a:normAutofit/>
          </a:bodyPr>
          <a:lstStyle/>
          <a:p>
            <a:pPr marL="152400" indent="0">
              <a:buNone/>
            </a:pPr>
            <a:r>
              <a:rPr lang="fr-FR" sz="1800" b="1" u="sng" dirty="0">
                <a:solidFill>
                  <a:schemeClr val="tx1"/>
                </a:solidFill>
              </a:rPr>
              <a:t>Favorites:</a:t>
            </a:r>
            <a:r>
              <a:rPr lang="fr-FR" sz="1800" dirty="0">
                <a:solidFill>
                  <a:srgbClr val="0070C0"/>
                </a:solidFill>
              </a:rPr>
              <a:t>     France            </a:t>
            </a:r>
            <a:r>
              <a:rPr lang="fr-FR" sz="1800" dirty="0">
                <a:solidFill>
                  <a:srgbClr val="00B050"/>
                </a:solidFill>
              </a:rPr>
              <a:t>Brazil</a:t>
            </a:r>
            <a:r>
              <a:rPr lang="fr-FR" sz="1800" dirty="0">
                <a:solidFill>
                  <a:srgbClr val="FFFF00"/>
                </a:solidFill>
              </a:rPr>
              <a:t>          </a:t>
            </a:r>
            <a:r>
              <a:rPr lang="fr-FR" sz="1800" dirty="0">
                <a:solidFill>
                  <a:srgbClr val="00B0F0"/>
                </a:solidFill>
              </a:rPr>
              <a:t>Argentina       </a:t>
            </a:r>
            <a:r>
              <a:rPr lang="fr-FR" sz="1800" dirty="0" err="1">
                <a:solidFill>
                  <a:srgbClr val="FF0000"/>
                </a:solidFill>
              </a:rPr>
              <a:t>England</a:t>
            </a:r>
            <a:endParaRPr lang="fr-FR" sz="1800" dirty="0">
              <a:solidFill>
                <a:srgbClr val="FF0000"/>
              </a:solidFill>
            </a:endParaRPr>
          </a:p>
          <a:p>
            <a:pPr marL="152400" indent="0" algn="ctr">
              <a:lnSpc>
                <a:spcPct val="114999"/>
              </a:lnSpc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152400" indent="0">
              <a:lnSpc>
                <a:spcPct val="114999"/>
              </a:lnSpc>
              <a:buNone/>
            </a:pPr>
            <a:endParaRPr lang="fr-FR" b="1" u="sng" dirty="0">
              <a:solidFill>
                <a:schemeClr val="tx1"/>
              </a:solidFill>
            </a:endParaRPr>
          </a:p>
          <a:p>
            <a:pPr marL="152400" indent="0">
              <a:lnSpc>
                <a:spcPct val="114999"/>
              </a:lnSpc>
              <a:buNone/>
            </a:pPr>
            <a:endParaRPr lang="fr-FR" sz="1800" b="1" u="sng" dirty="0">
              <a:solidFill>
                <a:schemeClr val="tx1"/>
              </a:solidFill>
            </a:endParaRPr>
          </a:p>
          <a:p>
            <a:pPr marL="152400" indent="0">
              <a:lnSpc>
                <a:spcPct val="114999"/>
              </a:lnSpc>
              <a:buNone/>
            </a:pPr>
            <a:r>
              <a:rPr lang="fr-FR" sz="1800" b="1" u="sng" dirty="0" err="1">
                <a:solidFill>
                  <a:schemeClr val="tx1"/>
                </a:solidFill>
              </a:rPr>
              <a:t>Contenders</a:t>
            </a:r>
            <a:r>
              <a:rPr lang="fr-FR" sz="1800" b="1" u="sng" dirty="0">
                <a:solidFill>
                  <a:schemeClr val="tx1"/>
                </a:solidFill>
              </a:rPr>
              <a:t>:</a:t>
            </a:r>
            <a:r>
              <a:rPr lang="fr-FR" sz="1800" dirty="0">
                <a:solidFill>
                  <a:schemeClr val="accent4">
                    <a:lumMod val="75000"/>
                  </a:schemeClr>
                </a:solidFill>
              </a:rPr>
              <a:t>     </a:t>
            </a:r>
            <a:r>
              <a:rPr lang="fr-FR" sz="1800" dirty="0" err="1">
                <a:solidFill>
                  <a:schemeClr val="accent4">
                    <a:lumMod val="75000"/>
                  </a:schemeClr>
                </a:solidFill>
              </a:rPr>
              <a:t>Netherlands</a:t>
            </a:r>
            <a:r>
              <a:rPr lang="fr-FR" sz="1800" dirty="0">
                <a:solidFill>
                  <a:schemeClr val="accent4">
                    <a:lumMod val="75000"/>
                  </a:schemeClr>
                </a:solidFill>
              </a:rPr>
              <a:t>        </a:t>
            </a:r>
            <a:r>
              <a:rPr lang="fr-FR" sz="1800" dirty="0">
                <a:solidFill>
                  <a:srgbClr val="FF0000"/>
                </a:solidFill>
              </a:rPr>
              <a:t>Spain            </a:t>
            </a:r>
            <a:r>
              <a:rPr lang="fr-FR" sz="1800" dirty="0" err="1">
                <a:solidFill>
                  <a:srgbClr val="FF0000"/>
                </a:solidFill>
              </a:rPr>
              <a:t>Belgium</a:t>
            </a:r>
            <a:r>
              <a:rPr lang="fr-FR" sz="1800" dirty="0">
                <a:solidFill>
                  <a:srgbClr val="FF0000"/>
                </a:solidFill>
              </a:rPr>
              <a:t>         </a:t>
            </a:r>
            <a:r>
              <a:rPr lang="fr-FR" sz="1800" dirty="0">
                <a:solidFill>
                  <a:schemeClr val="tx1"/>
                </a:solidFill>
              </a:rPr>
              <a:t>Germany        </a:t>
            </a:r>
            <a:r>
              <a:rPr lang="fr-FR" sz="1800" dirty="0">
                <a:solidFill>
                  <a:srgbClr val="C00000"/>
                </a:solidFill>
              </a:rPr>
              <a:t>Portugal</a:t>
            </a:r>
            <a:endParaRPr lang="fr-FR" sz="1800" dirty="0"/>
          </a:p>
          <a:p>
            <a:pPr marL="152400" indent="0">
              <a:lnSpc>
                <a:spcPct val="114999"/>
              </a:lnSpc>
              <a:buNone/>
            </a:pPr>
            <a:endParaRPr lang="fr-FR" dirty="0">
              <a:solidFill>
                <a:srgbClr val="C00000"/>
              </a:solidFill>
            </a:endParaRPr>
          </a:p>
          <a:p>
            <a:pPr marL="152400" indent="0" algn="ctr">
              <a:lnSpc>
                <a:spcPct val="114999"/>
              </a:lnSpc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152400" indent="0">
              <a:lnSpc>
                <a:spcPct val="114999"/>
              </a:lnSpc>
              <a:buNone/>
            </a:pPr>
            <a:endParaRPr lang="fr-FR" sz="1800" b="1" u="sng" dirty="0">
              <a:solidFill>
                <a:schemeClr val="tx1"/>
              </a:solidFill>
            </a:endParaRPr>
          </a:p>
          <a:p>
            <a:pPr marL="152400" indent="0">
              <a:lnSpc>
                <a:spcPct val="114999"/>
              </a:lnSpc>
              <a:buNone/>
            </a:pPr>
            <a:r>
              <a:rPr lang="fr-FR" sz="1800" b="1" u="sng" dirty="0">
                <a:solidFill>
                  <a:schemeClr val="tx1"/>
                </a:solidFill>
              </a:rPr>
              <a:t>Outsiders:</a:t>
            </a:r>
            <a:r>
              <a:rPr lang="fr-FR" sz="1800" dirty="0">
                <a:solidFill>
                  <a:srgbClr val="00B050"/>
                </a:solidFill>
              </a:rPr>
              <a:t>     </a:t>
            </a:r>
            <a:r>
              <a:rPr lang="fr-FR" sz="1800" dirty="0" err="1">
                <a:solidFill>
                  <a:srgbClr val="00B050"/>
                </a:solidFill>
              </a:rPr>
              <a:t>Senegal</a:t>
            </a:r>
            <a:r>
              <a:rPr lang="fr-FR" sz="1800" dirty="0">
                <a:solidFill>
                  <a:srgbClr val="00B050"/>
                </a:solidFill>
              </a:rPr>
              <a:t>         </a:t>
            </a:r>
            <a:r>
              <a:rPr lang="fr-FR" sz="1800" dirty="0" err="1">
                <a:solidFill>
                  <a:srgbClr val="FF0000"/>
                </a:solidFill>
              </a:rPr>
              <a:t>Denmark</a:t>
            </a:r>
            <a:r>
              <a:rPr lang="fr-FR" sz="1800" dirty="0">
                <a:solidFill>
                  <a:srgbClr val="FF0000"/>
                </a:solidFill>
              </a:rPr>
              <a:t>         </a:t>
            </a:r>
            <a:r>
              <a:rPr lang="fr-FR" sz="1800" dirty="0" err="1">
                <a:solidFill>
                  <a:srgbClr val="FF0000"/>
                </a:solidFill>
              </a:rPr>
              <a:t>Croatia</a:t>
            </a:r>
            <a:r>
              <a:rPr lang="fr-FR" sz="1800" dirty="0">
                <a:solidFill>
                  <a:srgbClr val="FF0000"/>
                </a:solidFill>
              </a:rPr>
              <a:t>           </a:t>
            </a:r>
            <a:r>
              <a:rPr lang="fr-FR" sz="1800" dirty="0">
                <a:solidFill>
                  <a:srgbClr val="00B0F0"/>
                </a:solidFill>
              </a:rPr>
              <a:t>Uruguay           </a:t>
            </a:r>
            <a:r>
              <a:rPr lang="fr-FR" sz="1800" dirty="0">
                <a:solidFill>
                  <a:srgbClr val="0070C0"/>
                </a:solidFill>
              </a:rPr>
              <a:t>Japan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A5625F94-4CE4-4B6A-42DA-D8852170FDB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 spcFirstLastPara="1" wrap="square" lIns="91425" tIns="91425" rIns="91425" bIns="91425" anchor="ctr" anchorCtr="0">
            <a:normAutofit/>
          </a:bodyPr>
          <a:lstStyle/>
          <a:p>
            <a:pPr algn="ctr"/>
            <a:r>
              <a:rPr lang="fr-FR" sz="1500" dirty="0"/>
              <a:t>Favorites, </a:t>
            </a:r>
            <a:r>
              <a:rPr lang="fr-FR" sz="1500" dirty="0" err="1"/>
              <a:t>Contenders</a:t>
            </a:r>
            <a:r>
              <a:rPr lang="fr-FR" sz="1500" dirty="0"/>
              <a:t> &amp; Outsiders</a:t>
            </a:r>
            <a:endParaRPr lang="fr-FR"/>
          </a:p>
        </p:txBody>
      </p:sp>
      <p:pic>
        <p:nvPicPr>
          <p:cNvPr id="19" name="Image 19" descr="Une image contenant texte, vert, peint&#10;&#10;Description générée automatiquement">
            <a:extLst>
              <a:ext uri="{FF2B5EF4-FFF2-40B4-BE49-F238E27FC236}">
                <a16:creationId xmlns:a16="http://schemas.microsoft.com/office/drawing/2014/main" id="{6F0B0039-4AC5-6E95-8041-80BCA85D7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75" y="4127500"/>
            <a:ext cx="1277938" cy="730250"/>
          </a:xfrm>
          <a:prstGeom prst="rect">
            <a:avLst/>
          </a:prstGeom>
        </p:spPr>
      </p:pic>
      <p:pic>
        <p:nvPicPr>
          <p:cNvPr id="21" name="Image 2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EF3130-8FE8-980A-F089-F6045872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625" y="3048000"/>
            <a:ext cx="1277938" cy="730250"/>
          </a:xfrm>
          <a:prstGeom prst="rect">
            <a:avLst/>
          </a:prstGeom>
        </p:spPr>
      </p:pic>
      <p:pic>
        <p:nvPicPr>
          <p:cNvPr id="22" name="Image 22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9FABE-B9BD-B93A-D9E2-47B1FD342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750" y="4127500"/>
            <a:ext cx="1277938" cy="730250"/>
          </a:xfrm>
          <a:prstGeom prst="rect">
            <a:avLst/>
          </a:prstGeom>
        </p:spPr>
      </p:pic>
      <p:pic>
        <p:nvPicPr>
          <p:cNvPr id="23" name="Image 2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799B7AC-9454-E89F-2CF7-79BAE40DC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937" y="2016125"/>
            <a:ext cx="1277938" cy="730250"/>
          </a:xfrm>
          <a:prstGeom prst="rect">
            <a:avLst/>
          </a:prstGeom>
        </p:spPr>
      </p:pic>
      <p:pic>
        <p:nvPicPr>
          <p:cNvPr id="24" name="Image 2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012970-D137-107B-CCF3-315D062FD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375" y="2016125"/>
            <a:ext cx="1277938" cy="730250"/>
          </a:xfrm>
          <a:prstGeom prst="rect">
            <a:avLst/>
          </a:prstGeom>
        </p:spPr>
      </p:pic>
      <p:pic>
        <p:nvPicPr>
          <p:cNvPr id="25" name="Image 2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BFD7F3B-F1C1-7EBC-02F7-45714EEDFB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3938" y="3048000"/>
            <a:ext cx="1277938" cy="730250"/>
          </a:xfrm>
          <a:prstGeom prst="rect">
            <a:avLst/>
          </a:prstGeom>
        </p:spPr>
      </p:pic>
      <p:pic>
        <p:nvPicPr>
          <p:cNvPr id="26" name="Image 2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D26EC82-D890-1B28-78D0-F345D846A4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3312" y="3048000"/>
            <a:ext cx="1277938" cy="730250"/>
          </a:xfrm>
          <a:prstGeom prst="rect">
            <a:avLst/>
          </a:prstGeom>
        </p:spPr>
      </p:pic>
      <p:pic>
        <p:nvPicPr>
          <p:cNvPr id="27" name="Image 27" descr="Une image contenant texte&#10;&#10;Description générée automatiquement">
            <a:extLst>
              <a:ext uri="{FF2B5EF4-FFF2-40B4-BE49-F238E27FC236}">
                <a16:creationId xmlns:a16="http://schemas.microsoft.com/office/drawing/2014/main" id="{F645E68D-4A1B-24F2-BEF1-A5AFCCD5E0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7250" y="3048000"/>
            <a:ext cx="1277938" cy="730250"/>
          </a:xfrm>
          <a:prstGeom prst="rect">
            <a:avLst/>
          </a:prstGeom>
        </p:spPr>
      </p:pic>
      <p:pic>
        <p:nvPicPr>
          <p:cNvPr id="28" name="Image 28" descr="Une image contenant texte, intérieur&#10;&#10;Description générée automatiquement">
            <a:extLst>
              <a:ext uri="{FF2B5EF4-FFF2-40B4-BE49-F238E27FC236}">
                <a16:creationId xmlns:a16="http://schemas.microsoft.com/office/drawing/2014/main" id="{B15C3D2F-A079-95B5-8211-DF4882CCE4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27500" y="2016125"/>
            <a:ext cx="1277938" cy="730250"/>
          </a:xfrm>
          <a:prstGeom prst="rect">
            <a:avLst/>
          </a:prstGeom>
        </p:spPr>
      </p:pic>
      <p:pic>
        <p:nvPicPr>
          <p:cNvPr id="29" name="Image 29">
            <a:extLst>
              <a:ext uri="{FF2B5EF4-FFF2-40B4-BE49-F238E27FC236}">
                <a16:creationId xmlns:a16="http://schemas.microsoft.com/office/drawing/2014/main" id="{48921B71-4AC2-EBDD-9D2C-8C49E16621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4000" y="2016125"/>
            <a:ext cx="1277938" cy="730250"/>
          </a:xfrm>
          <a:prstGeom prst="rect">
            <a:avLst/>
          </a:prstGeom>
        </p:spPr>
      </p:pic>
      <p:pic>
        <p:nvPicPr>
          <p:cNvPr id="30" name="Image 30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AB64B737-A5E2-86ED-12CF-6C68FD5480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6750" y="4127500"/>
            <a:ext cx="1277938" cy="730250"/>
          </a:xfrm>
          <a:prstGeom prst="rect">
            <a:avLst/>
          </a:prstGeom>
        </p:spPr>
      </p:pic>
      <p:pic>
        <p:nvPicPr>
          <p:cNvPr id="31" name="Image 31" descr="Une image contenant texte, rouge&#10;&#10;Description générée automatiquement">
            <a:extLst>
              <a:ext uri="{FF2B5EF4-FFF2-40B4-BE49-F238E27FC236}">
                <a16:creationId xmlns:a16="http://schemas.microsoft.com/office/drawing/2014/main" id="{F1C585F3-E9FC-6B0C-15A4-81A29825FA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52750" y="4127500"/>
            <a:ext cx="1277938" cy="730250"/>
          </a:xfrm>
          <a:prstGeom prst="rect">
            <a:avLst/>
          </a:prstGeom>
        </p:spPr>
      </p:pic>
      <p:pic>
        <p:nvPicPr>
          <p:cNvPr id="32" name="Image 32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57C318-AB7C-D586-5161-7976285B82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00250" y="3048000"/>
            <a:ext cx="1277938" cy="730250"/>
          </a:xfrm>
          <a:prstGeom prst="rect">
            <a:avLst/>
          </a:prstGeo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2663E755-F052-57FC-AB8C-0381F989CA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04063" y="4127500"/>
            <a:ext cx="1277938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983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(16:9)</PresentationFormat>
  <Slides>12</Slides>
  <Notes>8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Simple Light</vt:lpstr>
      <vt:lpstr>Présentation PowerPoint</vt:lpstr>
      <vt:lpstr>Présentation PowerPoint</vt:lpstr>
      <vt:lpstr>Context.</vt:lpstr>
      <vt:lpstr>First tests.</vt:lpstr>
      <vt:lpstr>But...</vt:lpstr>
      <vt:lpstr>Football is the most difficult sport to predict.</vt:lpstr>
      <vt:lpstr>Source Data.</vt:lpstr>
      <vt:lpstr>Data Exploration.</vt:lpstr>
      <vt:lpstr>Teams To Follow.</vt:lpstr>
      <vt:lpstr>Results.</vt:lpstr>
      <vt:lpstr>Conclusion.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revision>760</cp:revision>
  <dcterms:modified xsi:type="dcterms:W3CDTF">2022-11-17T17:14:25Z</dcterms:modified>
</cp:coreProperties>
</file>