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5" r:id="rId7"/>
    <p:sldId id="266" r:id="rId8"/>
    <p:sldId id="262" r:id="rId9"/>
    <p:sldId id="267"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92" d="100"/>
          <a:sy n="92" d="100"/>
        </p:scale>
        <p:origin x="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1578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CBC1C18-307B-4F68-A007-B5B542270E8D}"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10682886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CBC1C18-307B-4F68-A007-B5B542270E8D}"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43402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CBC1C18-307B-4F68-A007-B5B542270E8D}"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610891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CBC1C18-307B-4F68-A007-B5B542270E8D}"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0008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CBC1C18-307B-4F68-A007-B5B542270E8D}"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4699677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83076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24678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62768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E5059C3-6A89-4494-99FF-5A4D6FFD50EB}" type="datetimeFigureOut">
              <a:rPr lang="en-US" smtClean="0"/>
              <a:t>9/6/2020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1796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9/6/2020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61290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9/6/2020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8963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9/6/2020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5565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9/6/2020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2322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7D525BB-DA17-4BA0-B3C8-3AC3ABC827E6}" type="datetimeFigureOut">
              <a:rPr lang="en-US" smtClean="0"/>
              <a:t>9/6/2020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81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16C4C9A-3960-41CF-A4E9-2A8FB932454B}" type="datetimeFigureOut">
              <a:rPr lang="en-US" smtClean="0"/>
              <a:t>9/6/2020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25273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9/6/2020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5751083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uinn808/Coursera_Capstone/blob/master/Coursera_Capstone.ipynb" TargetMode="External"/><Relationship Id="rId2" Type="http://schemas.openxmlformats.org/officeDocument/2006/relationships/hyperlink" Target="https://github.com/Guinn808/Coursera_Capstone" TargetMode="External"/><Relationship Id="rId1" Type="http://schemas.openxmlformats.org/officeDocument/2006/relationships/slideLayout" Target="../slideLayouts/slideLayout2.xml"/><Relationship Id="rId5" Type="http://schemas.openxmlformats.org/officeDocument/2006/relationships/hyperlink" Target="https://github.com/Guinn808/Coursera_Capstone/blob/master/Metadata.pdf" TargetMode="External"/><Relationship Id="rId4" Type="http://schemas.openxmlformats.org/officeDocument/2006/relationships/hyperlink" Target="https://github.com/Guinn808/Coursera_Capstone/blob/master/Data-Collisions.r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CDD01-0DAE-49A0-B478-139037AF5759}"/>
              </a:ext>
            </a:extLst>
          </p:cNvPr>
          <p:cNvSpPr>
            <a:spLocks noGrp="1"/>
          </p:cNvSpPr>
          <p:nvPr>
            <p:ph type="ctrTitle"/>
          </p:nvPr>
        </p:nvSpPr>
        <p:spPr/>
        <p:txBody>
          <a:bodyPr/>
          <a:lstStyle/>
          <a:p>
            <a:r>
              <a:rPr lang="en-US" dirty="0"/>
              <a:t>Project: Accident data of Seattle city</a:t>
            </a:r>
            <a:endParaRPr lang="de-DE" dirty="0"/>
          </a:p>
        </p:txBody>
      </p:sp>
      <p:sp>
        <p:nvSpPr>
          <p:cNvPr id="3" name="Untertitel 2">
            <a:extLst>
              <a:ext uri="{FF2B5EF4-FFF2-40B4-BE49-F238E27FC236}">
                <a16:creationId xmlns:a16="http://schemas.microsoft.com/office/drawing/2014/main" id="{63A1AC2B-A79F-403A-9634-36D3EFC73090}"/>
              </a:ext>
            </a:extLst>
          </p:cNvPr>
          <p:cNvSpPr>
            <a:spLocks noGrp="1"/>
          </p:cNvSpPr>
          <p:nvPr>
            <p:ph type="subTitle" idx="1"/>
          </p:nvPr>
        </p:nvSpPr>
        <p:spPr/>
        <p:txBody>
          <a:bodyPr/>
          <a:lstStyle/>
          <a:p>
            <a:r>
              <a:rPr lang="en-US" dirty="0"/>
              <a:t>Applied Data Science Capstone</a:t>
            </a:r>
            <a:endParaRPr lang="de-DE" dirty="0"/>
          </a:p>
        </p:txBody>
      </p:sp>
    </p:spTree>
    <p:extLst>
      <p:ext uri="{BB962C8B-B14F-4D97-AF65-F5344CB8AC3E}">
        <p14:creationId xmlns:p14="http://schemas.microsoft.com/office/powerpoint/2010/main" val="326286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DBEC70-C262-4969-A3E6-B92CF88EFDC6}"/>
              </a:ext>
            </a:extLst>
          </p:cNvPr>
          <p:cNvSpPr>
            <a:spLocks noGrp="1"/>
          </p:cNvSpPr>
          <p:nvPr>
            <p:ph type="title"/>
          </p:nvPr>
        </p:nvSpPr>
        <p:spPr/>
        <p:txBody>
          <a:bodyPr/>
          <a:lstStyle/>
          <a:p>
            <a:r>
              <a:rPr lang="de-DE" dirty="0" err="1"/>
              <a:t>Conclusions</a:t>
            </a:r>
            <a:endParaRPr lang="de-DE" dirty="0"/>
          </a:p>
        </p:txBody>
      </p:sp>
      <p:sp>
        <p:nvSpPr>
          <p:cNvPr id="3" name="Inhaltsplatzhalter 2">
            <a:extLst>
              <a:ext uri="{FF2B5EF4-FFF2-40B4-BE49-F238E27FC236}">
                <a16:creationId xmlns:a16="http://schemas.microsoft.com/office/drawing/2014/main" id="{D714AC34-22CB-41B1-B4DD-3D9AC78B1487}"/>
              </a:ext>
            </a:extLst>
          </p:cNvPr>
          <p:cNvSpPr>
            <a:spLocks noGrp="1"/>
          </p:cNvSpPr>
          <p:nvPr>
            <p:ph idx="1"/>
          </p:nvPr>
        </p:nvSpPr>
        <p:spPr/>
        <p:txBody>
          <a:bodyPr/>
          <a:lstStyle/>
          <a:p>
            <a:r>
              <a:rPr lang="en-US" b="0" i="0" dirty="0">
                <a:solidFill>
                  <a:srgbClr val="000000"/>
                </a:solidFill>
                <a:effectLst/>
                <a:latin typeface="Helvetica Neue"/>
              </a:rPr>
              <a:t>Using the existing dataset of the course, some remarkable insights have been obtained. </a:t>
            </a:r>
          </a:p>
          <a:p>
            <a:r>
              <a:rPr lang="en-US" b="0" i="0">
                <a:solidFill>
                  <a:srgbClr val="000000"/>
                </a:solidFill>
                <a:effectLst/>
                <a:latin typeface="Helvetica Neue"/>
              </a:rPr>
              <a:t>At </a:t>
            </a:r>
            <a:r>
              <a:rPr lang="en-US" b="0" i="0" dirty="0">
                <a:solidFill>
                  <a:srgbClr val="000000"/>
                </a:solidFill>
                <a:effectLst/>
                <a:latin typeface="Helvetica Neue"/>
              </a:rPr>
              <a:t>the beginning it was guessed, that the severity of an accident could be predicted by the weather or speeding conditions</a:t>
            </a:r>
            <a:r>
              <a:rPr lang="en-US" b="0" i="0">
                <a:solidFill>
                  <a:srgbClr val="000000"/>
                </a:solidFill>
                <a:effectLst/>
                <a:latin typeface="Helvetica Neue"/>
              </a:rPr>
              <a:t>. </a:t>
            </a:r>
          </a:p>
          <a:p>
            <a:r>
              <a:rPr lang="en-US" b="0" i="0">
                <a:solidFill>
                  <a:srgbClr val="000000"/>
                </a:solidFill>
                <a:effectLst/>
                <a:latin typeface="Helvetica Neue"/>
              </a:rPr>
              <a:t>Using </a:t>
            </a:r>
            <a:r>
              <a:rPr lang="en-US" b="0" i="0" dirty="0">
                <a:solidFill>
                  <a:srgbClr val="000000"/>
                </a:solidFill>
                <a:effectLst/>
                <a:latin typeface="Helvetica Neue"/>
              </a:rPr>
              <a:t>different methods for estimation of the severity based on the existing dataset it could be observed, that only small amount of information can be gained by predictions.</a:t>
            </a:r>
            <a:endParaRPr lang="de-DE" dirty="0"/>
          </a:p>
        </p:txBody>
      </p:sp>
    </p:spTree>
    <p:extLst>
      <p:ext uri="{BB962C8B-B14F-4D97-AF65-F5344CB8AC3E}">
        <p14:creationId xmlns:p14="http://schemas.microsoft.com/office/powerpoint/2010/main" val="339926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1A936-FF5D-49A7-8E14-163B9AA21B67}"/>
              </a:ext>
            </a:extLst>
          </p:cNvPr>
          <p:cNvSpPr>
            <a:spLocks noGrp="1"/>
          </p:cNvSpPr>
          <p:nvPr>
            <p:ph type="title"/>
          </p:nvPr>
        </p:nvSpPr>
        <p:spPr/>
        <p:txBody>
          <a:bodyPr/>
          <a:lstStyle/>
          <a:p>
            <a:r>
              <a:rPr lang="de-DE" dirty="0"/>
              <a:t>References and Repository</a:t>
            </a:r>
          </a:p>
        </p:txBody>
      </p:sp>
      <p:sp>
        <p:nvSpPr>
          <p:cNvPr id="3" name="Inhaltsplatzhalter 2">
            <a:extLst>
              <a:ext uri="{FF2B5EF4-FFF2-40B4-BE49-F238E27FC236}">
                <a16:creationId xmlns:a16="http://schemas.microsoft.com/office/drawing/2014/main" id="{C867BF12-C223-4DAF-A2C7-29C3C38609B4}"/>
              </a:ext>
            </a:extLst>
          </p:cNvPr>
          <p:cNvSpPr>
            <a:spLocks noGrp="1"/>
          </p:cNvSpPr>
          <p:nvPr>
            <p:ph idx="1"/>
          </p:nvPr>
        </p:nvSpPr>
        <p:spPr/>
        <p:txBody>
          <a:bodyPr/>
          <a:lstStyle/>
          <a:p>
            <a:pPr marL="0" indent="0">
              <a:buNone/>
            </a:pPr>
            <a:r>
              <a:rPr lang="en-US" b="1" dirty="0"/>
              <a:t>Repository</a:t>
            </a:r>
          </a:p>
          <a:p>
            <a:r>
              <a:rPr lang="en-US" dirty="0"/>
              <a:t>Link to </a:t>
            </a:r>
            <a:r>
              <a:rPr lang="en-US" dirty="0" err="1"/>
              <a:t>Github</a:t>
            </a:r>
            <a:r>
              <a:rPr lang="en-US" dirty="0"/>
              <a:t> repository: </a:t>
            </a:r>
            <a:br>
              <a:rPr lang="en-US" dirty="0"/>
            </a:br>
            <a:r>
              <a:rPr lang="en-US" dirty="0">
                <a:hlinkClick r:id="rId2"/>
              </a:rPr>
              <a:t>https://github.com/Guinn808/Coursera_Capstone</a:t>
            </a:r>
            <a:endParaRPr lang="en-US" dirty="0"/>
          </a:p>
          <a:p>
            <a:r>
              <a:rPr lang="en-US" dirty="0"/>
              <a:t>Notebook: </a:t>
            </a:r>
            <a:r>
              <a:rPr lang="en-US" dirty="0">
                <a:hlinkClick r:id="rId3"/>
              </a:rPr>
              <a:t>https://github.com/Guinn808/Coursera_Capstone/blob/master/Coursera_Capstone.ipynb</a:t>
            </a:r>
            <a:endParaRPr lang="en-US" dirty="0"/>
          </a:p>
          <a:p>
            <a:r>
              <a:rPr lang="en-US" dirty="0"/>
              <a:t>Data: </a:t>
            </a:r>
            <a:br>
              <a:rPr lang="en-US" dirty="0"/>
            </a:br>
            <a:r>
              <a:rPr lang="en-US" dirty="0">
                <a:hlinkClick r:id="rId4"/>
              </a:rPr>
              <a:t>https://github.com/Guinn808/Coursera_Capstone/blob/master/Data-Collisions.rar</a:t>
            </a:r>
            <a:endParaRPr lang="en-US" dirty="0"/>
          </a:p>
          <a:p>
            <a:r>
              <a:rPr lang="en-US" dirty="0"/>
              <a:t>Metadata: </a:t>
            </a:r>
            <a:r>
              <a:rPr lang="en-US" dirty="0">
                <a:hlinkClick r:id="rId5"/>
              </a:rPr>
              <a:t>https://github.com/Guinn808/Coursera_Capstone/blob/master/Metadata.pdf</a:t>
            </a:r>
            <a:endParaRPr lang="en-US" dirty="0"/>
          </a:p>
        </p:txBody>
      </p:sp>
    </p:spTree>
    <p:extLst>
      <p:ext uri="{BB962C8B-B14F-4D97-AF65-F5344CB8AC3E}">
        <p14:creationId xmlns:p14="http://schemas.microsoft.com/office/powerpoint/2010/main" val="10329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94E064C-B080-4A45-AF18-159706CCC3D8}"/>
              </a:ext>
            </a:extLst>
          </p:cNvPr>
          <p:cNvSpPr>
            <a:spLocks noGrp="1"/>
          </p:cNvSpPr>
          <p:nvPr>
            <p:ph type="title"/>
          </p:nvPr>
        </p:nvSpPr>
        <p:spPr/>
        <p:txBody>
          <a:bodyPr/>
          <a:lstStyle/>
          <a:p>
            <a:r>
              <a:rPr lang="de-DE" dirty="0" err="1"/>
              <a:t>Introduction</a:t>
            </a:r>
            <a:endParaRPr lang="de-DE" dirty="0"/>
          </a:p>
        </p:txBody>
      </p:sp>
      <p:sp>
        <p:nvSpPr>
          <p:cNvPr id="5" name="Inhaltsplatzhalter 4">
            <a:extLst>
              <a:ext uri="{FF2B5EF4-FFF2-40B4-BE49-F238E27FC236}">
                <a16:creationId xmlns:a16="http://schemas.microsoft.com/office/drawing/2014/main" id="{220B6E56-E05E-4CD4-BA18-B8E0B1872FB5}"/>
              </a:ext>
            </a:extLst>
          </p:cNvPr>
          <p:cNvSpPr>
            <a:spLocks noGrp="1"/>
          </p:cNvSpPr>
          <p:nvPr>
            <p:ph idx="1"/>
          </p:nvPr>
        </p:nvSpPr>
        <p:spPr/>
        <p:txBody>
          <a:bodyPr/>
          <a:lstStyle/>
          <a:p>
            <a:pPr algn="l"/>
            <a:r>
              <a:rPr lang="en-US" b="0" i="0" dirty="0">
                <a:solidFill>
                  <a:srgbClr val="000000"/>
                </a:solidFill>
                <a:effectLst/>
                <a:latin typeface="Helvetica Neue"/>
              </a:rPr>
              <a:t>Accident data of Seattle city is considered for this project, where labeled data is already available and used for further analysis.</a:t>
            </a:r>
          </a:p>
          <a:p>
            <a:pPr algn="l"/>
            <a:r>
              <a:rPr lang="en-US" b="0" i="0" dirty="0">
                <a:solidFill>
                  <a:srgbClr val="000000"/>
                </a:solidFill>
                <a:effectLst/>
                <a:latin typeface="Helvetica Neue"/>
              </a:rPr>
              <a:t>The attributes of the data set show different influence factors on accident probability, which will by analyzed in order to solve the problem to reduce the rate of accidents for the future. Furthermore, causes and circumstances that lead to larger accident probabilities are addressed as there are high correlations on different attributes observable.</a:t>
            </a:r>
          </a:p>
          <a:p>
            <a:pPr algn="l"/>
            <a:r>
              <a:rPr lang="en-US" b="0" i="0" dirty="0">
                <a:solidFill>
                  <a:srgbClr val="000000"/>
                </a:solidFill>
                <a:effectLst/>
                <a:latin typeface="Helvetica Neue"/>
              </a:rPr>
              <a:t>Using the outcome of the project, improvements on traffic factors may be done and additional caution may be given to dangerous situation or traffic constellations.</a:t>
            </a:r>
          </a:p>
        </p:txBody>
      </p:sp>
    </p:spTree>
    <p:extLst>
      <p:ext uri="{BB962C8B-B14F-4D97-AF65-F5344CB8AC3E}">
        <p14:creationId xmlns:p14="http://schemas.microsoft.com/office/powerpoint/2010/main" val="335492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9CD918-20AF-478B-8E41-44910AB8F242}"/>
              </a:ext>
            </a:extLst>
          </p:cNvPr>
          <p:cNvSpPr>
            <a:spLocks noGrp="1"/>
          </p:cNvSpPr>
          <p:nvPr>
            <p:ph type="title"/>
          </p:nvPr>
        </p:nvSpPr>
        <p:spPr/>
        <p:txBody>
          <a:bodyPr/>
          <a:lstStyle/>
          <a:p>
            <a:r>
              <a:rPr lang="de-DE" dirty="0"/>
              <a:t>Data</a:t>
            </a:r>
          </a:p>
        </p:txBody>
      </p:sp>
      <p:sp>
        <p:nvSpPr>
          <p:cNvPr id="3" name="Inhaltsplatzhalter 2">
            <a:extLst>
              <a:ext uri="{FF2B5EF4-FFF2-40B4-BE49-F238E27FC236}">
                <a16:creationId xmlns:a16="http://schemas.microsoft.com/office/drawing/2014/main" id="{F8F91484-5378-46C5-9171-FAE9FF85766E}"/>
              </a:ext>
            </a:extLst>
          </p:cNvPr>
          <p:cNvSpPr>
            <a:spLocks noGrp="1"/>
          </p:cNvSpPr>
          <p:nvPr>
            <p:ph idx="1"/>
          </p:nvPr>
        </p:nvSpPr>
        <p:spPr/>
        <p:txBody>
          <a:bodyPr/>
          <a:lstStyle/>
          <a:p>
            <a:pPr algn="l"/>
            <a:r>
              <a:rPr lang="en-US" b="0" i="0" dirty="0">
                <a:solidFill>
                  <a:srgbClr val="000000"/>
                </a:solidFill>
                <a:effectLst/>
                <a:latin typeface="Helvetica Neue"/>
              </a:rPr>
              <a:t>The labeled data in the first column describes the severity of the accidents, where different attributes are found on the remaining columns of the data set.</a:t>
            </a:r>
          </a:p>
          <a:p>
            <a:pPr marL="0" indent="0" algn="l">
              <a:buNone/>
            </a:pPr>
            <a:r>
              <a:rPr lang="en-US" b="1" i="0" dirty="0">
                <a:solidFill>
                  <a:srgbClr val="000000"/>
                </a:solidFill>
                <a:effectLst/>
                <a:latin typeface="Helvetica Neue"/>
              </a:rPr>
              <a:t>Data Set Basics</a:t>
            </a:r>
          </a:p>
          <a:p>
            <a:pPr algn="l">
              <a:buFont typeface="Arial" panose="020B0604020202020204" pitchFamily="34" charset="0"/>
              <a:buChar char="•"/>
            </a:pPr>
            <a:r>
              <a:rPr lang="en-US" b="0" i="0" dirty="0">
                <a:solidFill>
                  <a:srgbClr val="000000"/>
                </a:solidFill>
                <a:effectLst/>
                <a:latin typeface="Helvetica Neue"/>
              </a:rPr>
              <a:t>Title: Collisions - All Years</a:t>
            </a:r>
          </a:p>
          <a:p>
            <a:pPr algn="l">
              <a:buFont typeface="Arial" panose="020B0604020202020204" pitchFamily="34" charset="0"/>
              <a:buChar char="•"/>
            </a:pPr>
            <a:r>
              <a:rPr lang="en-US" b="0" i="0" dirty="0">
                <a:solidFill>
                  <a:srgbClr val="000000"/>
                </a:solidFill>
                <a:effectLst/>
                <a:latin typeface="Helvetica Neue"/>
              </a:rPr>
              <a:t>Abstract: All collisions provided by SPD and recorded by Traffic Records.</a:t>
            </a:r>
          </a:p>
          <a:p>
            <a:pPr algn="l">
              <a:buFont typeface="Arial" panose="020B0604020202020204" pitchFamily="34" charset="0"/>
              <a:buChar char="•"/>
            </a:pPr>
            <a:r>
              <a:rPr lang="en-US" b="0" i="0" dirty="0">
                <a:solidFill>
                  <a:srgbClr val="000000"/>
                </a:solidFill>
                <a:effectLst/>
                <a:latin typeface="Helvetica Neue"/>
              </a:rPr>
              <a:t>Description: This includes all types of collisions. Collisions will display at the intersection or mid-block of a segment. Timeframe: 2004 to Present.</a:t>
            </a:r>
          </a:p>
          <a:p>
            <a:endParaRPr lang="de-DE" dirty="0"/>
          </a:p>
        </p:txBody>
      </p:sp>
      <p:pic>
        <p:nvPicPr>
          <p:cNvPr id="5" name="Grafik 4">
            <a:extLst>
              <a:ext uri="{FF2B5EF4-FFF2-40B4-BE49-F238E27FC236}">
                <a16:creationId xmlns:a16="http://schemas.microsoft.com/office/drawing/2014/main" id="{1266A2BD-F83C-4CED-AA67-BD1DECE3E639}"/>
              </a:ext>
            </a:extLst>
          </p:cNvPr>
          <p:cNvPicPr>
            <a:picLocks noChangeAspect="1"/>
          </p:cNvPicPr>
          <p:nvPr/>
        </p:nvPicPr>
        <p:blipFill>
          <a:blip r:embed="rId2"/>
          <a:stretch>
            <a:fillRect/>
          </a:stretch>
        </p:blipFill>
        <p:spPr>
          <a:xfrm>
            <a:off x="1099705" y="4866359"/>
            <a:ext cx="7161068" cy="1898988"/>
          </a:xfrm>
          <a:prstGeom prst="rect">
            <a:avLst/>
          </a:prstGeom>
        </p:spPr>
      </p:pic>
    </p:spTree>
    <p:extLst>
      <p:ext uri="{BB962C8B-B14F-4D97-AF65-F5344CB8AC3E}">
        <p14:creationId xmlns:p14="http://schemas.microsoft.com/office/powerpoint/2010/main" val="216429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9396C-4DF6-46DF-AB57-E72187BC5DC2}"/>
              </a:ext>
            </a:extLst>
          </p:cNvPr>
          <p:cNvSpPr>
            <a:spLocks noGrp="1"/>
          </p:cNvSpPr>
          <p:nvPr>
            <p:ph type="title"/>
          </p:nvPr>
        </p:nvSpPr>
        <p:spPr/>
        <p:txBody>
          <a:bodyPr/>
          <a:lstStyle/>
          <a:p>
            <a:r>
              <a:rPr lang="de-DE" dirty="0"/>
              <a:t>Data </a:t>
            </a:r>
            <a:r>
              <a:rPr lang="de-DE" dirty="0" err="1"/>
              <a:t>Preparation</a:t>
            </a:r>
            <a:endParaRPr lang="de-DE" dirty="0"/>
          </a:p>
        </p:txBody>
      </p:sp>
      <p:sp>
        <p:nvSpPr>
          <p:cNvPr id="3" name="Inhaltsplatzhalter 2">
            <a:extLst>
              <a:ext uri="{FF2B5EF4-FFF2-40B4-BE49-F238E27FC236}">
                <a16:creationId xmlns:a16="http://schemas.microsoft.com/office/drawing/2014/main" id="{83F4F1E9-2380-4CEF-97D5-F576C3DF1C3C}"/>
              </a:ext>
            </a:extLst>
          </p:cNvPr>
          <p:cNvSpPr>
            <a:spLocks noGrp="1"/>
          </p:cNvSpPr>
          <p:nvPr>
            <p:ph idx="1"/>
          </p:nvPr>
        </p:nvSpPr>
        <p:spPr/>
        <p:txBody>
          <a:bodyPr/>
          <a:lstStyle/>
          <a:p>
            <a:pPr algn="l"/>
            <a:r>
              <a:rPr lang="en-US" b="0" i="0" dirty="0">
                <a:solidFill>
                  <a:srgbClr val="000000"/>
                </a:solidFill>
                <a:effectLst/>
                <a:latin typeface="Helvetica Neue"/>
              </a:rPr>
              <a:t>The data set is loaded from csv and preprocessed in order to replace any mismatching attribute.</a:t>
            </a:r>
          </a:p>
          <a:p>
            <a:endParaRPr lang="de-DE" dirty="0"/>
          </a:p>
        </p:txBody>
      </p:sp>
      <p:pic>
        <p:nvPicPr>
          <p:cNvPr id="5" name="Grafik 4">
            <a:extLst>
              <a:ext uri="{FF2B5EF4-FFF2-40B4-BE49-F238E27FC236}">
                <a16:creationId xmlns:a16="http://schemas.microsoft.com/office/drawing/2014/main" id="{C5AD99FB-0F1F-45AD-BE52-7C6AD44FB08D}"/>
              </a:ext>
            </a:extLst>
          </p:cNvPr>
          <p:cNvPicPr>
            <a:picLocks noChangeAspect="1"/>
          </p:cNvPicPr>
          <p:nvPr/>
        </p:nvPicPr>
        <p:blipFill>
          <a:blip r:embed="rId2"/>
          <a:stretch>
            <a:fillRect/>
          </a:stretch>
        </p:blipFill>
        <p:spPr>
          <a:xfrm>
            <a:off x="1014413" y="3109480"/>
            <a:ext cx="7600446" cy="3409084"/>
          </a:xfrm>
          <a:prstGeom prst="rect">
            <a:avLst/>
          </a:prstGeom>
        </p:spPr>
      </p:pic>
    </p:spTree>
    <p:extLst>
      <p:ext uri="{BB962C8B-B14F-4D97-AF65-F5344CB8AC3E}">
        <p14:creationId xmlns:p14="http://schemas.microsoft.com/office/powerpoint/2010/main" val="280588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EB84E-5D05-4A63-B5FA-2A9ECCF920EA}"/>
              </a:ext>
            </a:extLst>
          </p:cNvPr>
          <p:cNvSpPr>
            <a:spLocks noGrp="1"/>
          </p:cNvSpPr>
          <p:nvPr>
            <p:ph type="title"/>
          </p:nvPr>
        </p:nvSpPr>
        <p:spPr/>
        <p:txBody>
          <a:bodyPr/>
          <a:lstStyle/>
          <a:p>
            <a:r>
              <a:rPr lang="de-DE" dirty="0"/>
              <a:t>Data </a:t>
            </a:r>
            <a:r>
              <a:rPr lang="de-DE" dirty="0" err="1"/>
              <a:t>Selection</a:t>
            </a:r>
            <a:r>
              <a:rPr lang="de-DE" dirty="0"/>
              <a:t> and </a:t>
            </a:r>
            <a:r>
              <a:rPr lang="de-DE" dirty="0" err="1"/>
              <a:t>Evalutation</a:t>
            </a:r>
            <a:br>
              <a:rPr lang="de-DE" dirty="0"/>
            </a:br>
            <a:endParaRPr lang="de-DE" dirty="0"/>
          </a:p>
        </p:txBody>
      </p:sp>
      <p:sp>
        <p:nvSpPr>
          <p:cNvPr id="3" name="Inhaltsplatzhalter 2">
            <a:extLst>
              <a:ext uri="{FF2B5EF4-FFF2-40B4-BE49-F238E27FC236}">
                <a16:creationId xmlns:a16="http://schemas.microsoft.com/office/drawing/2014/main" id="{8C0F92D0-544B-46D9-995A-603B825B240B}"/>
              </a:ext>
            </a:extLst>
          </p:cNvPr>
          <p:cNvSpPr>
            <a:spLocks noGrp="1"/>
          </p:cNvSpPr>
          <p:nvPr>
            <p:ph idx="1"/>
          </p:nvPr>
        </p:nvSpPr>
        <p:spPr/>
        <p:txBody>
          <a:bodyPr/>
          <a:lstStyle/>
          <a:p>
            <a:pPr marL="0" indent="0" algn="l">
              <a:buNone/>
            </a:pPr>
            <a:r>
              <a:rPr lang="en-US" b="0" i="0" dirty="0">
                <a:solidFill>
                  <a:srgbClr val="000000"/>
                </a:solidFill>
                <a:effectLst/>
                <a:latin typeface="Helvetica Neue"/>
              </a:rPr>
              <a:t>Specific data attributes (e.g. weather conditions and speeding) are selected for prediction of severity of accidents.</a:t>
            </a:r>
          </a:p>
          <a:p>
            <a:pPr marL="0" indent="0" algn="l">
              <a:buNone/>
            </a:pPr>
            <a:endParaRPr lang="en-US" b="1" i="0" dirty="0">
              <a:solidFill>
                <a:srgbClr val="000000"/>
              </a:solidFill>
              <a:effectLst/>
              <a:latin typeface="Helvetica Neue"/>
            </a:endParaRPr>
          </a:p>
          <a:p>
            <a:pPr marL="0" indent="0" algn="l">
              <a:buNone/>
            </a:pPr>
            <a:r>
              <a:rPr lang="en-US" b="1" i="0" dirty="0">
                <a:solidFill>
                  <a:srgbClr val="000000"/>
                </a:solidFill>
                <a:effectLst/>
                <a:latin typeface="Helvetica Neue"/>
              </a:rPr>
              <a:t>K Nearest Neighbor(KNN)</a:t>
            </a:r>
          </a:p>
          <a:p>
            <a:pPr algn="l"/>
            <a:r>
              <a:rPr lang="en-US" b="0" i="0" dirty="0">
                <a:solidFill>
                  <a:srgbClr val="000000"/>
                </a:solidFill>
                <a:effectLst/>
                <a:latin typeface="Helvetica Neue"/>
              </a:rPr>
              <a:t>First, the value of K is optimized and the accuracy is determined.</a:t>
            </a:r>
          </a:p>
          <a:p>
            <a:endParaRPr lang="de-DE" dirty="0"/>
          </a:p>
        </p:txBody>
      </p:sp>
    </p:spTree>
    <p:extLst>
      <p:ext uri="{BB962C8B-B14F-4D97-AF65-F5344CB8AC3E}">
        <p14:creationId xmlns:p14="http://schemas.microsoft.com/office/powerpoint/2010/main" val="64570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EB84E-5D05-4A63-B5FA-2A9ECCF920EA}"/>
              </a:ext>
            </a:extLst>
          </p:cNvPr>
          <p:cNvSpPr>
            <a:spLocks noGrp="1"/>
          </p:cNvSpPr>
          <p:nvPr>
            <p:ph type="title"/>
          </p:nvPr>
        </p:nvSpPr>
        <p:spPr/>
        <p:txBody>
          <a:bodyPr/>
          <a:lstStyle/>
          <a:p>
            <a:r>
              <a:rPr lang="de-DE" dirty="0"/>
              <a:t>Data </a:t>
            </a:r>
            <a:r>
              <a:rPr lang="de-DE" dirty="0" err="1"/>
              <a:t>Selection</a:t>
            </a:r>
            <a:r>
              <a:rPr lang="de-DE" dirty="0"/>
              <a:t> and </a:t>
            </a:r>
            <a:r>
              <a:rPr lang="de-DE" dirty="0" err="1"/>
              <a:t>Evalutation</a:t>
            </a:r>
            <a:br>
              <a:rPr lang="de-DE" dirty="0"/>
            </a:br>
            <a:endParaRPr lang="de-DE" dirty="0"/>
          </a:p>
        </p:txBody>
      </p:sp>
      <p:sp>
        <p:nvSpPr>
          <p:cNvPr id="3" name="Inhaltsplatzhalter 2">
            <a:extLst>
              <a:ext uri="{FF2B5EF4-FFF2-40B4-BE49-F238E27FC236}">
                <a16:creationId xmlns:a16="http://schemas.microsoft.com/office/drawing/2014/main" id="{8C0F92D0-544B-46D9-995A-603B825B240B}"/>
              </a:ext>
            </a:extLst>
          </p:cNvPr>
          <p:cNvSpPr>
            <a:spLocks noGrp="1"/>
          </p:cNvSpPr>
          <p:nvPr>
            <p:ph idx="1"/>
          </p:nvPr>
        </p:nvSpPr>
        <p:spPr/>
        <p:txBody>
          <a:bodyPr/>
          <a:lstStyle/>
          <a:p>
            <a:pPr marL="0" indent="0" algn="l">
              <a:buNone/>
            </a:pPr>
            <a:r>
              <a:rPr lang="en-US" b="1" i="0" dirty="0">
                <a:solidFill>
                  <a:srgbClr val="000000"/>
                </a:solidFill>
                <a:effectLst/>
                <a:latin typeface="Helvetica Neue"/>
              </a:rPr>
              <a:t>K Nearest Neighbor(KNN)</a:t>
            </a:r>
          </a:p>
          <a:p>
            <a:pPr algn="l"/>
            <a:r>
              <a:rPr lang="en-US" b="0" i="0" dirty="0">
                <a:solidFill>
                  <a:srgbClr val="000000"/>
                </a:solidFill>
                <a:effectLst/>
                <a:latin typeface="Helvetica Neue"/>
              </a:rPr>
              <a:t>First, the value of K is optimized and the accuracy is determined.</a:t>
            </a:r>
          </a:p>
          <a:p>
            <a:endParaRPr lang="de-DE" dirty="0"/>
          </a:p>
        </p:txBody>
      </p:sp>
      <p:pic>
        <p:nvPicPr>
          <p:cNvPr id="5" name="Grafik 4">
            <a:extLst>
              <a:ext uri="{FF2B5EF4-FFF2-40B4-BE49-F238E27FC236}">
                <a16:creationId xmlns:a16="http://schemas.microsoft.com/office/drawing/2014/main" id="{D08B03C2-0CE8-4047-B992-389872E57005}"/>
              </a:ext>
            </a:extLst>
          </p:cNvPr>
          <p:cNvPicPr>
            <a:picLocks noChangeAspect="1"/>
          </p:cNvPicPr>
          <p:nvPr/>
        </p:nvPicPr>
        <p:blipFill>
          <a:blip r:embed="rId2"/>
          <a:stretch>
            <a:fillRect/>
          </a:stretch>
        </p:blipFill>
        <p:spPr>
          <a:xfrm>
            <a:off x="2101562" y="3098137"/>
            <a:ext cx="4248150" cy="2943225"/>
          </a:xfrm>
          <a:prstGeom prst="rect">
            <a:avLst/>
          </a:prstGeom>
        </p:spPr>
      </p:pic>
    </p:spTree>
    <p:extLst>
      <p:ext uri="{BB962C8B-B14F-4D97-AF65-F5344CB8AC3E}">
        <p14:creationId xmlns:p14="http://schemas.microsoft.com/office/powerpoint/2010/main" val="37408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EB84E-5D05-4A63-B5FA-2A9ECCF920EA}"/>
              </a:ext>
            </a:extLst>
          </p:cNvPr>
          <p:cNvSpPr>
            <a:spLocks noGrp="1"/>
          </p:cNvSpPr>
          <p:nvPr>
            <p:ph type="title"/>
          </p:nvPr>
        </p:nvSpPr>
        <p:spPr/>
        <p:txBody>
          <a:bodyPr/>
          <a:lstStyle/>
          <a:p>
            <a:r>
              <a:rPr lang="en-US" dirty="0"/>
              <a:t>Conclusion for K Nearest Neighbor (KNN)</a:t>
            </a:r>
            <a:endParaRPr lang="de-DE" dirty="0"/>
          </a:p>
        </p:txBody>
      </p:sp>
      <p:sp>
        <p:nvSpPr>
          <p:cNvPr id="3" name="Inhaltsplatzhalter 2">
            <a:extLst>
              <a:ext uri="{FF2B5EF4-FFF2-40B4-BE49-F238E27FC236}">
                <a16:creationId xmlns:a16="http://schemas.microsoft.com/office/drawing/2014/main" id="{8C0F92D0-544B-46D9-995A-603B825B240B}"/>
              </a:ext>
            </a:extLst>
          </p:cNvPr>
          <p:cNvSpPr>
            <a:spLocks noGrp="1"/>
          </p:cNvSpPr>
          <p:nvPr>
            <p:ph idx="1"/>
          </p:nvPr>
        </p:nvSpPr>
        <p:spPr/>
        <p:txBody>
          <a:bodyPr/>
          <a:lstStyle/>
          <a:p>
            <a:pPr algn="l"/>
            <a:r>
              <a:rPr lang="en-US" b="0" i="0" dirty="0">
                <a:solidFill>
                  <a:srgbClr val="000000"/>
                </a:solidFill>
                <a:effectLst/>
                <a:latin typeface="Helvetica Neue"/>
              </a:rPr>
              <a:t>It can be observed, that the optimization of K does not lead to significant improvements. </a:t>
            </a:r>
          </a:p>
          <a:p>
            <a:pPr algn="l"/>
            <a:r>
              <a:rPr lang="en-US" b="0" i="0" dirty="0">
                <a:solidFill>
                  <a:srgbClr val="000000"/>
                </a:solidFill>
                <a:effectLst/>
                <a:latin typeface="Helvetica Neue"/>
              </a:rPr>
              <a:t>The accuracy is always in the order of 50% (0.48-0.52) - this is NOT a good result </a:t>
            </a:r>
            <a:r>
              <a:rPr lang="en-US" b="0" i="0" dirty="0" err="1">
                <a:solidFill>
                  <a:srgbClr val="000000"/>
                </a:solidFill>
                <a:effectLst/>
                <a:latin typeface="Helvetica Neue"/>
              </a:rPr>
              <a:t>w.r.t.</a:t>
            </a:r>
            <a:r>
              <a:rPr lang="en-US" b="0" i="0" dirty="0">
                <a:solidFill>
                  <a:srgbClr val="000000"/>
                </a:solidFill>
                <a:effectLst/>
                <a:latin typeface="Helvetica Neue"/>
              </a:rPr>
              <a:t> using the selected attributes in order to predict the severity.</a:t>
            </a:r>
          </a:p>
          <a:p>
            <a:endParaRPr lang="de-DE" dirty="0"/>
          </a:p>
        </p:txBody>
      </p:sp>
    </p:spTree>
    <p:extLst>
      <p:ext uri="{BB962C8B-B14F-4D97-AF65-F5344CB8AC3E}">
        <p14:creationId xmlns:p14="http://schemas.microsoft.com/office/powerpoint/2010/main" val="201203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EB84E-5D05-4A63-B5FA-2A9ECCF920EA}"/>
              </a:ext>
            </a:extLst>
          </p:cNvPr>
          <p:cNvSpPr>
            <a:spLocks noGrp="1"/>
          </p:cNvSpPr>
          <p:nvPr>
            <p:ph type="title"/>
          </p:nvPr>
        </p:nvSpPr>
        <p:spPr/>
        <p:txBody>
          <a:bodyPr>
            <a:normAutofit/>
          </a:bodyPr>
          <a:lstStyle/>
          <a:p>
            <a:r>
              <a:rPr lang="en-US" dirty="0"/>
              <a:t>Support Vector Machine (SVN)</a:t>
            </a:r>
            <a:endParaRPr lang="de-DE" dirty="0"/>
          </a:p>
        </p:txBody>
      </p:sp>
      <p:sp>
        <p:nvSpPr>
          <p:cNvPr id="3" name="Inhaltsplatzhalter 2">
            <a:extLst>
              <a:ext uri="{FF2B5EF4-FFF2-40B4-BE49-F238E27FC236}">
                <a16:creationId xmlns:a16="http://schemas.microsoft.com/office/drawing/2014/main" id="{8C0F92D0-544B-46D9-995A-603B825B240B}"/>
              </a:ext>
            </a:extLst>
          </p:cNvPr>
          <p:cNvSpPr>
            <a:spLocks noGrp="1"/>
          </p:cNvSpPr>
          <p:nvPr>
            <p:ph idx="1"/>
          </p:nvPr>
        </p:nvSpPr>
        <p:spPr/>
        <p:txBody>
          <a:bodyPr/>
          <a:lstStyle/>
          <a:p>
            <a:pPr algn="l"/>
            <a:r>
              <a:rPr lang="en-US" dirty="0"/>
              <a:t>In order to achieve better results, the SVN method is applied.</a:t>
            </a:r>
            <a:endParaRPr lang="de-DE" dirty="0"/>
          </a:p>
        </p:txBody>
      </p:sp>
      <p:pic>
        <p:nvPicPr>
          <p:cNvPr id="5" name="Grafik 4">
            <a:extLst>
              <a:ext uri="{FF2B5EF4-FFF2-40B4-BE49-F238E27FC236}">
                <a16:creationId xmlns:a16="http://schemas.microsoft.com/office/drawing/2014/main" id="{82A2DD57-0245-4506-9385-FC26F93BE34D}"/>
              </a:ext>
            </a:extLst>
          </p:cNvPr>
          <p:cNvPicPr>
            <a:picLocks noChangeAspect="1"/>
          </p:cNvPicPr>
          <p:nvPr/>
        </p:nvPicPr>
        <p:blipFill rotWithShape="1">
          <a:blip r:embed="rId2"/>
          <a:srcRect b="59898"/>
          <a:stretch/>
        </p:blipFill>
        <p:spPr>
          <a:xfrm>
            <a:off x="4933950" y="3429000"/>
            <a:ext cx="4648200" cy="1978602"/>
          </a:xfrm>
          <a:prstGeom prst="rect">
            <a:avLst/>
          </a:prstGeom>
        </p:spPr>
      </p:pic>
      <p:pic>
        <p:nvPicPr>
          <p:cNvPr id="7" name="Grafik 6">
            <a:extLst>
              <a:ext uri="{FF2B5EF4-FFF2-40B4-BE49-F238E27FC236}">
                <a16:creationId xmlns:a16="http://schemas.microsoft.com/office/drawing/2014/main" id="{A03A0A57-58EB-49A8-BA1B-8E0D82FB1EF2}"/>
              </a:ext>
            </a:extLst>
          </p:cNvPr>
          <p:cNvPicPr>
            <a:picLocks noChangeAspect="1"/>
          </p:cNvPicPr>
          <p:nvPr/>
        </p:nvPicPr>
        <p:blipFill rotWithShape="1">
          <a:blip r:embed="rId2"/>
          <a:srcRect t="40735"/>
          <a:stretch/>
        </p:blipFill>
        <p:spPr>
          <a:xfrm>
            <a:off x="593898" y="3072274"/>
            <a:ext cx="4648200" cy="2924089"/>
          </a:xfrm>
          <a:prstGeom prst="rect">
            <a:avLst/>
          </a:prstGeom>
        </p:spPr>
      </p:pic>
    </p:spTree>
    <p:extLst>
      <p:ext uri="{BB962C8B-B14F-4D97-AF65-F5344CB8AC3E}">
        <p14:creationId xmlns:p14="http://schemas.microsoft.com/office/powerpoint/2010/main" val="187933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EB84E-5D05-4A63-B5FA-2A9ECCF920EA}"/>
              </a:ext>
            </a:extLst>
          </p:cNvPr>
          <p:cNvSpPr>
            <a:spLocks noGrp="1"/>
          </p:cNvSpPr>
          <p:nvPr>
            <p:ph type="title"/>
          </p:nvPr>
        </p:nvSpPr>
        <p:spPr/>
        <p:txBody>
          <a:bodyPr>
            <a:normAutofit/>
          </a:bodyPr>
          <a:lstStyle/>
          <a:p>
            <a:r>
              <a:rPr lang="en-US" dirty="0"/>
              <a:t>Support Vector Machine (SVN)</a:t>
            </a:r>
            <a:endParaRPr lang="de-DE" dirty="0"/>
          </a:p>
        </p:txBody>
      </p:sp>
      <p:sp>
        <p:nvSpPr>
          <p:cNvPr id="3" name="Inhaltsplatzhalter 2">
            <a:extLst>
              <a:ext uri="{FF2B5EF4-FFF2-40B4-BE49-F238E27FC236}">
                <a16:creationId xmlns:a16="http://schemas.microsoft.com/office/drawing/2014/main" id="{8C0F92D0-544B-46D9-995A-603B825B240B}"/>
              </a:ext>
            </a:extLst>
          </p:cNvPr>
          <p:cNvSpPr>
            <a:spLocks noGrp="1"/>
          </p:cNvSpPr>
          <p:nvPr>
            <p:ph idx="1"/>
          </p:nvPr>
        </p:nvSpPr>
        <p:spPr/>
        <p:txBody>
          <a:bodyPr/>
          <a:lstStyle/>
          <a:p>
            <a:pPr marL="0" indent="0">
              <a:buNone/>
            </a:pPr>
            <a:r>
              <a:rPr lang="en-US" b="1" dirty="0">
                <a:solidFill>
                  <a:srgbClr val="000000"/>
                </a:solidFill>
                <a:effectLst/>
                <a:latin typeface="inherit"/>
              </a:rPr>
              <a:t>Conclusion for SVN</a:t>
            </a:r>
          </a:p>
          <a:p>
            <a:pPr algn="l"/>
            <a:r>
              <a:rPr lang="en-US" dirty="0">
                <a:solidFill>
                  <a:srgbClr val="000000"/>
                </a:solidFill>
                <a:effectLst/>
              </a:rPr>
              <a:t>Using SVN for estimation of severity, we observe a similar precision of about 0.51-0.52 for estimation of low-1 or high-2 severity. </a:t>
            </a:r>
          </a:p>
          <a:p>
            <a:pPr algn="l"/>
            <a:r>
              <a:rPr lang="en-US" dirty="0">
                <a:solidFill>
                  <a:srgbClr val="000000"/>
                </a:solidFill>
                <a:effectLst/>
              </a:rPr>
              <a:t>Nevertheless, the recall is much higher (0.78) for low-1 severity than for high-2 severity (0.24). </a:t>
            </a:r>
          </a:p>
          <a:p>
            <a:pPr algn="l"/>
            <a:r>
              <a:rPr lang="en-US" dirty="0">
                <a:solidFill>
                  <a:srgbClr val="000000"/>
                </a:solidFill>
                <a:effectLst/>
              </a:rPr>
              <a:t>The values show us, that it is NOT very good to predict the severity of an accident only given the state of the weather and the speeding. </a:t>
            </a:r>
          </a:p>
          <a:p>
            <a:pPr algn="l"/>
            <a:r>
              <a:rPr lang="en-US" dirty="0">
                <a:solidFill>
                  <a:srgbClr val="000000"/>
                </a:solidFill>
                <a:effectLst/>
              </a:rPr>
              <a:t>Due to the general larger </a:t>
            </a:r>
            <a:r>
              <a:rPr lang="en-US" dirty="0" err="1">
                <a:solidFill>
                  <a:srgbClr val="000000"/>
                </a:solidFill>
                <a:effectLst/>
              </a:rPr>
              <a:t>occurany</a:t>
            </a:r>
            <a:r>
              <a:rPr lang="en-US" dirty="0">
                <a:solidFill>
                  <a:srgbClr val="000000"/>
                </a:solidFill>
                <a:effectLst/>
              </a:rPr>
              <a:t> of low severity than high severity, it is right the way clear, that the recall is much larger for low severity.</a:t>
            </a:r>
            <a:br>
              <a:rPr lang="en-US" b="0" i="0" dirty="0">
                <a:solidFill>
                  <a:srgbClr val="000000"/>
                </a:solidFill>
                <a:effectLst/>
                <a:latin typeface="Helvetica Neue"/>
              </a:rPr>
            </a:br>
            <a:endParaRPr lang="de-DE" dirty="0"/>
          </a:p>
        </p:txBody>
      </p:sp>
    </p:spTree>
    <p:extLst>
      <p:ext uri="{BB962C8B-B14F-4D97-AF65-F5344CB8AC3E}">
        <p14:creationId xmlns:p14="http://schemas.microsoft.com/office/powerpoint/2010/main" val="153142895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637</Words>
  <Application>Microsoft Office PowerPoint</Application>
  <PresentationFormat>Breitbild</PresentationFormat>
  <Paragraphs>43</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Helvetica Neue</vt:lpstr>
      <vt:lpstr>inherit</vt:lpstr>
      <vt:lpstr>Trebuchet MS</vt:lpstr>
      <vt:lpstr>Wingdings 3</vt:lpstr>
      <vt:lpstr>Facette</vt:lpstr>
      <vt:lpstr>Project: Accident data of Seattle city</vt:lpstr>
      <vt:lpstr>Introduction</vt:lpstr>
      <vt:lpstr>Data</vt:lpstr>
      <vt:lpstr>Data Preparation</vt:lpstr>
      <vt:lpstr>Data Selection and Evalutation </vt:lpstr>
      <vt:lpstr>Data Selection and Evalutation </vt:lpstr>
      <vt:lpstr>Conclusion for K Nearest Neighbor (KNN)</vt:lpstr>
      <vt:lpstr>Support Vector Machine (SVN)</vt:lpstr>
      <vt:lpstr>Support Vector Machine (SVN)</vt:lpstr>
      <vt:lpstr>Conclusions</vt:lpstr>
      <vt:lpstr>References and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Accident data of Seattle city</dc:title>
  <dc:creator>Patrick Nickel</dc:creator>
  <cp:lastModifiedBy>Patrick Nickel</cp:lastModifiedBy>
  <cp:revision>4</cp:revision>
  <dcterms:created xsi:type="dcterms:W3CDTF">2020-09-06T13:08:30Z</dcterms:created>
  <dcterms:modified xsi:type="dcterms:W3CDTF">2020-09-06T13:19:05Z</dcterms:modified>
</cp:coreProperties>
</file>