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8" r:id="rId7"/>
    <p:sldId id="263" r:id="rId8"/>
    <p:sldId id="264" r:id="rId9"/>
    <p:sldId id="267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78966" autoAdjust="0"/>
  </p:normalViewPr>
  <p:slideViewPr>
    <p:cSldViewPr snapToGrid="0">
      <p:cViewPr varScale="1">
        <p:scale>
          <a:sx n="114" d="100"/>
          <a:sy n="114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694A49F-ED1C-2915-125A-4A2580BA38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ED8832-AA21-3275-D7FB-BB095A9976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3BB13-74C0-451C-882E-614957B4F290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B4A52B-239E-1722-8AFA-E20795103A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DFAD56-6772-ED3A-AE48-6E01F1807D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8D295-B635-486D-9EEF-7FA506660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94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BDF2-D5F1-4262-A847-863DD230ADFD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9FAE-2AFB-494C-8109-927F6039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73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morning, thank you for being here, </a:t>
            </a:r>
            <a:r>
              <a:rPr lang="en-GB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Aurore, and it’s a pleasure to see you.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Today’s presentation will deal with a bee disease. Nevertheless, before to start with the presentation,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would like to make a refresher, if you have any questions, please ask them to the end of the presentation. 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F9FAE-2AFB-494C-8109-927F6039F2E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46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070-81F1-4969-9CDD-6A748EA3D4F1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88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8A4-BAAA-4D8A-A135-D64F881388DA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34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A6C3-7D52-43BE-943A-C44C49E183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41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906-7066-4FCB-8DA7-D9417E3F3320}" type="datetime1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0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9DF5-2688-47B1-A1C4-F8ACC2161874}" type="datetime1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812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E1D7-B485-459C-B626-771D5E2FE505}" type="datetime1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0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9C4B-51C3-46E6-BA5C-AC7E53DB2896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2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88E-2790-4F42-9598-210D9878D6D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39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7B-061B-453F-8B34-BF1CD55F06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4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F52C-782A-44AF-A9C7-6BB056DD6482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01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B166-ACE6-4EB6-A46A-192BA93D0520}" type="datetime1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10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4140-D5D9-4A26-A552-6B907A9CE612}" type="datetime1">
              <a:rPr lang="fr-FR" smtClean="0"/>
              <a:t>07/06/2023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75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2E97-4A81-46D7-87E3-B2687F9066F1}" type="datetime1">
              <a:rPr lang="fr-FR" smtClean="0"/>
              <a:t>07/06/2023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6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45A2-69C1-460C-A0EB-A8A1C7ECB6E3}" type="datetime1">
              <a:rPr lang="fr-FR" smtClean="0"/>
              <a:t>07/06/2023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5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0EC9-5253-4816-B627-07021F286589}" type="datetime1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9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030F-1495-4C74-AEF1-A3375A7706C8}" type="datetime1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13D5-BB4F-4EFE-8FFE-FE1A994B3327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A5946C-7380-4941-A8F5-FC034705BFBA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E5718C-9D15-5CB7-5552-A865C6663C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90" y="101823"/>
            <a:ext cx="1170625" cy="8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AIkC9KctVw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q.com/fr/articles/dto-hipster-ou-depasse/" TargetMode="External"/><Relationship Id="rId5" Type="http://schemas.openxmlformats.org/officeDocument/2006/relationships/hyperlink" Target="https://www.baeldung.com/java-dto-pattern" TargetMode="External"/><Relationship Id="rId4" Type="http://schemas.openxmlformats.org/officeDocument/2006/relationships/hyperlink" Target="https://www.javaguides.net/2021/02/spring-boot-dto-example-entity-to-dt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7AB57-D1DE-2BE5-630C-4217B6C0E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319" y="104586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DTO : Data Transfer Object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8B9CF0-F439-E114-580F-4D0C72D2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258" y="3846956"/>
            <a:ext cx="8915399" cy="1126283"/>
          </a:xfrm>
        </p:spPr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Groupe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Cucumber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248CC-7E82-2581-3937-01090186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B2DE-0724-4F74-92E4-CF21D97C54C8}" type="datetime1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t>07/06/2023</a:t>
            </a:fld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E4D591-8022-E6ED-F740-9FE2FE41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82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0DCB-ED34-6FC1-4BA3-B1E374F6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35716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Sommaire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BBE22-EC51-94A1-7FE3-D3FABFFB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7B-061B-453F-8B34-BF1CD55F06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083E3-E869-6278-E573-6097EB26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FDD8E9-6292-1C0E-5D9B-F49E483E5065}"/>
              </a:ext>
            </a:extLst>
          </p:cNvPr>
          <p:cNvSpPr txBox="1"/>
          <p:nvPr/>
        </p:nvSpPr>
        <p:spPr>
          <a:xfrm>
            <a:off x="2894202" y="2365695"/>
            <a:ext cx="8732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Définition de DTO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Exemple d’utilisation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Avantages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Inconvénients</a:t>
            </a:r>
          </a:p>
        </p:txBody>
      </p:sp>
    </p:spTree>
    <p:extLst>
      <p:ext uri="{BB962C8B-B14F-4D97-AF65-F5344CB8AC3E}">
        <p14:creationId xmlns:p14="http://schemas.microsoft.com/office/powerpoint/2010/main" val="357388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EF77F-3F58-F2C2-72B2-4333D14C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7B-061B-453F-8B34-BF1CD55F06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693B07-17C7-EEEF-D5CD-8BCE17E5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3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9164F0-FCD3-F086-7045-07EC59D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35716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Définition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1B68E9-F082-F3E3-FF1B-678CC824806A}"/>
              </a:ext>
            </a:extLst>
          </p:cNvPr>
          <p:cNvSpPr txBox="1"/>
          <p:nvPr/>
        </p:nvSpPr>
        <p:spPr>
          <a:xfrm>
            <a:off x="2189528" y="1906787"/>
            <a:ext cx="97228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Data Transfer Object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Design Pattern introduit par Martin Fowler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Réduction du nombre d’appels distants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Encapsulation des valeurs pour transférer des données entre les couches</a:t>
            </a:r>
            <a:endParaRPr lang="fr-FR" dirty="0">
              <a:latin typeface="+mj-lt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Utilisation dans Spring/Symfony etc.</a:t>
            </a:r>
          </a:p>
        </p:txBody>
      </p:sp>
    </p:spTree>
    <p:extLst>
      <p:ext uri="{BB962C8B-B14F-4D97-AF65-F5344CB8AC3E}">
        <p14:creationId xmlns:p14="http://schemas.microsoft.com/office/powerpoint/2010/main" val="13425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EF77F-3F58-F2C2-72B2-4333D14C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7B-061B-453F-8B34-BF1CD55F06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693B07-17C7-EEEF-D5CD-8BCE17E5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4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9164F0-FCD3-F086-7045-07EC59D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35716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Définition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427F00C-95CA-E049-C07B-B9F885989EBA}"/>
              </a:ext>
            </a:extLst>
          </p:cNvPr>
          <p:cNvGrpSpPr/>
          <p:nvPr/>
        </p:nvGrpSpPr>
        <p:grpSpPr>
          <a:xfrm>
            <a:off x="8270234" y="2359069"/>
            <a:ext cx="1380215" cy="1489303"/>
            <a:chOff x="8905895" y="2218630"/>
            <a:chExt cx="1380215" cy="1489303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D8F22C6-922F-CFDA-9F1F-CA93877B0641}"/>
                </a:ext>
              </a:extLst>
            </p:cNvPr>
            <p:cNvSpPr/>
            <p:nvPr/>
          </p:nvSpPr>
          <p:spPr>
            <a:xfrm>
              <a:off x="8934274" y="2218630"/>
              <a:ext cx="1241571" cy="14893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66C0998-541E-807C-27B6-B5AAB57639B4}"/>
                </a:ext>
              </a:extLst>
            </p:cNvPr>
            <p:cNvSpPr txBox="1"/>
            <p:nvPr/>
          </p:nvSpPr>
          <p:spPr>
            <a:xfrm>
              <a:off x="8905895" y="2778615"/>
              <a:ext cx="138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Repository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A93BC29-52C7-C2E2-7DEC-68D7223A12A8}"/>
              </a:ext>
            </a:extLst>
          </p:cNvPr>
          <p:cNvGrpSpPr/>
          <p:nvPr/>
        </p:nvGrpSpPr>
        <p:grpSpPr>
          <a:xfrm>
            <a:off x="6260306" y="2336075"/>
            <a:ext cx="1241571" cy="1489303"/>
            <a:chOff x="7266263" y="2218630"/>
            <a:chExt cx="1241571" cy="1489303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6B13FE8-F38D-A6A1-2343-C427A418E0E8}"/>
                </a:ext>
              </a:extLst>
            </p:cNvPr>
            <p:cNvSpPr/>
            <p:nvPr/>
          </p:nvSpPr>
          <p:spPr>
            <a:xfrm>
              <a:off x="7266263" y="2218630"/>
              <a:ext cx="1241571" cy="14893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F018763-7536-2AF0-AD48-927EFACC942B}"/>
                </a:ext>
              </a:extLst>
            </p:cNvPr>
            <p:cNvSpPr txBox="1"/>
            <p:nvPr/>
          </p:nvSpPr>
          <p:spPr>
            <a:xfrm>
              <a:off x="7279830" y="2778615"/>
              <a:ext cx="12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Service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E8A0790-09B4-F448-B32A-8A594E83CEEF}"/>
              </a:ext>
            </a:extLst>
          </p:cNvPr>
          <p:cNvGrpSpPr/>
          <p:nvPr/>
        </p:nvGrpSpPr>
        <p:grpSpPr>
          <a:xfrm>
            <a:off x="4256942" y="2336075"/>
            <a:ext cx="1241571" cy="1489303"/>
            <a:chOff x="5578263" y="2218630"/>
            <a:chExt cx="1241571" cy="1489303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8897645-E1DA-ABE1-DBF5-DA5D48B2A6F0}"/>
                </a:ext>
              </a:extLst>
            </p:cNvPr>
            <p:cNvSpPr/>
            <p:nvPr/>
          </p:nvSpPr>
          <p:spPr>
            <a:xfrm>
              <a:off x="5578263" y="2218630"/>
              <a:ext cx="1241571" cy="14893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121D8D9-504A-5D41-DC83-10BE59E4425E}"/>
                </a:ext>
              </a:extLst>
            </p:cNvPr>
            <p:cNvSpPr txBox="1"/>
            <p:nvPr/>
          </p:nvSpPr>
          <p:spPr>
            <a:xfrm>
              <a:off x="5591830" y="2778615"/>
              <a:ext cx="12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Controller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FB726DB-7EDE-2D2D-62DE-C67C77F05AE3}"/>
              </a:ext>
            </a:extLst>
          </p:cNvPr>
          <p:cNvGrpSpPr/>
          <p:nvPr/>
        </p:nvGrpSpPr>
        <p:grpSpPr>
          <a:xfrm>
            <a:off x="3323125" y="4834082"/>
            <a:ext cx="778778" cy="929316"/>
            <a:chOff x="4070058" y="1473980"/>
            <a:chExt cx="778778" cy="929316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8A5C75E8-05B2-9F5C-F4A2-59E44E194674}"/>
                </a:ext>
              </a:extLst>
            </p:cNvPr>
            <p:cNvSpPr/>
            <p:nvPr/>
          </p:nvSpPr>
          <p:spPr>
            <a:xfrm>
              <a:off x="4070058" y="1473980"/>
              <a:ext cx="778778" cy="9293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5657D59-5970-7BD6-79E2-5221BEE1B909}"/>
                </a:ext>
              </a:extLst>
            </p:cNvPr>
            <p:cNvSpPr txBox="1"/>
            <p:nvPr/>
          </p:nvSpPr>
          <p:spPr>
            <a:xfrm>
              <a:off x="4078568" y="1744802"/>
              <a:ext cx="770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DTO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35D4FE9-952A-BFFE-D1D6-F1338997CB83}"/>
              </a:ext>
            </a:extLst>
          </p:cNvPr>
          <p:cNvGrpSpPr/>
          <p:nvPr/>
        </p:nvGrpSpPr>
        <p:grpSpPr>
          <a:xfrm>
            <a:off x="1999790" y="2336075"/>
            <a:ext cx="1241571" cy="1489303"/>
            <a:chOff x="2412675" y="2218630"/>
            <a:chExt cx="1241571" cy="1489303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9CEF1152-2DFF-451D-648A-DCFA944523D7}"/>
                </a:ext>
              </a:extLst>
            </p:cNvPr>
            <p:cNvSpPr/>
            <p:nvPr/>
          </p:nvSpPr>
          <p:spPr>
            <a:xfrm>
              <a:off x="2412675" y="2218630"/>
              <a:ext cx="1241571" cy="14893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3EFC135-7911-7DC9-8C0B-AD5E7261B6EC}"/>
                </a:ext>
              </a:extLst>
            </p:cNvPr>
            <p:cNvSpPr txBox="1"/>
            <p:nvPr/>
          </p:nvSpPr>
          <p:spPr>
            <a:xfrm>
              <a:off x="2426242" y="2778615"/>
              <a:ext cx="12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latin typeface="+mj-lt"/>
                </a:rPr>
                <a:t>View</a:t>
              </a:r>
              <a:endParaRPr lang="fr-FR" dirty="0">
                <a:latin typeface="+mj-lt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4C0E36F-9DFE-0815-624E-F0E1397AE0DE}"/>
              </a:ext>
            </a:extLst>
          </p:cNvPr>
          <p:cNvGrpSpPr/>
          <p:nvPr/>
        </p:nvGrpSpPr>
        <p:grpSpPr>
          <a:xfrm>
            <a:off x="10359856" y="2080469"/>
            <a:ext cx="1113225" cy="1895911"/>
            <a:chOff x="10581029" y="1929468"/>
            <a:chExt cx="1113225" cy="1895911"/>
          </a:xfrm>
        </p:grpSpPr>
        <p:sp>
          <p:nvSpPr>
            <p:cNvPr id="8" name="Cylindre 7">
              <a:extLst>
                <a:ext uri="{FF2B5EF4-FFF2-40B4-BE49-F238E27FC236}">
                  <a16:creationId xmlns:a16="http://schemas.microsoft.com/office/drawing/2014/main" id="{1B479991-A73D-000B-C759-039A319CEE5C}"/>
                </a:ext>
              </a:extLst>
            </p:cNvPr>
            <p:cNvSpPr/>
            <p:nvPr/>
          </p:nvSpPr>
          <p:spPr>
            <a:xfrm>
              <a:off x="10581029" y="1929468"/>
              <a:ext cx="1113225" cy="189591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D4CEF46-A2B7-3D22-98E7-C883540399C8}"/>
                </a:ext>
              </a:extLst>
            </p:cNvPr>
            <p:cNvSpPr txBox="1"/>
            <p:nvPr/>
          </p:nvSpPr>
          <p:spPr>
            <a:xfrm>
              <a:off x="10850460" y="2778614"/>
              <a:ext cx="573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+mj-lt"/>
                </a:rPr>
                <a:t>DB</a:t>
              </a:r>
            </a:p>
          </p:txBody>
        </p:sp>
      </p:grpSp>
      <p:sp>
        <p:nvSpPr>
          <p:cNvPr id="19" name="Flèche : double flèche horizontale 18">
            <a:extLst>
              <a:ext uri="{FF2B5EF4-FFF2-40B4-BE49-F238E27FC236}">
                <a16:creationId xmlns:a16="http://schemas.microsoft.com/office/drawing/2014/main" id="{073B24B9-42B1-1006-3887-D0A58CBD864D}"/>
              </a:ext>
            </a:extLst>
          </p:cNvPr>
          <p:cNvSpPr/>
          <p:nvPr/>
        </p:nvSpPr>
        <p:spPr>
          <a:xfrm>
            <a:off x="3254928" y="3022003"/>
            <a:ext cx="963915" cy="186741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5464FD04-44D5-8D13-218E-273EC191D65E}"/>
              </a:ext>
            </a:extLst>
          </p:cNvPr>
          <p:cNvSpPr/>
          <p:nvPr/>
        </p:nvSpPr>
        <p:spPr>
          <a:xfrm>
            <a:off x="5498513" y="3028425"/>
            <a:ext cx="761793" cy="16343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horizontale 26">
            <a:extLst>
              <a:ext uri="{FF2B5EF4-FFF2-40B4-BE49-F238E27FC236}">
                <a16:creationId xmlns:a16="http://schemas.microsoft.com/office/drawing/2014/main" id="{6BD2ECB4-E896-DD40-3148-94EA885ABCFA}"/>
              </a:ext>
            </a:extLst>
          </p:cNvPr>
          <p:cNvSpPr/>
          <p:nvPr/>
        </p:nvSpPr>
        <p:spPr>
          <a:xfrm>
            <a:off x="7513548" y="3022004"/>
            <a:ext cx="761793" cy="16343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ouble flèche horizontale 27">
            <a:extLst>
              <a:ext uri="{FF2B5EF4-FFF2-40B4-BE49-F238E27FC236}">
                <a16:creationId xmlns:a16="http://schemas.microsoft.com/office/drawing/2014/main" id="{8B7A1CDD-E6C6-E286-F1A1-4B2C11ECA36F}"/>
              </a:ext>
            </a:extLst>
          </p:cNvPr>
          <p:cNvSpPr/>
          <p:nvPr/>
        </p:nvSpPr>
        <p:spPr>
          <a:xfrm>
            <a:off x="9562182" y="3045311"/>
            <a:ext cx="761793" cy="16343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ouble flèche horizontale 29">
            <a:extLst>
              <a:ext uri="{FF2B5EF4-FFF2-40B4-BE49-F238E27FC236}">
                <a16:creationId xmlns:a16="http://schemas.microsoft.com/office/drawing/2014/main" id="{82BF210B-C9C2-92F0-EAF6-41C5EDD3A46D}"/>
              </a:ext>
            </a:extLst>
          </p:cNvPr>
          <p:cNvSpPr/>
          <p:nvPr/>
        </p:nvSpPr>
        <p:spPr>
          <a:xfrm rot="7563155">
            <a:off x="3521419" y="4273846"/>
            <a:ext cx="1011488" cy="13432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CBA885A-533F-BB11-6D53-36E59BCE8B2A}"/>
              </a:ext>
            </a:extLst>
          </p:cNvPr>
          <p:cNvGrpSpPr/>
          <p:nvPr/>
        </p:nvGrpSpPr>
        <p:grpSpPr>
          <a:xfrm>
            <a:off x="4954129" y="4818694"/>
            <a:ext cx="1244901" cy="929316"/>
            <a:chOff x="4954129" y="4818694"/>
            <a:chExt cx="1244901" cy="929316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72BA592C-7D38-3BE7-C589-2406948C4B08}"/>
                </a:ext>
              </a:extLst>
            </p:cNvPr>
            <p:cNvSpPr/>
            <p:nvPr/>
          </p:nvSpPr>
          <p:spPr>
            <a:xfrm>
              <a:off x="4957460" y="4818694"/>
              <a:ext cx="1241570" cy="9293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+mj-lt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A5F2A24A-466D-765A-4757-6FDD15A86BF6}"/>
                </a:ext>
              </a:extLst>
            </p:cNvPr>
            <p:cNvSpPr txBox="1"/>
            <p:nvPr/>
          </p:nvSpPr>
          <p:spPr>
            <a:xfrm>
              <a:off x="4954129" y="5089516"/>
              <a:ext cx="12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Mapper</a:t>
              </a:r>
            </a:p>
          </p:txBody>
        </p:sp>
      </p:grpSp>
      <p:sp>
        <p:nvSpPr>
          <p:cNvPr id="34" name="Flèche : double flèche horizontale 33">
            <a:extLst>
              <a:ext uri="{FF2B5EF4-FFF2-40B4-BE49-F238E27FC236}">
                <a16:creationId xmlns:a16="http://schemas.microsoft.com/office/drawing/2014/main" id="{33143D1D-38AC-9EDA-17C8-873E6CD4268D}"/>
              </a:ext>
            </a:extLst>
          </p:cNvPr>
          <p:cNvSpPr/>
          <p:nvPr/>
        </p:nvSpPr>
        <p:spPr>
          <a:xfrm>
            <a:off x="4148785" y="5217023"/>
            <a:ext cx="761793" cy="16343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ouble flèche horizontale 34">
            <a:extLst>
              <a:ext uri="{FF2B5EF4-FFF2-40B4-BE49-F238E27FC236}">
                <a16:creationId xmlns:a16="http://schemas.microsoft.com/office/drawing/2014/main" id="{34C88B71-D708-52B0-71CA-C1FFDFEC893F}"/>
              </a:ext>
            </a:extLst>
          </p:cNvPr>
          <p:cNvSpPr/>
          <p:nvPr/>
        </p:nvSpPr>
        <p:spPr>
          <a:xfrm rot="20273874">
            <a:off x="6194521" y="4985121"/>
            <a:ext cx="835422" cy="166779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3DEEB90-9040-71FA-C2AE-355206DDA460}"/>
              </a:ext>
            </a:extLst>
          </p:cNvPr>
          <p:cNvSpPr/>
          <p:nvPr/>
        </p:nvSpPr>
        <p:spPr>
          <a:xfrm>
            <a:off x="7018702" y="4526951"/>
            <a:ext cx="989692" cy="853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+mj-lt"/>
              </a:rPr>
              <a:t>Entity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77CE82B-33CF-2947-7382-97C36C0100CB}"/>
              </a:ext>
            </a:extLst>
          </p:cNvPr>
          <p:cNvSpPr/>
          <p:nvPr/>
        </p:nvSpPr>
        <p:spPr>
          <a:xfrm>
            <a:off x="7018702" y="5458848"/>
            <a:ext cx="989692" cy="853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+mj-lt"/>
              </a:rPr>
              <a:t>Entity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Flèche : double flèche horizontale 37">
            <a:extLst>
              <a:ext uri="{FF2B5EF4-FFF2-40B4-BE49-F238E27FC236}">
                <a16:creationId xmlns:a16="http://schemas.microsoft.com/office/drawing/2014/main" id="{8EFEFF1B-AE2A-E69C-A7A3-3C381591339F}"/>
              </a:ext>
            </a:extLst>
          </p:cNvPr>
          <p:cNvSpPr/>
          <p:nvPr/>
        </p:nvSpPr>
        <p:spPr>
          <a:xfrm rot="1649693">
            <a:off x="6188630" y="5519602"/>
            <a:ext cx="835422" cy="166779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D5C7FD0-AD10-1FD5-915A-29B3CD80D040}"/>
              </a:ext>
            </a:extLst>
          </p:cNvPr>
          <p:cNvSpPr txBox="1"/>
          <p:nvPr/>
        </p:nvSpPr>
        <p:spPr>
          <a:xfrm>
            <a:off x="8241655" y="4964958"/>
            <a:ext cx="395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Architecture en couches avec DTO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B8D869B-EC4E-7CEE-C08E-5ACE5BCC2E6C}"/>
              </a:ext>
            </a:extLst>
          </p:cNvPr>
          <p:cNvSpPr txBox="1"/>
          <p:nvPr/>
        </p:nvSpPr>
        <p:spPr>
          <a:xfrm>
            <a:off x="1451641" y="1509138"/>
            <a:ext cx="530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Architecture classique en couches </a:t>
            </a:r>
          </a:p>
        </p:txBody>
      </p:sp>
    </p:spTree>
    <p:extLst>
      <p:ext uri="{BB962C8B-B14F-4D97-AF65-F5344CB8AC3E}">
        <p14:creationId xmlns:p14="http://schemas.microsoft.com/office/powerpoint/2010/main" val="35067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28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EF77F-3F58-F2C2-72B2-4333D14C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7B-061B-453F-8B34-BF1CD55F06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693B07-17C7-EEEF-D5CD-8BCE17E5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5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9164F0-FCD3-F086-7045-07EC59D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35716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Exemple d’utilisation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88CF654-96C5-83C2-4E6B-4B57A65DFE42}"/>
              </a:ext>
            </a:extLst>
          </p:cNvPr>
          <p:cNvGrpSpPr/>
          <p:nvPr/>
        </p:nvGrpSpPr>
        <p:grpSpPr>
          <a:xfrm>
            <a:off x="1971260" y="993528"/>
            <a:ext cx="3755467" cy="2796921"/>
            <a:chOff x="2650755" y="969106"/>
            <a:chExt cx="3755467" cy="279692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11E049-5AD4-BB56-D39F-F54A5A763FC6}"/>
                </a:ext>
              </a:extLst>
            </p:cNvPr>
            <p:cNvSpPr txBox="1"/>
            <p:nvPr/>
          </p:nvSpPr>
          <p:spPr>
            <a:xfrm>
              <a:off x="3668443" y="969106"/>
              <a:ext cx="1639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  <a:latin typeface="+mj-lt"/>
                </a:rPr>
                <a:t>1. Domain Model</a:t>
              </a:r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4A7ECC0-6D4E-66B0-B057-8301B9DC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0755" y="1276883"/>
              <a:ext cx="3533469" cy="2489144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D3F53675-A9E0-BDED-B064-87A24CDD5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8482" y="1276883"/>
              <a:ext cx="1997740" cy="870210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B59D203-9736-EB53-472A-B7815A4C0782}"/>
              </a:ext>
            </a:extLst>
          </p:cNvPr>
          <p:cNvGrpSpPr/>
          <p:nvPr/>
        </p:nvGrpSpPr>
        <p:grpSpPr>
          <a:xfrm>
            <a:off x="6757804" y="993528"/>
            <a:ext cx="3145871" cy="1381165"/>
            <a:chOff x="6816302" y="1336921"/>
            <a:chExt cx="3145871" cy="1381165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7D09A8B-C2CF-B625-43FF-CB9B3927AD06}"/>
                </a:ext>
              </a:extLst>
            </p:cNvPr>
            <p:cNvSpPr txBox="1"/>
            <p:nvPr/>
          </p:nvSpPr>
          <p:spPr>
            <a:xfrm>
              <a:off x="6816302" y="1336921"/>
              <a:ext cx="3145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0000"/>
                  </a:solidFill>
                  <a:latin typeface="+mj-lt"/>
                </a:rPr>
                <a:t>2. DTO fournit les informations pertinentes à retourner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7FD22D71-D5CD-BE93-ABF8-EC5EC767F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4074" y="1847876"/>
              <a:ext cx="2107112" cy="870210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AFDE7690-B544-C491-E86E-9CB8C26659B4}"/>
              </a:ext>
            </a:extLst>
          </p:cNvPr>
          <p:cNvGrpSpPr/>
          <p:nvPr/>
        </p:nvGrpSpPr>
        <p:grpSpPr>
          <a:xfrm>
            <a:off x="1811285" y="4207146"/>
            <a:ext cx="4391670" cy="2562113"/>
            <a:chOff x="1811285" y="4207146"/>
            <a:chExt cx="4391670" cy="2562113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896F8DB0-6520-B52F-E699-284623D68445}"/>
                </a:ext>
              </a:extLst>
            </p:cNvPr>
            <p:cNvSpPr txBox="1"/>
            <p:nvPr/>
          </p:nvSpPr>
          <p:spPr>
            <a:xfrm>
              <a:off x="1811285" y="4207146"/>
              <a:ext cx="4284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0000"/>
                  </a:solidFill>
                  <a:latin typeface="+mj-lt"/>
                </a:rPr>
                <a:t>4. Composant Mapper transfère les données sans que DTO et le </a:t>
              </a:r>
              <a:r>
                <a:rPr lang="fr-FR" sz="1400" dirty="0" err="1">
                  <a:solidFill>
                    <a:srgbClr val="FF0000"/>
                  </a:solidFill>
                  <a:latin typeface="+mj-lt"/>
                </a:rPr>
                <a:t>domain</a:t>
              </a:r>
              <a:r>
                <a:rPr lang="fr-FR" sz="1400" dirty="0">
                  <a:solidFill>
                    <a:srgbClr val="FF0000"/>
                  </a:solidFill>
                  <a:latin typeface="+mj-lt"/>
                </a:rPr>
                <a:t> model soient informés</a:t>
              </a:r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CFD4BACF-96A9-3ABF-634F-42756B3B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1286" y="4722961"/>
              <a:ext cx="4391669" cy="2046298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2772E15-8080-5ABF-460C-834A086E099E}"/>
              </a:ext>
            </a:extLst>
          </p:cNvPr>
          <p:cNvGrpSpPr/>
          <p:nvPr/>
        </p:nvGrpSpPr>
        <p:grpSpPr>
          <a:xfrm>
            <a:off x="6728243" y="2578405"/>
            <a:ext cx="4118722" cy="4279595"/>
            <a:chOff x="6728243" y="2578405"/>
            <a:chExt cx="4118722" cy="4279595"/>
          </a:xfrm>
        </p:grpSpPr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805B96F-4237-D07F-A9A6-3A48245E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499" y="3188806"/>
              <a:ext cx="2954241" cy="3669194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F985FA2F-AA99-E5A2-7725-C0DAC5AA301F}"/>
                </a:ext>
              </a:extLst>
            </p:cNvPr>
            <p:cNvSpPr txBox="1"/>
            <p:nvPr/>
          </p:nvSpPr>
          <p:spPr>
            <a:xfrm>
              <a:off x="6728243" y="2578405"/>
              <a:ext cx="41187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0000"/>
                  </a:solidFill>
                  <a:latin typeface="+mj-lt"/>
                </a:rPr>
                <a:t>3. Controller relie les 2 classes via un composant mapper pour transmettre les données d’un côté à l’autre et vice versa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3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A2534A-01F5-DE3C-E6C9-E6F02430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7B-061B-453F-8B34-BF1CD55F06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DB11C7-194A-FF49-8FA1-8D6D66AB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3CB4D72-FE8B-35E8-9AE1-9C4582EB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35716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Remarques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A71135-660D-7930-F384-8D4FE511C747}"/>
              </a:ext>
            </a:extLst>
          </p:cNvPr>
          <p:cNvSpPr txBox="1"/>
          <p:nvPr/>
        </p:nvSpPr>
        <p:spPr>
          <a:xfrm>
            <a:off x="3048698" y="2459504"/>
            <a:ext cx="8226105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Simple d’utilisation 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Mais erreurs à ne pas commettre :</a:t>
            </a:r>
          </a:p>
          <a:p>
            <a:pPr algn="just">
              <a:spcBef>
                <a:spcPts val="1200"/>
              </a:spcBef>
            </a:pPr>
            <a:r>
              <a:rPr lang="fr-FR" sz="2400" dirty="0">
                <a:latin typeface="+mj-lt"/>
              </a:rPr>
              <a:t>	- Différents </a:t>
            </a:r>
            <a:r>
              <a:rPr lang="fr-FR" sz="2400" dirty="0" err="1">
                <a:latin typeface="+mj-lt"/>
              </a:rPr>
              <a:t>DTOs</a:t>
            </a:r>
            <a:r>
              <a:rPr lang="fr-FR" sz="2400" dirty="0">
                <a:latin typeface="+mj-lt"/>
              </a:rPr>
              <a:t> pour chaque occasion</a:t>
            </a:r>
          </a:p>
          <a:p>
            <a:pPr algn="just"/>
            <a:r>
              <a:rPr lang="fr-FR" sz="1600" dirty="0">
                <a:latin typeface="+mj-lt"/>
              </a:rPr>
              <a:t>	(Augmentation du nombre de classes)</a:t>
            </a:r>
          </a:p>
          <a:p>
            <a:pPr algn="just">
              <a:spcBef>
                <a:spcPts val="1200"/>
              </a:spcBef>
            </a:pPr>
            <a:r>
              <a:rPr lang="fr-FR" sz="2400" dirty="0">
                <a:latin typeface="+mj-lt"/>
              </a:rPr>
              <a:t>	- Ajout de la logique business dans ces classes</a:t>
            </a:r>
          </a:p>
        </p:txBody>
      </p:sp>
    </p:spTree>
    <p:extLst>
      <p:ext uri="{BB962C8B-B14F-4D97-AF65-F5344CB8AC3E}">
        <p14:creationId xmlns:p14="http://schemas.microsoft.com/office/powerpoint/2010/main" val="41034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0DCB-ED34-6FC1-4BA3-B1E374F6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357167"/>
            <a:ext cx="8911687" cy="1280890"/>
          </a:xfrm>
        </p:spPr>
        <p:txBody>
          <a:bodyPr/>
          <a:lstStyle/>
          <a:p>
            <a:pPr algn="ctr"/>
            <a:r>
              <a:rPr lang="fr-FR" b="1" dirty="0"/>
              <a:t>Avantages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BBE22-EC51-94A1-7FE3-D3FABFFB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7B-061B-453F-8B34-BF1CD55F06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083E3-E869-6278-E573-6097EB26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85AE05-80A8-A112-2C33-6BF265F0F32A}"/>
              </a:ext>
            </a:extLst>
          </p:cNvPr>
          <p:cNvSpPr txBox="1"/>
          <p:nvPr/>
        </p:nvSpPr>
        <p:spPr>
          <a:xfrm>
            <a:off x="2648527" y="2138419"/>
            <a:ext cx="828622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Réduction du nombre d’appels distants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Régulation de la quantité de données transférées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Fournir données ciblées et de les centraliser</a:t>
            </a:r>
          </a:p>
          <a:p>
            <a:pPr algn="just">
              <a:spcBef>
                <a:spcPts val="1200"/>
              </a:spcBef>
            </a:pPr>
            <a:r>
              <a:rPr lang="fr-FR" sz="2400" dirty="0">
                <a:latin typeface="+mj-lt"/>
                <a:sym typeface="Wingdings" panose="05000000000000000000" pitchFamily="2" charset="2"/>
              </a:rPr>
              <a:t>	 Eviter la fuite d’informations</a:t>
            </a:r>
            <a:endParaRPr lang="fr-FR" sz="2400" dirty="0">
              <a:latin typeface="+mj-lt"/>
            </a:endParaRP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Facilite la mise à jour de la base de données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Meilleure organisation du code </a:t>
            </a:r>
          </a:p>
        </p:txBody>
      </p:sp>
    </p:spTree>
    <p:extLst>
      <p:ext uri="{BB962C8B-B14F-4D97-AF65-F5344CB8AC3E}">
        <p14:creationId xmlns:p14="http://schemas.microsoft.com/office/powerpoint/2010/main" val="307332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A2534A-01F5-DE3C-E6C9-E6F02430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7B-061B-453F-8B34-BF1CD55F06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DB11C7-194A-FF49-8FA1-8D6D66AB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8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3CB4D72-FE8B-35E8-9AE1-9C4582EB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357167"/>
            <a:ext cx="8911687" cy="1280890"/>
          </a:xfrm>
        </p:spPr>
        <p:txBody>
          <a:bodyPr/>
          <a:lstStyle/>
          <a:p>
            <a:pPr algn="ctr"/>
            <a:r>
              <a:rPr lang="fr-FR" b="1" dirty="0"/>
              <a:t>Inconvénients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5D24ED-21B0-83AF-4A7C-CD4D9BFDC5BC}"/>
              </a:ext>
            </a:extLst>
          </p:cNvPr>
          <p:cNvSpPr txBox="1"/>
          <p:nvPr/>
        </p:nvSpPr>
        <p:spPr>
          <a:xfrm>
            <a:off x="2474752" y="2014779"/>
            <a:ext cx="909186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Complexité accrue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Gestion d’objets supplémentaires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Nouvelle couche à traverser donc délai plus long, et possible perte de performances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Besoin de mises à jour synchronisées 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Augmentation de la consommation de la mémoire</a:t>
            </a:r>
          </a:p>
        </p:txBody>
      </p:sp>
    </p:spTree>
    <p:extLst>
      <p:ext uri="{BB962C8B-B14F-4D97-AF65-F5344CB8AC3E}">
        <p14:creationId xmlns:p14="http://schemas.microsoft.com/office/powerpoint/2010/main" val="36244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60EF2-35F8-B7A4-8A9A-E281D046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C47B-061B-453F-8B34-BF1CD55F0614}" type="datetime1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95B15B-CF7F-A1A8-0723-89192295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946C-7380-4941-A8F5-FC034705BFBA}" type="slidenum">
              <a:rPr lang="fr-FR" smtClean="0"/>
              <a:t>9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F5F3576-E1C4-956A-A512-D524C794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66" y="357167"/>
            <a:ext cx="8911687" cy="1280890"/>
          </a:xfrm>
        </p:spPr>
        <p:txBody>
          <a:bodyPr/>
          <a:lstStyle/>
          <a:p>
            <a:pPr algn="ctr"/>
            <a:r>
              <a:rPr lang="fr-FR" b="1" dirty="0"/>
              <a:t>Ressources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03F3ED-773C-89FA-234E-55624997A430}"/>
              </a:ext>
            </a:extLst>
          </p:cNvPr>
          <p:cNvSpPr txBox="1"/>
          <p:nvPr/>
        </p:nvSpPr>
        <p:spPr>
          <a:xfrm>
            <a:off x="2869332" y="2512104"/>
            <a:ext cx="8638563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https://automapper.org/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https://www.youtube.com/watch?v=MAIkC9KctVw</a:t>
            </a:r>
            <a:endParaRPr lang="fr-FR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https://www.javaguides.net/2021/02/spring-boot-dto-example-entity-to-dto.html</a:t>
            </a:r>
            <a:endParaRPr lang="fr-FR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https://www.baeldung.com/java-dto-pattern</a:t>
            </a:r>
            <a:endParaRPr lang="fr-FR" u="sng" kern="100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https://www.infoq.com/fr/articles/dto-hipster-ou-depasse/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9529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4A1B3D315A24C94D3D7B2A4CFB949" ma:contentTypeVersion="12" ma:contentTypeDescription="Crée un document." ma:contentTypeScope="" ma:versionID="ac8425a633cb66035e97e620b98afbd3">
  <xsd:schema xmlns:xsd="http://www.w3.org/2001/XMLSchema" xmlns:xs="http://www.w3.org/2001/XMLSchema" xmlns:p="http://schemas.microsoft.com/office/2006/metadata/properties" xmlns:ns2="a11d0897-8056-4c8f-aa54-993dc9a4df10" xmlns:ns3="66827e67-982d-462e-bb3c-8b8c91d7e7f2" targetNamespace="http://schemas.microsoft.com/office/2006/metadata/properties" ma:root="true" ma:fieldsID="00f803cc1a352c93308a855d1a320b5f" ns2:_="" ns3:_="">
    <xsd:import namespace="a11d0897-8056-4c8f-aa54-993dc9a4df10"/>
    <xsd:import namespace="66827e67-982d-462e-bb3c-8b8c91d7e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d0897-8056-4c8f-aa54-993dc9a4d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fbc0575-b692-48b3-94b0-968145802e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27e67-982d-462e-bb3c-8b8c91d7e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1d0897-8056-4c8f-aa54-993dc9a4df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56EA1F-BD1C-49EA-A9E6-D81E9AA00F8F}"/>
</file>

<file path=customXml/itemProps2.xml><?xml version="1.0" encoding="utf-8"?>
<ds:datastoreItem xmlns:ds="http://schemas.openxmlformats.org/officeDocument/2006/customXml" ds:itemID="{A4A38CC9-F10B-435E-8728-C9074E529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408DE6-CBB5-4863-AC70-0282076E4A8C}">
  <ds:schemaRefs>
    <ds:schemaRef ds:uri="http://purl.org/dc/dcmitype/"/>
    <ds:schemaRef ds:uri="96d3a57b-1b8a-49fe-85a8-723fcb58a374"/>
    <ds:schemaRef ds:uri="http://purl.org/dc/elements/1.1/"/>
    <ds:schemaRef ds:uri="371a4c5b-7c07-4aae-8544-5d32b15c52a9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630</TotalTime>
  <Words>364</Words>
  <Application>Microsoft Office PowerPoint</Application>
  <PresentationFormat>Grand écran</PresentationFormat>
  <Paragraphs>77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 3</vt:lpstr>
      <vt:lpstr>Brin</vt:lpstr>
      <vt:lpstr>DTO : Data Transfer Object</vt:lpstr>
      <vt:lpstr>Sommaire</vt:lpstr>
      <vt:lpstr>Définition</vt:lpstr>
      <vt:lpstr>Définition</vt:lpstr>
      <vt:lpstr>Exemple d’utilisation</vt:lpstr>
      <vt:lpstr>Remarques</vt:lpstr>
      <vt:lpstr>Avantages</vt:lpstr>
      <vt:lpstr>Inconvénients</vt:lpstr>
      <vt:lpstr>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bee disease: Chronic bee paralysis</dc:title>
  <dc:creator>Aurore CHEVIN</dc:creator>
  <cp:lastModifiedBy>Aurore CHEVIN</cp:lastModifiedBy>
  <cp:revision>10</cp:revision>
  <dcterms:created xsi:type="dcterms:W3CDTF">2023-04-26T13:12:14Z</dcterms:created>
  <dcterms:modified xsi:type="dcterms:W3CDTF">2023-06-07T06:00:49Z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0x010100FD94A1B3D315A24C94D3D7B2A4CFB949</vt:lpwstr>
  </property>
</Properties>
</file>