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52" r:id="rId6"/>
    <p:sldId id="361" r:id="rId7"/>
    <p:sldId id="365" r:id="rId8"/>
    <p:sldId id="367" r:id="rId9"/>
    <p:sldId id="368" r:id="rId10"/>
    <p:sldId id="369" r:id="rId11"/>
    <p:sldId id="366" r:id="rId12"/>
    <p:sldId id="370" r:id="rId13"/>
    <p:sldId id="371" r:id="rId14"/>
    <p:sldId id="372" r:id="rId15"/>
    <p:sldId id="355" r:id="rId16"/>
    <p:sldId id="373" r:id="rId17"/>
    <p:sldId id="364"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‹N°›</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22/03/2023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10</a:t>
            </a:fld>
            <a:endParaRPr lang="fr-FR"/>
          </a:p>
        </p:txBody>
      </p:sp>
    </p:spTree>
    <p:extLst>
      <p:ext uri="{BB962C8B-B14F-4D97-AF65-F5344CB8AC3E}">
        <p14:creationId xmlns:p14="http://schemas.microsoft.com/office/powerpoint/2010/main" val="997310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11</a:t>
            </a:fld>
            <a:endParaRPr lang="fr-FR"/>
          </a:p>
        </p:txBody>
      </p:sp>
    </p:spTree>
    <p:extLst>
      <p:ext uri="{BB962C8B-B14F-4D97-AF65-F5344CB8AC3E}">
        <p14:creationId xmlns:p14="http://schemas.microsoft.com/office/powerpoint/2010/main" val="1427804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12</a:t>
            </a:fld>
            <a:endParaRPr lang="fr-FR"/>
          </a:p>
        </p:txBody>
      </p:sp>
    </p:spTree>
    <p:extLst>
      <p:ext uri="{BB962C8B-B14F-4D97-AF65-F5344CB8AC3E}">
        <p14:creationId xmlns:p14="http://schemas.microsoft.com/office/powerpoint/2010/main" val="183755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13</a:t>
            </a:fld>
            <a:endParaRPr lang="fr-FR"/>
          </a:p>
        </p:txBody>
      </p:sp>
    </p:spTree>
    <p:extLst>
      <p:ext uri="{BB962C8B-B14F-4D97-AF65-F5344CB8AC3E}">
        <p14:creationId xmlns:p14="http://schemas.microsoft.com/office/powerpoint/2010/main" val="3087860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14</a:t>
            </a:fld>
            <a:endParaRPr lang="fr-FR"/>
          </a:p>
        </p:txBody>
      </p:sp>
    </p:spTree>
    <p:extLst>
      <p:ext uri="{BB962C8B-B14F-4D97-AF65-F5344CB8AC3E}">
        <p14:creationId xmlns:p14="http://schemas.microsoft.com/office/powerpoint/2010/main" val="7363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22517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136814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4</a:t>
            </a:fld>
            <a:endParaRPr lang="fr-FR"/>
          </a:p>
        </p:txBody>
      </p:sp>
    </p:spTree>
    <p:extLst>
      <p:ext uri="{BB962C8B-B14F-4D97-AF65-F5344CB8AC3E}">
        <p14:creationId xmlns:p14="http://schemas.microsoft.com/office/powerpoint/2010/main" val="324622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5</a:t>
            </a:fld>
            <a:endParaRPr lang="fr-FR"/>
          </a:p>
        </p:txBody>
      </p:sp>
    </p:spTree>
    <p:extLst>
      <p:ext uri="{BB962C8B-B14F-4D97-AF65-F5344CB8AC3E}">
        <p14:creationId xmlns:p14="http://schemas.microsoft.com/office/powerpoint/2010/main" val="315679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6</a:t>
            </a:fld>
            <a:endParaRPr lang="fr-FR"/>
          </a:p>
        </p:txBody>
      </p:sp>
    </p:spTree>
    <p:extLst>
      <p:ext uri="{BB962C8B-B14F-4D97-AF65-F5344CB8AC3E}">
        <p14:creationId xmlns:p14="http://schemas.microsoft.com/office/powerpoint/2010/main" val="47646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7</a:t>
            </a:fld>
            <a:endParaRPr lang="fr-FR"/>
          </a:p>
        </p:txBody>
      </p:sp>
    </p:spTree>
    <p:extLst>
      <p:ext uri="{BB962C8B-B14F-4D97-AF65-F5344CB8AC3E}">
        <p14:creationId xmlns:p14="http://schemas.microsoft.com/office/powerpoint/2010/main" val="88865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8</a:t>
            </a:fld>
            <a:endParaRPr lang="fr-FR"/>
          </a:p>
        </p:txBody>
      </p:sp>
    </p:spTree>
    <p:extLst>
      <p:ext uri="{BB962C8B-B14F-4D97-AF65-F5344CB8AC3E}">
        <p14:creationId xmlns:p14="http://schemas.microsoft.com/office/powerpoint/2010/main" val="4104906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9</a:t>
            </a:fld>
            <a:endParaRPr lang="fr-FR"/>
          </a:p>
        </p:txBody>
      </p:sp>
    </p:spTree>
    <p:extLst>
      <p:ext uri="{BB962C8B-B14F-4D97-AF65-F5344CB8AC3E}">
        <p14:creationId xmlns:p14="http://schemas.microsoft.com/office/powerpoint/2010/main" val="976467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22 mars 2023</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22 mars 2023</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22 mars 2023</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22 mars 2023</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‹N°›</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22 mars 2023</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22 mars 2023</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22 mars 2023</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22 mars 2023</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22 mars 2023</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22 mars 2023</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technique-eft.com/apprendre-eft-en-ligne/histoire-de-eft.html/#algorithmes" TargetMode="External"/><Relationship Id="rId3" Type="http://schemas.openxmlformats.org/officeDocument/2006/relationships/hyperlink" Target="https://technique-eft.com/apprendre-eft-en-ligne/histoire-de-eft.html/#acupuncture" TargetMode="External"/><Relationship Id="rId7" Type="http://schemas.openxmlformats.org/officeDocument/2006/relationships/hyperlink" Target="https://technique-eft.com/apprendre-eft-en-ligne/histoire-de-eft.html/#Callaha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a32ev14kd4yl.cloudfront.net/versioned/technique-eft-formation/PDF/POINTS%20MERIDIENS.pdf" TargetMode="External"/><Relationship Id="rId5" Type="http://schemas.openxmlformats.org/officeDocument/2006/relationships/hyperlink" Target="https://technique-eft.com/apprendre-eft-en-ligne/histoire-de-eft.html/#Diamond" TargetMode="External"/><Relationship Id="rId10" Type="http://schemas.openxmlformats.org/officeDocument/2006/relationships/image" Target="../media/image1.jpeg"/><Relationship Id="rId4" Type="http://schemas.openxmlformats.org/officeDocument/2006/relationships/hyperlink" Target="https://technique-eft.com/apprendre-eft-en-ligne/histoire-de-eft.html/#Goodheart" TargetMode="External"/><Relationship Id="rId9" Type="http://schemas.openxmlformats.org/officeDocument/2006/relationships/hyperlink" Target="https://technique-eft.com/apprendre-eft-en-ligne/histoire-de-eft.html/#Crai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3020038" y="2116182"/>
            <a:ext cx="8838588" cy="1514019"/>
          </a:xfrm>
        </p:spPr>
        <p:txBody>
          <a:bodyPr rtlCol="0"/>
          <a:lstStyle/>
          <a:p>
            <a:pPr algn="ctr"/>
            <a:r>
              <a:rPr lang="fr-FR" b="1" i="0" dirty="0">
                <a:solidFill>
                  <a:srgbClr val="1B1F19"/>
                </a:solidFill>
                <a:effectLst/>
                <a:latin typeface="Montserrat" panose="020B0604020202020204" pitchFamily="2" charset="0"/>
              </a:rPr>
              <a:t>EFT (</a:t>
            </a:r>
            <a:r>
              <a:rPr lang="fr-FR" b="1" i="0" dirty="0" err="1">
                <a:solidFill>
                  <a:srgbClr val="1B1F19"/>
                </a:solidFill>
                <a:effectLst/>
                <a:latin typeface="Montserrat" panose="020B0604020202020204" pitchFamily="2" charset="0"/>
              </a:rPr>
              <a:t>Emotional</a:t>
            </a:r>
            <a:r>
              <a:rPr lang="fr-FR" b="1" i="0" dirty="0">
                <a:solidFill>
                  <a:srgbClr val="1B1F19"/>
                </a:solidFill>
                <a:effectLst/>
                <a:latin typeface="Montserrat" panose="020B0604020202020204" pitchFamily="2" charset="0"/>
              </a:rPr>
              <a:t> Freedom Technique)</a:t>
            </a:r>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299943" y="5212283"/>
            <a:ext cx="5491570" cy="953337"/>
          </a:xfrm>
        </p:spPr>
        <p:txBody>
          <a:bodyPr rtlCol="0"/>
          <a:lstStyle/>
          <a:p>
            <a:pPr rtl="0"/>
            <a:r>
              <a:rPr lang="fr-FR" dirty="0">
                <a:latin typeface="+mj-lt"/>
              </a:rPr>
              <a:t>Alexandre ARENAS</a:t>
            </a:r>
            <a:endParaRPr lang="fr-FR" dirty="0"/>
          </a:p>
          <a:p>
            <a:pPr rtl="0"/>
            <a:r>
              <a:rPr lang="fr-FR" dirty="0"/>
              <a:t>Développeur java </a:t>
            </a:r>
            <a:r>
              <a:rPr lang="fr-FR" dirty="0" err="1"/>
              <a:t>angular</a:t>
            </a:r>
            <a:endParaRPr lang="fr-FR" dirty="0"/>
          </a:p>
          <a:p>
            <a:pPr rtl="0"/>
            <a:r>
              <a:rPr lang="fr-FR" dirty="0"/>
              <a:t>22 mars 2023</a:t>
            </a:r>
          </a:p>
          <a:p>
            <a:pPr rtl="0"/>
            <a:endParaRPr lang="fr-FR" dirty="0"/>
          </a:p>
        </p:txBody>
      </p:sp>
    </p:spTree>
    <p:extLst>
      <p:ext uri="{BB962C8B-B14F-4D97-AF65-F5344CB8AC3E}">
        <p14:creationId xmlns:p14="http://schemas.microsoft.com/office/powerpoint/2010/main" val="2960950710"/>
      </p:ext>
    </p:extLst>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697578"/>
            <a:ext cx="9944800" cy="3488528"/>
          </a:xfrm>
        </p:spPr>
        <p:txBody>
          <a:bodyPr rtlCol="0"/>
          <a:lstStyle/>
          <a:p>
            <a:pPr algn="l"/>
            <a:r>
              <a:rPr lang="fr-FR" sz="2800" b="0" i="0" dirty="0">
                <a:solidFill>
                  <a:srgbClr val="333333"/>
                </a:solidFill>
                <a:effectLst/>
                <a:latin typeface="Open Sans" panose="020B0606030504020204" pitchFamily="34" charset="0"/>
              </a:rPr>
              <a:t>3-    Réduction des douleurs articulaires chroniques et des maux de tête</a:t>
            </a:r>
          </a:p>
          <a:p>
            <a:pPr algn="l"/>
            <a:endParaRPr lang="fr-FR" sz="2800" b="0" i="0" dirty="0">
              <a:solidFill>
                <a:srgbClr val="333333"/>
              </a:solidFill>
              <a:effectLst/>
              <a:latin typeface="Open Sans" panose="020B0606030504020204" pitchFamily="34" charset="0"/>
            </a:endParaRPr>
          </a:p>
          <a:p>
            <a:pPr algn="l"/>
            <a:r>
              <a:rPr lang="fr-FR" sz="2000" b="0" i="0" dirty="0">
                <a:solidFill>
                  <a:srgbClr val="5C6B7E"/>
                </a:solidFill>
                <a:effectLst/>
                <a:latin typeface="Open Sans" panose="020B0606030504020204" pitchFamily="34" charset="0"/>
              </a:rPr>
              <a:t>Certaines études montrent que l’EFT peut aider les personnes souffrant de céphalées de tension, de fibromyalgie, de blessures chroniques ou de douleurs de manière générale. En effet, une étude de 2013 a montré que l’EFT aidait les individus à réduire la fréquence et la sévérité de leurs maux de tête, tout en améliorant d’autres paramètres liés au bien-être.</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10</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9982899" y="4865611"/>
            <a:ext cx="2209101" cy="1992389"/>
          </a:xfrm>
        </p:spPr>
      </p:pic>
    </p:spTree>
    <p:extLst>
      <p:ext uri="{BB962C8B-B14F-4D97-AF65-F5344CB8AC3E}">
        <p14:creationId xmlns:p14="http://schemas.microsoft.com/office/powerpoint/2010/main" val="388961722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1070862"/>
            <a:ext cx="9944800" cy="3870254"/>
          </a:xfrm>
        </p:spPr>
        <p:txBody>
          <a:bodyPr rtlCol="0"/>
          <a:lstStyle/>
          <a:p>
            <a:pPr algn="l"/>
            <a:r>
              <a:rPr lang="fr-FR" sz="2800" b="0" i="0" dirty="0">
                <a:solidFill>
                  <a:srgbClr val="333333"/>
                </a:solidFill>
                <a:effectLst/>
                <a:latin typeface="Open Sans" panose="020B0606030504020204" pitchFamily="34" charset="0"/>
              </a:rPr>
              <a:t>4-    Amélioration de la performance sportive</a:t>
            </a:r>
          </a:p>
          <a:p>
            <a:pPr algn="l"/>
            <a:endParaRPr lang="fr-FR" sz="2800" b="0" i="0" dirty="0">
              <a:solidFill>
                <a:srgbClr val="333333"/>
              </a:solidFill>
              <a:effectLst/>
              <a:latin typeface="Open Sans" panose="020B0606030504020204" pitchFamily="34" charset="0"/>
            </a:endParaRPr>
          </a:p>
          <a:p>
            <a:pPr algn="l"/>
            <a:r>
              <a:rPr lang="fr-FR" sz="2000" b="0" i="0" dirty="0">
                <a:solidFill>
                  <a:srgbClr val="5C6B7E"/>
                </a:solidFill>
                <a:effectLst/>
                <a:latin typeface="Open Sans" panose="020B0606030504020204" pitchFamily="34" charset="0"/>
              </a:rPr>
              <a:t>Une étude qui s’intéressait à l’effet des interventions psychophysiologiques sur les joueurs de basketball (féminins et masculins) a trouvé que l’EFT pouvait améliorer la performance sportive de ceux-ci. En effet, il semblerait que cette méthode aide les sportifs à mieux gérer leur stress tout en améliorant leur concentration. Une autre étude est arrivée aux mêmes conclusions pour les footballeurs.</a:t>
            </a:r>
          </a:p>
          <a:p>
            <a:pPr algn="l"/>
            <a:r>
              <a:rPr lang="fr-FR" sz="2000" b="0" i="0" dirty="0">
                <a:solidFill>
                  <a:srgbClr val="5C6B7E"/>
                </a:solidFill>
                <a:effectLst/>
                <a:latin typeface="Open Sans" panose="020B0606030504020204" pitchFamily="34" charset="0"/>
              </a:rPr>
              <a:t>Enfin, certaines études ont démontré que l’EFT aider à préparer les sportifs mentalement en les aidant à augmenter leur confiance en eux et en réduisant leur trac.</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11</a:t>
            </a:fld>
            <a:endParaRPr lang="fr-FR" dirty="0"/>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041622" y="4941115"/>
            <a:ext cx="2150378" cy="1939427"/>
          </a:xfrm>
        </p:spPr>
      </p:pic>
    </p:spTree>
    <p:extLst>
      <p:ext uri="{BB962C8B-B14F-4D97-AF65-F5344CB8AC3E}">
        <p14:creationId xmlns:p14="http://schemas.microsoft.com/office/powerpoint/2010/main" val="330734471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1661021" y="1149292"/>
            <a:ext cx="8539992" cy="5142451"/>
          </a:xfrm>
        </p:spPr>
        <p:txBody>
          <a:bodyPr rtlCol="0">
            <a:noAutofit/>
          </a:bodyPr>
          <a:lstStyle/>
          <a:p>
            <a:r>
              <a:rPr lang="fr-FR" sz="2400" b="1" i="0" dirty="0">
                <a:solidFill>
                  <a:srgbClr val="333333"/>
                </a:solidFill>
                <a:effectLst/>
                <a:latin typeface="Open Sans" panose="020B0606030504020204" pitchFamily="34" charset="0"/>
              </a:rPr>
              <a:t>Quelques précautions</a:t>
            </a:r>
            <a:br>
              <a:rPr lang="fr-FR" sz="2000" b="0" i="0" dirty="0">
                <a:solidFill>
                  <a:srgbClr val="333333"/>
                </a:solidFill>
                <a:effectLst/>
                <a:latin typeface="Open Sans" panose="020B0606030504020204" pitchFamily="34" charset="0"/>
              </a:rPr>
            </a:br>
            <a:br>
              <a:rPr lang="fr-FR" sz="2000" b="0" i="0" dirty="0">
                <a:solidFill>
                  <a:srgbClr val="333333"/>
                </a:solidFill>
                <a:effectLst/>
                <a:latin typeface="Open Sans" panose="020B0606030504020204"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Même si les études s’intéressant à l’EFT </a:t>
            </a:r>
            <a:br>
              <a:rPr lang="fr-FR" sz="2000" b="0" i="0" dirty="0">
                <a:solidFill>
                  <a:srgbClr val="002060"/>
                </a:solidFill>
                <a:effectLst/>
                <a:latin typeface="Segoe UI Semibold" panose="020B0702040204020203" pitchFamily="34" charset="0"/>
                <a:cs typeface="Segoe UI Semibold" panose="020B0702040204020203"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montrent des résultats prometteurs, cette </a:t>
            </a:r>
            <a:br>
              <a:rPr lang="fr-FR" sz="2000" b="0" i="0" dirty="0">
                <a:solidFill>
                  <a:srgbClr val="002060"/>
                </a:solidFill>
                <a:effectLst/>
                <a:latin typeface="Segoe UI Semibold" panose="020B0702040204020203" pitchFamily="34" charset="0"/>
                <a:cs typeface="Segoe UI Semibold" panose="020B0702040204020203"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méthode ne doit pas être utilisé comme un</a:t>
            </a:r>
            <a:br>
              <a:rPr lang="fr-FR" sz="2000" b="0" i="0" dirty="0">
                <a:solidFill>
                  <a:srgbClr val="002060"/>
                </a:solidFill>
                <a:effectLst/>
                <a:latin typeface="Segoe UI Semibold" panose="020B0702040204020203" pitchFamily="34" charset="0"/>
                <a:cs typeface="Segoe UI Semibold" panose="020B0702040204020203"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accompagnement standard, mais plutôt </a:t>
            </a:r>
            <a:br>
              <a:rPr lang="fr-FR" sz="2000" b="0" i="0" dirty="0">
                <a:solidFill>
                  <a:srgbClr val="002060"/>
                </a:solidFill>
                <a:effectLst/>
                <a:latin typeface="Segoe UI Semibold" panose="020B0702040204020203" pitchFamily="34" charset="0"/>
                <a:cs typeface="Segoe UI Semibold" panose="020B0702040204020203"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comme une thérapie complémentaire à d’autres</a:t>
            </a:r>
            <a:br>
              <a:rPr lang="fr-FR" sz="2000" b="0" i="0" dirty="0">
                <a:solidFill>
                  <a:srgbClr val="002060"/>
                </a:solidFill>
                <a:effectLst/>
                <a:latin typeface="Segoe UI Semibold" panose="020B0702040204020203" pitchFamily="34" charset="0"/>
                <a:cs typeface="Segoe UI Semibold" panose="020B0702040204020203"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suivis tels que la thérapie </a:t>
            </a:r>
            <a:r>
              <a:rPr lang="fr-FR" sz="2000" b="0" i="0" dirty="0" err="1">
                <a:solidFill>
                  <a:srgbClr val="002060"/>
                </a:solidFill>
                <a:effectLst/>
                <a:latin typeface="Segoe UI Semibold" panose="020B0702040204020203" pitchFamily="34" charset="0"/>
                <a:cs typeface="Segoe UI Semibold" panose="020B0702040204020203" pitchFamily="34" charset="0"/>
              </a:rPr>
              <a:t>cognitivo</a:t>
            </a:r>
            <a:r>
              <a:rPr lang="fr-FR" sz="2000" b="0" i="0" dirty="0">
                <a:solidFill>
                  <a:srgbClr val="002060"/>
                </a:solidFill>
                <a:effectLst/>
                <a:latin typeface="Segoe UI Semibold" panose="020B0702040204020203" pitchFamily="34" charset="0"/>
                <a:cs typeface="Segoe UI Semibold" panose="020B0702040204020203" pitchFamily="34" charset="0"/>
              </a:rPr>
              <a:t>-comportementale</a:t>
            </a:r>
            <a:br>
              <a:rPr lang="fr-FR" sz="2000" b="0" i="0" dirty="0">
                <a:solidFill>
                  <a:srgbClr val="002060"/>
                </a:solidFill>
                <a:effectLst/>
                <a:latin typeface="Segoe UI Semibold" panose="020B0702040204020203" pitchFamily="34" charset="0"/>
                <a:cs typeface="Segoe UI Semibold" panose="020B0702040204020203"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pour les personnes souffrant de problèmes de santé</a:t>
            </a:r>
            <a:br>
              <a:rPr lang="fr-FR" sz="2000" b="0" i="0" dirty="0">
                <a:solidFill>
                  <a:srgbClr val="002060"/>
                </a:solidFill>
                <a:effectLst/>
                <a:latin typeface="Segoe UI Semibold" panose="020B0702040204020203" pitchFamily="34" charset="0"/>
                <a:cs typeface="Segoe UI Semibold" panose="020B0702040204020203"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mentale.</a:t>
            </a:r>
            <a:br>
              <a:rPr lang="fr-FR" sz="2000" b="0" i="0" dirty="0">
                <a:solidFill>
                  <a:srgbClr val="5C6B7E"/>
                </a:solidFill>
                <a:effectLst/>
                <a:latin typeface="Segoe UI Semibold" panose="020B0702040204020203" pitchFamily="34" charset="0"/>
                <a:cs typeface="Segoe UI Semibold" panose="020B0702040204020203" pitchFamily="34" charset="0"/>
              </a:rPr>
            </a:br>
            <a:br>
              <a:rPr lang="fr-FR" sz="2000" b="0" i="0" dirty="0">
                <a:solidFill>
                  <a:srgbClr val="5C6B7E"/>
                </a:solidFill>
                <a:effectLst/>
                <a:latin typeface="Segoe UI Semibold" panose="020B0702040204020203" pitchFamily="34" charset="0"/>
                <a:cs typeface="Segoe UI Semibold" panose="020B0702040204020203" pitchFamily="34" charset="0"/>
              </a:rPr>
            </a:br>
            <a:r>
              <a:rPr lang="fr-FR" sz="2000" b="0" i="0" dirty="0">
                <a:solidFill>
                  <a:srgbClr val="002060"/>
                </a:solidFill>
                <a:effectLst/>
                <a:latin typeface="Segoe UI Semibold" panose="020B0702040204020203" pitchFamily="34" charset="0"/>
                <a:cs typeface="Segoe UI Semibold" panose="020B0702040204020203" pitchFamily="34" charset="0"/>
              </a:rPr>
              <a:t>La meilleure manière d’utiliser l’EFT est donc de l’ajouter à un mode de vie déjà sain, qui intègre une alimentation équilibrée, du sport, un suivi psychologique, des méthodes qui luttent contre le stress (comme la méditation), et si nécessaire, des médicaments.</a:t>
            </a:r>
          </a:p>
        </p:txBody>
      </p:sp>
      <p:sp>
        <p:nvSpPr>
          <p:cNvPr id="3" name="Espace réservé du numéro de diapositive 6">
            <a:extLst>
              <a:ext uri="{FF2B5EF4-FFF2-40B4-BE49-F238E27FC236}">
                <a16:creationId xmlns:a16="http://schemas.microsoft.com/office/drawing/2014/main" id="{23706F80-FA79-D59B-7D21-AEA7F66CA892}"/>
              </a:ext>
            </a:extLst>
          </p:cNvPr>
          <p:cNvSpPr txBox="1">
            <a:spLocks/>
          </p:cNvSpPr>
          <p:nvPr/>
        </p:nvSpPr>
        <p:spPr>
          <a:xfrm>
            <a:off x="971550" y="6332220"/>
            <a:ext cx="523240" cy="247651"/>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fr-FR" sz="1100" smtClean="0">
                <a:solidFill>
                  <a:schemeClr val="bg1"/>
                </a:solidFill>
              </a:rPr>
              <a:pPr/>
              <a:t>12</a:t>
            </a:fld>
            <a:endParaRPr lang="fr-FR" sz="1100" dirty="0">
              <a:solidFill>
                <a:schemeClr val="bg1"/>
              </a:solidFill>
            </a:endParaRPr>
          </a:p>
        </p:txBody>
      </p:sp>
      <p:sp>
        <p:nvSpPr>
          <p:cNvPr id="4" name="Espace réservé du pied de page 5">
            <a:extLst>
              <a:ext uri="{FF2B5EF4-FFF2-40B4-BE49-F238E27FC236}">
                <a16:creationId xmlns:a16="http://schemas.microsoft.com/office/drawing/2014/main" id="{5FA785FF-EA83-E7D4-8086-B8CECCBEE094}"/>
              </a:ext>
            </a:extLst>
          </p:cNvPr>
          <p:cNvSpPr txBox="1">
            <a:spLocks/>
          </p:cNvSpPr>
          <p:nvPr/>
        </p:nvSpPr>
        <p:spPr>
          <a:xfrm>
            <a:off x="1494790" y="6332220"/>
            <a:ext cx="1497330" cy="247651"/>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00" b="1">
                <a:solidFill>
                  <a:schemeClr val="bg1"/>
                </a:solidFill>
              </a:rPr>
              <a:t>ARENAS Alexandre</a:t>
            </a:r>
            <a:endParaRPr lang="fr-FR" sz="1100" b="1" dirty="0">
              <a:solidFill>
                <a:schemeClr val="bg1"/>
              </a:solidFill>
            </a:endParaRPr>
          </a:p>
        </p:txBody>
      </p:sp>
      <p:sp>
        <p:nvSpPr>
          <p:cNvPr id="5" name="Espace réservé de la date 4">
            <a:extLst>
              <a:ext uri="{FF2B5EF4-FFF2-40B4-BE49-F238E27FC236}">
                <a16:creationId xmlns:a16="http://schemas.microsoft.com/office/drawing/2014/main" id="{3CB27C52-0113-0271-38EB-B43A0674EE24}"/>
              </a:ext>
            </a:extLst>
          </p:cNvPr>
          <p:cNvSpPr txBox="1">
            <a:spLocks/>
          </p:cNvSpPr>
          <p:nvPr/>
        </p:nvSpPr>
        <p:spPr>
          <a:xfrm>
            <a:off x="2992120" y="6332220"/>
            <a:ext cx="1313180" cy="247651"/>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50CD6-4086-4F74-BE9D-7473625CEF13}" type="datetime4">
              <a:rPr lang="fr-FR" sz="1100" smtClean="0">
                <a:solidFill>
                  <a:schemeClr val="bg1"/>
                </a:solidFill>
              </a:rPr>
              <a:pPr/>
              <a:t>22 mars 2023</a:t>
            </a:fld>
            <a:endParaRPr lang="fr-FR" sz="1100">
              <a:solidFill>
                <a:schemeClr val="bg1"/>
              </a:solidFill>
            </a:endParaRPr>
          </a:p>
        </p:txBody>
      </p:sp>
    </p:spTree>
    <p:extLst>
      <p:ext uri="{BB962C8B-B14F-4D97-AF65-F5344CB8AC3E}">
        <p14:creationId xmlns:p14="http://schemas.microsoft.com/office/powerpoint/2010/main" val="4206035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50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796955" y="879063"/>
            <a:ext cx="10167456" cy="823902"/>
          </a:xfrm>
        </p:spPr>
        <p:txBody>
          <a:bodyPr rtlCol="0">
            <a:noAutofit/>
          </a:bodyPr>
          <a:lstStyle/>
          <a:p>
            <a:pPr algn="l"/>
            <a:r>
              <a:rPr lang="fr-FR" sz="4000" b="1" i="1" dirty="0">
                <a:solidFill>
                  <a:srgbClr val="1B1F19"/>
                </a:solidFill>
                <a:effectLst/>
                <a:latin typeface="Montserrat" panose="00000500000000000000" pitchFamily="2" charset="0"/>
              </a:rPr>
              <a:t>Découvrir l'EFT (</a:t>
            </a:r>
            <a:r>
              <a:rPr lang="fr-FR" sz="4000" b="1" i="1" dirty="0" err="1">
                <a:solidFill>
                  <a:srgbClr val="1B1F19"/>
                </a:solidFill>
                <a:effectLst/>
                <a:latin typeface="Montserrat" panose="00000500000000000000" pitchFamily="2" charset="0"/>
              </a:rPr>
              <a:t>Emotional</a:t>
            </a:r>
            <a:r>
              <a:rPr lang="fr-FR" sz="4000" b="1" i="1" dirty="0">
                <a:solidFill>
                  <a:srgbClr val="1B1F19"/>
                </a:solidFill>
                <a:effectLst/>
                <a:latin typeface="Montserrat" panose="00000500000000000000" pitchFamily="2" charset="0"/>
              </a:rPr>
              <a:t> Freedom Techniques)</a:t>
            </a:r>
            <a:r>
              <a:rPr lang="fr-FR" sz="4000" b="1" i="0" dirty="0">
                <a:solidFill>
                  <a:srgbClr val="1B1F19"/>
                </a:solidFill>
                <a:effectLst/>
                <a:latin typeface="Montserrat" panose="00000500000000000000" pitchFamily="2" charset="0"/>
              </a:rPr>
              <a:t>.</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08283" y="2129973"/>
            <a:ext cx="9944800" cy="3848964"/>
          </a:xfrm>
        </p:spPr>
        <p:txBody>
          <a:bodyPr rtlCol="0"/>
          <a:lstStyle/>
          <a:p>
            <a:pPr algn="just"/>
            <a:r>
              <a:rPr lang="en-US" sz="1400" b="1" i="0" dirty="0">
                <a:solidFill>
                  <a:srgbClr val="1B1F19"/>
                </a:solidFill>
                <a:effectLst/>
                <a:latin typeface="Montserrat" panose="00000500000000000000" pitchFamily="2" charset="0"/>
              </a:rPr>
              <a:t>Craig, G. (2012). Le Manuel </a:t>
            </a:r>
            <a:r>
              <a:rPr lang="en-US" sz="1400" b="1" i="0" dirty="0" err="1">
                <a:solidFill>
                  <a:srgbClr val="1B1F19"/>
                </a:solidFill>
                <a:effectLst/>
                <a:latin typeface="Montserrat" panose="00000500000000000000" pitchFamily="2" charset="0"/>
              </a:rPr>
              <a:t>d’EFT</a:t>
            </a:r>
            <a:r>
              <a:rPr lang="en-US" sz="1400" b="1" i="0" dirty="0">
                <a:solidFill>
                  <a:srgbClr val="1B1F19"/>
                </a:solidFill>
                <a:effectLst/>
                <a:latin typeface="Montserrat" panose="00000500000000000000" pitchFamily="2" charset="0"/>
              </a:rPr>
              <a:t>. </a:t>
            </a:r>
          </a:p>
          <a:p>
            <a:pPr algn="just"/>
            <a:r>
              <a:rPr lang="en-US" sz="1400" b="1" i="0" dirty="0" err="1">
                <a:solidFill>
                  <a:srgbClr val="00B050"/>
                </a:solidFill>
                <a:effectLst/>
                <a:latin typeface="Montserrat" panose="00000500000000000000" pitchFamily="2" charset="0"/>
              </a:rPr>
              <a:t>Boath</a:t>
            </a:r>
            <a:r>
              <a:rPr lang="en-US" sz="1400" b="1" i="0" dirty="0">
                <a:solidFill>
                  <a:srgbClr val="00B050"/>
                </a:solidFill>
                <a:effectLst/>
                <a:latin typeface="Montserrat" panose="00000500000000000000" pitchFamily="2" charset="0"/>
              </a:rPr>
              <a:t>, E., Stewart, A., &amp; </a:t>
            </a:r>
            <a:r>
              <a:rPr lang="en-US" sz="1400" b="1" i="0" dirty="0" err="1">
                <a:solidFill>
                  <a:srgbClr val="00B050"/>
                </a:solidFill>
                <a:effectLst/>
                <a:latin typeface="Montserrat" panose="00000500000000000000" pitchFamily="2" charset="0"/>
              </a:rPr>
              <a:t>Carryer</a:t>
            </a:r>
            <a:r>
              <a:rPr lang="en-US" sz="1400" b="1" i="0" dirty="0">
                <a:solidFill>
                  <a:srgbClr val="00B050"/>
                </a:solidFill>
                <a:effectLst/>
                <a:latin typeface="Montserrat" panose="00000500000000000000" pitchFamily="2" charset="0"/>
              </a:rPr>
              <a:t>, A. (2013). Tapping for success: A pilot study to explore if emotional freedom techniques (EFT) can reduce anxiety and enhance academic performance in university students. </a:t>
            </a:r>
            <a:r>
              <a:rPr lang="en-US" sz="1400" b="1" i="1" dirty="0">
                <a:solidFill>
                  <a:srgbClr val="00B050"/>
                </a:solidFill>
                <a:effectLst/>
                <a:latin typeface="Montserrat" panose="00000500000000000000" pitchFamily="2" charset="0"/>
              </a:rPr>
              <a:t>Innovative Practice in Higher Education</a:t>
            </a:r>
            <a:r>
              <a:rPr lang="en-US" sz="1400" b="1" i="0" dirty="0">
                <a:solidFill>
                  <a:srgbClr val="00B050"/>
                </a:solidFill>
                <a:effectLst/>
                <a:latin typeface="Montserrat" panose="00000500000000000000" pitchFamily="2" charset="0"/>
              </a:rPr>
              <a:t>, </a:t>
            </a:r>
            <a:r>
              <a:rPr lang="en-US" sz="1400" b="1" i="1" dirty="0">
                <a:solidFill>
                  <a:srgbClr val="00B050"/>
                </a:solidFill>
                <a:latin typeface="Montserrat" panose="00000500000000000000" pitchFamily="2" charset="0"/>
              </a:rPr>
              <a:t>1</a:t>
            </a:r>
            <a:r>
              <a:rPr lang="en-US" sz="1400" b="1" i="0" dirty="0">
                <a:solidFill>
                  <a:srgbClr val="00B050"/>
                </a:solidFill>
                <a:effectLst/>
                <a:latin typeface="Montserrat" panose="00000500000000000000" pitchFamily="2" charset="0"/>
              </a:rPr>
              <a:t>. </a:t>
            </a:r>
          </a:p>
          <a:p>
            <a:pPr algn="just"/>
            <a:r>
              <a:rPr lang="en-US" sz="1400" b="1" i="0" dirty="0" err="1">
                <a:solidFill>
                  <a:srgbClr val="1B1F19"/>
                </a:solidFill>
                <a:effectLst/>
                <a:latin typeface="Montserrat" panose="00000500000000000000" pitchFamily="2" charset="0"/>
              </a:rPr>
              <a:t>Brattberg</a:t>
            </a:r>
            <a:r>
              <a:rPr lang="en-US" sz="1400" b="1" i="0" dirty="0">
                <a:solidFill>
                  <a:srgbClr val="1B1F19"/>
                </a:solidFill>
                <a:effectLst/>
                <a:latin typeface="Montserrat" panose="00000500000000000000" pitchFamily="2" charset="0"/>
              </a:rPr>
              <a:t>, G. (2008). Self-administered EFT (Emotional Freedom Techniques) in individuals with fibromyalgia: a randomized trial. </a:t>
            </a:r>
            <a:r>
              <a:rPr lang="en-US" sz="1400" b="1" i="1" dirty="0">
                <a:solidFill>
                  <a:srgbClr val="1B1F19"/>
                </a:solidFill>
                <a:effectLst/>
                <a:latin typeface="Montserrat" panose="00000500000000000000" pitchFamily="2" charset="0"/>
              </a:rPr>
              <a:t>Integrative Medicine</a:t>
            </a:r>
            <a:r>
              <a:rPr lang="en-US" sz="1400" b="1" i="0" dirty="0">
                <a:solidFill>
                  <a:srgbClr val="1B1F19"/>
                </a:solidFill>
                <a:effectLst/>
                <a:latin typeface="Montserrat" panose="00000500000000000000" pitchFamily="2" charset="0"/>
              </a:rPr>
              <a:t>, </a:t>
            </a:r>
            <a:r>
              <a:rPr lang="en-US" sz="1400" b="1" i="1" dirty="0">
                <a:solidFill>
                  <a:srgbClr val="1B1F19"/>
                </a:solidFill>
                <a:effectLst/>
                <a:latin typeface="Montserrat" panose="00000500000000000000" pitchFamily="2" charset="0"/>
              </a:rPr>
              <a:t>7</a:t>
            </a:r>
            <a:r>
              <a:rPr lang="en-US" sz="1400" b="1" i="0" dirty="0">
                <a:solidFill>
                  <a:srgbClr val="1B1F19"/>
                </a:solidFill>
                <a:effectLst/>
                <a:latin typeface="Montserrat" panose="00000500000000000000" pitchFamily="2" charset="0"/>
              </a:rPr>
              <a:t>(4), 30-35. </a:t>
            </a:r>
          </a:p>
          <a:p>
            <a:pPr algn="just"/>
            <a:r>
              <a:rPr lang="en-US" sz="1400" b="1" i="0" dirty="0">
                <a:solidFill>
                  <a:srgbClr val="00B050"/>
                </a:solidFill>
                <a:effectLst/>
                <a:latin typeface="Montserrat" panose="00000500000000000000" pitchFamily="2" charset="0"/>
              </a:rPr>
              <a:t>Wells, S., Polglase, K., Andrews, H. B., Carrington, P., &amp; Baker, A. H. (2003). Evaluation of a meridian‐based intervention, Emotional Freedom Techniques (EFT), for reducing specific phobias of small animals. </a:t>
            </a:r>
            <a:r>
              <a:rPr lang="en-US" sz="1400" b="1" i="1" dirty="0">
                <a:solidFill>
                  <a:srgbClr val="00B050"/>
                </a:solidFill>
                <a:effectLst/>
                <a:latin typeface="Montserrat" panose="00000500000000000000" pitchFamily="2" charset="0"/>
              </a:rPr>
              <a:t>Journal of Clinical Psychology</a:t>
            </a:r>
            <a:r>
              <a:rPr lang="en-US" sz="1400" b="1" i="0" dirty="0">
                <a:solidFill>
                  <a:srgbClr val="00B050"/>
                </a:solidFill>
                <a:effectLst/>
                <a:latin typeface="Montserrat" panose="00000500000000000000" pitchFamily="2" charset="0"/>
              </a:rPr>
              <a:t>, </a:t>
            </a:r>
            <a:r>
              <a:rPr lang="en-US" sz="1400" b="1" i="1" dirty="0">
                <a:solidFill>
                  <a:srgbClr val="00B050"/>
                </a:solidFill>
                <a:effectLst/>
                <a:latin typeface="Montserrat" panose="00000500000000000000" pitchFamily="2" charset="0"/>
              </a:rPr>
              <a:t>59</a:t>
            </a:r>
            <a:r>
              <a:rPr lang="en-US" sz="1400" b="1" i="0" dirty="0">
                <a:solidFill>
                  <a:srgbClr val="00B050"/>
                </a:solidFill>
                <a:effectLst/>
                <a:latin typeface="Montserrat" panose="00000500000000000000" pitchFamily="2" charset="0"/>
              </a:rPr>
              <a:t>(9), 943-966</a:t>
            </a:r>
            <a:r>
              <a:rPr lang="en-US" sz="1400" b="0" i="0" dirty="0">
                <a:solidFill>
                  <a:srgbClr val="00B050"/>
                </a:solidFill>
                <a:effectLst/>
                <a:latin typeface="Montserrat" panose="00000500000000000000" pitchFamily="2" charset="0"/>
              </a:rPr>
              <a:t>. </a:t>
            </a:r>
          </a:p>
          <a:p>
            <a:pPr algn="just"/>
            <a:r>
              <a:rPr lang="en-US" sz="1400" b="1" i="0" dirty="0">
                <a:solidFill>
                  <a:srgbClr val="1B1F19"/>
                </a:solidFill>
                <a:effectLst/>
                <a:latin typeface="Montserrat" panose="00000500000000000000" pitchFamily="2" charset="0"/>
              </a:rPr>
              <a:t>Church, D. (2010). The treatment of combat trauma in veterans using EFT (Emotional Freedom Techniques): A pilot protocol. </a:t>
            </a:r>
            <a:r>
              <a:rPr lang="en-US" sz="1400" b="1" i="1" dirty="0">
                <a:solidFill>
                  <a:srgbClr val="1B1F19"/>
                </a:solidFill>
                <a:effectLst/>
                <a:latin typeface="Montserrat" panose="00000500000000000000" pitchFamily="2" charset="0"/>
              </a:rPr>
              <a:t>Traumatology</a:t>
            </a:r>
            <a:r>
              <a:rPr lang="en-US" sz="1400" b="1" i="0" dirty="0">
                <a:solidFill>
                  <a:srgbClr val="1B1F19"/>
                </a:solidFill>
                <a:effectLst/>
                <a:latin typeface="Montserrat" panose="00000500000000000000" pitchFamily="2" charset="0"/>
              </a:rPr>
              <a:t>, </a:t>
            </a:r>
            <a:r>
              <a:rPr lang="en-US" sz="1400" b="1" i="1" dirty="0">
                <a:solidFill>
                  <a:srgbClr val="1B1F19"/>
                </a:solidFill>
                <a:effectLst/>
                <a:latin typeface="Montserrat" panose="00000500000000000000" pitchFamily="2" charset="0"/>
              </a:rPr>
              <a:t>16</a:t>
            </a:r>
            <a:r>
              <a:rPr lang="en-US" sz="1400" b="1" i="0" dirty="0">
                <a:solidFill>
                  <a:srgbClr val="1B1F19"/>
                </a:solidFill>
                <a:effectLst/>
                <a:latin typeface="Montserrat" panose="00000500000000000000" pitchFamily="2" charset="0"/>
              </a:rPr>
              <a:t>(1), 55. </a:t>
            </a:r>
          </a:p>
          <a:p>
            <a:pPr algn="just"/>
            <a:r>
              <a:rPr lang="en-US" sz="1400" b="1" i="0" dirty="0" err="1">
                <a:solidFill>
                  <a:srgbClr val="00B050"/>
                </a:solidFill>
                <a:effectLst/>
                <a:latin typeface="Montserrat" panose="00000500000000000000" pitchFamily="2" charset="0"/>
              </a:rPr>
              <a:t>Bougea</a:t>
            </a:r>
            <a:r>
              <a:rPr lang="en-US" sz="1400" b="1" i="0" dirty="0">
                <a:solidFill>
                  <a:srgbClr val="00B050"/>
                </a:solidFill>
                <a:effectLst/>
                <a:latin typeface="Montserrat" panose="00000500000000000000" pitchFamily="2" charset="0"/>
              </a:rPr>
              <a:t>, A. M., </a:t>
            </a:r>
            <a:r>
              <a:rPr lang="en-US" sz="1400" b="1" i="0" dirty="0" err="1">
                <a:solidFill>
                  <a:srgbClr val="00B050"/>
                </a:solidFill>
                <a:effectLst/>
                <a:latin typeface="Montserrat" panose="00000500000000000000" pitchFamily="2" charset="0"/>
              </a:rPr>
              <a:t>Spandideas</a:t>
            </a:r>
            <a:r>
              <a:rPr lang="en-US" sz="1400" b="1" i="0" dirty="0">
                <a:solidFill>
                  <a:srgbClr val="00B050"/>
                </a:solidFill>
                <a:effectLst/>
                <a:latin typeface="Montserrat" panose="00000500000000000000" pitchFamily="2" charset="0"/>
              </a:rPr>
              <a:t>, N., </a:t>
            </a:r>
            <a:r>
              <a:rPr lang="en-US" sz="1400" b="1" i="0" dirty="0" err="1">
                <a:solidFill>
                  <a:srgbClr val="00B050"/>
                </a:solidFill>
                <a:effectLst/>
                <a:latin typeface="Montserrat" panose="00000500000000000000" pitchFamily="2" charset="0"/>
              </a:rPr>
              <a:t>Alexopoulos</a:t>
            </a:r>
            <a:r>
              <a:rPr lang="en-US" sz="1400" b="1" i="0" dirty="0">
                <a:solidFill>
                  <a:srgbClr val="00B050"/>
                </a:solidFill>
                <a:effectLst/>
                <a:latin typeface="Montserrat" panose="00000500000000000000" pitchFamily="2" charset="0"/>
              </a:rPr>
              <a:t>, E. C., </a:t>
            </a:r>
            <a:r>
              <a:rPr lang="en-US" sz="1400" b="1" i="0" dirty="0" err="1">
                <a:solidFill>
                  <a:srgbClr val="00B050"/>
                </a:solidFill>
                <a:effectLst/>
                <a:latin typeface="Montserrat" panose="00000500000000000000" pitchFamily="2" charset="0"/>
              </a:rPr>
              <a:t>Thomaides</a:t>
            </a:r>
            <a:r>
              <a:rPr lang="en-US" sz="1400" b="1" i="0" dirty="0">
                <a:solidFill>
                  <a:srgbClr val="00B050"/>
                </a:solidFill>
                <a:effectLst/>
                <a:latin typeface="Montserrat" panose="00000500000000000000" pitchFamily="2" charset="0"/>
              </a:rPr>
              <a:t>, T., </a:t>
            </a:r>
            <a:r>
              <a:rPr lang="en-US" sz="1400" b="1" i="0" dirty="0" err="1">
                <a:solidFill>
                  <a:srgbClr val="00B050"/>
                </a:solidFill>
                <a:effectLst/>
                <a:latin typeface="Montserrat" panose="00000500000000000000" pitchFamily="2" charset="0"/>
              </a:rPr>
              <a:t>Chrousos</a:t>
            </a:r>
            <a:r>
              <a:rPr lang="en-US" sz="1400" b="1" i="0" dirty="0">
                <a:solidFill>
                  <a:srgbClr val="00B050"/>
                </a:solidFill>
                <a:effectLst/>
                <a:latin typeface="Montserrat" panose="00000500000000000000" pitchFamily="2" charset="0"/>
              </a:rPr>
              <a:t>, G. P., &amp; </a:t>
            </a:r>
            <a:r>
              <a:rPr lang="en-US" sz="1400" b="1" i="0" dirty="0" err="1">
                <a:solidFill>
                  <a:srgbClr val="00B050"/>
                </a:solidFill>
                <a:effectLst/>
                <a:latin typeface="Montserrat" panose="00000500000000000000" pitchFamily="2" charset="0"/>
              </a:rPr>
              <a:t>Darviri</a:t>
            </a:r>
            <a:r>
              <a:rPr lang="en-US" sz="1400" b="1" i="0" dirty="0">
                <a:solidFill>
                  <a:srgbClr val="00B050"/>
                </a:solidFill>
                <a:effectLst/>
                <a:latin typeface="Montserrat" panose="00000500000000000000" pitchFamily="2" charset="0"/>
              </a:rPr>
              <a:t>, C. (2013). Effect of the emotional freedom technique on perceived stress, quality of life, and cortisol salivary levels in tension-type headache sufferers: a randomized controlled trial. </a:t>
            </a:r>
            <a:r>
              <a:rPr lang="en-US" sz="1400" b="1" i="1" dirty="0">
                <a:solidFill>
                  <a:srgbClr val="00B050"/>
                </a:solidFill>
                <a:effectLst/>
                <a:latin typeface="Montserrat" panose="00000500000000000000" pitchFamily="2" charset="0"/>
              </a:rPr>
              <a:t>Explore: The Journal of Science and Healing</a:t>
            </a:r>
            <a:r>
              <a:rPr lang="en-US" sz="1400" b="1" i="0" dirty="0">
                <a:solidFill>
                  <a:srgbClr val="00B050"/>
                </a:solidFill>
                <a:effectLst/>
                <a:latin typeface="Montserrat" panose="00000500000000000000" pitchFamily="2" charset="0"/>
              </a:rPr>
              <a:t>, </a:t>
            </a:r>
            <a:r>
              <a:rPr lang="en-US" sz="1400" b="1" i="1" dirty="0">
                <a:solidFill>
                  <a:srgbClr val="00B050"/>
                </a:solidFill>
                <a:effectLst/>
                <a:latin typeface="Montserrat" panose="00000500000000000000" pitchFamily="2" charset="0"/>
              </a:rPr>
              <a:t>9</a:t>
            </a:r>
            <a:r>
              <a:rPr lang="en-US" sz="1400" b="1" i="0" dirty="0">
                <a:solidFill>
                  <a:srgbClr val="00B050"/>
                </a:solidFill>
                <a:effectLst/>
                <a:latin typeface="Montserrat" panose="00000500000000000000" pitchFamily="2" charset="0"/>
              </a:rPr>
              <a:t>(2), 91-99.</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13</a:t>
            </a:fld>
            <a:endParaRPr lang="fr-FR" dirty="0"/>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dirty="0"/>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964410" y="5773379"/>
            <a:ext cx="1227589" cy="1107163"/>
          </a:xfrm>
        </p:spPr>
      </p:pic>
    </p:spTree>
    <p:extLst>
      <p:ext uri="{BB962C8B-B14F-4D97-AF65-F5344CB8AC3E}">
        <p14:creationId xmlns:p14="http://schemas.microsoft.com/office/powerpoint/2010/main" val="1356984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22DF8-59D4-D94D-8ED9-F2F319899DBF}"/>
              </a:ext>
            </a:extLst>
          </p:cNvPr>
          <p:cNvSpPr>
            <a:spLocks noGrp="1"/>
          </p:cNvSpPr>
          <p:nvPr>
            <p:ph type="title"/>
          </p:nvPr>
        </p:nvSpPr>
        <p:spPr/>
        <p:txBody>
          <a:bodyPr rtlCol="0">
            <a:normAutofit fontScale="90000"/>
          </a:bodyPr>
          <a:lstStyle/>
          <a:p>
            <a:pPr rtl="0"/>
            <a:br>
              <a:rPr lang="fr-FR" dirty="0"/>
            </a:br>
            <a:r>
              <a:rPr lang="fr-FR" dirty="0"/>
              <a:t>sources</a:t>
            </a:r>
          </a:p>
        </p:txBody>
      </p:sp>
      <p:sp>
        <p:nvSpPr>
          <p:cNvPr id="45" name="Espace réservé du texte 44">
            <a:extLst>
              <a:ext uri="{FF2B5EF4-FFF2-40B4-BE49-F238E27FC236}">
                <a16:creationId xmlns:a16="http://schemas.microsoft.com/office/drawing/2014/main" id="{803A1E73-C790-447A-974F-B3ADB50149F7}"/>
              </a:ext>
            </a:extLst>
          </p:cNvPr>
          <p:cNvSpPr>
            <a:spLocks noGrp="1"/>
          </p:cNvSpPr>
          <p:nvPr>
            <p:ph type="body" sz="quarter" idx="12"/>
          </p:nvPr>
        </p:nvSpPr>
        <p:spPr>
          <a:xfrm>
            <a:off x="952499" y="2286000"/>
            <a:ext cx="8132777" cy="315915"/>
          </a:xfrm>
        </p:spPr>
        <p:txBody>
          <a:bodyPr rtlCol="0"/>
          <a:lstStyle/>
          <a:p>
            <a:pPr rtl="0"/>
            <a:r>
              <a:rPr lang="fr-FR" dirty="0"/>
              <a:t>https://www.therapeutes.com/ma-sante/eft-bienfaits</a:t>
            </a:r>
          </a:p>
        </p:txBody>
      </p:sp>
      <p:sp>
        <p:nvSpPr>
          <p:cNvPr id="47" name="Espace réservé du texte 46">
            <a:extLst>
              <a:ext uri="{FF2B5EF4-FFF2-40B4-BE49-F238E27FC236}">
                <a16:creationId xmlns:a16="http://schemas.microsoft.com/office/drawing/2014/main" id="{DDA232CE-EB44-41DD-920C-AEDD5C33D2A5}"/>
              </a:ext>
            </a:extLst>
          </p:cNvPr>
          <p:cNvSpPr>
            <a:spLocks noGrp="1"/>
          </p:cNvSpPr>
          <p:nvPr>
            <p:ph type="body" sz="quarter" idx="14"/>
          </p:nvPr>
        </p:nvSpPr>
        <p:spPr>
          <a:xfrm>
            <a:off x="971550" y="2793818"/>
            <a:ext cx="4838700" cy="315915"/>
          </a:xfrm>
        </p:spPr>
        <p:txBody>
          <a:bodyPr rtlCol="0"/>
          <a:lstStyle/>
          <a:p>
            <a:pPr rtl="0"/>
            <a:r>
              <a:rPr lang="fr-FR" dirty="0"/>
              <a:t>https://www.medoucine.com/pratiques/eft</a:t>
            </a:r>
          </a:p>
        </p:txBody>
      </p:sp>
      <p:sp>
        <p:nvSpPr>
          <p:cNvPr id="5" name="Espace réservé du numéro de diapositive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fr-FR" smtClean="0"/>
              <a:pPr rtl="0"/>
              <a:t>14</a:t>
            </a:fld>
            <a:endParaRPr lang="fr-FR"/>
          </a:p>
        </p:txBody>
      </p:sp>
      <p:sp>
        <p:nvSpPr>
          <p:cNvPr id="4" name="Espace réservé du pied de page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rtlCol="0"/>
          <a:lstStyle/>
          <a:p>
            <a:pPr rtl="0"/>
            <a:r>
              <a:rPr lang="fr-FR" dirty="0"/>
              <a:t>ARENAS Alexandre</a:t>
            </a:r>
          </a:p>
        </p:txBody>
      </p:sp>
      <p:sp>
        <p:nvSpPr>
          <p:cNvPr id="3" name="Espace réservé de la date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rtlCol="0"/>
          <a:lstStyle/>
          <a:p>
            <a:pPr rtl="0"/>
            <a:fld id="{96012727-D5AB-4EAD-B29A-A79D263D6E35}" type="datetime4">
              <a:rPr lang="fr-FR" smtClean="0"/>
              <a:t>22 mars 2023</a:t>
            </a:fld>
            <a:endParaRPr lang="fr-FR"/>
          </a:p>
        </p:txBody>
      </p:sp>
      <p:sp>
        <p:nvSpPr>
          <p:cNvPr id="23" name="ZoneTexte 22">
            <a:extLst>
              <a:ext uri="{FF2B5EF4-FFF2-40B4-BE49-F238E27FC236}">
                <a16:creationId xmlns:a16="http://schemas.microsoft.com/office/drawing/2014/main" id="{C72BDE21-F65A-2084-2865-C6C80FCE0A30}"/>
              </a:ext>
            </a:extLst>
          </p:cNvPr>
          <p:cNvSpPr txBox="1"/>
          <p:nvPr/>
        </p:nvSpPr>
        <p:spPr>
          <a:xfrm>
            <a:off x="952499" y="3280399"/>
            <a:ext cx="6098796" cy="369332"/>
          </a:xfrm>
          <a:prstGeom prst="rect">
            <a:avLst/>
          </a:prstGeom>
          <a:noFill/>
        </p:spPr>
        <p:txBody>
          <a:bodyPr wrap="square">
            <a:spAutoFit/>
          </a:bodyPr>
          <a:lstStyle/>
          <a:p>
            <a:r>
              <a:rPr lang="fr-FR" dirty="0">
                <a:solidFill>
                  <a:schemeClr val="tx2"/>
                </a:solidFill>
                <a:latin typeface="+mj-lt"/>
              </a:rPr>
              <a:t>https://technique-eft.com/decouvrir-eft.html</a:t>
            </a:r>
          </a:p>
        </p:txBody>
      </p:sp>
      <p:sp>
        <p:nvSpPr>
          <p:cNvPr id="6" name="ZoneTexte 5">
            <a:extLst>
              <a:ext uri="{FF2B5EF4-FFF2-40B4-BE49-F238E27FC236}">
                <a16:creationId xmlns:a16="http://schemas.microsoft.com/office/drawing/2014/main" id="{D84963D1-8272-512C-C135-D2E8A6BC1FD5}"/>
              </a:ext>
            </a:extLst>
          </p:cNvPr>
          <p:cNvSpPr txBox="1"/>
          <p:nvPr/>
        </p:nvSpPr>
        <p:spPr>
          <a:xfrm>
            <a:off x="971550" y="4806309"/>
            <a:ext cx="9598578" cy="369332"/>
          </a:xfrm>
          <a:prstGeom prst="rect">
            <a:avLst/>
          </a:prstGeom>
          <a:noFill/>
        </p:spPr>
        <p:txBody>
          <a:bodyPr wrap="square">
            <a:spAutoFit/>
          </a:bodyPr>
          <a:lstStyle/>
          <a:p>
            <a:r>
              <a:rPr lang="fr-FR" dirty="0">
                <a:solidFill>
                  <a:schemeClr val="bg1"/>
                </a:solidFill>
                <a:latin typeface="+mj-lt"/>
              </a:rPr>
              <a:t>A visiter : </a:t>
            </a:r>
            <a:r>
              <a:rPr lang="fr-FR" dirty="0">
                <a:solidFill>
                  <a:schemeClr val="tx2"/>
                </a:solidFill>
                <a:latin typeface="+mj-lt"/>
              </a:rPr>
              <a:t>https://norahajeb.com/decouvrez-points-eft-signification/</a:t>
            </a:r>
          </a:p>
        </p:txBody>
      </p:sp>
    </p:spTree>
    <p:extLst>
      <p:ext uri="{BB962C8B-B14F-4D97-AF65-F5344CB8AC3E}">
        <p14:creationId xmlns:p14="http://schemas.microsoft.com/office/powerpoint/2010/main" val="643842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normAutofit fontScale="90000"/>
          </a:bodyPr>
          <a:lstStyle/>
          <a:p>
            <a:pPr rtl="0"/>
            <a:r>
              <a:rPr lang="fr-FR" dirty="0"/>
              <a:t>Découverte de l’EFT</a:t>
            </a:r>
          </a:p>
        </p:txBody>
      </p:sp>
      <p:sp>
        <p:nvSpPr>
          <p:cNvPr id="4" name="Espace réservé du texte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799"/>
            <a:ext cx="2352762" cy="1219201"/>
          </a:xfrm>
        </p:spPr>
        <p:txBody>
          <a:bodyPr rtlCol="0"/>
          <a:lstStyle/>
          <a:p>
            <a:pPr marL="342900" indent="-342900" algn="just">
              <a:buAutoNum type="arabicPeriod"/>
            </a:pPr>
            <a:r>
              <a:rPr lang="fr-FR" sz="1600" b="1" i="0" u="none" strike="noStrike" dirty="0">
                <a:solidFill>
                  <a:srgbClr val="1B1F19"/>
                </a:solidFill>
                <a:effectLst/>
                <a:latin typeface="Montserrat" panose="00000500000000000000" pitchFamily="2" charset="0"/>
              </a:rPr>
              <a:t>D’où vient l’EFT ?</a:t>
            </a:r>
          </a:p>
          <a:p>
            <a:pPr rtl="0"/>
            <a:endParaRPr lang="fr-FR" dirty="0"/>
          </a:p>
        </p:txBody>
      </p:sp>
      <p:sp>
        <p:nvSpPr>
          <p:cNvPr id="6" name="Espace réservé du texte 5">
            <a:extLst>
              <a:ext uri="{FF2B5EF4-FFF2-40B4-BE49-F238E27FC236}">
                <a16:creationId xmlns:a16="http://schemas.microsoft.com/office/drawing/2014/main" id="{C0015C52-08ED-464E-B7E8-24892D9C1319}"/>
              </a:ext>
            </a:extLst>
          </p:cNvPr>
          <p:cNvSpPr>
            <a:spLocks noGrp="1"/>
          </p:cNvSpPr>
          <p:nvPr>
            <p:ph type="body" sz="quarter" idx="16"/>
          </p:nvPr>
        </p:nvSpPr>
        <p:spPr>
          <a:xfrm>
            <a:off x="3648709" y="2232508"/>
            <a:ext cx="2447291" cy="1048274"/>
          </a:xfrm>
        </p:spPr>
        <p:txBody>
          <a:bodyPr rtlCol="0"/>
          <a:lstStyle/>
          <a:p>
            <a:r>
              <a:rPr lang="fr-FR" sz="1600" dirty="0"/>
              <a:t>02. </a:t>
            </a:r>
            <a:r>
              <a:rPr lang="fr-FR" sz="1600" b="1" i="0" dirty="0">
                <a:solidFill>
                  <a:srgbClr val="1B1F19"/>
                </a:solidFill>
                <a:effectLst/>
                <a:latin typeface="Montserrat" panose="00000500000000000000" pitchFamily="2" charset="0"/>
              </a:rPr>
              <a:t>L'EFT vise à l'équilibre énergétique du corps</a:t>
            </a:r>
          </a:p>
          <a:p>
            <a:pPr algn="just" rtl="0"/>
            <a:endParaRPr lang="fr-FR" sz="1600" dirty="0"/>
          </a:p>
        </p:txBody>
      </p:sp>
      <p:sp>
        <p:nvSpPr>
          <p:cNvPr id="8" name="Espace réservé du texte 7">
            <a:extLst>
              <a:ext uri="{FF2B5EF4-FFF2-40B4-BE49-F238E27FC236}">
                <a16:creationId xmlns:a16="http://schemas.microsoft.com/office/drawing/2014/main" id="{B32B0C1D-C221-7C47-B7D6-77E7BDB41749}"/>
              </a:ext>
            </a:extLst>
          </p:cNvPr>
          <p:cNvSpPr>
            <a:spLocks noGrp="1"/>
          </p:cNvSpPr>
          <p:nvPr>
            <p:ph type="body" sz="quarter" idx="20"/>
          </p:nvPr>
        </p:nvSpPr>
        <p:spPr>
          <a:xfrm>
            <a:off x="947057" y="4496226"/>
            <a:ext cx="2133600" cy="635071"/>
          </a:xfrm>
        </p:spPr>
        <p:txBody>
          <a:bodyPr rtlCol="0"/>
          <a:lstStyle/>
          <a:p>
            <a:pPr rtl="0"/>
            <a:r>
              <a:rPr lang="fr-FR" dirty="0"/>
              <a:t>03. </a:t>
            </a:r>
            <a:r>
              <a:rPr lang="fr-FR" sz="1600" b="1" i="0" dirty="0">
                <a:solidFill>
                  <a:srgbClr val="333333"/>
                </a:solidFill>
                <a:effectLst/>
                <a:latin typeface="Open Sans" panose="020B0604020202020204" pitchFamily="34" charset="0"/>
              </a:rPr>
              <a:t>Les 7 pas basiques de l’EFT</a:t>
            </a:r>
            <a:endParaRPr lang="fr-FR" sz="1600" b="1" dirty="0"/>
          </a:p>
        </p:txBody>
      </p:sp>
      <p:sp>
        <p:nvSpPr>
          <p:cNvPr id="10" name="Espace réservé du texte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369332"/>
          </a:xfrm>
        </p:spPr>
        <p:txBody>
          <a:bodyPr rtlCol="0"/>
          <a:lstStyle/>
          <a:p>
            <a:r>
              <a:rPr lang="fr-FR" sz="1600" b="1" dirty="0"/>
              <a:t>04. </a:t>
            </a:r>
            <a:r>
              <a:rPr lang="fr-FR" sz="1600" b="1" i="0" dirty="0">
                <a:solidFill>
                  <a:srgbClr val="333333"/>
                </a:solidFill>
                <a:effectLst/>
                <a:latin typeface="Open Sans" panose="020B0606030504020204" pitchFamily="34" charset="0"/>
              </a:rPr>
              <a:t>EFT, bienfaits : 4 avantages de cette pratique</a:t>
            </a:r>
          </a:p>
          <a:p>
            <a:pPr rtl="0"/>
            <a:endParaRPr lang="fr-FR" sz="1600" b="1" dirty="0"/>
          </a:p>
        </p:txBody>
      </p:sp>
      <p:sp>
        <p:nvSpPr>
          <p:cNvPr id="12" name="Espace réservé du texte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369332"/>
          </a:xfrm>
        </p:spPr>
        <p:txBody>
          <a:bodyPr rtlCol="0"/>
          <a:lstStyle/>
          <a:p>
            <a:r>
              <a:rPr lang="fr-FR" dirty="0"/>
              <a:t>05. </a:t>
            </a:r>
            <a:r>
              <a:rPr lang="fr-FR" sz="1600" b="1" i="1" dirty="0">
                <a:solidFill>
                  <a:srgbClr val="1B1F19"/>
                </a:solidFill>
                <a:effectLst/>
                <a:latin typeface="Montserrat" panose="00000500000000000000" pitchFamily="2" charset="0"/>
              </a:rPr>
              <a:t>Découvrir l'EFT (</a:t>
            </a:r>
            <a:r>
              <a:rPr lang="fr-FR" sz="1600" b="1" i="1" dirty="0" err="1">
                <a:solidFill>
                  <a:srgbClr val="1B1F19"/>
                </a:solidFill>
                <a:effectLst/>
                <a:latin typeface="Montserrat" panose="00000500000000000000" pitchFamily="2" charset="0"/>
              </a:rPr>
              <a:t>Emotional</a:t>
            </a:r>
            <a:r>
              <a:rPr lang="fr-FR" sz="1600" b="1" i="1" dirty="0">
                <a:solidFill>
                  <a:srgbClr val="1B1F19"/>
                </a:solidFill>
                <a:effectLst/>
                <a:latin typeface="Montserrat" panose="00000500000000000000" pitchFamily="2" charset="0"/>
              </a:rPr>
              <a:t> Freedom Techniques)</a:t>
            </a:r>
            <a:r>
              <a:rPr lang="fr-FR" sz="1600" b="1" i="0" dirty="0">
                <a:solidFill>
                  <a:srgbClr val="1B1F19"/>
                </a:solidFill>
                <a:effectLst/>
                <a:latin typeface="Montserrat" panose="00000500000000000000" pitchFamily="2" charset="0"/>
              </a:rPr>
              <a:t>.</a:t>
            </a:r>
          </a:p>
          <a:p>
            <a:pPr rtl="0"/>
            <a:endParaRPr lang="fr-FR" dirty="0"/>
          </a:p>
        </p:txBody>
      </p:sp>
      <p:sp>
        <p:nvSpPr>
          <p:cNvPr id="15" name="Espace réservé du numéro de diapositive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fr-FR" smtClean="0"/>
              <a:pPr/>
              <a:t>2</a:t>
            </a:fld>
            <a:endParaRPr lang="fr-FR"/>
          </a:p>
        </p:txBody>
      </p:sp>
      <p:sp>
        <p:nvSpPr>
          <p:cNvPr id="14" name="Espace réservé du pied de page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pPr rtl="0"/>
            <a:r>
              <a:rPr lang="fr-FR" dirty="0"/>
              <a:t>ARENAS Alexandre</a:t>
            </a:r>
          </a:p>
        </p:txBody>
      </p:sp>
      <p:sp>
        <p:nvSpPr>
          <p:cNvPr id="13" name="Espace réservé de la date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rtlCol="0"/>
          <a:lstStyle/>
          <a:p>
            <a:pPr rtl="0"/>
            <a:fld id="{B5B79743-610D-4BA8-96AB-359F8CBCCAD5}" type="datetime4">
              <a:rPr lang="fr-FR" smtClean="0"/>
              <a:t>22 mars 2023</a:t>
            </a:fld>
            <a:endParaRPr lang="fr-FR"/>
          </a:p>
        </p:txBody>
      </p:sp>
    </p:spTree>
    <p:extLst>
      <p:ext uri="{BB962C8B-B14F-4D97-AF65-F5344CB8AC3E}">
        <p14:creationId xmlns:p14="http://schemas.microsoft.com/office/powerpoint/2010/main" val="289860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796955" y="879063"/>
            <a:ext cx="10167456" cy="823902"/>
          </a:xfrm>
        </p:spPr>
        <p:txBody>
          <a:bodyPr rtlCol="0">
            <a:normAutofit/>
          </a:bodyPr>
          <a:lstStyle/>
          <a:p>
            <a:r>
              <a:rPr lang="fr-FR" b="1" i="0" u="none" strike="noStrike" dirty="0">
                <a:solidFill>
                  <a:srgbClr val="1B1F19"/>
                </a:solidFill>
                <a:effectLst/>
                <a:latin typeface="Montserrat" panose="00000500000000000000" pitchFamily="2" charset="0"/>
              </a:rPr>
              <a:t>D’où vient l’EFT ?</a:t>
            </a:r>
            <a:endParaRPr lang="fr-FR" dirty="0"/>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08283" y="2103123"/>
            <a:ext cx="9944800" cy="3875813"/>
          </a:xfrm>
        </p:spPr>
        <p:txBody>
          <a:bodyPr rtlCol="0"/>
          <a:lstStyle/>
          <a:p>
            <a:pPr algn="just"/>
            <a:r>
              <a:rPr lang="fr-FR" b="0" i="0" dirty="0">
                <a:solidFill>
                  <a:srgbClr val="333333"/>
                </a:solidFill>
                <a:effectLst/>
                <a:latin typeface="Avenir"/>
              </a:rPr>
              <a:t>L'EFT nous vient des Etats-Unis.</a:t>
            </a:r>
          </a:p>
          <a:p>
            <a:pPr algn="just"/>
            <a:r>
              <a:rPr lang="fr-FR" b="0" i="0" dirty="0">
                <a:solidFill>
                  <a:srgbClr val="333333"/>
                </a:solidFill>
                <a:effectLst/>
                <a:latin typeface="Avenir"/>
              </a:rPr>
              <a:t>C'est l'aboutissement d'une combinaison de plusieurs découvertes avec dans l'ordre :</a:t>
            </a:r>
          </a:p>
          <a:p>
            <a:pPr algn="just">
              <a:buFont typeface="Arial" panose="020B0604020202020204" pitchFamily="34" charset="0"/>
              <a:buChar char="•"/>
            </a:pPr>
            <a:r>
              <a:rPr lang="fr-FR" b="0" i="0" dirty="0">
                <a:solidFill>
                  <a:srgbClr val="333333"/>
                </a:solidFill>
                <a:effectLst/>
                <a:latin typeface="Avenir"/>
              </a:rPr>
              <a:t>L'</a:t>
            </a:r>
            <a:r>
              <a:rPr lang="fr-FR" b="1" i="0" u="none" strike="noStrike" dirty="0">
                <a:solidFill>
                  <a:srgbClr val="0088CC"/>
                </a:solidFill>
                <a:effectLst/>
                <a:latin typeface="Avenir"/>
                <a:hlinkClick r:id="rId3"/>
              </a:rPr>
              <a:t>acupuncture</a:t>
            </a:r>
            <a:r>
              <a:rPr lang="fr-FR" b="0" i="0" dirty="0">
                <a:solidFill>
                  <a:srgbClr val="333333"/>
                </a:solidFill>
                <a:effectLst/>
                <a:latin typeface="Avenir"/>
              </a:rPr>
              <a:t>, vieille de + 5000 ans.</a:t>
            </a:r>
          </a:p>
          <a:p>
            <a:pPr algn="just">
              <a:buFont typeface="Arial" panose="020B0604020202020204" pitchFamily="34" charset="0"/>
              <a:buChar char="•"/>
            </a:pPr>
            <a:r>
              <a:rPr lang="fr-FR" b="0" i="0" dirty="0">
                <a:solidFill>
                  <a:srgbClr val="333333"/>
                </a:solidFill>
                <a:effectLst/>
                <a:latin typeface="Avenir"/>
              </a:rPr>
              <a:t>La mise en évidence par le chiropracteur </a:t>
            </a:r>
            <a:r>
              <a:rPr lang="fr-FR" b="1" i="0" u="none" strike="noStrike" dirty="0">
                <a:solidFill>
                  <a:srgbClr val="0088CC"/>
                </a:solidFill>
                <a:effectLst/>
                <a:latin typeface="Avenir"/>
                <a:hlinkClick r:id="rId4"/>
              </a:rPr>
              <a:t>George j. </a:t>
            </a:r>
            <a:r>
              <a:rPr lang="fr-FR" b="1" i="0" u="none" strike="noStrike" dirty="0" err="1">
                <a:solidFill>
                  <a:srgbClr val="0088CC"/>
                </a:solidFill>
                <a:effectLst/>
                <a:latin typeface="Avenir"/>
                <a:hlinkClick r:id="rId4"/>
              </a:rPr>
              <a:t>Goodheart</a:t>
            </a:r>
            <a:r>
              <a:rPr lang="fr-FR" b="0" i="0" dirty="0">
                <a:solidFill>
                  <a:srgbClr val="333333"/>
                </a:solidFill>
                <a:effectLst/>
                <a:latin typeface="Avenir"/>
              </a:rPr>
              <a:t> de la relation entre méridiens, organes et muscles qui a donnée naissance à la </a:t>
            </a:r>
            <a:r>
              <a:rPr lang="fr-FR" b="1" i="0" u="none" strike="noStrike" dirty="0">
                <a:solidFill>
                  <a:srgbClr val="0088CC"/>
                </a:solidFill>
                <a:effectLst/>
                <a:latin typeface="Avenir"/>
                <a:hlinkClick r:id="rId4"/>
              </a:rPr>
              <a:t>kinésiologie appliquée</a:t>
            </a:r>
            <a:r>
              <a:rPr lang="fr-FR" b="0" i="0" dirty="0">
                <a:solidFill>
                  <a:srgbClr val="333333"/>
                </a:solidFill>
                <a:effectLst/>
                <a:latin typeface="Avenir"/>
              </a:rPr>
              <a:t>.</a:t>
            </a:r>
          </a:p>
          <a:p>
            <a:pPr algn="just">
              <a:buFont typeface="Arial" panose="020B0604020202020204" pitchFamily="34" charset="0"/>
              <a:buChar char="•"/>
            </a:pPr>
            <a:r>
              <a:rPr lang="fr-FR" b="0" i="0" dirty="0">
                <a:solidFill>
                  <a:srgbClr val="333333"/>
                </a:solidFill>
                <a:effectLst/>
                <a:latin typeface="Avenir"/>
              </a:rPr>
              <a:t>La poursuite de ses travaux par le </a:t>
            </a:r>
            <a:r>
              <a:rPr lang="fr-FR" b="1" i="0" u="none" strike="noStrike" dirty="0">
                <a:solidFill>
                  <a:srgbClr val="0088CC"/>
                </a:solidFill>
                <a:effectLst/>
                <a:latin typeface="Avenir"/>
                <a:hlinkClick r:id="rId5"/>
              </a:rPr>
              <a:t>Dr John Diamond</a:t>
            </a:r>
            <a:r>
              <a:rPr lang="fr-FR" b="1" i="0" dirty="0">
                <a:solidFill>
                  <a:srgbClr val="333333"/>
                </a:solidFill>
                <a:effectLst/>
                <a:latin typeface="Avenir"/>
              </a:rPr>
              <a:t> </a:t>
            </a:r>
            <a:r>
              <a:rPr lang="fr-FR" b="0" i="0" dirty="0">
                <a:solidFill>
                  <a:srgbClr val="333333"/>
                </a:solidFill>
                <a:effectLst/>
                <a:latin typeface="Avenir"/>
              </a:rPr>
              <a:t>qui a mis en évidence et publié le lien qui existe entre </a:t>
            </a:r>
            <a:r>
              <a:rPr lang="fr-FR" b="1" i="0" u="none" strike="noStrike" dirty="0">
                <a:solidFill>
                  <a:srgbClr val="0088CC"/>
                </a:solidFill>
                <a:effectLst/>
                <a:latin typeface="Avenir"/>
                <a:hlinkClick r:id="rId6"/>
              </a:rPr>
              <a:t>émotions et méridiens</a:t>
            </a:r>
            <a:r>
              <a:rPr lang="fr-FR" b="0" i="0" dirty="0">
                <a:solidFill>
                  <a:srgbClr val="333333"/>
                </a:solidFill>
                <a:effectLst/>
                <a:latin typeface="Avenir"/>
              </a:rPr>
              <a:t> montrant la corrélation entre santé physique et émotionnelle appelées aussi </a:t>
            </a:r>
            <a:r>
              <a:rPr lang="fr-FR" b="1" i="0" dirty="0">
                <a:solidFill>
                  <a:srgbClr val="333333"/>
                </a:solidFill>
                <a:effectLst/>
                <a:latin typeface="Avenir"/>
              </a:rPr>
              <a:t>énergies subtiles</a:t>
            </a:r>
            <a:r>
              <a:rPr lang="fr-FR" b="0" i="0" dirty="0">
                <a:solidFill>
                  <a:srgbClr val="333333"/>
                </a:solidFill>
                <a:effectLst/>
                <a:latin typeface="Avenir"/>
              </a:rPr>
              <a:t>.</a:t>
            </a:r>
          </a:p>
          <a:p>
            <a:pPr algn="just">
              <a:buFont typeface="Arial" panose="020B0604020202020204" pitchFamily="34" charset="0"/>
              <a:buChar char="•"/>
            </a:pPr>
            <a:r>
              <a:rPr lang="fr-FR" b="0" i="0" dirty="0">
                <a:solidFill>
                  <a:srgbClr val="333333"/>
                </a:solidFill>
                <a:effectLst/>
                <a:latin typeface="Avenir"/>
              </a:rPr>
              <a:t>L'ajout par </a:t>
            </a:r>
            <a:r>
              <a:rPr lang="fr-FR" b="1" i="0" u="none" strike="noStrike" dirty="0">
                <a:solidFill>
                  <a:srgbClr val="0088CC"/>
                </a:solidFill>
                <a:effectLst/>
                <a:latin typeface="Avenir"/>
                <a:hlinkClick r:id="rId7"/>
              </a:rPr>
              <a:t>Roger Callahan</a:t>
            </a:r>
            <a:r>
              <a:rPr lang="fr-FR" b="0" i="0" dirty="0">
                <a:solidFill>
                  <a:srgbClr val="333333"/>
                </a:solidFill>
                <a:effectLst/>
                <a:latin typeface="Avenir"/>
              </a:rPr>
              <a:t>, docteur en psychologie, d'</a:t>
            </a:r>
            <a:r>
              <a:rPr lang="fr-FR" b="1" i="0" u="none" strike="noStrike" dirty="0">
                <a:solidFill>
                  <a:srgbClr val="0088CC"/>
                </a:solidFill>
                <a:effectLst/>
                <a:latin typeface="Avenir"/>
                <a:hlinkClick r:id="rId8"/>
              </a:rPr>
              <a:t>algorithmes</a:t>
            </a:r>
            <a:r>
              <a:rPr lang="fr-FR" b="0" i="0" dirty="0">
                <a:solidFill>
                  <a:srgbClr val="333333"/>
                </a:solidFill>
                <a:effectLst/>
                <a:latin typeface="Avenir"/>
              </a:rPr>
              <a:t> nécessitant de porter un diagnostic et la présence d'un praticien.</a:t>
            </a:r>
          </a:p>
          <a:p>
            <a:pPr algn="just">
              <a:buFont typeface="Arial" panose="020B0604020202020204" pitchFamily="34" charset="0"/>
              <a:buChar char="•"/>
            </a:pPr>
            <a:r>
              <a:rPr lang="fr-FR" b="0" i="0" dirty="0">
                <a:solidFill>
                  <a:srgbClr val="333333"/>
                </a:solidFill>
                <a:effectLst/>
                <a:latin typeface="Avenir"/>
              </a:rPr>
              <a:t>Et finalement le génie de </a:t>
            </a:r>
            <a:r>
              <a:rPr lang="fr-FR" b="1" i="0" u="none" strike="noStrike" dirty="0">
                <a:solidFill>
                  <a:srgbClr val="0088CC"/>
                </a:solidFill>
                <a:effectLst/>
                <a:latin typeface="Avenir"/>
                <a:hlinkClick r:id="rId9"/>
              </a:rPr>
              <a:t>Gary Craig</a:t>
            </a:r>
            <a:r>
              <a:rPr lang="fr-FR" b="1" i="0" dirty="0">
                <a:solidFill>
                  <a:srgbClr val="333333"/>
                </a:solidFill>
                <a:effectLst/>
                <a:latin typeface="Avenir"/>
              </a:rPr>
              <a:t> </a:t>
            </a:r>
            <a:r>
              <a:rPr lang="fr-FR" b="0" i="0" dirty="0">
                <a:solidFill>
                  <a:srgbClr val="333333"/>
                </a:solidFill>
                <a:effectLst/>
                <a:latin typeface="Avenir"/>
              </a:rPr>
              <a:t>qui a permis de simplifier ces techniques pour rendre la personne en souffrance autonome et libre de décider de se sentir mieux à sa convenance quel que soit l'endroit où elle se trouve, sans l'obligation d'attendre la disponibilité d'un praticien.</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a:t>3</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10">
            <a:extLst>
              <a:ext uri="{28A0092B-C50C-407E-A947-70E740481C1C}">
                <a14:useLocalDpi xmlns:a14="http://schemas.microsoft.com/office/drawing/2010/main" val="0"/>
              </a:ext>
            </a:extLst>
          </a:blip>
          <a:srcRect/>
          <a:stretch>
            <a:fillRect/>
          </a:stretch>
        </p:blipFill>
        <p:spPr>
          <a:xfrm>
            <a:off x="10125512" y="0"/>
            <a:ext cx="2066488" cy="1863767"/>
          </a:xfrm>
        </p:spPr>
      </p:pic>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796955" y="879063"/>
            <a:ext cx="10167456" cy="823902"/>
          </a:xfrm>
        </p:spPr>
        <p:txBody>
          <a:bodyPr rtlCol="0">
            <a:normAutofit fontScale="90000"/>
          </a:bodyPr>
          <a:lstStyle/>
          <a:p>
            <a:pPr algn="l"/>
            <a:r>
              <a:rPr lang="fr-FR" b="1" i="0" dirty="0">
                <a:solidFill>
                  <a:srgbClr val="1B1F19"/>
                </a:solidFill>
                <a:effectLst/>
                <a:latin typeface="Montserrat" panose="00000500000000000000" pitchFamily="2" charset="0"/>
              </a:rPr>
              <a:t>L'EFT vise à l'équilibre énergétique du corps</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9944800" cy="2629210"/>
          </a:xfrm>
        </p:spPr>
        <p:txBody>
          <a:bodyPr rtlCol="0"/>
          <a:lstStyle/>
          <a:p>
            <a:pPr algn="just"/>
            <a:r>
              <a:rPr lang="fr-FR" b="0" i="0" kern="600" dirty="0">
                <a:solidFill>
                  <a:srgbClr val="1B1F19"/>
                </a:solidFill>
                <a:effectLst/>
                <a:latin typeface="Montserrat" panose="00000500000000000000" pitchFamily="2" charset="0"/>
              </a:rPr>
              <a:t>Son acronyme signifie Techniques de libération émotionnelle. Le terme technique est au pluriel puisqu’il existe une multitude de manières de se libérer émotionnellement. </a:t>
            </a:r>
          </a:p>
          <a:p>
            <a:pPr algn="just"/>
            <a:r>
              <a:rPr lang="fr-FR" b="0" i="0" kern="600" dirty="0">
                <a:solidFill>
                  <a:srgbClr val="1B1F19"/>
                </a:solidFill>
                <a:effectLst/>
                <a:latin typeface="Montserrat" panose="00000500000000000000" pitchFamily="2" charset="0"/>
              </a:rPr>
              <a:t>Les principes de l’EFT s’appuient sur les fondements des thérapies traditionnelles et ancestrales en alliant psychologie et acupuncture. Elle s'inspire également de la digipuncture. Ainsi, l’EFT est une version plus émotionnelle de l’acupuncture en se pratiquant sans aiguille. </a:t>
            </a:r>
          </a:p>
          <a:p>
            <a:pPr algn="just"/>
            <a:r>
              <a:rPr lang="fr-FR" b="0" i="0" kern="600" dirty="0">
                <a:solidFill>
                  <a:srgbClr val="1B1F19"/>
                </a:solidFill>
                <a:effectLst/>
                <a:latin typeface="Montserrat" panose="00000500000000000000" pitchFamily="2" charset="0"/>
              </a:rPr>
              <a:t>Elle permet de libérer les blocages émotionnels liés à des traumatismes passés ou actuels. </a:t>
            </a:r>
          </a:p>
          <a:p>
            <a:pPr algn="just"/>
            <a:r>
              <a:rPr lang="fr-FR" b="0" i="0" kern="600" dirty="0">
                <a:solidFill>
                  <a:srgbClr val="1B1F19"/>
                </a:solidFill>
                <a:effectLst/>
                <a:latin typeface="Montserrat" panose="00000500000000000000" pitchFamily="2" charset="0"/>
              </a:rPr>
              <a:t>On dit de cette pratique qu’elle est psychocorporelle. En effet, elle se base sur une identification du problème et une stimulation du corps.</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4</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033233" y="4918573"/>
            <a:ext cx="2150378" cy="1939427"/>
          </a:xfrm>
        </p:spPr>
      </p:pic>
    </p:spTree>
    <p:extLst>
      <p:ext uri="{BB962C8B-B14F-4D97-AF65-F5344CB8AC3E}">
        <p14:creationId xmlns:p14="http://schemas.microsoft.com/office/powerpoint/2010/main" val="7835315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687897"/>
            <a:ext cx="9944800" cy="5327009"/>
          </a:xfrm>
        </p:spPr>
        <p:txBody>
          <a:bodyPr rtlCol="0"/>
          <a:lstStyle/>
          <a:p>
            <a:pPr algn="just"/>
            <a:r>
              <a:rPr lang="fr-FR" b="0" i="0" dirty="0">
                <a:solidFill>
                  <a:srgbClr val="1B1F19"/>
                </a:solidFill>
                <a:effectLst/>
                <a:latin typeface="Montserrat" panose="00000500000000000000" pitchFamily="2" charset="0"/>
              </a:rPr>
              <a:t>Cette technique qui s’attache au lien entre le corps et l’esprit permet d’apporter un soulagement émotionnel rapide et durable en traitant la cause de l’émotion négative. Selon le fondateur de l’EFT, Gary Craig, toutes les émotions négatives sont provoquées par une perturbation de l’équilibre énergétique du corps.</a:t>
            </a:r>
          </a:p>
          <a:p>
            <a:pPr algn="just"/>
            <a:endParaRPr lang="fr-FR" dirty="0">
              <a:solidFill>
                <a:srgbClr val="1B1F19"/>
              </a:solidFill>
              <a:latin typeface="Montserrat" panose="00000500000000000000" pitchFamily="2" charset="0"/>
            </a:endParaRPr>
          </a:p>
          <a:p>
            <a:pPr algn="just"/>
            <a:r>
              <a:rPr lang="fr-FR" b="0" i="0" dirty="0">
                <a:solidFill>
                  <a:srgbClr val="1B1F19"/>
                </a:solidFill>
                <a:effectLst/>
                <a:latin typeface="Montserrat" panose="00000500000000000000" pitchFamily="2" charset="0"/>
              </a:rPr>
              <a:t>En effet, notre corps serait parcouru par des circuits énergétiques qui peuvent être fortement perturbés lorsqu’un choc émotionnel survient. Cela va donner lieu à des émotions négatives qui peuvent être supprimées en rétablissant l’équilibre énergétique du corps.</a:t>
            </a:r>
          </a:p>
          <a:p>
            <a:pPr algn="just"/>
            <a:r>
              <a:rPr lang="fr-FR" b="0" i="0" dirty="0">
                <a:solidFill>
                  <a:srgbClr val="1B1F19"/>
                </a:solidFill>
                <a:effectLst/>
                <a:latin typeface="Montserrat" panose="00000500000000000000" pitchFamily="2" charset="0"/>
              </a:rPr>
              <a:t> </a:t>
            </a:r>
          </a:p>
          <a:p>
            <a:pPr algn="just"/>
            <a:r>
              <a:rPr lang="fr-FR" b="0" i="0" dirty="0">
                <a:solidFill>
                  <a:srgbClr val="1B1F19"/>
                </a:solidFill>
                <a:effectLst/>
                <a:latin typeface="Montserrat" panose="00000500000000000000" pitchFamily="2" charset="0"/>
              </a:rPr>
              <a:t>Ce rééquilibrage se fait en tapotant du bout de doigts les extrémités de certains méridiens énergétiques issus de l’acupuncture, ce qui va permettre de refaire circuler l’énergie normalement. Cela contribuerait à réduire la charge émotionnelle associée à un souvenir traumatique, et à changer l’attitude de l’individu face à son problème.</a:t>
            </a:r>
          </a:p>
          <a:p>
            <a:pPr algn="just"/>
            <a:r>
              <a:rPr lang="fr-FR" b="0" i="0" dirty="0">
                <a:solidFill>
                  <a:srgbClr val="1B1F19"/>
                </a:solidFill>
                <a:effectLst/>
                <a:latin typeface="Montserrat" panose="00000500000000000000" pitchFamily="2" charset="0"/>
              </a:rPr>
              <a:t> </a:t>
            </a:r>
          </a:p>
          <a:p>
            <a:pPr algn="just"/>
            <a:r>
              <a:rPr lang="fr-FR" b="0" i="0" dirty="0">
                <a:solidFill>
                  <a:srgbClr val="1B1F19"/>
                </a:solidFill>
                <a:effectLst/>
                <a:latin typeface="Montserrat" panose="00000500000000000000" pitchFamily="2" charset="0"/>
              </a:rPr>
              <a:t>Les points d’acupuncture sont les mêmes que ceux décrits en Médecine Traditionnelle Chinoise. (sommet de la tête, début du sourcil, sous le nez, la clavicule…).</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5</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268125" y="5130422"/>
            <a:ext cx="1915486" cy="1727578"/>
          </a:xfrm>
        </p:spPr>
      </p:pic>
    </p:spTree>
    <p:extLst>
      <p:ext uri="{BB962C8B-B14F-4D97-AF65-F5344CB8AC3E}">
        <p14:creationId xmlns:p14="http://schemas.microsoft.com/office/powerpoint/2010/main" val="2883295624"/>
      </p:ext>
    </p:extLst>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796955" y="879063"/>
            <a:ext cx="10167456" cy="823902"/>
          </a:xfrm>
        </p:spPr>
        <p:txBody>
          <a:bodyPr rtlCol="0">
            <a:normAutofit/>
          </a:bodyPr>
          <a:lstStyle/>
          <a:p>
            <a:pPr algn="l"/>
            <a:r>
              <a:rPr lang="fr-FR" b="0" i="0" dirty="0">
                <a:solidFill>
                  <a:srgbClr val="333333"/>
                </a:solidFill>
                <a:effectLst/>
                <a:latin typeface="Open Sans" panose="020B0604020202020204" pitchFamily="34" charset="0"/>
              </a:rPr>
              <a:t>Les 7 pas basiques de l’EFT</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9944800" cy="3096369"/>
          </a:xfrm>
        </p:spPr>
        <p:txBody>
          <a:bodyPr rtlCol="0"/>
          <a:lstStyle/>
          <a:p>
            <a:pPr algn="l"/>
            <a:r>
              <a:rPr lang="fr-FR" sz="1600" b="0" i="0" dirty="0">
                <a:solidFill>
                  <a:srgbClr val="5C6B7E"/>
                </a:solidFill>
                <a:effectLst/>
                <a:latin typeface="Open Sans" panose="020B0606030504020204" pitchFamily="34" charset="0"/>
              </a:rPr>
              <a:t>Les praticiens de l’EFT expliquent qu’il existe 7 pas à suivre pour bénéficier des bienfaits de cette méthode, selon la « recette » de Gary Craig, un des étudiants de Dr Callahan et un des praticiens responsables de sa popularisation.</a:t>
            </a:r>
          </a:p>
          <a:p>
            <a:pPr algn="l"/>
            <a:r>
              <a:rPr lang="fr-FR" sz="1600" b="0" i="0" dirty="0">
                <a:solidFill>
                  <a:srgbClr val="5C6B7E"/>
                </a:solidFill>
                <a:effectLst/>
                <a:latin typeface="Open Sans" panose="020B0606030504020204" pitchFamily="34" charset="0"/>
              </a:rPr>
              <a:t> </a:t>
            </a:r>
          </a:p>
          <a:p>
            <a:pPr algn="l"/>
            <a:r>
              <a:rPr lang="fr-FR" sz="1600" b="0" i="0" dirty="0">
                <a:solidFill>
                  <a:srgbClr val="5C6B7E"/>
                </a:solidFill>
                <a:effectLst/>
                <a:latin typeface="Open Sans" panose="020B0606030504020204" pitchFamily="34" charset="0"/>
              </a:rPr>
              <a:t>1-    </a:t>
            </a:r>
            <a:r>
              <a:rPr lang="fr-FR" sz="1600" b="1" i="0" dirty="0">
                <a:solidFill>
                  <a:srgbClr val="5C6B7E"/>
                </a:solidFill>
                <a:effectLst/>
                <a:latin typeface="Open Sans" panose="020B0606030504020204" pitchFamily="34" charset="0"/>
              </a:rPr>
              <a:t>Identifier le problème :</a:t>
            </a:r>
            <a:r>
              <a:rPr lang="fr-FR" sz="1600" b="0" i="0" dirty="0">
                <a:solidFill>
                  <a:srgbClr val="5C6B7E"/>
                </a:solidFill>
                <a:effectLst/>
                <a:latin typeface="Open Sans" panose="020B0606030504020204" pitchFamily="34" charset="0"/>
              </a:rPr>
              <a:t> identifiez le problème ou le trouble que vous cherchez à corriger grâce à l’EFT. Le but est de se concentrer sur un seul souci à la fois.</a:t>
            </a:r>
          </a:p>
          <a:p>
            <a:pPr algn="l"/>
            <a:r>
              <a:rPr lang="fr-FR" sz="1600" b="0" i="0" dirty="0">
                <a:solidFill>
                  <a:srgbClr val="5C6B7E"/>
                </a:solidFill>
                <a:effectLst/>
                <a:latin typeface="Open Sans" panose="020B0606030504020204" pitchFamily="34" charset="0"/>
              </a:rPr>
              <a:t>2-    </a:t>
            </a:r>
            <a:r>
              <a:rPr lang="fr-FR" sz="1600" b="1" i="0" dirty="0">
                <a:solidFill>
                  <a:srgbClr val="5C6B7E"/>
                </a:solidFill>
                <a:effectLst/>
                <a:latin typeface="Open Sans" panose="020B0606030504020204" pitchFamily="34" charset="0"/>
              </a:rPr>
              <a:t>Donner un « titre » au trouble :</a:t>
            </a:r>
            <a:r>
              <a:rPr lang="fr-FR" sz="1600" b="0" i="0" dirty="0">
                <a:solidFill>
                  <a:srgbClr val="5C6B7E"/>
                </a:solidFill>
                <a:effectLst/>
                <a:latin typeface="Open Sans" panose="020B0606030504020204" pitchFamily="34" charset="0"/>
              </a:rPr>
              <a:t> créez une phrase courte et simple qui vous fait penser au problème en question.</a:t>
            </a:r>
          </a:p>
          <a:p>
            <a:pPr algn="l"/>
            <a:r>
              <a:rPr lang="fr-FR" sz="1600" b="0" i="0" dirty="0">
                <a:solidFill>
                  <a:srgbClr val="5C6B7E"/>
                </a:solidFill>
                <a:effectLst/>
                <a:latin typeface="Open Sans" panose="020B0606030504020204" pitchFamily="34" charset="0"/>
              </a:rPr>
              <a:t>3-    </a:t>
            </a:r>
            <a:r>
              <a:rPr lang="fr-FR" sz="1600" b="1" i="0" dirty="0">
                <a:solidFill>
                  <a:srgbClr val="5C6B7E"/>
                </a:solidFill>
                <a:effectLst/>
                <a:latin typeface="Open Sans" panose="020B0606030504020204" pitchFamily="34" charset="0"/>
              </a:rPr>
              <a:t>Donner une « note » au problème :</a:t>
            </a:r>
            <a:r>
              <a:rPr lang="fr-FR" sz="1600" b="0" i="0" dirty="0">
                <a:solidFill>
                  <a:srgbClr val="5C6B7E"/>
                </a:solidFill>
                <a:effectLst/>
                <a:latin typeface="Open Sans" panose="020B0606030504020204" pitchFamily="34" charset="0"/>
              </a:rPr>
              <a:t> déterminez une échelle d’intensité du problème entre 1 à 10 en relation avec l’importance que celui-ci a à vos yeux.</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6</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226179" y="5092592"/>
            <a:ext cx="1957431" cy="1765408"/>
          </a:xfrm>
        </p:spPr>
      </p:pic>
    </p:spTree>
    <p:extLst>
      <p:ext uri="{BB962C8B-B14F-4D97-AF65-F5344CB8AC3E}">
        <p14:creationId xmlns:p14="http://schemas.microsoft.com/office/powerpoint/2010/main" val="4260890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645952"/>
            <a:ext cx="9944800" cy="4437776"/>
          </a:xfrm>
        </p:spPr>
        <p:txBody>
          <a:bodyPr rtlCol="0"/>
          <a:lstStyle/>
          <a:p>
            <a:pPr algn="l"/>
            <a:r>
              <a:rPr lang="fr-FR" sz="1600" b="0" i="0" dirty="0">
                <a:solidFill>
                  <a:srgbClr val="5C6B7E"/>
                </a:solidFill>
                <a:effectLst/>
                <a:latin typeface="Open Sans" panose="020B0606030504020204" pitchFamily="34" charset="0"/>
              </a:rPr>
              <a:t>4-    </a:t>
            </a:r>
            <a:r>
              <a:rPr lang="fr-FR" sz="1600" b="1" i="0" dirty="0">
                <a:solidFill>
                  <a:srgbClr val="5C6B7E"/>
                </a:solidFill>
                <a:effectLst/>
                <a:latin typeface="Open Sans" panose="020B0606030504020204" pitchFamily="34" charset="0"/>
              </a:rPr>
              <a:t>Mettre au point une affirmation :</a:t>
            </a:r>
            <a:r>
              <a:rPr lang="fr-FR" sz="1600" b="0" i="0" dirty="0">
                <a:solidFill>
                  <a:srgbClr val="5C6B7E"/>
                </a:solidFill>
                <a:effectLst/>
                <a:latin typeface="Open Sans" panose="020B0606030504020204" pitchFamily="34" charset="0"/>
              </a:rPr>
              <a:t> imaginez une phrase affirmative qui vous aide à vous sentir fort face au problème. Une structure basique est : « même si je me sens X (votre problème/émotion), je m’accepte complétement et profondément tel que je suis ». Pendant que vous répétez l’affirmation, tapotez votre main, plus précisément la partie moelleuse de votre paume sous le petit doigt.</a:t>
            </a:r>
          </a:p>
          <a:p>
            <a:pPr algn="l"/>
            <a:endParaRPr lang="fr-FR" sz="1600" b="0" i="0" dirty="0">
              <a:solidFill>
                <a:srgbClr val="5C6B7E"/>
              </a:solidFill>
              <a:effectLst/>
              <a:latin typeface="Open Sans" panose="020B0606030504020204" pitchFamily="34" charset="0"/>
            </a:endParaRPr>
          </a:p>
          <a:p>
            <a:pPr algn="l"/>
            <a:r>
              <a:rPr lang="fr-FR" sz="1600" b="0" i="0" dirty="0">
                <a:solidFill>
                  <a:srgbClr val="5C6B7E"/>
                </a:solidFill>
                <a:effectLst/>
                <a:latin typeface="Open Sans" panose="020B0606030504020204" pitchFamily="34" charset="0"/>
              </a:rPr>
              <a:t>5-    </a:t>
            </a:r>
            <a:r>
              <a:rPr lang="fr-FR" sz="1600" b="1" i="0" dirty="0">
                <a:solidFill>
                  <a:srgbClr val="5C6B7E"/>
                </a:solidFill>
                <a:effectLst/>
                <a:latin typeface="Open Sans" panose="020B0606030504020204" pitchFamily="34" charset="0"/>
              </a:rPr>
              <a:t>Faire la séquence de tapotement :</a:t>
            </a:r>
            <a:r>
              <a:rPr lang="fr-FR" sz="1600" b="0" i="0" dirty="0">
                <a:solidFill>
                  <a:srgbClr val="5C6B7E"/>
                </a:solidFill>
                <a:effectLst/>
                <a:latin typeface="Open Sans" panose="020B0606030504020204" pitchFamily="34" charset="0"/>
              </a:rPr>
              <a:t> avec votre index et votre majeur, vous allez ensuite tapoter 8 méridiens avec fermeté mais doucement. Continuez à parler pendant que vous faites les tapotements, afin de rester concentré. Les méridiens à tapoter sont : le haut des sourcils, les côtés des yeux, sous les yeux, sous le nez, sous le menton, sur la clavicule, sous mes aisselles et le haut de la tête.</a:t>
            </a:r>
          </a:p>
          <a:p>
            <a:pPr algn="l"/>
            <a:endParaRPr lang="fr-FR" sz="1600" b="0" i="0" dirty="0">
              <a:solidFill>
                <a:srgbClr val="5C6B7E"/>
              </a:solidFill>
              <a:effectLst/>
              <a:latin typeface="Open Sans" panose="020B0606030504020204" pitchFamily="34" charset="0"/>
            </a:endParaRPr>
          </a:p>
          <a:p>
            <a:pPr algn="l"/>
            <a:r>
              <a:rPr lang="fr-FR" sz="1600" b="0" i="0" dirty="0">
                <a:solidFill>
                  <a:srgbClr val="5C6B7E"/>
                </a:solidFill>
                <a:effectLst/>
                <a:latin typeface="Open Sans" panose="020B0606030504020204" pitchFamily="34" charset="0"/>
              </a:rPr>
              <a:t>6-    </a:t>
            </a:r>
            <a:r>
              <a:rPr lang="fr-FR" sz="1600" b="1" i="0" dirty="0">
                <a:solidFill>
                  <a:srgbClr val="5C6B7E"/>
                </a:solidFill>
                <a:effectLst/>
                <a:latin typeface="Open Sans" panose="020B0606030504020204" pitchFamily="34" charset="0"/>
              </a:rPr>
              <a:t>Reconnexion au problème :</a:t>
            </a:r>
            <a:r>
              <a:rPr lang="fr-FR" sz="1600" b="0" i="0" dirty="0">
                <a:solidFill>
                  <a:srgbClr val="5C6B7E"/>
                </a:solidFill>
                <a:effectLst/>
                <a:latin typeface="Open Sans" panose="020B0606030504020204" pitchFamily="34" charset="0"/>
              </a:rPr>
              <a:t> après la séquence, </a:t>
            </a:r>
            <a:r>
              <a:rPr lang="fr-FR" sz="1600" b="0" i="0" dirty="0" err="1">
                <a:solidFill>
                  <a:srgbClr val="5C6B7E"/>
                </a:solidFill>
                <a:effectLst/>
                <a:latin typeface="Open Sans" panose="020B0606030504020204" pitchFamily="34" charset="0"/>
              </a:rPr>
              <a:t>ré-analysez</a:t>
            </a:r>
            <a:r>
              <a:rPr lang="fr-FR" sz="1600" b="0" i="0" dirty="0">
                <a:solidFill>
                  <a:srgbClr val="5C6B7E"/>
                </a:solidFill>
                <a:effectLst/>
                <a:latin typeface="Open Sans" panose="020B0606030504020204" pitchFamily="34" charset="0"/>
              </a:rPr>
              <a:t> vos émotions par rapport au problème, et donnez à nouveau une note entre 1 et 10.</a:t>
            </a:r>
          </a:p>
          <a:p>
            <a:pPr algn="l"/>
            <a:endParaRPr lang="fr-FR" sz="1600" b="0" i="0" dirty="0">
              <a:solidFill>
                <a:srgbClr val="5C6B7E"/>
              </a:solidFill>
              <a:effectLst/>
              <a:latin typeface="Open Sans" panose="020B0606030504020204" pitchFamily="34" charset="0"/>
            </a:endParaRPr>
          </a:p>
          <a:p>
            <a:pPr algn="l"/>
            <a:r>
              <a:rPr lang="fr-FR" sz="1600" b="0" i="0" dirty="0">
                <a:solidFill>
                  <a:srgbClr val="5C6B7E"/>
                </a:solidFill>
                <a:effectLst/>
                <a:latin typeface="Open Sans" panose="020B0606030504020204" pitchFamily="34" charset="0"/>
              </a:rPr>
              <a:t>7-    </a:t>
            </a:r>
            <a:r>
              <a:rPr lang="fr-FR" sz="1600" b="1" i="0" dirty="0">
                <a:solidFill>
                  <a:srgbClr val="5C6B7E"/>
                </a:solidFill>
                <a:effectLst/>
                <a:latin typeface="Open Sans" panose="020B0606030504020204" pitchFamily="34" charset="0"/>
              </a:rPr>
              <a:t>Répétition du processus :</a:t>
            </a:r>
            <a:r>
              <a:rPr lang="fr-FR" sz="1600" b="0" i="0" dirty="0">
                <a:solidFill>
                  <a:srgbClr val="5C6B7E"/>
                </a:solidFill>
                <a:effectLst/>
                <a:latin typeface="Open Sans" panose="020B0606030504020204" pitchFamily="34" charset="0"/>
              </a:rPr>
              <a:t> si vous ne vous sentez pas mieux, trouvez une nouvelle affirmation positive et répétez ces pas.</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7</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033233" y="4918573"/>
            <a:ext cx="2150378" cy="1939427"/>
          </a:xfrm>
        </p:spPr>
      </p:pic>
    </p:spTree>
    <p:extLst>
      <p:ext uri="{BB962C8B-B14F-4D97-AF65-F5344CB8AC3E}">
        <p14:creationId xmlns:p14="http://schemas.microsoft.com/office/powerpoint/2010/main" val="1297360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796955" y="879063"/>
            <a:ext cx="10167456" cy="823902"/>
          </a:xfrm>
        </p:spPr>
        <p:txBody>
          <a:bodyPr rtlCol="0">
            <a:noAutofit/>
          </a:bodyPr>
          <a:lstStyle/>
          <a:p>
            <a:pPr algn="l"/>
            <a:r>
              <a:rPr lang="fr-FR" b="0" i="0" dirty="0">
                <a:solidFill>
                  <a:srgbClr val="333333"/>
                </a:solidFill>
                <a:effectLst/>
                <a:latin typeface="Open Sans" panose="020B0606030504020204" pitchFamily="34" charset="0"/>
              </a:rPr>
              <a:t>EFT, bienfaits : </a:t>
            </a:r>
            <a:br>
              <a:rPr lang="fr-FR" b="0" i="0" dirty="0">
                <a:solidFill>
                  <a:srgbClr val="333333"/>
                </a:solidFill>
                <a:effectLst/>
                <a:latin typeface="Open Sans" panose="020B0606030504020204" pitchFamily="34" charset="0"/>
              </a:rPr>
            </a:br>
            <a:r>
              <a:rPr lang="fr-FR" b="0" i="0" dirty="0">
                <a:solidFill>
                  <a:srgbClr val="333333"/>
                </a:solidFill>
                <a:effectLst/>
                <a:latin typeface="Open Sans" panose="020B0606030504020204" pitchFamily="34" charset="0"/>
              </a:rPr>
              <a:t>4 avantages de cette pratique</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9944800" cy="3037646"/>
          </a:xfrm>
        </p:spPr>
        <p:txBody>
          <a:bodyPr rtlCol="0"/>
          <a:lstStyle/>
          <a:p>
            <a:pPr algn="l"/>
            <a:r>
              <a:rPr lang="fr-FR" sz="2400" b="0" i="0" dirty="0">
                <a:solidFill>
                  <a:srgbClr val="333333"/>
                </a:solidFill>
                <a:effectLst/>
                <a:latin typeface="Open Sans" panose="020B0606030504020204" pitchFamily="34" charset="0"/>
              </a:rPr>
              <a:t>1-    Réduction du stress, de l’anxiété et de la dépression</a:t>
            </a:r>
          </a:p>
          <a:p>
            <a:pPr algn="just"/>
            <a:r>
              <a:rPr lang="fr-FR" sz="2000" b="0" i="0" dirty="0">
                <a:solidFill>
                  <a:srgbClr val="5C6B7E"/>
                </a:solidFill>
                <a:effectLst/>
                <a:latin typeface="Open Sans" panose="020B0606030504020204" pitchFamily="34" charset="0"/>
              </a:rPr>
              <a:t>L’EFT aide à réduire le stress et les troubles qui lui sont associés, tels que les troubles du sommeil, la fatigue et les sentiments de panique. Une méta-analyse de 2016 a trouvé que 14 études différentes confirmaient l’efficacité de l’EFT contre l’anxiété chez les adultes. Certaines études indiquent que ceci est dû au fait que l’EFT aide à réduire les niveaux de cortisol, une des principales hormones liées au stress et qui peut provoquer beaucoup de problèmes si elle est chroniquement élevée.</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8</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041622" y="4941115"/>
            <a:ext cx="2150378" cy="1939427"/>
          </a:xfrm>
        </p:spPr>
      </p:pic>
    </p:spTree>
    <p:extLst>
      <p:ext uri="{BB962C8B-B14F-4D97-AF65-F5344CB8AC3E}">
        <p14:creationId xmlns:p14="http://schemas.microsoft.com/office/powerpoint/2010/main" val="3652072688"/>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71550" y="729011"/>
            <a:ext cx="9944800" cy="4665110"/>
          </a:xfrm>
        </p:spPr>
        <p:txBody>
          <a:bodyPr rtlCol="0"/>
          <a:lstStyle/>
          <a:p>
            <a:pPr algn="l"/>
            <a:r>
              <a:rPr lang="fr-FR" sz="2800" b="0" i="0" dirty="0">
                <a:solidFill>
                  <a:srgbClr val="333333"/>
                </a:solidFill>
                <a:effectLst/>
                <a:latin typeface="Open Sans" panose="020B0606030504020204" pitchFamily="34" charset="0"/>
              </a:rPr>
              <a:t>2-    Accompagnement des personnes souffrant de stress post-traumatique</a:t>
            </a:r>
          </a:p>
          <a:p>
            <a:pPr algn="l"/>
            <a:endParaRPr lang="fr-FR" sz="2800" b="0" i="0" dirty="0">
              <a:solidFill>
                <a:srgbClr val="333333"/>
              </a:solidFill>
              <a:effectLst/>
              <a:latin typeface="Open Sans" panose="020B0606030504020204" pitchFamily="34" charset="0"/>
            </a:endParaRPr>
          </a:p>
          <a:p>
            <a:pPr algn="l"/>
            <a:r>
              <a:rPr lang="fr-FR" sz="2000" b="0" i="0" dirty="0">
                <a:solidFill>
                  <a:srgbClr val="5C6B7E"/>
                </a:solidFill>
                <a:effectLst/>
                <a:latin typeface="Open Sans" panose="020B0606030504020204" pitchFamily="34" charset="0"/>
              </a:rPr>
              <a:t>Plusieurs études ont trouvé des résultats encourageants concernant l’utilisation de l’EFT contre le trouble de stress post-traumatique et ses symptômes. Puisque cette méthode utilise des affirmations positives, il est possible que son efficacité soit la même que pour la psychothérapie. Cependant, elle semblerait fonctionner mieux pour certaines personnes puisqu’elle engage à la fois le corps et l’esprit.</a:t>
            </a:r>
          </a:p>
          <a:p>
            <a:pPr algn="l"/>
            <a:r>
              <a:rPr lang="fr-FR" sz="2000" b="0" i="0" dirty="0">
                <a:solidFill>
                  <a:srgbClr val="5C6B7E"/>
                </a:solidFill>
                <a:effectLst/>
                <a:latin typeface="Open Sans" panose="020B0606030504020204" pitchFamily="34" charset="0"/>
              </a:rPr>
              <a:t>Une étude menée en 2013 sur des vétérans souffrant de stress post-traumatique a trouvé qu’après trois séances, 60% des participants n’entraient plus dans les critères cliniques du trouble de stress post-traumatique, et après six séances, ce chiffre avait augmenté à 86%. La majorité de ces améliorations duraient au moins 3 à 6 mois.</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9</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ARENAS Alexandre</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22 mars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0357872" y="5226341"/>
            <a:ext cx="1834128" cy="1654201"/>
          </a:xfrm>
        </p:spPr>
      </p:pic>
    </p:spTree>
    <p:extLst>
      <p:ext uri="{BB962C8B-B14F-4D97-AF65-F5344CB8AC3E}">
        <p14:creationId xmlns:p14="http://schemas.microsoft.com/office/powerpoint/2010/main" val="3029294319"/>
      </p:ext>
    </p:extLst>
  </p:cSld>
  <p:clrMapOvr>
    <a:masterClrMapping/>
  </p:clrMapOvr>
  <mc:AlternateContent xmlns:mc="http://schemas.openxmlformats.org/markup-compatibility/2006" xmlns:p14="http://schemas.microsoft.com/office/powerpoint/2010/main">
    <mc:Choice Requires="p14">
      <p:transition spd="slow" p14:dur="2000">
        <p:blinds/>
      </p:transition>
    </mc:Choice>
    <mc:Fallback xmlns="">
      <p:transition spd="slow">
        <p:blinds/>
      </p:transition>
    </mc:Fallback>
  </mc:AlternateContent>
</p:sld>
</file>

<file path=ppt/theme/theme1.xml><?xml version="1.0" encoding="utf-8"?>
<a:theme xmlns:a="http://schemas.openxmlformats.org/drawingml/2006/main" name="Thè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06DFD251-222A-4452-8496-9F2CF7E3DE5B}" vid="{41331B5A-6860-4ABD-9857-B75B07E7B56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11d0897-8056-4c8f-aa54-993dc9a4df1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94A1B3D315A24C94D3D7B2A4CFB949" ma:contentTypeVersion="12" ma:contentTypeDescription="Crée un document." ma:contentTypeScope="" ma:versionID="ac8425a633cb66035e97e620b98afbd3">
  <xsd:schema xmlns:xsd="http://www.w3.org/2001/XMLSchema" xmlns:xs="http://www.w3.org/2001/XMLSchema" xmlns:p="http://schemas.microsoft.com/office/2006/metadata/properties" xmlns:ns2="a11d0897-8056-4c8f-aa54-993dc9a4df10" xmlns:ns3="66827e67-982d-462e-bb3c-8b8c91d7e7f2" targetNamespace="http://schemas.microsoft.com/office/2006/metadata/properties" ma:root="true" ma:fieldsID="00f803cc1a352c93308a855d1a320b5f" ns2:_="" ns3:_="">
    <xsd:import namespace="a11d0897-8056-4c8f-aa54-993dc9a4df10"/>
    <xsd:import namespace="66827e67-982d-462e-bb3c-8b8c91d7e7f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d0897-8056-4c8f-aa54-993dc9a4df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fbc0575-b692-48b3-94b0-968145802efb" ma:termSetId="09814cd3-568e-fe90-9814-8d621ff8fb84" ma:anchorId="fba54fb3-c3e1-fe81-a776-ca4b69148c4d" ma:open="true" ma:isKeyword="false">
      <xsd:complexType>
        <xsd:sequence>
          <xsd:element ref="pc:Terms" minOccurs="0" maxOccurs="1"/>
        </xsd:sequence>
      </xsd:complex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27e67-982d-462e-bb3c-8b8c91d7e7f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CA836721-68B6-4DBA-9771-2E06F4B0F074}"/>
</file>

<file path=docProps/app.xml><?xml version="1.0" encoding="utf-8"?>
<Properties xmlns="http://schemas.openxmlformats.org/officeDocument/2006/extended-properties" xmlns:vt="http://schemas.openxmlformats.org/officeDocument/2006/docPropsVTypes">
  <Template>{9F0582C1-D51E-48E6-B56E-9B0F6B927498}tf78853419_win32</Template>
  <TotalTime>98</TotalTime>
  <Words>1758</Words>
  <Application>Microsoft Office PowerPoint</Application>
  <PresentationFormat>Grand écran</PresentationFormat>
  <Paragraphs>123</Paragraphs>
  <Slides>14</Slides>
  <Notes>14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Arial</vt:lpstr>
      <vt:lpstr>Avenir</vt:lpstr>
      <vt:lpstr>Calibri</vt:lpstr>
      <vt:lpstr>Franklin Gothic Book</vt:lpstr>
      <vt:lpstr>Franklin Gothic Demi</vt:lpstr>
      <vt:lpstr>Montserrat</vt:lpstr>
      <vt:lpstr>Open Sans</vt:lpstr>
      <vt:lpstr>Segoe UI Semibold</vt:lpstr>
      <vt:lpstr>Wingdings</vt:lpstr>
      <vt:lpstr>Thème1</vt:lpstr>
      <vt:lpstr>EFT (Emotional Freedom Technique)</vt:lpstr>
      <vt:lpstr>Découverte de l’EFT</vt:lpstr>
      <vt:lpstr>D’où vient l’EFT ?</vt:lpstr>
      <vt:lpstr>L'EFT vise à l'équilibre énergétique du corps</vt:lpstr>
      <vt:lpstr>Présentation PowerPoint</vt:lpstr>
      <vt:lpstr>Les 7 pas basiques de l’EFT</vt:lpstr>
      <vt:lpstr>Présentation PowerPoint</vt:lpstr>
      <vt:lpstr>EFT, bienfaits :  4 avantages de cette pratique</vt:lpstr>
      <vt:lpstr>Présentation PowerPoint</vt:lpstr>
      <vt:lpstr>Présentation PowerPoint</vt:lpstr>
      <vt:lpstr>Présentation PowerPoint</vt:lpstr>
      <vt:lpstr>Quelques précautions  Même si les études s’intéressant à l’EFT  montrent des résultats prometteurs, cette  méthode ne doit pas être utilisé comme un accompagnement standard, mais plutôt  comme une thérapie complémentaire à d’autres suivis tels que la thérapie cognitivo-comportementale pour les personnes souffrant de problèmes de santé mentale.  La meilleure manière d’utiliser l’EFT est donc de l’ajouter à un mode de vie déjà sain, qui intègre une alimentation équilibrée, du sport, un suivi psychologique, des méthodes qui luttent contre le stress (comme la méditation), et si nécessaire, des médicaments.</vt:lpstr>
      <vt:lpstr>Découvrir l'EFT (Emotional Freedom Techniques).</vt:lpstr>
      <vt:lpstr>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EFT (Emotional Freedom Technique)</dc:title>
  <dc:creator>Alexandre ARENAS</dc:creator>
  <cp:lastModifiedBy>Alexandre ARENAS</cp:lastModifiedBy>
  <cp:revision>41</cp:revision>
  <dcterms:created xsi:type="dcterms:W3CDTF">2023-03-22T07:38:10Z</dcterms:created>
  <dcterms:modified xsi:type="dcterms:W3CDTF">2023-03-22T09:17:15Z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0x010100FD94A1B3D315A24C94D3D7B2A4CFB949</vt:lpwstr>
  </property>
</Properties>
</file>