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7" r:id="rId2"/>
    <p:sldId id="263"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80" r:id="rId24"/>
    <p:sldId id="279" r:id="rId25"/>
    <p:sldId id="281" r:id="rId26"/>
    <p:sldId id="282" r:id="rId27"/>
    <p:sldId id="283" r:id="rId28"/>
  </p:sldIdLst>
  <p:sldSz cx="12192000" cy="6858000"/>
  <p:notesSz cx="7023100" cy="93091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74" d="100"/>
          <a:sy n="74" d="100"/>
        </p:scale>
        <p:origin x="40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fr-FR"/>
          </a:p>
        </p:txBody>
      </p:sp>
      <p:sp>
        <p:nvSpPr>
          <p:cNvPr id="3" name="Espace réservé de la date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pPr rtl="0"/>
            <a:fld id="{076851C9-F851-46B5-ADE9-A92093F333B4}" type="datetime1">
              <a:rPr lang="fr-FR" smtClean="0"/>
              <a:t>13/04/2023</a:t>
            </a:fld>
            <a:endParaRPr lang="fr-FR" dirty="0"/>
          </a:p>
        </p:txBody>
      </p:sp>
      <p:sp>
        <p:nvSpPr>
          <p:cNvPr id="4" name="Espace réservé du pied de page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DA6FC261-E491-4C42-A663-B95247CC46D9}" type="slidenum">
              <a:rPr lang="fr-FR" smtClean="0"/>
              <a:t>‹N°›</a:t>
            </a:fld>
            <a:endParaRPr lang="fr-FR"/>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fr-FR" noProof="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89F422D-03A2-432A-A6A3-AD00225BEF10}" type="datetime1">
              <a:rPr lang="fr-FR" smtClean="0"/>
              <a:pPr/>
              <a:t>13/04/2023</a:t>
            </a:fld>
            <a:endParaRPr lang="fr-FR" dirty="0"/>
          </a:p>
        </p:txBody>
      </p:sp>
      <p:sp>
        <p:nvSpPr>
          <p:cNvPr id="4" name="Espace réservé d’image de diapositive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pPr rtl="0"/>
            <a:endParaRPr lang="fr-FR" noProof="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333E963C-1534-4F8D-B2A7-66D81AA25953}" type="slidenum">
              <a:rPr lang="fr-FR" noProof="0" smtClean="0"/>
              <a:t>‹N°›</a:t>
            </a:fld>
            <a:endParaRPr lang="fr-FR" noProof="0"/>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a:t>1</a:t>
            </a:fld>
            <a:endParaRPr lang="fr-FR"/>
          </a:p>
        </p:txBody>
      </p:sp>
    </p:spTree>
    <p:extLst>
      <p:ext uri="{BB962C8B-B14F-4D97-AF65-F5344CB8AC3E}">
        <p14:creationId xmlns:p14="http://schemas.microsoft.com/office/powerpoint/2010/main" val="9879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E92D28F6-0F18-4EEA-8EBE-80BC02209FAE}"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97684391-B591-4CFD-B5AD-3E71220D951B}" type="datetime1">
              <a:rPr lang="fr-FR" noProof="0" smtClean="0"/>
              <a:t>13/04/2023</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A16D393D-129C-4C8D-8BAE-DD506F2F08D4}"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2323374"/>
          </a:xfrm>
        </p:spPr>
        <p:txBody>
          <a:bodyPr rtlCol="0"/>
          <a:lstStyle>
            <a:lvl1pPr>
              <a:defRPr sz="4800"/>
            </a:lvl1pPr>
          </a:lstStyle>
          <a:p>
            <a:pPr rtl="0"/>
            <a:r>
              <a:rPr lang="fr-FR" noProof="0"/>
              <a:t>Modifiez le style du titre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rtl="0">
              <a:buNone/>
            </a:pPr>
            <a:r>
              <a:rPr lang="fr-FR" noProof="0"/>
              <a:t>Modifiez les styles du texte du masque</a:t>
            </a:r>
          </a:p>
        </p:txBody>
      </p:sp>
      <p:sp>
        <p:nvSpPr>
          <p:cNvPr id="12" name="Zone de texte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4" name="Espace réservé de la date 3"/>
          <p:cNvSpPr>
            <a:spLocks noGrp="1"/>
          </p:cNvSpPr>
          <p:nvPr>
            <p:ph type="dt" sz="half" idx="10"/>
          </p:nvPr>
        </p:nvSpPr>
        <p:spPr/>
        <p:txBody>
          <a:bodyPr rtlCol="0"/>
          <a:lstStyle/>
          <a:p>
            <a:pPr rtl="0"/>
            <a:fld id="{3D390E5D-A3C4-44F1-BF06-DB31F3355FB6}"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51609D62-C004-41AF-8552-B36A5925DB79}"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32766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574801" y="4953000"/>
            <a:ext cx="7999315" cy="1074057"/>
          </a:xfrm>
        </p:spPr>
        <p:txBody>
          <a:bodyPr rtlCol="0"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9" name="Zone de texte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4" name="Espace réservé de la date 3"/>
          <p:cNvSpPr>
            <a:spLocks noGrp="1"/>
          </p:cNvSpPr>
          <p:nvPr>
            <p:ph type="dt" sz="half" idx="10"/>
          </p:nvPr>
        </p:nvSpPr>
        <p:spPr/>
        <p:txBody>
          <a:bodyPr rtlCol="0"/>
          <a:lstStyle/>
          <a:p>
            <a:pPr rtl="0"/>
            <a:fld id="{43537099-D4C1-4CC2-B282-64776F4FB33F}"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10" name="Espace réservé du texte 3"/>
          <p:cNvSpPr>
            <a:spLocks noGrp="1"/>
          </p:cNvSpPr>
          <p:nvPr>
            <p:ph type="body" sz="half" idx="2" hasCustomPrompt="1"/>
          </p:nvPr>
        </p:nvSpPr>
        <p:spPr>
          <a:xfrm>
            <a:off x="1154954" y="4350657"/>
            <a:ext cx="8825659" cy="1676400"/>
          </a:xfrm>
        </p:spPr>
        <p:txBody>
          <a:bodyPr rtlCol="0" anchor="t">
            <a:normAutofit/>
          </a:bodyPr>
          <a:lstStyle>
            <a:lvl1pPr marL="0" indent="0" rtl="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3" name="Espace réservé du texte 3"/>
          <p:cNvSpPr>
            <a:spLocks noGrp="1"/>
          </p:cNvSpPr>
          <p:nvPr>
            <p:ph type="body" sz="half" idx="13" hasCustomPrompt="1"/>
          </p:nvPr>
        </p:nvSpPr>
        <p:spPr>
          <a:xfrm>
            <a:off x="1154953" y="3848610"/>
            <a:ext cx="8825659" cy="588517"/>
          </a:xfrm>
        </p:spPr>
        <p:txBody>
          <a:bodyPr rtlCol="0"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79A4053C-653C-4B57-98BB-5E4D33E36448}"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0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rtl="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7" name="Connecteur droit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rtl="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8" name="Connecteur droit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rtl="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7" name="Espace réservé de la date 3"/>
          <p:cNvSpPr>
            <a:spLocks noGrp="1"/>
          </p:cNvSpPr>
          <p:nvPr>
            <p:ph type="dt" sz="half" idx="10"/>
          </p:nvPr>
        </p:nvSpPr>
        <p:spPr/>
        <p:txBody>
          <a:bodyPr rtlCol="0"/>
          <a:lstStyle/>
          <a:p>
            <a:pPr rtl="0"/>
            <a:fld id="{E4497134-7E4D-4E1E-A690-7FAB9D850029}" type="datetime1">
              <a:rPr lang="fr-FR" noProof="0" smtClean="0"/>
              <a:t>13/04/2023</a:t>
            </a:fld>
            <a:endParaRPr lang="fr-FR" noProof="0"/>
          </a:p>
        </p:txBody>
      </p:sp>
      <p:sp>
        <p:nvSpPr>
          <p:cNvPr id="4"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000"/>
            </a:lvl1pPr>
          </a:lstStyle>
          <a:p>
            <a:pPr rtl="0"/>
            <a:r>
              <a:rPr lang="fr-FR" noProof="0"/>
              <a:t>Modifiez le style du titre</a:t>
            </a:r>
          </a:p>
        </p:txBody>
      </p:sp>
      <p:sp>
        <p:nvSpPr>
          <p:cNvPr id="3" name="Espace réservé d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9" name="Espace réservé d’image 2" descr="Espace réservé vide pour ajouter une image. Cliquez sur l’espace réservé et sélectionnez l’image à ajouter"/>
          <p:cNvSpPr>
            <a:spLocks noGrp="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9" name="Connecteur droit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rtl="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0" name="Espace réservé d’image 2" descr="Espace réservé vide pour ajouter une image. Cliquez sur l’espace réservé et sélectionnez l’image à ajouter"/>
          <p:cNvSpPr>
            <a:spLocks noGrp="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20" name="Connecteur droit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rtl="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1" name="Espace réservé d’image 2" descr="Espace réservé vide pour ajouter une image. Cliquez sur l’espace réservé et sélectionnez l’image à ajouter"/>
          <p:cNvSpPr>
            <a:spLocks noGrp="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4" name="Espace réservé d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7" name="Espace réservé de la date 3"/>
          <p:cNvSpPr>
            <a:spLocks noGrp="1"/>
          </p:cNvSpPr>
          <p:nvPr>
            <p:ph type="dt" sz="half" idx="10"/>
          </p:nvPr>
        </p:nvSpPr>
        <p:spPr/>
        <p:txBody>
          <a:bodyPr rtlCol="0"/>
          <a:lstStyle/>
          <a:p>
            <a:pPr rtl="0"/>
            <a:fld id="{F1A2C45C-89B0-4171-9410-809B03D1D6BF}" type="datetime1">
              <a:rPr lang="fr-FR" noProof="0" smtClean="0"/>
              <a:t>13/04/2023</a:t>
            </a:fld>
            <a:endParaRPr lang="fr-FR" noProof="0"/>
          </a:p>
        </p:txBody>
      </p:sp>
      <p:sp>
        <p:nvSpPr>
          <p:cNvPr id="4"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C84B3316-8C1E-4813-B6C4-CE6234E5C612}"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430213"/>
            <a:ext cx="7423149" cy="5826125"/>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996E272-D72C-45D4-A5D4-E37EBAF86152}"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3"/>
          <p:cNvSpPr>
            <a:spLocks noGrp="1"/>
          </p:cNvSpPr>
          <p:nvPr>
            <p:ph type="dt" sz="half" idx="10"/>
          </p:nvPr>
        </p:nvSpPr>
        <p:spPr/>
        <p:txBody>
          <a:bodyPr rtlCol="0"/>
          <a:lstStyle/>
          <a:p>
            <a:pPr rtl="0"/>
            <a:fld id="{A437F6FF-81E7-4897-9637-FF2C25D1DF9F}"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4A23223-92D6-481E-A825-5D4EEA10F4BD}" type="datetime1">
              <a:rPr lang="fr-FR" noProof="0" smtClean="0"/>
              <a:t>13/04/2023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E8031E7-156F-41D0-91F6-C23ABD98B69E}" type="datetime1">
              <a:rPr lang="fr-FR" noProof="0" smtClean="0"/>
              <a:t>13/04/2023</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rtl="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2E365D4F-B8D4-45CB-9F9E-81F1948683F9}" type="datetime1">
              <a:rPr lang="fr-FR" noProof="0" smtClean="0"/>
              <a:t>13/04/2023</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de la date 2"/>
          <p:cNvSpPr>
            <a:spLocks noGrp="1"/>
          </p:cNvSpPr>
          <p:nvPr>
            <p:ph type="dt" sz="half" idx="10"/>
          </p:nvPr>
        </p:nvSpPr>
        <p:spPr/>
        <p:txBody>
          <a:bodyPr rtlCol="0"/>
          <a:lstStyle/>
          <a:p>
            <a:pPr rtl="0"/>
            <a:fld id="{AD180F64-16C6-47D9-BCA1-16BD4048C5AE}" type="datetime1">
              <a:rPr lang="fr-FR" noProof="0" smtClean="0"/>
              <a:t>13/04/2023</a:t>
            </a:fld>
            <a:endParaRPr lang="fr-FR" noProof="0"/>
          </a:p>
        </p:txBody>
      </p:sp>
      <p:sp>
        <p:nvSpPr>
          <p:cNvPr id="5" name="Espace réservé du pied de page 3"/>
          <p:cNvSpPr>
            <a:spLocks noGrp="1"/>
          </p:cNvSpPr>
          <p:nvPr>
            <p:ph type="ftr" sz="quarter" idx="11"/>
          </p:nvPr>
        </p:nvSpPr>
        <p:spPr/>
        <p:txBody>
          <a:bodyPr rtlCol="0"/>
          <a:lstStyle/>
          <a:p>
            <a:pPr rtl="0"/>
            <a:r>
              <a:rPr lang="fr-FR" noProof="0"/>
              <a:t>Ajouter un pied de page</a:t>
            </a:r>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de la date 1"/>
          <p:cNvSpPr>
            <a:spLocks noGrp="1"/>
          </p:cNvSpPr>
          <p:nvPr>
            <p:ph type="dt" sz="half" idx="10"/>
          </p:nvPr>
        </p:nvSpPr>
        <p:spPr/>
        <p:txBody>
          <a:bodyPr rtlCol="0"/>
          <a:lstStyle/>
          <a:p>
            <a:pPr rtl="0"/>
            <a:fld id="{25EB2D57-DA79-4910-87A1-2A43102C2A78}" type="datetime1">
              <a:rPr lang="fr-FR" noProof="0" smtClean="0"/>
              <a:t>13/04/2023</a:t>
            </a:fld>
            <a:endParaRPr lang="fr-FR" noProof="0"/>
          </a:p>
        </p:txBody>
      </p:sp>
      <p:sp>
        <p:nvSpPr>
          <p:cNvPr id="5" name="Espace réservé du pied de page 2"/>
          <p:cNvSpPr>
            <a:spLocks noGrp="1"/>
          </p:cNvSpPr>
          <p:nvPr>
            <p:ph type="ftr" sz="quarter" idx="11"/>
          </p:nvPr>
        </p:nvSpPr>
        <p:spPr/>
        <p:txBody>
          <a:bodyPr rtlCol="0"/>
          <a:lstStyle/>
          <a:p>
            <a:pPr rtl="0"/>
            <a:r>
              <a:rPr lang="fr-FR" noProof="0"/>
              <a:t>Ajouter un pied de page</a:t>
            </a:r>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3"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7" name="Espace réservé de la date 4"/>
          <p:cNvSpPr>
            <a:spLocks noGrp="1"/>
          </p:cNvSpPr>
          <p:nvPr>
            <p:ph type="dt" sz="half" idx="10"/>
          </p:nvPr>
        </p:nvSpPr>
        <p:spPr/>
        <p:txBody>
          <a:bodyPr rtlCol="0"/>
          <a:lstStyle/>
          <a:p>
            <a:pPr rtl="0"/>
            <a:fld id="{EE1032CF-D1A4-419A-9A86-513F9DA50CF2}" type="datetime1">
              <a:rPr lang="fr-FR" noProof="0" smtClean="0"/>
              <a:t>13/04/2023</a:t>
            </a:fld>
            <a:endParaRPr lang="fr-FR" noProof="0"/>
          </a:p>
        </p:txBody>
      </p:sp>
      <p:sp>
        <p:nvSpPr>
          <p:cNvPr id="5" name="Espace réservé du pied de page 5"/>
          <p:cNvSpPr>
            <a:spLocks noGrp="1"/>
          </p:cNvSpPr>
          <p:nvPr>
            <p:ph type="ftr" sz="quarter" idx="11"/>
          </p:nvPr>
        </p:nvSpPr>
        <p:spPr/>
        <p:txBody>
          <a:bodyPr rtlCol="0"/>
          <a:lstStyle/>
          <a:p>
            <a:pPr rtl="0"/>
            <a:r>
              <a:rPr lang="fr-FR" noProof="0"/>
              <a:t>Ajouter un pied de page</a:t>
            </a:r>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630F7A3-F41A-4D61-A315-0247C35F8A04}" type="datetime1">
              <a:rPr lang="fr-FR" noProof="0" smtClean="0"/>
              <a:t>13/04/2023</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Imag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Imag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e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noProof="0"/>
          </a:p>
        </p:txBody>
      </p:sp>
      <p:pic>
        <p:nvPicPr>
          <p:cNvPr id="18" name="Imag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Imag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d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pPr rtl="0"/>
            <a:fld id="{87F9DCEA-9ABF-4642-83BD-2066A3C7A404}" type="datetime1">
              <a:rPr lang="fr-FR" noProof="0" smtClean="0"/>
              <a:t>13/04/2023</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r>
              <a:rPr lang="fr-FR" noProof="0"/>
              <a:t>Ajouter un pied de page</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noProof="0"/>
          </a:p>
        </p:txBody>
      </p:sp>
      <p:sp>
        <p:nvSpPr>
          <p:cNvPr id="6" name="Espace réservé du numéro de diapositive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t>Le pot pourri du HTML / CSS</a:t>
            </a:r>
          </a:p>
        </p:txBody>
      </p:sp>
      <p:sp>
        <p:nvSpPr>
          <p:cNvPr id="6" name="Sous-titre 5"/>
          <p:cNvSpPr>
            <a:spLocks noGrp="1"/>
          </p:cNvSpPr>
          <p:nvPr>
            <p:ph type="subTitle" idx="1"/>
          </p:nvPr>
        </p:nvSpPr>
        <p:spPr/>
        <p:txBody>
          <a:bodyPr rtlCol="0"/>
          <a:lstStyle/>
          <a:p>
            <a:pPr rtl="0"/>
            <a:r>
              <a:rPr lang="fr-FR" dirty="0"/>
              <a:t>Positionnement, </a:t>
            </a:r>
            <a:r>
              <a:rPr lang="fr-FR" dirty="0" err="1"/>
              <a:t>sass</a:t>
            </a:r>
            <a:r>
              <a:rPr lang="fr-FR" dirty="0"/>
              <a:t>, </a:t>
            </a:r>
            <a:r>
              <a:rPr lang="fr-FR" dirty="0" err="1"/>
              <a:t>selecteurs</a:t>
            </a:r>
            <a:r>
              <a:rPr lang="fr-FR" dirty="0"/>
              <a:t>, </a:t>
            </a:r>
            <a:r>
              <a:rPr lang="fr-FR" dirty="0" err="1"/>
              <a:t>seo</a:t>
            </a:r>
            <a:r>
              <a:rPr lang="fr-FR" dirty="0"/>
              <a:t>, accessibilité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6F837-2CD7-3D83-B1F6-7DDFF1CBC24B}"/>
              </a:ext>
            </a:extLst>
          </p:cNvPr>
          <p:cNvSpPr>
            <a:spLocks noGrp="1"/>
          </p:cNvSpPr>
          <p:nvPr>
            <p:ph type="title"/>
          </p:nvPr>
        </p:nvSpPr>
        <p:spPr/>
        <p:txBody>
          <a:bodyPr/>
          <a:lstStyle/>
          <a:p>
            <a:r>
              <a:rPr lang="fr-FR" dirty="0"/>
              <a:t>Les </a:t>
            </a:r>
            <a:r>
              <a:rPr lang="fr-FR" dirty="0" err="1"/>
              <a:t>selecteurs</a:t>
            </a:r>
            <a:r>
              <a:rPr lang="fr-FR" dirty="0"/>
              <a:t> de classes et d’identifiants</a:t>
            </a:r>
          </a:p>
        </p:txBody>
      </p:sp>
      <p:sp>
        <p:nvSpPr>
          <p:cNvPr id="3" name="Espace réservé du contenu 2">
            <a:extLst>
              <a:ext uri="{FF2B5EF4-FFF2-40B4-BE49-F238E27FC236}">
                <a16:creationId xmlns:a16="http://schemas.microsoft.com/office/drawing/2014/main" id="{ADC9DFF1-58C6-06DE-8D46-9AE19464AFD7}"/>
              </a:ext>
            </a:extLst>
          </p:cNvPr>
          <p:cNvSpPr>
            <a:spLocks noGrp="1"/>
          </p:cNvSpPr>
          <p:nvPr>
            <p:ph idx="1"/>
          </p:nvPr>
        </p:nvSpPr>
        <p:spPr/>
        <p:txBody>
          <a:bodyPr/>
          <a:lstStyle/>
          <a:p>
            <a:r>
              <a:rPr lang="fr-FR" dirty="0"/>
              <a:t>Vous les connaissez déjà, vous les utilisez déjà. </a:t>
            </a:r>
            <a:br>
              <a:rPr lang="fr-FR" dirty="0"/>
            </a:br>
            <a:br>
              <a:rPr lang="fr-FR" dirty="0"/>
            </a:br>
            <a:r>
              <a:rPr lang="fr-FR" dirty="0"/>
              <a:t>.classe</a:t>
            </a:r>
            <a:br>
              <a:rPr lang="fr-FR" dirty="0"/>
            </a:br>
            <a:r>
              <a:rPr lang="fr-FR" dirty="0"/>
              <a:t>#id</a:t>
            </a:r>
          </a:p>
        </p:txBody>
      </p:sp>
    </p:spTree>
    <p:extLst>
      <p:ext uri="{BB962C8B-B14F-4D97-AF65-F5344CB8AC3E}">
        <p14:creationId xmlns:p14="http://schemas.microsoft.com/office/powerpoint/2010/main" val="428116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57BFE8-9803-52B2-BC35-430EF01CC2E8}"/>
              </a:ext>
            </a:extLst>
          </p:cNvPr>
          <p:cNvSpPr>
            <a:spLocks noGrp="1"/>
          </p:cNvSpPr>
          <p:nvPr>
            <p:ph type="title"/>
          </p:nvPr>
        </p:nvSpPr>
        <p:spPr/>
        <p:txBody>
          <a:bodyPr/>
          <a:lstStyle/>
          <a:p>
            <a:r>
              <a:rPr lang="fr-FR" dirty="0"/>
              <a:t>Les </a:t>
            </a:r>
            <a:r>
              <a:rPr lang="fr-FR" dirty="0" err="1"/>
              <a:t>selecteurs</a:t>
            </a:r>
            <a:r>
              <a:rPr lang="fr-FR" dirty="0"/>
              <a:t> de descendants</a:t>
            </a:r>
          </a:p>
        </p:txBody>
      </p:sp>
      <p:sp>
        <p:nvSpPr>
          <p:cNvPr id="3" name="Espace réservé du contenu 2">
            <a:extLst>
              <a:ext uri="{FF2B5EF4-FFF2-40B4-BE49-F238E27FC236}">
                <a16:creationId xmlns:a16="http://schemas.microsoft.com/office/drawing/2014/main" id="{896DE85B-165A-EC13-5522-194C7F8FCCD7}"/>
              </a:ext>
            </a:extLst>
          </p:cNvPr>
          <p:cNvSpPr>
            <a:spLocks noGrp="1"/>
          </p:cNvSpPr>
          <p:nvPr>
            <p:ph idx="1"/>
          </p:nvPr>
        </p:nvSpPr>
        <p:spPr/>
        <p:txBody>
          <a:bodyPr/>
          <a:lstStyle/>
          <a:p>
            <a:r>
              <a:rPr lang="fr-FR" dirty="0"/>
              <a:t>Par exemple si j’</a:t>
            </a:r>
            <a:r>
              <a:rPr lang="fr-FR" dirty="0" err="1"/>
              <a:t>apelle</a:t>
            </a:r>
            <a:endParaRPr lang="fr-FR" dirty="0"/>
          </a:p>
          <a:p>
            <a:endParaRPr lang="fr-FR" dirty="0"/>
          </a:p>
          <a:p>
            <a:pPr marL="0" indent="0">
              <a:buNone/>
            </a:pPr>
            <a:r>
              <a:rPr lang="fr-FR" dirty="0"/>
              <a:t>	div p{</a:t>
            </a:r>
          </a:p>
          <a:p>
            <a:pPr marL="0" indent="0">
              <a:buNone/>
            </a:pPr>
            <a:r>
              <a:rPr lang="fr-FR" dirty="0"/>
              <a:t>	</a:t>
            </a:r>
            <a:r>
              <a:rPr lang="fr-FR" dirty="0" err="1"/>
              <a:t>color</a:t>
            </a:r>
            <a:r>
              <a:rPr lang="fr-FR" dirty="0"/>
              <a:t>: </a:t>
            </a:r>
            <a:r>
              <a:rPr lang="fr-FR" dirty="0" err="1"/>
              <a:t>red</a:t>
            </a:r>
            <a:r>
              <a:rPr lang="fr-FR" dirty="0"/>
              <a:t>;</a:t>
            </a:r>
          </a:p>
          <a:p>
            <a:pPr marL="0" indent="0">
              <a:buNone/>
            </a:pPr>
            <a:r>
              <a:rPr lang="fr-FR" dirty="0"/>
              <a:t>	}</a:t>
            </a:r>
          </a:p>
          <a:p>
            <a:pPr marL="0" indent="0">
              <a:buNone/>
            </a:pPr>
            <a:endParaRPr lang="fr-FR" dirty="0"/>
          </a:p>
          <a:p>
            <a:pPr marL="0" indent="0">
              <a:buNone/>
            </a:pPr>
            <a:r>
              <a:rPr lang="fr-FR" dirty="0"/>
              <a:t>Alors, tous les p qui sont descendant d’une div auront le texte rouge</a:t>
            </a:r>
          </a:p>
        </p:txBody>
      </p:sp>
    </p:spTree>
    <p:extLst>
      <p:ext uri="{BB962C8B-B14F-4D97-AF65-F5344CB8AC3E}">
        <p14:creationId xmlns:p14="http://schemas.microsoft.com/office/powerpoint/2010/main" val="329367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AAB71-849A-AE43-36BD-7E3988FEEBEA}"/>
              </a:ext>
            </a:extLst>
          </p:cNvPr>
          <p:cNvSpPr>
            <a:spLocks noGrp="1"/>
          </p:cNvSpPr>
          <p:nvPr>
            <p:ph type="title"/>
          </p:nvPr>
        </p:nvSpPr>
        <p:spPr/>
        <p:txBody>
          <a:bodyPr/>
          <a:lstStyle/>
          <a:p>
            <a:r>
              <a:rPr lang="fr-FR" dirty="0"/>
              <a:t>D’autres </a:t>
            </a:r>
            <a:r>
              <a:rPr lang="fr-FR" dirty="0" err="1"/>
              <a:t>selecteurs</a:t>
            </a:r>
            <a:endParaRPr lang="fr-FR" dirty="0"/>
          </a:p>
        </p:txBody>
      </p:sp>
      <p:pic>
        <p:nvPicPr>
          <p:cNvPr id="5" name="Espace réservé du contenu 4" descr="Une image contenant texte&#10;&#10;Description générée automatiquement">
            <a:extLst>
              <a:ext uri="{FF2B5EF4-FFF2-40B4-BE49-F238E27FC236}">
                <a16:creationId xmlns:a16="http://schemas.microsoft.com/office/drawing/2014/main" id="{3667DBC6-935A-517D-7A6A-5D8CFF535D4B}"/>
              </a:ext>
            </a:extLst>
          </p:cNvPr>
          <p:cNvPicPr>
            <a:picLocks noGrp="1" noChangeAspect="1"/>
          </p:cNvPicPr>
          <p:nvPr>
            <p:ph idx="1"/>
          </p:nvPr>
        </p:nvPicPr>
        <p:blipFill>
          <a:blip r:embed="rId2"/>
          <a:stretch>
            <a:fillRect/>
          </a:stretch>
        </p:blipFill>
        <p:spPr>
          <a:xfrm>
            <a:off x="3505229" y="1930263"/>
            <a:ext cx="4909097" cy="4789055"/>
          </a:xfrm>
        </p:spPr>
      </p:pic>
      <p:sp>
        <p:nvSpPr>
          <p:cNvPr id="6" name="ZoneTexte 5">
            <a:extLst>
              <a:ext uri="{FF2B5EF4-FFF2-40B4-BE49-F238E27FC236}">
                <a16:creationId xmlns:a16="http://schemas.microsoft.com/office/drawing/2014/main" id="{353A0E68-72CF-F2A9-B32E-4974C20A52D5}"/>
              </a:ext>
            </a:extLst>
          </p:cNvPr>
          <p:cNvSpPr txBox="1"/>
          <p:nvPr/>
        </p:nvSpPr>
        <p:spPr>
          <a:xfrm>
            <a:off x="895927" y="1283855"/>
            <a:ext cx="8382297" cy="369332"/>
          </a:xfrm>
          <a:prstGeom prst="rect">
            <a:avLst/>
          </a:prstGeom>
          <a:noFill/>
        </p:spPr>
        <p:txBody>
          <a:bodyPr wrap="square" rtlCol="0">
            <a:spAutoFit/>
          </a:bodyPr>
          <a:lstStyle/>
          <a:p>
            <a:r>
              <a:rPr lang="fr-FR" dirty="0"/>
              <a:t>https://developer.mozilla.org/fr/docs/Web/CSS/CSS_Selectors</a:t>
            </a:r>
          </a:p>
        </p:txBody>
      </p:sp>
    </p:spTree>
    <p:extLst>
      <p:ext uri="{BB962C8B-B14F-4D97-AF65-F5344CB8AC3E}">
        <p14:creationId xmlns:p14="http://schemas.microsoft.com/office/powerpoint/2010/main" val="74900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4E6667-241B-342D-EE02-1DA7660B7101}"/>
              </a:ext>
            </a:extLst>
          </p:cNvPr>
          <p:cNvSpPr>
            <a:spLocks noGrp="1"/>
          </p:cNvSpPr>
          <p:nvPr>
            <p:ph type="ctrTitle"/>
          </p:nvPr>
        </p:nvSpPr>
        <p:spPr>
          <a:xfrm>
            <a:off x="1154955" y="1447800"/>
            <a:ext cx="8825658" cy="2283691"/>
          </a:xfrm>
        </p:spPr>
        <p:txBody>
          <a:bodyPr/>
          <a:lstStyle/>
          <a:p>
            <a:pPr algn="ctr"/>
            <a:r>
              <a:rPr lang="en-US" dirty="0"/>
              <a:t>Les Media Queries</a:t>
            </a:r>
          </a:p>
        </p:txBody>
      </p:sp>
    </p:spTree>
    <p:extLst>
      <p:ext uri="{BB962C8B-B14F-4D97-AF65-F5344CB8AC3E}">
        <p14:creationId xmlns:p14="http://schemas.microsoft.com/office/powerpoint/2010/main" val="208429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E6401B-E915-525D-A8E1-09FBC9B223BA}"/>
              </a:ext>
            </a:extLst>
          </p:cNvPr>
          <p:cNvSpPr>
            <a:spLocks noGrp="1"/>
          </p:cNvSpPr>
          <p:nvPr>
            <p:ph type="title"/>
          </p:nvPr>
        </p:nvSpPr>
        <p:spPr/>
        <p:txBody>
          <a:bodyPr/>
          <a:lstStyle/>
          <a:p>
            <a:r>
              <a:rPr lang="fr-FR" dirty="0"/>
              <a:t>Les Media </a:t>
            </a:r>
            <a:r>
              <a:rPr lang="fr-FR" dirty="0" err="1"/>
              <a:t>Queries</a:t>
            </a:r>
            <a:endParaRPr lang="fr-FR" dirty="0"/>
          </a:p>
        </p:txBody>
      </p:sp>
      <p:sp>
        <p:nvSpPr>
          <p:cNvPr id="3" name="Espace réservé du contenu 2">
            <a:extLst>
              <a:ext uri="{FF2B5EF4-FFF2-40B4-BE49-F238E27FC236}">
                <a16:creationId xmlns:a16="http://schemas.microsoft.com/office/drawing/2014/main" id="{14A7A8A7-F598-1DD6-7AAE-2936CCA2E8C5}"/>
              </a:ext>
            </a:extLst>
          </p:cNvPr>
          <p:cNvSpPr>
            <a:spLocks noGrp="1"/>
          </p:cNvSpPr>
          <p:nvPr>
            <p:ph idx="1"/>
          </p:nvPr>
        </p:nvSpPr>
        <p:spPr/>
        <p:txBody>
          <a:bodyPr>
            <a:normAutofit lnSpcReduction="10000"/>
          </a:bodyPr>
          <a:lstStyle/>
          <a:p>
            <a:r>
              <a:rPr lang="fr-FR" dirty="0"/>
              <a:t>C’est un outil CSS qui permet d’adapter son style CSS en fonction du type d’appareil ou d’affichage . </a:t>
            </a:r>
          </a:p>
          <a:p>
            <a:endParaRPr lang="fr-FR" dirty="0"/>
          </a:p>
          <a:p>
            <a:r>
              <a:rPr lang="fr-FR" dirty="0"/>
              <a:t>Elles peuvent cibler différents media, comme les écrans, les imprimantes, les smartphones etc. </a:t>
            </a:r>
          </a:p>
          <a:p>
            <a:endParaRPr lang="fr-FR" dirty="0"/>
          </a:p>
          <a:p>
            <a:r>
              <a:rPr lang="fr-FR" dirty="0"/>
              <a:t>On utilise des </a:t>
            </a:r>
            <a:r>
              <a:rPr lang="fr-FR" dirty="0" err="1"/>
              <a:t>Breakpoints</a:t>
            </a:r>
            <a:r>
              <a:rPr lang="fr-FR" dirty="0"/>
              <a:t> afin de savoir de quand à quand on utilise certaines règles </a:t>
            </a:r>
          </a:p>
          <a:p>
            <a:endParaRPr lang="fr-FR" dirty="0"/>
          </a:p>
          <a:p>
            <a:r>
              <a:rPr lang="fr-FR" dirty="0"/>
              <a:t>On peut inclure nos média </a:t>
            </a:r>
            <a:r>
              <a:rPr lang="fr-FR" dirty="0" err="1"/>
              <a:t>queries</a:t>
            </a:r>
            <a:r>
              <a:rPr lang="fr-FR" dirty="0"/>
              <a:t> dans notre fichier CSS, ou créer un ficher spécifique pour les gérer. </a:t>
            </a:r>
          </a:p>
        </p:txBody>
      </p:sp>
    </p:spTree>
    <p:extLst>
      <p:ext uri="{BB962C8B-B14F-4D97-AF65-F5344CB8AC3E}">
        <p14:creationId xmlns:p14="http://schemas.microsoft.com/office/powerpoint/2010/main" val="176151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F19C4E-3931-0F87-D7CC-B897ADB9AA48}"/>
              </a:ext>
            </a:extLst>
          </p:cNvPr>
          <p:cNvSpPr>
            <a:spLocks noGrp="1"/>
          </p:cNvSpPr>
          <p:nvPr>
            <p:ph type="title"/>
          </p:nvPr>
        </p:nvSpPr>
        <p:spPr/>
        <p:txBody>
          <a:bodyPr/>
          <a:lstStyle/>
          <a:p>
            <a:r>
              <a:rPr lang="fr-FR" dirty="0"/>
              <a:t>Les Media </a:t>
            </a:r>
            <a:r>
              <a:rPr lang="fr-FR" dirty="0" err="1"/>
              <a:t>Queries</a:t>
            </a:r>
            <a:endParaRPr lang="fr-FR" dirty="0"/>
          </a:p>
        </p:txBody>
      </p:sp>
      <p:sp>
        <p:nvSpPr>
          <p:cNvPr id="3" name="Espace réservé du contenu 2">
            <a:extLst>
              <a:ext uri="{FF2B5EF4-FFF2-40B4-BE49-F238E27FC236}">
                <a16:creationId xmlns:a16="http://schemas.microsoft.com/office/drawing/2014/main" id="{782658EA-DBCE-1D02-2302-9218C3C06501}"/>
              </a:ext>
            </a:extLst>
          </p:cNvPr>
          <p:cNvSpPr>
            <a:spLocks noGrp="1"/>
          </p:cNvSpPr>
          <p:nvPr>
            <p:ph idx="1"/>
          </p:nvPr>
        </p:nvSpPr>
        <p:spPr>
          <a:xfrm>
            <a:off x="1103312" y="1426128"/>
            <a:ext cx="9844321" cy="5150841"/>
          </a:xfrm>
        </p:spPr>
        <p:txBody>
          <a:bodyPr/>
          <a:lstStyle/>
          <a:p>
            <a:r>
              <a:rPr lang="fr-FR" dirty="0"/>
              <a:t>Dans le cadre d’un approche mobile first, on commencera par le plus petit pour aller vers le plus grand. </a:t>
            </a:r>
            <a:br>
              <a:rPr lang="fr-FR" dirty="0"/>
            </a:br>
            <a:r>
              <a:rPr lang="fr-FR" dirty="0"/>
              <a:t>On agira donc ainsi</a:t>
            </a:r>
          </a:p>
          <a:p>
            <a:endParaRPr lang="fr-FR" dirty="0"/>
          </a:p>
          <a:p>
            <a:r>
              <a:rPr lang="fr-FR" dirty="0"/>
              <a:t>Cela signifie que pour un </a:t>
            </a:r>
            <a:r>
              <a:rPr lang="fr-FR" dirty="0" err="1"/>
              <a:t>ecran</a:t>
            </a:r>
            <a:r>
              <a:rPr lang="fr-FR" dirty="0"/>
              <a:t> de 0 à 600px, le </a:t>
            </a:r>
            <a:r>
              <a:rPr lang="fr-FR" dirty="0" err="1"/>
              <a:t>bg</a:t>
            </a:r>
            <a:r>
              <a:rPr lang="fr-FR" dirty="0"/>
              <a:t> du body sera vert</a:t>
            </a:r>
          </a:p>
          <a:p>
            <a:endParaRPr lang="fr-FR" dirty="0"/>
          </a:p>
          <a:p>
            <a:r>
              <a:rPr lang="fr-FR" dirty="0"/>
              <a:t>Cela signifie que d’une largeur de 601px à 900px, le </a:t>
            </a:r>
            <a:r>
              <a:rPr lang="fr-FR" dirty="0" err="1"/>
              <a:t>bg</a:t>
            </a:r>
            <a:r>
              <a:rPr lang="fr-FR" dirty="0"/>
              <a:t> du body sera bleu </a:t>
            </a:r>
            <a:r>
              <a:rPr lang="fr-FR" dirty="0" err="1"/>
              <a:t>etc</a:t>
            </a:r>
            <a:endParaRPr lang="fr-FR" dirty="0"/>
          </a:p>
          <a:p>
            <a:r>
              <a:rPr lang="fr-FR" dirty="0"/>
              <a:t>Dans le cadre d’une approche classique, on part du plus grand vers le plus petit</a:t>
            </a:r>
          </a:p>
          <a:p>
            <a:endParaRPr lang="fr-FR" dirty="0"/>
          </a:p>
          <a:p>
            <a:endParaRPr lang="fr-FR" dirty="0"/>
          </a:p>
        </p:txBody>
      </p:sp>
      <p:sp>
        <p:nvSpPr>
          <p:cNvPr id="4" name="Rectangle 1">
            <a:extLst>
              <a:ext uri="{FF2B5EF4-FFF2-40B4-BE49-F238E27FC236}">
                <a16:creationId xmlns:a16="http://schemas.microsoft.com/office/drawing/2014/main" id="{A9261B8D-F81D-A89A-15D7-60F87F4E3515}"/>
              </a:ext>
            </a:extLst>
          </p:cNvPr>
          <p:cNvSpPr>
            <a:spLocks noChangeArrowheads="1"/>
          </p:cNvSpPr>
          <p:nvPr/>
        </p:nvSpPr>
        <p:spPr bwMode="auto">
          <a:xfrm>
            <a:off x="1535183" y="2373906"/>
            <a:ext cx="6051259" cy="55399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@media</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rgbClr val="8BE9FD"/>
                </a:solidFill>
                <a:effectLst/>
                <a:latin typeface="Arial Unicode MS"/>
              </a:rPr>
              <a:t>min-</a:t>
            </a:r>
            <a:r>
              <a:rPr kumimoji="0" lang="fr-FR" altLang="fr-FR" sz="1000" b="0" i="0" u="none" strike="noStrike" cap="none" normalizeH="0" baseline="0" dirty="0" err="1">
                <a:ln>
                  <a:noFill/>
                </a:ln>
                <a:solidFill>
                  <a:srgbClr val="8BE9FD"/>
                </a:solidFill>
                <a:effectLst/>
                <a:latin typeface="Arial Unicode MS"/>
              </a:rPr>
              <a:t>width</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rgbClr val="BD93F9"/>
                </a:solidFill>
                <a:effectLst/>
                <a:latin typeface="Arial Unicode MS"/>
              </a:rPr>
              <a:t>600</a:t>
            </a:r>
            <a:r>
              <a:rPr kumimoji="0" lang="fr-FR" altLang="fr-FR" sz="1000" b="0" i="0" u="none" strike="noStrike" cap="none" normalizeH="0" baseline="0" dirty="0">
                <a:ln>
                  <a:noFill/>
                </a:ln>
                <a:solidFill>
                  <a:srgbClr val="FF79C6"/>
                </a:solidFill>
                <a:effectLst/>
                <a:latin typeface="Arial Unicode MS"/>
              </a:rPr>
              <a:t>px</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body</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8BE9FD"/>
                </a:solidFill>
                <a:effectLst/>
                <a:latin typeface="Arial Unicode MS"/>
              </a:rPr>
              <a:t>background</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rgbClr val="BD93F9"/>
                </a:solidFill>
                <a:effectLst/>
                <a:latin typeface="Arial Unicode MS"/>
              </a:rPr>
              <a:t>green</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8F8F2"/>
                </a:solidFill>
                <a:effectLst/>
                <a:latin typeface="Arial Unicode MS"/>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76D81CB-156C-AB55-BCF6-C2169DC3E809}"/>
              </a:ext>
            </a:extLst>
          </p:cNvPr>
          <p:cNvSpPr>
            <a:spLocks noChangeArrowheads="1"/>
          </p:cNvSpPr>
          <p:nvPr/>
        </p:nvSpPr>
        <p:spPr bwMode="auto">
          <a:xfrm>
            <a:off x="1535182" y="3261263"/>
            <a:ext cx="6051259" cy="55399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@media</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rgbClr val="8BE9FD"/>
                </a:solidFill>
                <a:effectLst/>
                <a:latin typeface="Arial Unicode MS"/>
              </a:rPr>
              <a:t>min-</a:t>
            </a:r>
            <a:r>
              <a:rPr kumimoji="0" lang="fr-FR" altLang="fr-FR" sz="1000" b="0" i="0" u="none" strike="noStrike" cap="none" normalizeH="0" baseline="0" dirty="0" err="1">
                <a:ln>
                  <a:noFill/>
                </a:ln>
                <a:solidFill>
                  <a:srgbClr val="8BE9FD"/>
                </a:solidFill>
                <a:effectLst/>
                <a:latin typeface="Arial Unicode MS"/>
              </a:rPr>
              <a:t>width</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a:t>
            </a:r>
            <a:r>
              <a:rPr lang="fr-FR" altLang="fr-FR" sz="1000" dirty="0">
                <a:solidFill>
                  <a:srgbClr val="BD93F9"/>
                </a:solidFill>
                <a:latin typeface="Arial Unicode MS"/>
              </a:rPr>
              <a:t>900</a:t>
            </a:r>
            <a:r>
              <a:rPr kumimoji="0" lang="fr-FR" altLang="fr-FR" sz="1000" b="0" i="0" u="none" strike="noStrike" cap="none" normalizeH="0" baseline="0" dirty="0">
                <a:ln>
                  <a:noFill/>
                </a:ln>
                <a:solidFill>
                  <a:srgbClr val="FF79C6"/>
                </a:solidFill>
                <a:effectLst/>
                <a:latin typeface="Arial Unicode MS"/>
              </a:rPr>
              <a:t>px</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body</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8BE9FD"/>
                </a:solidFill>
                <a:effectLst/>
                <a:latin typeface="Arial Unicode MS"/>
              </a:rPr>
              <a:t>background</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err="1">
                <a:ln>
                  <a:noFill/>
                </a:ln>
                <a:solidFill>
                  <a:srgbClr val="BD93F9"/>
                </a:solidFill>
                <a:effectLst/>
                <a:latin typeface="Arial Unicode MS"/>
              </a:rPr>
              <a:t>blue</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8F8F2"/>
                </a:solidFill>
                <a:effectLst/>
                <a:latin typeface="Arial Unicode MS"/>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88CC8E1-B15B-CCEC-30BE-BFCE4C36E53F}"/>
              </a:ext>
            </a:extLst>
          </p:cNvPr>
          <p:cNvSpPr>
            <a:spLocks noChangeArrowheads="1"/>
          </p:cNvSpPr>
          <p:nvPr/>
        </p:nvSpPr>
        <p:spPr bwMode="auto">
          <a:xfrm>
            <a:off x="1535182" y="5223276"/>
            <a:ext cx="6051259" cy="55399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@media</a:t>
            </a:r>
            <a:r>
              <a:rPr kumimoji="0" lang="fr-FR" altLang="fr-FR" sz="1000" b="0" i="0" u="none" strike="noStrike" cap="none" normalizeH="0" baseline="0" dirty="0">
                <a:ln>
                  <a:noFill/>
                </a:ln>
                <a:solidFill>
                  <a:srgbClr val="F8F8F2"/>
                </a:solidFill>
                <a:effectLst/>
                <a:latin typeface="Arial Unicode MS"/>
              </a:rPr>
              <a:t> (</a:t>
            </a:r>
            <a:r>
              <a:rPr lang="fr-FR" altLang="fr-FR" sz="1000" dirty="0">
                <a:solidFill>
                  <a:srgbClr val="8BE9FD"/>
                </a:solidFill>
                <a:latin typeface="Arial Unicode MS"/>
              </a:rPr>
              <a:t>max</a:t>
            </a:r>
            <a:r>
              <a:rPr kumimoji="0" lang="fr-FR" altLang="fr-FR" sz="1000" b="0" i="0" u="none" strike="noStrike" cap="none" normalizeH="0" baseline="0" dirty="0">
                <a:ln>
                  <a:noFill/>
                </a:ln>
                <a:solidFill>
                  <a:srgbClr val="8BE9FD"/>
                </a:solidFill>
                <a:effectLst/>
                <a:latin typeface="Arial Unicode MS"/>
              </a:rPr>
              <a:t>-</a:t>
            </a:r>
            <a:r>
              <a:rPr kumimoji="0" lang="fr-FR" altLang="fr-FR" sz="1000" b="0" i="0" u="none" strike="noStrike" cap="none" normalizeH="0" baseline="0" dirty="0" err="1">
                <a:ln>
                  <a:noFill/>
                </a:ln>
                <a:solidFill>
                  <a:srgbClr val="8BE9FD"/>
                </a:solidFill>
                <a:effectLst/>
                <a:latin typeface="Arial Unicode MS"/>
              </a:rPr>
              <a:t>width</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900</a:t>
            </a:r>
            <a:r>
              <a:rPr kumimoji="0" lang="fr-FR" altLang="fr-FR" sz="1000" b="0" i="0" u="none" strike="noStrike" cap="none" normalizeH="0" baseline="0" dirty="0">
                <a:ln>
                  <a:noFill/>
                </a:ln>
                <a:solidFill>
                  <a:srgbClr val="FF79C6"/>
                </a:solidFill>
                <a:effectLst/>
                <a:latin typeface="Arial Unicode MS"/>
              </a:rPr>
              <a:t>px</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body</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8BE9FD"/>
                </a:solidFill>
                <a:effectLst/>
                <a:latin typeface="Arial Unicode MS"/>
              </a:rPr>
              <a:t>background</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err="1">
                <a:ln>
                  <a:noFill/>
                </a:ln>
                <a:solidFill>
                  <a:srgbClr val="BD93F9"/>
                </a:solidFill>
                <a:effectLst/>
                <a:latin typeface="Arial Unicode MS"/>
              </a:rPr>
              <a:t>blue</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8F8F2"/>
                </a:solidFill>
                <a:effectLst/>
                <a:latin typeface="Arial Unicode MS"/>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A875A743-2954-D00D-8018-08B43660060A}"/>
              </a:ext>
            </a:extLst>
          </p:cNvPr>
          <p:cNvSpPr>
            <a:spLocks noChangeArrowheads="1"/>
          </p:cNvSpPr>
          <p:nvPr/>
        </p:nvSpPr>
        <p:spPr bwMode="auto">
          <a:xfrm>
            <a:off x="1535182" y="5851284"/>
            <a:ext cx="6051259" cy="55399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@media</a:t>
            </a:r>
            <a:r>
              <a:rPr kumimoji="0" lang="fr-FR" altLang="fr-FR" sz="1000" b="0" i="0" u="none" strike="noStrike" cap="none" normalizeH="0" baseline="0" dirty="0">
                <a:ln>
                  <a:noFill/>
                </a:ln>
                <a:solidFill>
                  <a:srgbClr val="F8F8F2"/>
                </a:solidFill>
                <a:effectLst/>
                <a:latin typeface="Arial Unicode MS"/>
              </a:rPr>
              <a:t> (</a:t>
            </a:r>
            <a:r>
              <a:rPr lang="fr-FR" altLang="fr-FR" sz="1000" dirty="0">
                <a:solidFill>
                  <a:srgbClr val="8BE9FD"/>
                </a:solidFill>
                <a:latin typeface="Arial Unicode MS"/>
              </a:rPr>
              <a:t>max</a:t>
            </a:r>
            <a:r>
              <a:rPr kumimoji="0" lang="fr-FR" altLang="fr-FR" sz="1000" b="0" i="0" u="none" strike="noStrike" cap="none" normalizeH="0" baseline="0" dirty="0">
                <a:ln>
                  <a:noFill/>
                </a:ln>
                <a:solidFill>
                  <a:srgbClr val="8BE9FD"/>
                </a:solidFill>
                <a:effectLst/>
                <a:latin typeface="Arial Unicode MS"/>
              </a:rPr>
              <a:t>-</a:t>
            </a:r>
            <a:r>
              <a:rPr kumimoji="0" lang="fr-FR" altLang="fr-FR" sz="1000" b="0" i="0" u="none" strike="noStrike" cap="none" normalizeH="0" baseline="0" dirty="0" err="1">
                <a:ln>
                  <a:noFill/>
                </a:ln>
                <a:solidFill>
                  <a:srgbClr val="8BE9FD"/>
                </a:solidFill>
                <a:effectLst/>
                <a:latin typeface="Arial Unicode MS"/>
              </a:rPr>
              <a:t>width</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a:t>
            </a:r>
            <a:r>
              <a:rPr lang="fr-FR" altLang="fr-FR" sz="1000" dirty="0">
                <a:solidFill>
                  <a:srgbClr val="BD93F9"/>
                </a:solidFill>
                <a:latin typeface="Arial Unicode MS"/>
              </a:rPr>
              <a:t>600</a:t>
            </a:r>
            <a:r>
              <a:rPr kumimoji="0" lang="fr-FR" altLang="fr-FR" sz="1000" b="0" i="0" u="none" strike="noStrike" cap="none" normalizeH="0" baseline="0" dirty="0">
                <a:ln>
                  <a:noFill/>
                </a:ln>
                <a:solidFill>
                  <a:srgbClr val="FF79C6"/>
                </a:solidFill>
                <a:effectLst/>
                <a:latin typeface="Arial Unicode MS"/>
              </a:rPr>
              <a:t>px</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F79C6"/>
                </a:solidFill>
                <a:effectLst/>
                <a:latin typeface="Arial Unicode MS"/>
              </a:rPr>
              <a:t>body</a:t>
            </a:r>
            <a:r>
              <a:rPr kumimoji="0" lang="fr-FR" altLang="fr-FR" sz="1000" b="0" i="0" u="none" strike="noStrike" cap="none" normalizeH="0" baseline="0" dirty="0">
                <a:ln>
                  <a:noFill/>
                </a:ln>
                <a:solidFill>
                  <a:srgbClr val="F8F8F2"/>
                </a:solidFill>
                <a:effectLst/>
                <a:latin typeface="Arial Unicode MS"/>
              </a:rPr>
              <a:t> {</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8BE9FD"/>
                </a:solidFill>
                <a:effectLst/>
                <a:latin typeface="Arial Unicode MS"/>
              </a:rPr>
              <a:t>background</a:t>
            </a:r>
            <a:r>
              <a:rPr kumimoji="0" lang="fr-FR" altLang="fr-FR" sz="1000" b="0" i="0" u="none" strike="noStrike" cap="none" normalizeH="0" baseline="0" dirty="0">
                <a:ln>
                  <a:noFill/>
                </a:ln>
                <a:solidFill>
                  <a:srgbClr val="FF79C6"/>
                </a:solidFill>
                <a:effectLst/>
                <a:latin typeface="Arial Unicode MS"/>
              </a:rPr>
              <a:t>:</a:t>
            </a:r>
            <a:r>
              <a:rPr kumimoji="0" lang="fr-FR" altLang="fr-FR" sz="1000" b="0" i="0" u="none" strike="noStrike" cap="none" normalizeH="0" baseline="0" dirty="0">
                <a:ln>
                  <a:noFill/>
                </a:ln>
                <a:solidFill>
                  <a:srgbClr val="F8F8F2"/>
                </a:solidFill>
                <a:effectLst/>
                <a:latin typeface="Arial Unicode MS"/>
              </a:rPr>
              <a:t> </a:t>
            </a:r>
            <a:r>
              <a:rPr lang="fr-FR" altLang="fr-FR" sz="1000" dirty="0">
                <a:solidFill>
                  <a:srgbClr val="BD93F9"/>
                </a:solidFill>
                <a:latin typeface="Arial Unicode MS"/>
              </a:rPr>
              <a:t>green</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a:ln>
                  <a:noFill/>
                </a:ln>
                <a:solidFill>
                  <a:srgbClr val="F8F8F2"/>
                </a:solidFill>
                <a:effectLst/>
                <a:latin typeface="Arial Unicode MS"/>
              </a:rPr>
              <a:t>}</a:t>
            </a:r>
            <a:r>
              <a:rPr kumimoji="0" lang="fr-FR" altLang="fr-FR"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F8F8F2"/>
                </a:solidFill>
                <a:effectLst/>
                <a:latin typeface="Arial Unicode MS"/>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F71A3C3E-A43A-FF5E-2B7E-2141E83AAABB}"/>
              </a:ext>
            </a:extLst>
          </p:cNvPr>
          <p:cNvSpPr txBox="1"/>
          <p:nvPr/>
        </p:nvSpPr>
        <p:spPr>
          <a:xfrm>
            <a:off x="7951276" y="5223276"/>
            <a:ext cx="2996357" cy="1200329"/>
          </a:xfrm>
          <a:prstGeom prst="rect">
            <a:avLst/>
          </a:prstGeom>
          <a:noFill/>
        </p:spPr>
        <p:txBody>
          <a:bodyPr wrap="square" rtlCol="0">
            <a:spAutoFit/>
          </a:bodyPr>
          <a:lstStyle/>
          <a:p>
            <a:r>
              <a:rPr lang="fr-FR" dirty="0"/>
              <a:t>Pour un </a:t>
            </a:r>
            <a:r>
              <a:rPr lang="fr-FR" dirty="0" err="1"/>
              <a:t>ecran</a:t>
            </a:r>
            <a:r>
              <a:rPr lang="fr-FR" dirty="0"/>
              <a:t> de 900px ou moins, alors </a:t>
            </a:r>
            <a:r>
              <a:rPr lang="fr-FR" dirty="0" err="1"/>
              <a:t>bg</a:t>
            </a:r>
            <a:r>
              <a:rPr lang="fr-FR" dirty="0"/>
              <a:t> bleu, pour un </a:t>
            </a:r>
            <a:r>
              <a:rPr lang="fr-FR" dirty="0" err="1"/>
              <a:t>ecran</a:t>
            </a:r>
            <a:r>
              <a:rPr lang="fr-FR" dirty="0"/>
              <a:t> de 600px ou moins, </a:t>
            </a:r>
            <a:r>
              <a:rPr lang="fr-FR" dirty="0" err="1"/>
              <a:t>bg</a:t>
            </a:r>
            <a:r>
              <a:rPr lang="fr-FR" dirty="0"/>
              <a:t> vert</a:t>
            </a:r>
          </a:p>
        </p:txBody>
      </p:sp>
    </p:spTree>
    <p:extLst>
      <p:ext uri="{BB962C8B-B14F-4D97-AF65-F5344CB8AC3E}">
        <p14:creationId xmlns:p14="http://schemas.microsoft.com/office/powerpoint/2010/main" val="299911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4E6667-241B-342D-EE02-1DA7660B7101}"/>
              </a:ext>
            </a:extLst>
          </p:cNvPr>
          <p:cNvSpPr>
            <a:spLocks noGrp="1"/>
          </p:cNvSpPr>
          <p:nvPr>
            <p:ph type="ctrTitle"/>
          </p:nvPr>
        </p:nvSpPr>
        <p:spPr>
          <a:xfrm>
            <a:off x="1154955" y="1447800"/>
            <a:ext cx="8825658" cy="2283691"/>
          </a:xfrm>
        </p:spPr>
        <p:txBody>
          <a:bodyPr/>
          <a:lstStyle/>
          <a:p>
            <a:pPr algn="ctr"/>
            <a:r>
              <a:rPr lang="en-US" dirty="0"/>
              <a:t>Le </a:t>
            </a:r>
            <a:r>
              <a:rPr lang="en-US" dirty="0" err="1"/>
              <a:t>referencement</a:t>
            </a:r>
            <a:endParaRPr lang="en-US" dirty="0"/>
          </a:p>
        </p:txBody>
      </p:sp>
    </p:spTree>
    <p:extLst>
      <p:ext uri="{BB962C8B-B14F-4D97-AF65-F5344CB8AC3E}">
        <p14:creationId xmlns:p14="http://schemas.microsoft.com/office/powerpoint/2010/main" val="199439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6D2FC-E89F-6856-71CA-CADD13E88D36}"/>
              </a:ext>
            </a:extLst>
          </p:cNvPr>
          <p:cNvSpPr>
            <a:spLocks noGrp="1"/>
          </p:cNvSpPr>
          <p:nvPr>
            <p:ph type="title"/>
          </p:nvPr>
        </p:nvSpPr>
        <p:spPr/>
        <p:txBody>
          <a:bodyPr/>
          <a:lstStyle/>
          <a:p>
            <a:r>
              <a:rPr lang="fr-FR" dirty="0"/>
              <a:t>LE SEA =&gt; </a:t>
            </a:r>
            <a:r>
              <a:rPr lang="fr-FR" dirty="0" err="1"/>
              <a:t>Referencement</a:t>
            </a:r>
            <a:r>
              <a:rPr lang="fr-FR" dirty="0"/>
              <a:t> payant</a:t>
            </a:r>
          </a:p>
        </p:txBody>
      </p:sp>
      <p:sp>
        <p:nvSpPr>
          <p:cNvPr id="3" name="Espace réservé du contenu 2">
            <a:extLst>
              <a:ext uri="{FF2B5EF4-FFF2-40B4-BE49-F238E27FC236}">
                <a16:creationId xmlns:a16="http://schemas.microsoft.com/office/drawing/2014/main" id="{97981665-98B9-B109-1153-A1EB3D12D2D9}"/>
              </a:ext>
            </a:extLst>
          </p:cNvPr>
          <p:cNvSpPr>
            <a:spLocks noGrp="1"/>
          </p:cNvSpPr>
          <p:nvPr>
            <p:ph idx="1"/>
          </p:nvPr>
        </p:nvSpPr>
        <p:spPr/>
        <p:txBody>
          <a:bodyPr/>
          <a:lstStyle/>
          <a:p>
            <a:r>
              <a:rPr lang="fr-FR" dirty="0"/>
              <a:t>On achète des mots clés sur les moteurs de recherches afin d’apparaitre le plus haut possible dans les résultats des moteurs de recherche. Peu de travail, mais coute très cher en fonction du mot</a:t>
            </a:r>
          </a:p>
          <a:p>
            <a:pPr marL="0" indent="0">
              <a:buNone/>
            </a:pPr>
            <a:endParaRPr lang="fr-FR" dirty="0"/>
          </a:p>
        </p:txBody>
      </p:sp>
      <p:pic>
        <p:nvPicPr>
          <p:cNvPr id="5" name="Image 4" descr="Une image contenant Site web&#10;&#10;Description générée automatiquement">
            <a:extLst>
              <a:ext uri="{FF2B5EF4-FFF2-40B4-BE49-F238E27FC236}">
                <a16:creationId xmlns:a16="http://schemas.microsoft.com/office/drawing/2014/main" id="{B6F71396-6B55-D70C-BC9F-FDEDE0C99C0B}"/>
              </a:ext>
            </a:extLst>
          </p:cNvPr>
          <p:cNvPicPr>
            <a:picLocks noChangeAspect="1"/>
          </p:cNvPicPr>
          <p:nvPr/>
        </p:nvPicPr>
        <p:blipFill>
          <a:blip r:embed="rId2"/>
          <a:stretch>
            <a:fillRect/>
          </a:stretch>
        </p:blipFill>
        <p:spPr>
          <a:xfrm>
            <a:off x="2901730" y="3367500"/>
            <a:ext cx="5349704" cy="2773920"/>
          </a:xfrm>
          <a:prstGeom prst="rect">
            <a:avLst/>
          </a:prstGeom>
        </p:spPr>
      </p:pic>
    </p:spTree>
    <p:extLst>
      <p:ext uri="{BB962C8B-B14F-4D97-AF65-F5344CB8AC3E}">
        <p14:creationId xmlns:p14="http://schemas.microsoft.com/office/powerpoint/2010/main" val="341793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3E8EC-4B00-B0F2-53C9-91836FAD1A14}"/>
              </a:ext>
            </a:extLst>
          </p:cNvPr>
          <p:cNvSpPr>
            <a:spLocks noGrp="1"/>
          </p:cNvSpPr>
          <p:nvPr>
            <p:ph type="title"/>
          </p:nvPr>
        </p:nvSpPr>
        <p:spPr/>
        <p:txBody>
          <a:bodyPr/>
          <a:lstStyle/>
          <a:p>
            <a:r>
              <a:rPr lang="fr-FR" dirty="0"/>
              <a:t>Le SEO =&gt; </a:t>
            </a:r>
            <a:r>
              <a:rPr lang="fr-FR" dirty="0" err="1"/>
              <a:t>Referencement</a:t>
            </a:r>
            <a:r>
              <a:rPr lang="fr-FR" dirty="0"/>
              <a:t> Naturel / Organique</a:t>
            </a:r>
          </a:p>
        </p:txBody>
      </p:sp>
      <p:sp>
        <p:nvSpPr>
          <p:cNvPr id="3" name="Espace réservé du contenu 2">
            <a:extLst>
              <a:ext uri="{FF2B5EF4-FFF2-40B4-BE49-F238E27FC236}">
                <a16:creationId xmlns:a16="http://schemas.microsoft.com/office/drawing/2014/main" id="{7AC80ACE-2157-C607-723E-B691DA330345}"/>
              </a:ext>
            </a:extLst>
          </p:cNvPr>
          <p:cNvSpPr>
            <a:spLocks noGrp="1"/>
          </p:cNvSpPr>
          <p:nvPr>
            <p:ph idx="1"/>
          </p:nvPr>
        </p:nvSpPr>
        <p:spPr/>
        <p:txBody>
          <a:bodyPr/>
          <a:lstStyle/>
          <a:p>
            <a:r>
              <a:rPr lang="fr-FR" dirty="0"/>
              <a:t>Il s’agit de l’ensemble des techniques et des pratiques visant à améliorer la visibilité et le classement d’un site web dans les résultats de rechercher des moteurs de navigation</a:t>
            </a:r>
          </a:p>
          <a:p>
            <a:endParaRPr lang="fr-FR" dirty="0"/>
          </a:p>
          <a:p>
            <a:endParaRPr lang="fr-FR" dirty="0"/>
          </a:p>
        </p:txBody>
      </p:sp>
      <p:pic>
        <p:nvPicPr>
          <p:cNvPr id="5" name="Image 4" descr="Une image contenant Site web&#10;&#10;Description générée automatiquement">
            <a:extLst>
              <a:ext uri="{FF2B5EF4-FFF2-40B4-BE49-F238E27FC236}">
                <a16:creationId xmlns:a16="http://schemas.microsoft.com/office/drawing/2014/main" id="{3350AD74-7D70-79F9-C714-D742A728A28E}"/>
              </a:ext>
            </a:extLst>
          </p:cNvPr>
          <p:cNvPicPr>
            <a:picLocks noChangeAspect="1"/>
          </p:cNvPicPr>
          <p:nvPr/>
        </p:nvPicPr>
        <p:blipFill>
          <a:blip r:embed="rId2"/>
          <a:stretch>
            <a:fillRect/>
          </a:stretch>
        </p:blipFill>
        <p:spPr>
          <a:xfrm>
            <a:off x="2627386" y="3429000"/>
            <a:ext cx="5898391" cy="2690093"/>
          </a:xfrm>
          <a:prstGeom prst="rect">
            <a:avLst/>
          </a:prstGeom>
        </p:spPr>
      </p:pic>
    </p:spTree>
    <p:extLst>
      <p:ext uri="{BB962C8B-B14F-4D97-AF65-F5344CB8AC3E}">
        <p14:creationId xmlns:p14="http://schemas.microsoft.com/office/powerpoint/2010/main" val="273382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6F29A-5A60-700A-347C-20EE5A0B7D55}"/>
              </a:ext>
            </a:extLst>
          </p:cNvPr>
          <p:cNvSpPr>
            <a:spLocks noGrp="1"/>
          </p:cNvSpPr>
          <p:nvPr>
            <p:ph type="title"/>
          </p:nvPr>
        </p:nvSpPr>
        <p:spPr/>
        <p:txBody>
          <a:bodyPr/>
          <a:lstStyle/>
          <a:p>
            <a:r>
              <a:rPr lang="fr-FR" dirty="0"/>
              <a:t>Les bonnes pratiques SEO</a:t>
            </a:r>
          </a:p>
        </p:txBody>
      </p:sp>
      <p:sp>
        <p:nvSpPr>
          <p:cNvPr id="3" name="Espace réservé du contenu 2">
            <a:extLst>
              <a:ext uri="{FF2B5EF4-FFF2-40B4-BE49-F238E27FC236}">
                <a16:creationId xmlns:a16="http://schemas.microsoft.com/office/drawing/2014/main" id="{2E5E3D54-6814-5D04-9761-770829945E1C}"/>
              </a:ext>
            </a:extLst>
          </p:cNvPr>
          <p:cNvSpPr>
            <a:spLocks noGrp="1"/>
          </p:cNvSpPr>
          <p:nvPr>
            <p:ph idx="1"/>
          </p:nvPr>
        </p:nvSpPr>
        <p:spPr/>
        <p:txBody>
          <a:bodyPr/>
          <a:lstStyle/>
          <a:p>
            <a:r>
              <a:rPr lang="fr-FR" dirty="0"/>
              <a:t>Optimisation de contenu: Utilisation de mots clé pertinents, contenu de qualité, gestion des balises ( titre principalement), publication </a:t>
            </a:r>
            <a:r>
              <a:rPr lang="fr-FR" dirty="0" err="1"/>
              <a:t>réguliere</a:t>
            </a:r>
            <a:r>
              <a:rPr lang="fr-FR" dirty="0"/>
              <a:t> de contenu</a:t>
            </a:r>
          </a:p>
          <a:p>
            <a:r>
              <a:rPr lang="fr-FR" dirty="0"/>
              <a:t>Optimisation technique: Optimisation de la vitesse de chargement du site. Gestions des 404. Créations de sitemap.xml, on aide les robots des navigateurs à bien comprendre notre site </a:t>
            </a:r>
          </a:p>
          <a:p>
            <a:r>
              <a:rPr lang="fr-FR" dirty="0"/>
              <a:t>Les </a:t>
            </a:r>
            <a:r>
              <a:rPr lang="fr-FR" dirty="0" err="1"/>
              <a:t>backlink</a:t>
            </a:r>
            <a:r>
              <a:rPr lang="fr-FR" dirty="0"/>
              <a:t>: Il s’agit de créer des liens de qualité vers le site, avec notamment le plus simple l ’utilisation de lien internes, mais surtout l’utilisation de lien externes ( Le lien de votre site apparait de manière naturelle sur un site partenaire ou </a:t>
            </a:r>
            <a:r>
              <a:rPr lang="fr-FR" dirty="0" err="1"/>
              <a:t>exterieur</a:t>
            </a:r>
            <a:r>
              <a:rPr lang="fr-FR" dirty="0"/>
              <a:t>. </a:t>
            </a:r>
          </a:p>
          <a:p>
            <a:pPr marL="0" indent="0">
              <a:buNone/>
            </a:pPr>
            <a:endParaRPr lang="fr-FR" dirty="0"/>
          </a:p>
        </p:txBody>
      </p:sp>
    </p:spTree>
    <p:extLst>
      <p:ext uri="{BB962C8B-B14F-4D97-AF65-F5344CB8AC3E}">
        <p14:creationId xmlns:p14="http://schemas.microsoft.com/office/powerpoint/2010/main" val="272196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4E6667-241B-342D-EE02-1DA7660B7101}"/>
              </a:ext>
            </a:extLst>
          </p:cNvPr>
          <p:cNvSpPr>
            <a:spLocks noGrp="1"/>
          </p:cNvSpPr>
          <p:nvPr>
            <p:ph type="ctrTitle"/>
          </p:nvPr>
        </p:nvSpPr>
        <p:spPr>
          <a:xfrm>
            <a:off x="1154955" y="1447800"/>
            <a:ext cx="8825658" cy="2283691"/>
          </a:xfrm>
        </p:spPr>
        <p:txBody>
          <a:bodyPr/>
          <a:lstStyle/>
          <a:p>
            <a:pPr algn="ctr"/>
            <a:r>
              <a:rPr lang="en-US" dirty="0"/>
              <a:t>Le </a:t>
            </a:r>
            <a:r>
              <a:rPr lang="en-US" dirty="0" err="1"/>
              <a:t>Positionnement</a:t>
            </a:r>
            <a:endParaRPr lang="en-US" dirty="0"/>
          </a:p>
        </p:txBody>
      </p:sp>
    </p:spTree>
    <p:extLst>
      <p:ext uri="{BB962C8B-B14F-4D97-AF65-F5344CB8AC3E}">
        <p14:creationId xmlns:p14="http://schemas.microsoft.com/office/powerpoint/2010/main" val="2052449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4E6667-241B-342D-EE02-1DA7660B7101}"/>
              </a:ext>
            </a:extLst>
          </p:cNvPr>
          <p:cNvSpPr>
            <a:spLocks noGrp="1"/>
          </p:cNvSpPr>
          <p:nvPr>
            <p:ph type="ctrTitle"/>
          </p:nvPr>
        </p:nvSpPr>
        <p:spPr>
          <a:xfrm>
            <a:off x="1154955" y="1447800"/>
            <a:ext cx="8825658" cy="2283691"/>
          </a:xfrm>
        </p:spPr>
        <p:txBody>
          <a:bodyPr/>
          <a:lstStyle/>
          <a:p>
            <a:pPr algn="ctr"/>
            <a:r>
              <a:rPr lang="en-US" dirty="0" err="1"/>
              <a:t>L’accessibilité</a:t>
            </a:r>
            <a:endParaRPr lang="en-US" dirty="0"/>
          </a:p>
        </p:txBody>
      </p:sp>
    </p:spTree>
    <p:extLst>
      <p:ext uri="{BB962C8B-B14F-4D97-AF65-F5344CB8AC3E}">
        <p14:creationId xmlns:p14="http://schemas.microsoft.com/office/powerpoint/2010/main" val="97485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B38342-C10A-7B67-B309-43F6B9510517}"/>
              </a:ext>
            </a:extLst>
          </p:cNvPr>
          <p:cNvSpPr>
            <a:spLocks noGrp="1"/>
          </p:cNvSpPr>
          <p:nvPr>
            <p:ph type="title"/>
          </p:nvPr>
        </p:nvSpPr>
        <p:spPr/>
        <p:txBody>
          <a:bodyPr/>
          <a:lstStyle/>
          <a:p>
            <a:r>
              <a:rPr lang="fr-FR" dirty="0"/>
              <a:t>L’accessibilité Web</a:t>
            </a:r>
          </a:p>
        </p:txBody>
      </p:sp>
      <p:sp>
        <p:nvSpPr>
          <p:cNvPr id="3" name="Espace réservé du contenu 2">
            <a:extLst>
              <a:ext uri="{FF2B5EF4-FFF2-40B4-BE49-F238E27FC236}">
                <a16:creationId xmlns:a16="http://schemas.microsoft.com/office/drawing/2014/main" id="{5AC370F8-EA9E-B855-F251-C056FFBFAFA4}"/>
              </a:ext>
            </a:extLst>
          </p:cNvPr>
          <p:cNvSpPr>
            <a:spLocks noGrp="1"/>
          </p:cNvSpPr>
          <p:nvPr>
            <p:ph idx="1"/>
          </p:nvPr>
        </p:nvSpPr>
        <p:spPr/>
        <p:txBody>
          <a:bodyPr/>
          <a:lstStyle/>
          <a:p>
            <a:r>
              <a:rPr lang="fr-FR" dirty="0"/>
              <a:t>Il s’agit de rendre votre site web accessibles à tous les utilisateurs, y compris ceux qui ont des handicaps physiques ou cognitifs</a:t>
            </a:r>
          </a:p>
          <a:p>
            <a:r>
              <a:rPr lang="fr-FR" dirty="0"/>
              <a:t>Il existe des normes d’accessibilité pour les contenus Web ( Par exemple le WCAG du W3C)</a:t>
            </a:r>
          </a:p>
          <a:p>
            <a:r>
              <a:rPr lang="fr-FR" dirty="0"/>
              <a:t>Il existe de nombreux outils d’accessibilité comme les lecteurs d’écrans, les logiciels de reconnaissance vocale. </a:t>
            </a:r>
          </a:p>
          <a:p>
            <a:pPr marL="0" indent="0">
              <a:buNone/>
            </a:pPr>
            <a:endParaRPr lang="fr-FR" dirty="0"/>
          </a:p>
        </p:txBody>
      </p:sp>
    </p:spTree>
    <p:extLst>
      <p:ext uri="{BB962C8B-B14F-4D97-AF65-F5344CB8AC3E}">
        <p14:creationId xmlns:p14="http://schemas.microsoft.com/office/powerpoint/2010/main" val="2153773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9C2264-8661-53D4-AA2A-8856D3C29114}"/>
              </a:ext>
            </a:extLst>
          </p:cNvPr>
          <p:cNvSpPr>
            <a:spLocks noGrp="1"/>
          </p:cNvSpPr>
          <p:nvPr>
            <p:ph type="title"/>
          </p:nvPr>
        </p:nvSpPr>
        <p:spPr/>
        <p:txBody>
          <a:bodyPr/>
          <a:lstStyle/>
          <a:p>
            <a:r>
              <a:rPr lang="fr-FR" dirty="0"/>
              <a:t>Les bonnes pratiques</a:t>
            </a:r>
          </a:p>
        </p:txBody>
      </p:sp>
      <p:sp>
        <p:nvSpPr>
          <p:cNvPr id="3" name="Espace réservé du contenu 2">
            <a:extLst>
              <a:ext uri="{FF2B5EF4-FFF2-40B4-BE49-F238E27FC236}">
                <a16:creationId xmlns:a16="http://schemas.microsoft.com/office/drawing/2014/main" id="{EDFF41A4-B660-7DE2-A720-824F9EB9198B}"/>
              </a:ext>
            </a:extLst>
          </p:cNvPr>
          <p:cNvSpPr>
            <a:spLocks noGrp="1"/>
          </p:cNvSpPr>
          <p:nvPr>
            <p:ph idx="1"/>
          </p:nvPr>
        </p:nvSpPr>
        <p:spPr/>
        <p:txBody>
          <a:bodyPr/>
          <a:lstStyle/>
          <a:p>
            <a:r>
              <a:rPr lang="fr-FR" dirty="0"/>
              <a:t>Utilisation de contraste </a:t>
            </a:r>
            <a:r>
              <a:rPr lang="fr-FR" dirty="0" err="1"/>
              <a:t>elevé</a:t>
            </a:r>
            <a:endParaRPr lang="fr-FR" dirty="0"/>
          </a:p>
          <a:p>
            <a:r>
              <a:rPr lang="fr-FR" dirty="0"/>
              <a:t>Ecriture de texte alternatif pour les images et les vidéos ( Balise alt pour une </a:t>
            </a:r>
            <a:r>
              <a:rPr lang="fr-FR" dirty="0" err="1"/>
              <a:t>img</a:t>
            </a:r>
            <a:r>
              <a:rPr lang="fr-FR" dirty="0"/>
              <a:t>)</a:t>
            </a:r>
          </a:p>
          <a:p>
            <a:r>
              <a:rPr lang="fr-FR" dirty="0"/>
              <a:t>Avoir un contenu lisible ( choix de police et de couleurs)</a:t>
            </a:r>
          </a:p>
          <a:p>
            <a:r>
              <a:rPr lang="fr-FR" dirty="0"/>
              <a:t>Ajout de sous titres pour les vidéos</a:t>
            </a:r>
          </a:p>
          <a:p>
            <a:r>
              <a:rPr lang="fr-FR" dirty="0"/>
              <a:t>Utiliser des balises html appropriés pour faciliter la navigation</a:t>
            </a:r>
          </a:p>
          <a:p>
            <a:endParaRPr lang="fr-FR" dirty="0"/>
          </a:p>
          <a:p>
            <a:r>
              <a:rPr lang="fr-FR" dirty="0"/>
              <a:t>Tester l’accessibilité via des validateurs comme WCAG par exemple </a:t>
            </a:r>
          </a:p>
        </p:txBody>
      </p:sp>
    </p:spTree>
    <p:extLst>
      <p:ext uri="{BB962C8B-B14F-4D97-AF65-F5344CB8AC3E}">
        <p14:creationId xmlns:p14="http://schemas.microsoft.com/office/powerpoint/2010/main" val="524972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4E6667-241B-342D-EE02-1DA7660B7101}"/>
              </a:ext>
            </a:extLst>
          </p:cNvPr>
          <p:cNvSpPr>
            <a:spLocks noGrp="1"/>
          </p:cNvSpPr>
          <p:nvPr>
            <p:ph type="ctrTitle"/>
          </p:nvPr>
        </p:nvSpPr>
        <p:spPr>
          <a:xfrm>
            <a:off x="1154955" y="1447800"/>
            <a:ext cx="8825658" cy="2283691"/>
          </a:xfrm>
        </p:spPr>
        <p:txBody>
          <a:bodyPr/>
          <a:lstStyle/>
          <a:p>
            <a:pPr algn="ctr"/>
            <a:r>
              <a:rPr lang="en-US" dirty="0"/>
              <a:t>SASS</a:t>
            </a:r>
          </a:p>
        </p:txBody>
      </p:sp>
    </p:spTree>
    <p:extLst>
      <p:ext uri="{BB962C8B-B14F-4D97-AF65-F5344CB8AC3E}">
        <p14:creationId xmlns:p14="http://schemas.microsoft.com/office/powerpoint/2010/main" val="596012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F8D3-38A3-F5A7-278B-D8011C65D99F}"/>
              </a:ext>
            </a:extLst>
          </p:cNvPr>
          <p:cNvSpPr>
            <a:spLocks noGrp="1"/>
          </p:cNvSpPr>
          <p:nvPr>
            <p:ph type="title"/>
          </p:nvPr>
        </p:nvSpPr>
        <p:spPr/>
        <p:txBody>
          <a:bodyPr/>
          <a:lstStyle/>
          <a:p>
            <a:r>
              <a:rPr lang="fr-FR" dirty="0"/>
              <a:t>SASS</a:t>
            </a:r>
          </a:p>
        </p:txBody>
      </p:sp>
      <p:sp>
        <p:nvSpPr>
          <p:cNvPr id="3" name="Espace réservé du contenu 2">
            <a:extLst>
              <a:ext uri="{FF2B5EF4-FFF2-40B4-BE49-F238E27FC236}">
                <a16:creationId xmlns:a16="http://schemas.microsoft.com/office/drawing/2014/main" id="{22660AC9-F0F0-1D3C-E1E2-610A04247199}"/>
              </a:ext>
            </a:extLst>
          </p:cNvPr>
          <p:cNvSpPr>
            <a:spLocks noGrp="1"/>
          </p:cNvSpPr>
          <p:nvPr>
            <p:ph idx="1"/>
          </p:nvPr>
        </p:nvSpPr>
        <p:spPr/>
        <p:txBody>
          <a:bodyPr/>
          <a:lstStyle/>
          <a:p>
            <a:r>
              <a:rPr lang="fr-FR" dirty="0"/>
              <a:t>C’est une langage de préprocesseur CSS qui permet de créer des feuilles de styles plus avancée et simple à gérer </a:t>
            </a:r>
          </a:p>
          <a:p>
            <a:endParaRPr lang="fr-FR" dirty="0"/>
          </a:p>
          <a:p>
            <a:r>
              <a:rPr lang="fr-FR" dirty="0"/>
              <a:t>Il s’agit d’un outil très utilise pour simplifier le processus de création et de maintenance de CSS</a:t>
            </a:r>
          </a:p>
          <a:p>
            <a:endParaRPr lang="fr-FR" dirty="0"/>
          </a:p>
          <a:p>
            <a:r>
              <a:rPr lang="fr-FR" dirty="0"/>
              <a:t>Il existe deux syntaxes et donc deux types de fichiers. </a:t>
            </a:r>
            <a:br>
              <a:rPr lang="fr-FR" dirty="0"/>
            </a:br>
            <a:r>
              <a:rPr lang="fr-FR" dirty="0"/>
              <a:t>Le .</a:t>
            </a:r>
            <a:r>
              <a:rPr lang="fr-FR" dirty="0" err="1"/>
              <a:t>sass</a:t>
            </a:r>
            <a:r>
              <a:rPr lang="fr-FR" dirty="0"/>
              <a:t> et le .</a:t>
            </a:r>
            <a:r>
              <a:rPr lang="fr-FR" dirty="0" err="1"/>
              <a:t>scss</a:t>
            </a:r>
            <a:endParaRPr lang="fr-FR" dirty="0"/>
          </a:p>
        </p:txBody>
      </p:sp>
    </p:spTree>
    <p:extLst>
      <p:ext uri="{BB962C8B-B14F-4D97-AF65-F5344CB8AC3E}">
        <p14:creationId xmlns:p14="http://schemas.microsoft.com/office/powerpoint/2010/main" val="224059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73E862-AFEC-F57E-AF9D-634FD5C8E75F}"/>
              </a:ext>
            </a:extLst>
          </p:cNvPr>
          <p:cNvSpPr>
            <a:spLocks noGrp="1"/>
          </p:cNvSpPr>
          <p:nvPr>
            <p:ph type="title"/>
          </p:nvPr>
        </p:nvSpPr>
        <p:spPr/>
        <p:txBody>
          <a:bodyPr/>
          <a:lstStyle/>
          <a:p>
            <a:r>
              <a:rPr lang="fr-FR" dirty="0"/>
              <a:t>Que fait SASS</a:t>
            </a:r>
          </a:p>
        </p:txBody>
      </p:sp>
      <p:sp>
        <p:nvSpPr>
          <p:cNvPr id="3" name="Espace réservé du contenu 2">
            <a:extLst>
              <a:ext uri="{FF2B5EF4-FFF2-40B4-BE49-F238E27FC236}">
                <a16:creationId xmlns:a16="http://schemas.microsoft.com/office/drawing/2014/main" id="{4D632362-B6F2-066E-8752-0FDF13FAD9F4}"/>
              </a:ext>
            </a:extLst>
          </p:cNvPr>
          <p:cNvSpPr>
            <a:spLocks noGrp="1"/>
          </p:cNvSpPr>
          <p:nvPr>
            <p:ph idx="1"/>
          </p:nvPr>
        </p:nvSpPr>
        <p:spPr>
          <a:xfrm>
            <a:off x="1103312" y="1320800"/>
            <a:ext cx="8946541" cy="4927599"/>
          </a:xfrm>
        </p:spPr>
        <p:txBody>
          <a:bodyPr/>
          <a:lstStyle/>
          <a:p>
            <a:r>
              <a:rPr lang="fr-FR" dirty="0"/>
              <a:t>Créer des variables afin de par exemple stocker des couleurs, des tailles de polices </a:t>
            </a:r>
            <a:r>
              <a:rPr lang="fr-FR" dirty="0" err="1"/>
              <a:t>etc</a:t>
            </a:r>
            <a:endParaRPr lang="fr-FR" dirty="0"/>
          </a:p>
          <a:p>
            <a:endParaRPr lang="fr-FR" dirty="0"/>
          </a:p>
          <a:p>
            <a:endParaRPr lang="fr-FR" dirty="0"/>
          </a:p>
          <a:p>
            <a:endParaRPr lang="fr-FR" dirty="0"/>
          </a:p>
          <a:p>
            <a:endParaRPr lang="fr-FR" dirty="0"/>
          </a:p>
          <a:p>
            <a:r>
              <a:rPr lang="fr-FR" dirty="0"/>
              <a:t>Utiliser des </a:t>
            </a:r>
            <a:r>
              <a:rPr lang="fr-FR" dirty="0" err="1"/>
              <a:t>mixins</a:t>
            </a:r>
            <a:r>
              <a:rPr lang="fr-FR" dirty="0"/>
              <a:t> ( Créer des styles particuliers pour des éléments, que vous allez pouvoir réutiliser par la suite</a:t>
            </a:r>
          </a:p>
        </p:txBody>
      </p:sp>
      <p:pic>
        <p:nvPicPr>
          <p:cNvPr id="6" name="Image 5">
            <a:extLst>
              <a:ext uri="{FF2B5EF4-FFF2-40B4-BE49-F238E27FC236}">
                <a16:creationId xmlns:a16="http://schemas.microsoft.com/office/drawing/2014/main" id="{AA99B16C-0457-95CF-5B0A-34407EB8CADF}"/>
              </a:ext>
            </a:extLst>
          </p:cNvPr>
          <p:cNvPicPr>
            <a:picLocks noChangeAspect="1"/>
          </p:cNvPicPr>
          <p:nvPr/>
        </p:nvPicPr>
        <p:blipFill>
          <a:blip r:embed="rId2"/>
          <a:stretch>
            <a:fillRect/>
          </a:stretch>
        </p:blipFill>
        <p:spPr>
          <a:xfrm>
            <a:off x="981324" y="2050659"/>
            <a:ext cx="9190516" cy="1577477"/>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B5034504-EA2A-6345-7C6D-3A8C00362742}"/>
              </a:ext>
            </a:extLst>
          </p:cNvPr>
          <p:cNvPicPr>
            <a:picLocks noChangeAspect="1"/>
          </p:cNvPicPr>
          <p:nvPr/>
        </p:nvPicPr>
        <p:blipFill>
          <a:blip r:embed="rId3"/>
          <a:stretch>
            <a:fillRect/>
          </a:stretch>
        </p:blipFill>
        <p:spPr>
          <a:xfrm>
            <a:off x="2623127" y="4465156"/>
            <a:ext cx="6169891" cy="2328189"/>
          </a:xfrm>
          <a:prstGeom prst="rect">
            <a:avLst/>
          </a:prstGeom>
        </p:spPr>
      </p:pic>
    </p:spTree>
    <p:extLst>
      <p:ext uri="{BB962C8B-B14F-4D97-AF65-F5344CB8AC3E}">
        <p14:creationId xmlns:p14="http://schemas.microsoft.com/office/powerpoint/2010/main" val="57263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B6091-C865-64ED-566D-38D2CA35AE87}"/>
              </a:ext>
            </a:extLst>
          </p:cNvPr>
          <p:cNvSpPr>
            <a:spLocks noGrp="1"/>
          </p:cNvSpPr>
          <p:nvPr>
            <p:ph type="title"/>
          </p:nvPr>
        </p:nvSpPr>
        <p:spPr/>
        <p:txBody>
          <a:bodyPr/>
          <a:lstStyle/>
          <a:p>
            <a:r>
              <a:rPr lang="fr-FR" dirty="0"/>
              <a:t>Que fait SASS</a:t>
            </a:r>
          </a:p>
        </p:txBody>
      </p:sp>
      <p:sp>
        <p:nvSpPr>
          <p:cNvPr id="3" name="Espace réservé du contenu 2">
            <a:extLst>
              <a:ext uri="{FF2B5EF4-FFF2-40B4-BE49-F238E27FC236}">
                <a16:creationId xmlns:a16="http://schemas.microsoft.com/office/drawing/2014/main" id="{9673F5A0-9AD6-7B79-9F22-0E0A2631F43C}"/>
              </a:ext>
            </a:extLst>
          </p:cNvPr>
          <p:cNvSpPr>
            <a:spLocks noGrp="1"/>
          </p:cNvSpPr>
          <p:nvPr>
            <p:ph idx="1"/>
          </p:nvPr>
        </p:nvSpPr>
        <p:spPr/>
        <p:txBody>
          <a:bodyPr/>
          <a:lstStyle/>
          <a:p>
            <a:r>
              <a:rPr lang="fr-FR" dirty="0"/>
              <a:t>Le </a:t>
            </a:r>
            <a:r>
              <a:rPr lang="fr-FR" dirty="0" err="1"/>
              <a:t>Nesting</a:t>
            </a:r>
            <a:r>
              <a:rPr lang="fr-FR" dirty="0"/>
              <a:t> (On va pouvoir cibler pour facilement les éléments d’un même parent. Par exemple ici, on va cibler dans la </a:t>
            </a:r>
            <a:r>
              <a:rPr lang="fr-FR" dirty="0" err="1"/>
              <a:t>nav</a:t>
            </a:r>
            <a:r>
              <a:rPr lang="fr-FR" dirty="0"/>
              <a:t>, tous les éléments de la </a:t>
            </a:r>
            <a:r>
              <a:rPr lang="fr-FR" dirty="0" err="1"/>
              <a:t>nav</a:t>
            </a:r>
            <a:r>
              <a:rPr lang="fr-FR" dirty="0"/>
              <a:t>. Le CSS est ainsi plus lisible et compréhensible, et plus organisé</a:t>
            </a:r>
          </a:p>
        </p:txBody>
      </p:sp>
      <p:pic>
        <p:nvPicPr>
          <p:cNvPr id="5" name="Image 4" descr="Une image contenant texte&#10;&#10;Description générée automatiquement">
            <a:extLst>
              <a:ext uri="{FF2B5EF4-FFF2-40B4-BE49-F238E27FC236}">
                <a16:creationId xmlns:a16="http://schemas.microsoft.com/office/drawing/2014/main" id="{BE99A790-CC04-3F8B-91E5-D80395277831}"/>
              </a:ext>
            </a:extLst>
          </p:cNvPr>
          <p:cNvPicPr>
            <a:picLocks noChangeAspect="1"/>
          </p:cNvPicPr>
          <p:nvPr/>
        </p:nvPicPr>
        <p:blipFill>
          <a:blip r:embed="rId2"/>
          <a:stretch>
            <a:fillRect/>
          </a:stretch>
        </p:blipFill>
        <p:spPr>
          <a:xfrm>
            <a:off x="969893" y="3320587"/>
            <a:ext cx="9213378" cy="3368332"/>
          </a:xfrm>
          <a:prstGeom prst="rect">
            <a:avLst/>
          </a:prstGeom>
        </p:spPr>
      </p:pic>
    </p:spTree>
    <p:extLst>
      <p:ext uri="{BB962C8B-B14F-4D97-AF65-F5344CB8AC3E}">
        <p14:creationId xmlns:p14="http://schemas.microsoft.com/office/powerpoint/2010/main" val="3417499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9F098F-7811-CADA-7BFD-8D1510A12E1E}"/>
              </a:ext>
            </a:extLst>
          </p:cNvPr>
          <p:cNvSpPr>
            <a:spLocks noGrp="1"/>
          </p:cNvSpPr>
          <p:nvPr>
            <p:ph type="title"/>
          </p:nvPr>
        </p:nvSpPr>
        <p:spPr/>
        <p:txBody>
          <a:bodyPr/>
          <a:lstStyle/>
          <a:p>
            <a:r>
              <a:rPr lang="fr-FR" dirty="0"/>
              <a:t>Que fait SASS</a:t>
            </a:r>
          </a:p>
        </p:txBody>
      </p:sp>
      <p:sp>
        <p:nvSpPr>
          <p:cNvPr id="3" name="Espace réservé du contenu 2">
            <a:extLst>
              <a:ext uri="{FF2B5EF4-FFF2-40B4-BE49-F238E27FC236}">
                <a16:creationId xmlns:a16="http://schemas.microsoft.com/office/drawing/2014/main" id="{5F49C716-A02F-B210-B182-8CD5620AB27A}"/>
              </a:ext>
            </a:extLst>
          </p:cNvPr>
          <p:cNvSpPr>
            <a:spLocks noGrp="1"/>
          </p:cNvSpPr>
          <p:nvPr>
            <p:ph idx="1"/>
          </p:nvPr>
        </p:nvSpPr>
        <p:spPr/>
        <p:txBody>
          <a:bodyPr/>
          <a:lstStyle/>
          <a:p>
            <a:r>
              <a:rPr lang="fr-FR" dirty="0"/>
              <a:t>Il existe de nombreuses autres fonctionnalités dans SASS comme les fonctions, les arguments etc. </a:t>
            </a:r>
            <a:br>
              <a:rPr lang="fr-FR" dirty="0"/>
            </a:br>
            <a:r>
              <a:rPr lang="fr-FR" dirty="0"/>
              <a:t>Il s’agit d’un outil très puissant. </a:t>
            </a:r>
            <a:br>
              <a:rPr lang="fr-FR" dirty="0"/>
            </a:br>
            <a:br>
              <a:rPr lang="fr-FR" dirty="0"/>
            </a:br>
            <a:endParaRPr lang="fr-FR" dirty="0"/>
          </a:p>
          <a:p>
            <a:r>
              <a:rPr lang="fr-FR" sz="3200" dirty="0"/>
              <a:t>https://sass-lang.com/documentation/</a:t>
            </a:r>
          </a:p>
        </p:txBody>
      </p:sp>
    </p:spTree>
    <p:extLst>
      <p:ext uri="{BB962C8B-B14F-4D97-AF65-F5344CB8AC3E}">
        <p14:creationId xmlns:p14="http://schemas.microsoft.com/office/powerpoint/2010/main" val="91435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3205F-AF3C-69B5-4E4E-A048039B3824}"/>
              </a:ext>
            </a:extLst>
          </p:cNvPr>
          <p:cNvSpPr>
            <a:spLocks noGrp="1"/>
          </p:cNvSpPr>
          <p:nvPr>
            <p:ph type="title"/>
          </p:nvPr>
        </p:nvSpPr>
        <p:spPr/>
        <p:txBody>
          <a:bodyPr/>
          <a:lstStyle/>
          <a:p>
            <a:r>
              <a:rPr lang="fr-FR" dirty="0"/>
              <a:t>Le positionnement en CSS</a:t>
            </a:r>
          </a:p>
        </p:txBody>
      </p:sp>
      <p:sp>
        <p:nvSpPr>
          <p:cNvPr id="3" name="Espace réservé du contenu 2">
            <a:extLst>
              <a:ext uri="{FF2B5EF4-FFF2-40B4-BE49-F238E27FC236}">
                <a16:creationId xmlns:a16="http://schemas.microsoft.com/office/drawing/2014/main" id="{73B02318-1285-B5C9-DA9A-6CACFE1282C0}"/>
              </a:ext>
            </a:extLst>
          </p:cNvPr>
          <p:cNvSpPr>
            <a:spLocks noGrp="1"/>
          </p:cNvSpPr>
          <p:nvPr>
            <p:ph idx="1"/>
          </p:nvPr>
        </p:nvSpPr>
        <p:spPr/>
        <p:txBody>
          <a:bodyPr/>
          <a:lstStyle/>
          <a:p>
            <a:pPr marL="0" indent="0">
              <a:buNone/>
            </a:pPr>
            <a:r>
              <a:rPr lang="fr-FR" dirty="0"/>
              <a:t>On parle ici de comment positionner les éléments d’une page web. </a:t>
            </a:r>
          </a:p>
          <a:p>
            <a:pPr marL="0" indent="0">
              <a:buNone/>
            </a:pPr>
            <a:endParaRPr lang="fr-FR" dirty="0"/>
          </a:p>
          <a:p>
            <a:pPr marL="0" indent="0">
              <a:buNone/>
            </a:pPr>
            <a:r>
              <a:rPr lang="fr-FR" dirty="0"/>
              <a:t>Il existe 4 types de positionnements: </a:t>
            </a:r>
          </a:p>
          <a:p>
            <a:r>
              <a:rPr lang="fr-FR" dirty="0" err="1"/>
              <a:t>Absolute</a:t>
            </a:r>
            <a:endParaRPr lang="fr-FR" dirty="0"/>
          </a:p>
          <a:p>
            <a:r>
              <a:rPr lang="fr-FR" dirty="0" err="1"/>
              <a:t>Fixed</a:t>
            </a:r>
            <a:endParaRPr lang="fr-FR" dirty="0"/>
          </a:p>
          <a:p>
            <a:r>
              <a:rPr lang="fr-FR" dirty="0"/>
              <a:t>Relative</a:t>
            </a:r>
          </a:p>
          <a:p>
            <a:r>
              <a:rPr lang="fr-FR" dirty="0" err="1"/>
              <a:t>Static</a:t>
            </a:r>
            <a:endParaRPr lang="fr-FR" dirty="0"/>
          </a:p>
        </p:txBody>
      </p:sp>
    </p:spTree>
    <p:extLst>
      <p:ext uri="{BB962C8B-B14F-4D97-AF65-F5344CB8AC3E}">
        <p14:creationId xmlns:p14="http://schemas.microsoft.com/office/powerpoint/2010/main" val="366523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4581B-748D-7BBE-90F5-30ACD52BB820}"/>
              </a:ext>
            </a:extLst>
          </p:cNvPr>
          <p:cNvSpPr>
            <a:spLocks noGrp="1"/>
          </p:cNvSpPr>
          <p:nvPr>
            <p:ph type="title"/>
          </p:nvPr>
        </p:nvSpPr>
        <p:spPr/>
        <p:txBody>
          <a:bodyPr/>
          <a:lstStyle/>
          <a:p>
            <a:r>
              <a:rPr lang="fr-FR" dirty="0"/>
              <a:t>Position </a:t>
            </a:r>
            <a:r>
              <a:rPr lang="fr-FR" dirty="0" err="1"/>
              <a:t>Static</a:t>
            </a:r>
            <a:endParaRPr lang="fr-FR" dirty="0"/>
          </a:p>
        </p:txBody>
      </p:sp>
      <p:sp>
        <p:nvSpPr>
          <p:cNvPr id="3" name="Espace réservé du contenu 2">
            <a:extLst>
              <a:ext uri="{FF2B5EF4-FFF2-40B4-BE49-F238E27FC236}">
                <a16:creationId xmlns:a16="http://schemas.microsoft.com/office/drawing/2014/main" id="{C8E79008-B5EE-A944-88E6-CE6ED8B4F1D8}"/>
              </a:ext>
            </a:extLst>
          </p:cNvPr>
          <p:cNvSpPr>
            <a:spLocks noGrp="1"/>
          </p:cNvSpPr>
          <p:nvPr>
            <p:ph idx="1"/>
          </p:nvPr>
        </p:nvSpPr>
        <p:spPr>
          <a:xfrm>
            <a:off x="1103312" y="2994871"/>
            <a:ext cx="8946541" cy="1761688"/>
          </a:xfrm>
        </p:spPr>
        <p:txBody>
          <a:bodyPr/>
          <a:lstStyle/>
          <a:p>
            <a:r>
              <a:rPr lang="fr-FR" dirty="0"/>
              <a:t>Il s’agit de la position initiale de tout élément. </a:t>
            </a:r>
          </a:p>
          <a:p>
            <a:endParaRPr lang="fr-FR" dirty="0"/>
          </a:p>
          <a:p>
            <a:r>
              <a:rPr lang="fr-FR" dirty="0"/>
              <a:t>L’</a:t>
            </a:r>
            <a:r>
              <a:rPr lang="fr-FR" dirty="0" err="1"/>
              <a:t>element</a:t>
            </a:r>
            <a:r>
              <a:rPr lang="fr-FR" dirty="0"/>
              <a:t> suit l’ordre normal du flux de la page</a:t>
            </a:r>
          </a:p>
          <a:p>
            <a:endParaRPr lang="fr-FR" dirty="0"/>
          </a:p>
          <a:p>
            <a:pPr marL="0" indent="0">
              <a:buNone/>
            </a:pPr>
            <a:endParaRPr lang="fr-FR" dirty="0"/>
          </a:p>
        </p:txBody>
      </p:sp>
    </p:spTree>
    <p:extLst>
      <p:ext uri="{BB962C8B-B14F-4D97-AF65-F5344CB8AC3E}">
        <p14:creationId xmlns:p14="http://schemas.microsoft.com/office/powerpoint/2010/main" val="187665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83DA09-3BB6-6F7E-0492-EEF09E2ED0C4}"/>
              </a:ext>
            </a:extLst>
          </p:cNvPr>
          <p:cNvSpPr>
            <a:spLocks noGrp="1"/>
          </p:cNvSpPr>
          <p:nvPr>
            <p:ph type="title"/>
          </p:nvPr>
        </p:nvSpPr>
        <p:spPr/>
        <p:txBody>
          <a:bodyPr/>
          <a:lstStyle/>
          <a:p>
            <a:r>
              <a:rPr lang="fr-FR" dirty="0"/>
              <a:t>Position Relative</a:t>
            </a:r>
          </a:p>
        </p:txBody>
      </p:sp>
      <p:sp>
        <p:nvSpPr>
          <p:cNvPr id="3" name="Espace réservé du contenu 2">
            <a:extLst>
              <a:ext uri="{FF2B5EF4-FFF2-40B4-BE49-F238E27FC236}">
                <a16:creationId xmlns:a16="http://schemas.microsoft.com/office/drawing/2014/main" id="{C254D301-42CA-0331-BAE7-4DED58135698}"/>
              </a:ext>
            </a:extLst>
          </p:cNvPr>
          <p:cNvSpPr>
            <a:spLocks noGrp="1"/>
          </p:cNvSpPr>
          <p:nvPr>
            <p:ph idx="1"/>
          </p:nvPr>
        </p:nvSpPr>
        <p:spPr/>
        <p:txBody>
          <a:bodyPr/>
          <a:lstStyle/>
          <a:p>
            <a:r>
              <a:rPr lang="fr-FR" dirty="0"/>
              <a:t>L’</a:t>
            </a:r>
            <a:r>
              <a:rPr lang="fr-FR" dirty="0" err="1"/>
              <a:t>element</a:t>
            </a:r>
            <a:r>
              <a:rPr lang="fr-FR" dirty="0"/>
              <a:t> conserve sa place dans le flux, mais il peut être positionné à n’importe quel endroit sur la page. </a:t>
            </a:r>
          </a:p>
          <a:p>
            <a:r>
              <a:rPr lang="fr-FR" dirty="0"/>
              <a:t>On utilise alors les termes TOP, BOTTOM, RIGHT, LEFT pour positionner un </a:t>
            </a:r>
            <a:r>
              <a:rPr lang="fr-FR" dirty="0" err="1"/>
              <a:t>element</a:t>
            </a:r>
            <a:r>
              <a:rPr lang="fr-FR" dirty="0"/>
              <a:t>. </a:t>
            </a:r>
            <a:br>
              <a:rPr lang="fr-FR" dirty="0"/>
            </a:br>
            <a:br>
              <a:rPr lang="fr-FR" dirty="0"/>
            </a:br>
            <a:r>
              <a:rPr lang="fr-FR" dirty="0"/>
              <a:t>Par exemple TOP 10px pour positionner un </a:t>
            </a:r>
            <a:r>
              <a:rPr lang="fr-FR" dirty="0" err="1"/>
              <a:t>element</a:t>
            </a:r>
            <a:r>
              <a:rPr lang="fr-FR" dirty="0"/>
              <a:t> à 10px du top. </a:t>
            </a:r>
          </a:p>
        </p:txBody>
      </p:sp>
      <p:pic>
        <p:nvPicPr>
          <p:cNvPr id="5" name="Image 4">
            <a:extLst>
              <a:ext uri="{FF2B5EF4-FFF2-40B4-BE49-F238E27FC236}">
                <a16:creationId xmlns:a16="http://schemas.microsoft.com/office/drawing/2014/main" id="{5BB95BD3-FBE7-87EE-1A71-F1F04570EF34}"/>
              </a:ext>
            </a:extLst>
          </p:cNvPr>
          <p:cNvPicPr>
            <a:picLocks noChangeAspect="1"/>
          </p:cNvPicPr>
          <p:nvPr/>
        </p:nvPicPr>
        <p:blipFill>
          <a:blip r:embed="rId2"/>
          <a:stretch>
            <a:fillRect/>
          </a:stretch>
        </p:blipFill>
        <p:spPr>
          <a:xfrm>
            <a:off x="3272037" y="4150658"/>
            <a:ext cx="4853628" cy="2364203"/>
          </a:xfrm>
          <a:prstGeom prst="rect">
            <a:avLst/>
          </a:prstGeom>
        </p:spPr>
      </p:pic>
    </p:spTree>
    <p:extLst>
      <p:ext uri="{BB962C8B-B14F-4D97-AF65-F5344CB8AC3E}">
        <p14:creationId xmlns:p14="http://schemas.microsoft.com/office/powerpoint/2010/main" val="57559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1F907-4B57-0685-CEAA-63C2B4DC391A}"/>
              </a:ext>
            </a:extLst>
          </p:cNvPr>
          <p:cNvSpPr>
            <a:spLocks noGrp="1"/>
          </p:cNvSpPr>
          <p:nvPr>
            <p:ph type="title"/>
          </p:nvPr>
        </p:nvSpPr>
        <p:spPr/>
        <p:txBody>
          <a:bodyPr/>
          <a:lstStyle/>
          <a:p>
            <a:r>
              <a:rPr lang="fr-FR" dirty="0"/>
              <a:t>Position </a:t>
            </a:r>
            <a:r>
              <a:rPr lang="fr-FR" dirty="0" err="1"/>
              <a:t>Absolute</a:t>
            </a:r>
            <a:endParaRPr lang="fr-FR" dirty="0"/>
          </a:p>
        </p:txBody>
      </p:sp>
      <p:sp>
        <p:nvSpPr>
          <p:cNvPr id="3" name="Espace réservé du contenu 2">
            <a:extLst>
              <a:ext uri="{FF2B5EF4-FFF2-40B4-BE49-F238E27FC236}">
                <a16:creationId xmlns:a16="http://schemas.microsoft.com/office/drawing/2014/main" id="{2B89486A-01AC-4D54-1838-18C4499FC9B8}"/>
              </a:ext>
            </a:extLst>
          </p:cNvPr>
          <p:cNvSpPr>
            <a:spLocks noGrp="1"/>
          </p:cNvSpPr>
          <p:nvPr>
            <p:ph idx="1"/>
          </p:nvPr>
        </p:nvSpPr>
        <p:spPr>
          <a:xfrm>
            <a:off x="1103312" y="1384183"/>
            <a:ext cx="8946541" cy="4941115"/>
          </a:xfrm>
        </p:spPr>
        <p:txBody>
          <a:bodyPr/>
          <a:lstStyle/>
          <a:p>
            <a:r>
              <a:rPr lang="fr-FR" dirty="0"/>
              <a:t>L’élément </a:t>
            </a:r>
            <a:r>
              <a:rPr lang="fr-FR" dirty="0" err="1"/>
              <a:t>libére</a:t>
            </a:r>
            <a:r>
              <a:rPr lang="fr-FR" dirty="0"/>
              <a:t> son emplacement de base</a:t>
            </a:r>
          </a:p>
          <a:p>
            <a:r>
              <a:rPr lang="fr-FR" dirty="0"/>
              <a:t>On utilise alors les termes TOP, BOTTOM, RIGHT, LEFT pour positionner un </a:t>
            </a:r>
            <a:r>
              <a:rPr lang="fr-FR" dirty="0" err="1"/>
              <a:t>element</a:t>
            </a:r>
            <a:r>
              <a:rPr lang="fr-FR" dirty="0"/>
              <a:t>.</a:t>
            </a:r>
          </a:p>
          <a:p>
            <a:r>
              <a:rPr lang="fr-FR" dirty="0"/>
              <a:t>ATTENTION. L’</a:t>
            </a:r>
            <a:r>
              <a:rPr lang="fr-FR" dirty="0" err="1"/>
              <a:t>element</a:t>
            </a:r>
            <a:r>
              <a:rPr lang="fr-FR" dirty="0"/>
              <a:t> se positionnera par rapport à son premier parent positionné. (à défaut rapport au document lui-même)</a:t>
            </a:r>
          </a:p>
          <a:p>
            <a:r>
              <a:rPr lang="fr-FR" dirty="0"/>
              <a:t>Un parent positionné est un parent avec une valeur </a:t>
            </a:r>
            <a:r>
              <a:rPr lang="fr-FR" dirty="0" err="1"/>
              <a:t>different</a:t>
            </a:r>
            <a:r>
              <a:rPr lang="fr-FR" dirty="0"/>
              <a:t> de la valeur </a:t>
            </a:r>
            <a:r>
              <a:rPr lang="fr-FR" dirty="0" err="1"/>
              <a:t>static</a:t>
            </a:r>
            <a:r>
              <a:rPr lang="fr-FR" dirty="0"/>
              <a:t> </a:t>
            </a:r>
          </a:p>
        </p:txBody>
      </p:sp>
      <p:pic>
        <p:nvPicPr>
          <p:cNvPr id="5" name="Image 4">
            <a:extLst>
              <a:ext uri="{FF2B5EF4-FFF2-40B4-BE49-F238E27FC236}">
                <a16:creationId xmlns:a16="http://schemas.microsoft.com/office/drawing/2014/main" id="{26F77DA5-2E79-2BC0-DC63-39CE220548EB}"/>
              </a:ext>
            </a:extLst>
          </p:cNvPr>
          <p:cNvPicPr>
            <a:picLocks noChangeAspect="1"/>
          </p:cNvPicPr>
          <p:nvPr/>
        </p:nvPicPr>
        <p:blipFill>
          <a:blip r:embed="rId2"/>
          <a:stretch>
            <a:fillRect/>
          </a:stretch>
        </p:blipFill>
        <p:spPr>
          <a:xfrm>
            <a:off x="3764196" y="3805383"/>
            <a:ext cx="5767302" cy="2853675"/>
          </a:xfrm>
          <a:prstGeom prst="rect">
            <a:avLst/>
          </a:prstGeom>
        </p:spPr>
      </p:pic>
    </p:spTree>
    <p:extLst>
      <p:ext uri="{BB962C8B-B14F-4D97-AF65-F5344CB8AC3E}">
        <p14:creationId xmlns:p14="http://schemas.microsoft.com/office/powerpoint/2010/main" val="243241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B11378-1106-2C63-F673-3B79266C8ED4}"/>
              </a:ext>
            </a:extLst>
          </p:cNvPr>
          <p:cNvSpPr>
            <a:spLocks noGrp="1"/>
          </p:cNvSpPr>
          <p:nvPr>
            <p:ph type="title"/>
          </p:nvPr>
        </p:nvSpPr>
        <p:spPr/>
        <p:txBody>
          <a:bodyPr/>
          <a:lstStyle/>
          <a:p>
            <a:r>
              <a:rPr lang="fr-FR" dirty="0"/>
              <a:t>Position </a:t>
            </a:r>
            <a:r>
              <a:rPr lang="fr-FR" dirty="0" err="1"/>
              <a:t>Sticky</a:t>
            </a:r>
            <a:endParaRPr lang="fr-FR" dirty="0"/>
          </a:p>
        </p:txBody>
      </p:sp>
      <p:sp>
        <p:nvSpPr>
          <p:cNvPr id="3" name="Espace réservé du contenu 2">
            <a:extLst>
              <a:ext uri="{FF2B5EF4-FFF2-40B4-BE49-F238E27FC236}">
                <a16:creationId xmlns:a16="http://schemas.microsoft.com/office/drawing/2014/main" id="{BB3338C2-C843-2B02-2E9F-67BAE61848E1}"/>
              </a:ext>
            </a:extLst>
          </p:cNvPr>
          <p:cNvSpPr>
            <a:spLocks noGrp="1"/>
          </p:cNvSpPr>
          <p:nvPr>
            <p:ph idx="1"/>
          </p:nvPr>
        </p:nvSpPr>
        <p:spPr>
          <a:xfrm>
            <a:off x="1103312" y="1551710"/>
            <a:ext cx="8946541" cy="4696690"/>
          </a:xfrm>
        </p:spPr>
        <p:txBody>
          <a:bodyPr/>
          <a:lstStyle/>
          <a:p>
            <a:r>
              <a:rPr lang="fr-FR" dirty="0"/>
              <a:t>On souhaite que l’</a:t>
            </a:r>
            <a:r>
              <a:rPr lang="fr-FR" dirty="0" err="1"/>
              <a:t>element</a:t>
            </a:r>
            <a:r>
              <a:rPr lang="fr-FR" dirty="0"/>
              <a:t> reste collé à l ’écran lors du scroll. </a:t>
            </a:r>
            <a:br>
              <a:rPr lang="fr-FR" dirty="0"/>
            </a:br>
            <a:r>
              <a:rPr lang="fr-FR" dirty="0"/>
              <a:t>Si par exemple au milieu de la page, je positionne un </a:t>
            </a:r>
            <a:r>
              <a:rPr lang="fr-FR" dirty="0" err="1"/>
              <a:t>element</a:t>
            </a:r>
            <a:r>
              <a:rPr lang="fr-FR" dirty="0"/>
              <a:t> en </a:t>
            </a:r>
            <a:r>
              <a:rPr lang="fr-FR" dirty="0" err="1"/>
              <a:t>sticky</a:t>
            </a:r>
            <a:r>
              <a:rPr lang="fr-FR" dirty="0"/>
              <a:t> avec pour info Top 20px. Au défilement, lorsque j’arriverais sur cette position, alors il suivra le scroll. Utilise pour les </a:t>
            </a:r>
            <a:r>
              <a:rPr lang="fr-FR" dirty="0" err="1"/>
              <a:t>navbar</a:t>
            </a:r>
            <a:r>
              <a:rPr lang="fr-FR" dirty="0"/>
              <a:t>, ou les pop up de cookies par exemple </a:t>
            </a:r>
          </a:p>
        </p:txBody>
      </p:sp>
      <p:pic>
        <p:nvPicPr>
          <p:cNvPr id="5" name="Image 4">
            <a:extLst>
              <a:ext uri="{FF2B5EF4-FFF2-40B4-BE49-F238E27FC236}">
                <a16:creationId xmlns:a16="http://schemas.microsoft.com/office/drawing/2014/main" id="{F229E970-DD13-DF40-390E-663C0C9E2198}"/>
              </a:ext>
            </a:extLst>
          </p:cNvPr>
          <p:cNvPicPr>
            <a:picLocks noChangeAspect="1"/>
          </p:cNvPicPr>
          <p:nvPr/>
        </p:nvPicPr>
        <p:blipFill>
          <a:blip r:embed="rId2"/>
          <a:stretch>
            <a:fillRect/>
          </a:stretch>
        </p:blipFill>
        <p:spPr>
          <a:xfrm>
            <a:off x="526048" y="3501023"/>
            <a:ext cx="5050534" cy="2514896"/>
          </a:xfrm>
          <a:prstGeom prst="rect">
            <a:avLst/>
          </a:prstGeom>
        </p:spPr>
      </p:pic>
      <p:pic>
        <p:nvPicPr>
          <p:cNvPr id="7" name="Image 6">
            <a:extLst>
              <a:ext uri="{FF2B5EF4-FFF2-40B4-BE49-F238E27FC236}">
                <a16:creationId xmlns:a16="http://schemas.microsoft.com/office/drawing/2014/main" id="{C095988C-F3DE-BF59-FAF6-896F777E9B88}"/>
              </a:ext>
            </a:extLst>
          </p:cNvPr>
          <p:cNvPicPr>
            <a:picLocks noChangeAspect="1"/>
          </p:cNvPicPr>
          <p:nvPr/>
        </p:nvPicPr>
        <p:blipFill>
          <a:blip r:embed="rId3"/>
          <a:stretch>
            <a:fillRect/>
          </a:stretch>
        </p:blipFill>
        <p:spPr>
          <a:xfrm>
            <a:off x="6096000" y="3507580"/>
            <a:ext cx="5050534" cy="2501782"/>
          </a:xfrm>
          <a:prstGeom prst="rect">
            <a:avLst/>
          </a:prstGeom>
        </p:spPr>
      </p:pic>
    </p:spTree>
    <p:extLst>
      <p:ext uri="{BB962C8B-B14F-4D97-AF65-F5344CB8AC3E}">
        <p14:creationId xmlns:p14="http://schemas.microsoft.com/office/powerpoint/2010/main" val="267369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4E6667-241B-342D-EE02-1DA7660B7101}"/>
              </a:ext>
            </a:extLst>
          </p:cNvPr>
          <p:cNvSpPr>
            <a:spLocks noGrp="1"/>
          </p:cNvSpPr>
          <p:nvPr>
            <p:ph type="ctrTitle"/>
          </p:nvPr>
        </p:nvSpPr>
        <p:spPr>
          <a:xfrm>
            <a:off x="1154955" y="1447800"/>
            <a:ext cx="8825658" cy="2283691"/>
          </a:xfrm>
        </p:spPr>
        <p:txBody>
          <a:bodyPr/>
          <a:lstStyle/>
          <a:p>
            <a:pPr algn="ctr"/>
            <a:r>
              <a:rPr lang="en-US" dirty="0"/>
              <a:t>Les </a:t>
            </a:r>
            <a:r>
              <a:rPr lang="en-US" dirty="0" err="1"/>
              <a:t>Selecteurs</a:t>
            </a:r>
            <a:r>
              <a:rPr lang="en-US" dirty="0"/>
              <a:t> CSS</a:t>
            </a:r>
          </a:p>
        </p:txBody>
      </p:sp>
    </p:spTree>
    <p:extLst>
      <p:ext uri="{BB962C8B-B14F-4D97-AF65-F5344CB8AC3E}">
        <p14:creationId xmlns:p14="http://schemas.microsoft.com/office/powerpoint/2010/main" val="297575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1B00A-59CD-AA23-7E6D-65F4D0A8549E}"/>
              </a:ext>
            </a:extLst>
          </p:cNvPr>
          <p:cNvSpPr>
            <a:spLocks noGrp="1"/>
          </p:cNvSpPr>
          <p:nvPr>
            <p:ph type="title"/>
          </p:nvPr>
        </p:nvSpPr>
        <p:spPr/>
        <p:txBody>
          <a:bodyPr/>
          <a:lstStyle/>
          <a:p>
            <a:r>
              <a:rPr lang="fr-FR" dirty="0"/>
              <a:t>Les </a:t>
            </a:r>
            <a:r>
              <a:rPr lang="fr-FR" dirty="0" err="1"/>
              <a:t>selecteurs</a:t>
            </a:r>
            <a:r>
              <a:rPr lang="fr-FR" dirty="0"/>
              <a:t> de type</a:t>
            </a:r>
          </a:p>
        </p:txBody>
      </p:sp>
      <p:sp>
        <p:nvSpPr>
          <p:cNvPr id="3" name="Espace réservé du contenu 2">
            <a:extLst>
              <a:ext uri="{FF2B5EF4-FFF2-40B4-BE49-F238E27FC236}">
                <a16:creationId xmlns:a16="http://schemas.microsoft.com/office/drawing/2014/main" id="{E008C5DE-62E2-2A9D-7613-9FD9B05E9B9C}"/>
              </a:ext>
            </a:extLst>
          </p:cNvPr>
          <p:cNvSpPr>
            <a:spLocks noGrp="1"/>
          </p:cNvSpPr>
          <p:nvPr>
            <p:ph idx="1"/>
          </p:nvPr>
        </p:nvSpPr>
        <p:spPr/>
        <p:txBody>
          <a:bodyPr/>
          <a:lstStyle/>
          <a:p>
            <a:r>
              <a:rPr lang="fr-FR" dirty="0"/>
              <a:t>Ils ciblent tous les éléments correspondants à un type spécifique. </a:t>
            </a:r>
            <a:br>
              <a:rPr lang="fr-FR" dirty="0"/>
            </a:br>
            <a:br>
              <a:rPr lang="fr-FR" dirty="0"/>
            </a:br>
            <a:r>
              <a:rPr lang="fr-FR" dirty="0"/>
              <a:t>Par exemple, si j’écris</a:t>
            </a:r>
          </a:p>
          <a:p>
            <a:endParaRPr lang="fr-FR" dirty="0"/>
          </a:p>
          <a:p>
            <a:pPr marL="0" indent="0">
              <a:buNone/>
            </a:pPr>
            <a:r>
              <a:rPr lang="fr-FR" dirty="0"/>
              <a:t>	p { </a:t>
            </a:r>
            <a:br>
              <a:rPr lang="fr-FR" dirty="0"/>
            </a:br>
            <a:r>
              <a:rPr lang="fr-FR" dirty="0"/>
              <a:t>	</a:t>
            </a:r>
            <a:r>
              <a:rPr lang="fr-FR" dirty="0" err="1"/>
              <a:t>color</a:t>
            </a:r>
            <a:r>
              <a:rPr lang="fr-FR" dirty="0"/>
              <a:t>: </a:t>
            </a:r>
            <a:r>
              <a:rPr lang="fr-FR" dirty="0" err="1"/>
              <a:t>red</a:t>
            </a:r>
            <a:r>
              <a:rPr lang="fr-FR" dirty="0"/>
              <a:t>;</a:t>
            </a:r>
          </a:p>
          <a:p>
            <a:pPr marL="0" indent="0">
              <a:buNone/>
            </a:pPr>
            <a:r>
              <a:rPr lang="fr-FR" dirty="0"/>
              <a:t>	}</a:t>
            </a:r>
            <a:br>
              <a:rPr lang="fr-FR" dirty="0"/>
            </a:br>
            <a:br>
              <a:rPr lang="fr-FR" dirty="0"/>
            </a:br>
            <a:r>
              <a:rPr lang="fr-FR" dirty="0"/>
              <a:t>	Alors tous les paragraphes auront le texte de couleur rouge. </a:t>
            </a:r>
          </a:p>
        </p:txBody>
      </p:sp>
    </p:spTree>
    <p:extLst>
      <p:ext uri="{BB962C8B-B14F-4D97-AF65-F5344CB8AC3E}">
        <p14:creationId xmlns:p14="http://schemas.microsoft.com/office/powerpoint/2010/main" val="1935897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atégie d’entreprise">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Office_26737843_TF03417222" id="{BC7B4C3A-CF11-43DC-ABDE-CF7072B2A1D9}" vid="{EC7B6844-AF3E-4EC2-88AC-7B0E1B512A1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94A1B3D315A24C94D3D7B2A4CFB949" ma:contentTypeVersion="12" ma:contentTypeDescription="Crée un document." ma:contentTypeScope="" ma:versionID="ac8425a633cb66035e97e620b98afbd3">
  <xsd:schema xmlns:xsd="http://www.w3.org/2001/XMLSchema" xmlns:xs="http://www.w3.org/2001/XMLSchema" xmlns:p="http://schemas.microsoft.com/office/2006/metadata/properties" xmlns:ns2="a11d0897-8056-4c8f-aa54-993dc9a4df10" xmlns:ns3="66827e67-982d-462e-bb3c-8b8c91d7e7f2" targetNamespace="http://schemas.microsoft.com/office/2006/metadata/properties" ma:root="true" ma:fieldsID="00f803cc1a352c93308a855d1a320b5f" ns2:_="" ns3:_="">
    <xsd:import namespace="a11d0897-8056-4c8f-aa54-993dc9a4df10"/>
    <xsd:import namespace="66827e67-982d-462e-bb3c-8b8c91d7e7f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d0897-8056-4c8f-aa54-993dc9a4df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fbc0575-b692-48b3-94b0-968145802efb" ma:termSetId="09814cd3-568e-fe90-9814-8d621ff8fb84" ma:anchorId="fba54fb3-c3e1-fe81-a776-ca4b69148c4d" ma:open="true" ma:isKeyword="false">
      <xsd:complexType>
        <xsd:sequence>
          <xsd:element ref="pc:Terms" minOccurs="0" maxOccurs="1"/>
        </xsd:sequence>
      </xsd:complex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27e67-982d-462e-bb3c-8b8c91d7e7f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1d0897-8056-4c8f-aa54-993dc9a4df1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B803E92-B2D8-42E1-BBF7-567CAC6AB785}"/>
</file>

<file path=customXml/itemProps2.xml><?xml version="1.0" encoding="utf-8"?>
<ds:datastoreItem xmlns:ds="http://schemas.openxmlformats.org/officeDocument/2006/customXml" ds:itemID="{6E59ECD1-0A6C-496C-B316-B4FC1C1B3607}"/>
</file>

<file path=customXml/itemProps3.xml><?xml version="1.0" encoding="utf-8"?>
<ds:datastoreItem xmlns:ds="http://schemas.openxmlformats.org/officeDocument/2006/customXml" ds:itemID="{BAC2022C-E53B-48A7-9670-FDC0DFA15B9B}"/>
</file>

<file path=docProps/app.xml><?xml version="1.0" encoding="utf-8"?>
<Properties xmlns="http://schemas.openxmlformats.org/officeDocument/2006/extended-properties" xmlns:vt="http://schemas.openxmlformats.org/officeDocument/2006/docPropsVTypes">
  <Template>Présentation de plan de développement (conception verte Ion, grand écran)</Template>
  <TotalTime>157</TotalTime>
  <Words>1108</Words>
  <Application>Microsoft Office PowerPoint</Application>
  <PresentationFormat>Grand écran</PresentationFormat>
  <Paragraphs>114</Paragraphs>
  <Slides>27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Arial Unicode MS</vt:lpstr>
      <vt:lpstr>Calibri</vt:lpstr>
      <vt:lpstr>Century Gothic</vt:lpstr>
      <vt:lpstr>Wingdings 3</vt:lpstr>
      <vt:lpstr>Stratégie d’entreprise</vt:lpstr>
      <vt:lpstr>Le pot pourri du HTML / CSS</vt:lpstr>
      <vt:lpstr>Le Positionnement</vt:lpstr>
      <vt:lpstr>Le positionnement en CSS</vt:lpstr>
      <vt:lpstr>Position Static</vt:lpstr>
      <vt:lpstr>Position Relative</vt:lpstr>
      <vt:lpstr>Position Absolute</vt:lpstr>
      <vt:lpstr>Position Sticky</vt:lpstr>
      <vt:lpstr>Les Selecteurs CSS</vt:lpstr>
      <vt:lpstr>Les selecteurs de type</vt:lpstr>
      <vt:lpstr>Les selecteurs de classes et d’identifiants</vt:lpstr>
      <vt:lpstr>Les selecteurs de descendants</vt:lpstr>
      <vt:lpstr>D’autres selecteurs</vt:lpstr>
      <vt:lpstr>Les Media Queries</vt:lpstr>
      <vt:lpstr>Les Media Queries</vt:lpstr>
      <vt:lpstr>Les Media Queries</vt:lpstr>
      <vt:lpstr>Le referencement</vt:lpstr>
      <vt:lpstr>LE SEA =&gt; Referencement payant</vt:lpstr>
      <vt:lpstr>Le SEO =&gt; Referencement Naturel / Organique</vt:lpstr>
      <vt:lpstr>Les bonnes pratiques SEO</vt:lpstr>
      <vt:lpstr>L’accessibilité</vt:lpstr>
      <vt:lpstr>L’accessibilité Web</vt:lpstr>
      <vt:lpstr>Les bonnes pratiques</vt:lpstr>
      <vt:lpstr>SASS</vt:lpstr>
      <vt:lpstr>SASS</vt:lpstr>
      <vt:lpstr>Que fait SASS</vt:lpstr>
      <vt:lpstr>Que fait SASS</vt:lpstr>
      <vt:lpstr>Que fait SASS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pot pourri du HTML / CSS</dc:title>
  <dc:creator>Nicolas WACHE</dc:creator>
  <cp:lastModifiedBy>Nicolas WACHE</cp:lastModifiedBy>
  <cp:revision>1</cp:revision>
  <cp:lastPrinted>2012-08-15T21:38:02Z</cp:lastPrinted>
  <dcterms:created xsi:type="dcterms:W3CDTF">2023-04-13T11:28:39Z</dcterms:created>
  <dcterms:modified xsi:type="dcterms:W3CDTF">2023-04-13T14:06:05Z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0x010100FD94A1B3D315A24C94D3D7B2A4CFB949</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