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714" r:id="rId5"/>
  </p:sldMasterIdLst>
  <p:notesMasterIdLst>
    <p:notesMasterId r:id="rId15"/>
  </p:notesMasterIdLst>
  <p:sldIdLst>
    <p:sldId id="256" r:id="rId6"/>
    <p:sldId id="257" r:id="rId7"/>
    <p:sldId id="258" r:id="rId8"/>
    <p:sldId id="259" r:id="rId9"/>
    <p:sldId id="260" r:id="rId10"/>
    <p:sldId id="261" r:id="rId11"/>
    <p:sldId id="262"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2825E-0852-4F0F-B0E0-C3EBA0F2EAFE}" v="9" dt="2023-03-02T22:12:47.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71985" autoAdjust="0"/>
  </p:normalViewPr>
  <p:slideViewPr>
    <p:cSldViewPr snapToGrid="0">
      <p:cViewPr varScale="1">
        <p:scale>
          <a:sx n="62" d="100"/>
          <a:sy n="62" d="100"/>
        </p:scale>
        <p:origin x="12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‹N°›</a:t>
            </a:fld>
            <a:endParaRPr lang="en-US"/>
          </a:p>
        </p:txBody>
      </p:sp>
    </p:spTree>
    <p:extLst>
      <p:ext uri="{BB962C8B-B14F-4D97-AF65-F5344CB8AC3E}">
        <p14:creationId xmlns:p14="http://schemas.microsoft.com/office/powerpoint/2010/main" val="2143667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L’Aide au démarrage a créé un plan pour vous aider à commencer votre présentation. Certaines diapositives incluent des informations ici dans les notes pour vous proposer des sujets supplémentaires sur lesquels effectuer des recherches.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214366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BDC1C6"/>
                </a:solidFill>
                <a:effectLst/>
                <a:latin typeface="arial" panose="020B0604020202020204" pitchFamily="34" charset="0"/>
              </a:rPr>
              <a:t>Un système de gestion de base de données est un logiciel système servant à stocker, à manipuler ou gérer, et à partager des données dans une base de données, en garantissant la qualité, la pérennité et la confidentialité des informations, tout en cachant la complexité des opérations</a:t>
            </a:r>
          </a:p>
          <a:p>
            <a:endParaRPr lang="fr-FR" b="0" i="0" dirty="0">
              <a:solidFill>
                <a:srgbClr val="BDC1C6"/>
              </a:solidFill>
              <a:effectLst/>
              <a:latin typeface="arial" panose="020B0604020202020204" pitchFamily="34" charset="0"/>
            </a:endParaRPr>
          </a:p>
          <a:p>
            <a:r>
              <a:rPr lang="fr-FR" b="0" i="0" dirty="0">
                <a:solidFill>
                  <a:srgbClr val="D1D5DB"/>
                </a:solidFill>
                <a:effectLst/>
                <a:latin typeface="Söhne"/>
              </a:rPr>
              <a:t>Cela signifie que le code source de </a:t>
            </a:r>
            <a:r>
              <a:rPr lang="fr-FR" b="0" i="0" dirty="0" err="1">
                <a:solidFill>
                  <a:srgbClr val="D1D5DB"/>
                </a:solidFill>
                <a:effectLst/>
                <a:latin typeface="Söhne"/>
              </a:rPr>
              <a:t>MariaDB</a:t>
            </a:r>
            <a:r>
              <a:rPr lang="fr-FR" b="0" i="0" dirty="0">
                <a:solidFill>
                  <a:srgbClr val="D1D5DB"/>
                </a:solidFill>
                <a:effectLst/>
                <a:latin typeface="Söhne"/>
              </a:rPr>
              <a:t> est disponible gratuitement et peut être utilisé, étudié, modifié et distribué par quiconque. </a:t>
            </a:r>
            <a:endParaRPr lang="fr-FR" dirty="0"/>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17659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4 points </a:t>
            </a:r>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22149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Le projet a été créé en 2009 par Michael "Monty" </a:t>
            </a:r>
            <a:r>
              <a:rPr lang="fr-FR" b="0" i="0" dirty="0" err="1">
                <a:solidFill>
                  <a:srgbClr val="D1D5DB"/>
                </a:solidFill>
                <a:effectLst/>
                <a:latin typeface="Söhne"/>
              </a:rPr>
              <a:t>Widenius</a:t>
            </a:r>
            <a:r>
              <a:rPr lang="fr-FR" b="0" i="0" dirty="0">
                <a:solidFill>
                  <a:srgbClr val="D1D5DB"/>
                </a:solidFill>
                <a:effectLst/>
                <a:latin typeface="Söhne"/>
              </a:rPr>
              <a:t>, le créateur original de MySQL, après que MySQL a été acquis par Oracle Corporation.</a:t>
            </a:r>
          </a:p>
          <a:p>
            <a:endParaRPr lang="fr-FR" b="0" i="0" dirty="0">
              <a:solidFill>
                <a:srgbClr val="D1D5DB"/>
              </a:solidFill>
              <a:effectLst/>
              <a:latin typeface="Söhne"/>
            </a:endParaRPr>
          </a:p>
          <a:p>
            <a:endParaRPr lang="fr-FR" dirty="0"/>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707297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err="1">
                <a:solidFill>
                  <a:srgbClr val="D1D5DB"/>
                </a:solidFill>
                <a:effectLst/>
                <a:latin typeface="Söhne"/>
              </a:rPr>
              <a:t>InnoDB</a:t>
            </a:r>
            <a:r>
              <a:rPr lang="fr-FR" b="0" i="0" dirty="0">
                <a:solidFill>
                  <a:srgbClr val="D1D5DB"/>
                </a:solidFill>
                <a:effectLst/>
                <a:latin typeface="Söhne"/>
              </a:rPr>
              <a:t> utilise une architecture de stockage en cluster, qui permet à plusieurs serveurs de base de données de travailler ensemble pour fournir une haute disponibilité et une performance élevée. Il utilise également des techniques de verrouillage optimisées pour garantir une concurrence efficace lors de l'accès aux données, tout en préservant l'intégrité de la base de données.</a:t>
            </a:r>
          </a:p>
          <a:p>
            <a:endParaRPr lang="fr-FR" b="0" i="0" dirty="0">
              <a:solidFill>
                <a:srgbClr val="D1D5DB"/>
              </a:solidFill>
              <a:effectLst/>
              <a:latin typeface="Söhne"/>
            </a:endParaRPr>
          </a:p>
          <a:p>
            <a:r>
              <a:rPr lang="fr-FR" b="0" i="0" dirty="0" err="1">
                <a:solidFill>
                  <a:srgbClr val="D1D5DB"/>
                </a:solidFill>
                <a:effectLst/>
                <a:latin typeface="Söhne"/>
              </a:rPr>
              <a:t>InnoDB</a:t>
            </a:r>
            <a:r>
              <a:rPr lang="fr-FR" b="0" i="0" dirty="0">
                <a:solidFill>
                  <a:srgbClr val="D1D5DB"/>
                </a:solidFill>
                <a:effectLst/>
                <a:latin typeface="Söhne"/>
              </a:rPr>
              <a:t> prend en charge les transactions ACID (Atomicité, Cohérence, Isolation, Durabilité), qui sont essentielles pour garantir la fiabilité des données dans les applications critiques. Il offre également des fonctionnalités telles que les points de contrôle, les sauvegardes à chaud, la journalisation des transactions et la réplication,</a:t>
            </a:r>
          </a:p>
          <a:p>
            <a:endParaRPr lang="fr-FR" b="0" i="0" dirty="0">
              <a:solidFill>
                <a:srgbClr val="D1D5DB"/>
              </a:solidFill>
              <a:effectLst/>
              <a:latin typeface="Söhne"/>
            </a:endParaRPr>
          </a:p>
          <a:p>
            <a:r>
              <a:rPr lang="fr-FR" b="0" i="0" dirty="0">
                <a:solidFill>
                  <a:srgbClr val="D1D5DB"/>
                </a:solidFill>
                <a:effectLst/>
                <a:latin typeface="Söhne"/>
              </a:rPr>
              <a:t>La réplication dans </a:t>
            </a:r>
            <a:r>
              <a:rPr lang="fr-FR" b="0" i="0" dirty="0" err="1">
                <a:solidFill>
                  <a:srgbClr val="D1D5DB"/>
                </a:solidFill>
                <a:effectLst/>
                <a:latin typeface="Söhne"/>
              </a:rPr>
              <a:t>MariaDB</a:t>
            </a:r>
            <a:r>
              <a:rPr lang="fr-FR" b="0" i="0" dirty="0">
                <a:solidFill>
                  <a:srgbClr val="D1D5DB"/>
                </a:solidFill>
                <a:effectLst/>
                <a:latin typeface="Söhne"/>
              </a:rPr>
              <a:t> fonctionne en copiant les transactions de la base de données principale (appelée le "maître") vers les bases de données de secours (appelées les "esclaves"). Les esclaves maintiennent une copie exacte des données du maître et peuvent être utilisées comme serveurs de secours en cas de panne du maître. La réplication peut être configurée de manière synchrone ou asynchrone, ce qui permet de trouver un équilibre entre la disponibilité des données et la performance des données en cas de pannes.</a:t>
            </a:r>
          </a:p>
          <a:p>
            <a:endParaRPr lang="fr-FR" b="0" i="0" dirty="0">
              <a:solidFill>
                <a:srgbClr val="D1D5DB"/>
              </a:solidFill>
              <a:effectLst/>
              <a:latin typeface="Söhne"/>
            </a:endParaRPr>
          </a:p>
          <a:p>
            <a:r>
              <a:rPr lang="fr-FR" b="0" i="0" dirty="0">
                <a:solidFill>
                  <a:srgbClr val="D1D5DB"/>
                </a:solidFill>
                <a:effectLst/>
                <a:latin typeface="Söhne"/>
              </a:rPr>
              <a:t>En utilisant les fonctionnalités de réplication de </a:t>
            </a:r>
            <a:r>
              <a:rPr lang="fr-FR" b="0" i="0" dirty="0" err="1">
                <a:solidFill>
                  <a:srgbClr val="D1D5DB"/>
                </a:solidFill>
                <a:effectLst/>
                <a:latin typeface="Söhne"/>
              </a:rPr>
              <a:t>MariaDB</a:t>
            </a:r>
            <a:r>
              <a:rPr lang="fr-FR" b="0" i="0" dirty="0">
                <a:solidFill>
                  <a:srgbClr val="D1D5DB"/>
                </a:solidFill>
                <a:effectLst/>
                <a:latin typeface="Söhne"/>
              </a:rPr>
              <a:t>, les entreprises peuvent garantir une disponibilité élevée de leurs données, même en cas de défaillance d'un serveur ou d'une infrastructure. Les fonctionnalités de réplication sont une partie importante de la stratégie globale de haute disponibilité de </a:t>
            </a:r>
            <a:r>
              <a:rPr lang="fr-FR" b="0" i="0" dirty="0" err="1">
                <a:solidFill>
                  <a:srgbClr val="D1D5DB"/>
                </a:solidFill>
                <a:effectLst/>
                <a:latin typeface="Söhne"/>
              </a:rPr>
              <a:t>MariaDB</a:t>
            </a:r>
            <a:r>
              <a:rPr lang="fr-FR" b="0" i="0" dirty="0">
                <a:solidFill>
                  <a:srgbClr val="D1D5DB"/>
                </a:solidFill>
                <a:effectLst/>
                <a:latin typeface="Söhne"/>
              </a:rPr>
              <a:t>.</a:t>
            </a:r>
          </a:p>
          <a:p>
            <a:endParaRPr lang="fr-FR" b="0" i="0" dirty="0">
              <a:solidFill>
                <a:srgbClr val="D1D5DB"/>
              </a:solidFill>
              <a:effectLst/>
              <a:latin typeface="Söhne"/>
            </a:endParaRPr>
          </a:p>
          <a:p>
            <a:r>
              <a:rPr lang="fr-FR" b="0" i="0" dirty="0" err="1">
                <a:solidFill>
                  <a:srgbClr val="D1D5DB"/>
                </a:solidFill>
                <a:effectLst/>
                <a:latin typeface="Söhne"/>
              </a:rPr>
              <a:t>MariaDB</a:t>
            </a:r>
            <a:r>
              <a:rPr lang="fr-FR" b="0" i="0" dirty="0">
                <a:solidFill>
                  <a:srgbClr val="D1D5DB"/>
                </a:solidFill>
                <a:effectLst/>
                <a:latin typeface="Söhne"/>
              </a:rPr>
              <a:t> a un optimiseur de requêtes qui utilise des techniques comme l'indexation, la normalisation des données et l'optimisation des jointures pour sélectionner les plans d'exécution les plus efficaces. L'optimiseur utilise également les statistiques de la base de données pour estimer le nombre de lignes retournées par une requête et choisir le plan d'exécution le plus efficace.</a:t>
            </a:r>
          </a:p>
          <a:p>
            <a:endParaRPr lang="fr-FR" b="0" i="0" dirty="0">
              <a:solidFill>
                <a:srgbClr val="D1D5DB"/>
              </a:solidFill>
              <a:effectLst/>
              <a:latin typeface="Söhne"/>
            </a:endParaRPr>
          </a:p>
          <a:p>
            <a:r>
              <a:rPr lang="fr-FR" b="0" i="0" dirty="0">
                <a:solidFill>
                  <a:srgbClr val="D1D5DB"/>
                </a:solidFill>
                <a:effectLst/>
                <a:latin typeface="Söhne"/>
              </a:rPr>
              <a:t>L'architecture distribuée de </a:t>
            </a:r>
            <a:r>
              <a:rPr lang="fr-FR" b="0" i="0" dirty="0" err="1">
                <a:solidFill>
                  <a:srgbClr val="D1D5DB"/>
                </a:solidFill>
                <a:effectLst/>
                <a:latin typeface="Söhne"/>
              </a:rPr>
              <a:t>MariaDB</a:t>
            </a:r>
            <a:r>
              <a:rPr lang="fr-FR" b="0" i="0" dirty="0">
                <a:solidFill>
                  <a:srgbClr val="D1D5DB"/>
                </a:solidFill>
                <a:effectLst/>
                <a:latin typeface="Söhne"/>
              </a:rPr>
              <a:t> permet de répartir les données sur plusieurs serveurs, ce qui peut améliorer la scalabilité et la disponibilité des applications de base de données. </a:t>
            </a:r>
            <a:endParaRPr lang="fr-FR" dirty="0"/>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69242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La gestion des utilisateurs et des privilèges est une fonctionnalité importante de la sécurité. Les administrateurs de bases de données peuvent créer des comptes utilisateur pour accéder à la base de données et définir des privilèges d'accès pour chaque compte. Les privilèges incluent des autorisations pour exécuter des commandes spécifiques, accéder à certaines tables et modifier les données.</a:t>
            </a:r>
          </a:p>
          <a:p>
            <a:endParaRPr lang="fr-FR" b="0" i="0" dirty="0">
              <a:solidFill>
                <a:srgbClr val="D1D5DB"/>
              </a:solidFill>
              <a:effectLst/>
              <a:latin typeface="Söhne"/>
            </a:endParaRPr>
          </a:p>
          <a:p>
            <a:r>
              <a:rPr lang="fr-FR" b="0" i="0" dirty="0" err="1">
                <a:solidFill>
                  <a:srgbClr val="D1D5DB"/>
                </a:solidFill>
                <a:effectLst/>
                <a:latin typeface="Söhne"/>
              </a:rPr>
              <a:t>MariaDB</a:t>
            </a:r>
            <a:r>
              <a:rPr lang="fr-FR" b="0" i="0" dirty="0">
                <a:solidFill>
                  <a:srgbClr val="D1D5DB"/>
                </a:solidFill>
                <a:effectLst/>
                <a:latin typeface="Söhne"/>
              </a:rPr>
              <a:t> est compatible avec plusieurs normes de sécurité et de conformité, notamment la norme ISO/CEI 27001, qui est un ensemble de bonnes pratiques pour la gestion de la sécurité de l'information, ainsi que le Règlement général sur la protection des données (RGPD) de l'Union européenne.</a:t>
            </a:r>
            <a:endParaRPr lang="fr-FR" dirty="0"/>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449871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latin typeface="Roboto" panose="02000000000000000000" pitchFamily="2" charset="0"/>
                <a:ea typeface="Roboto" panose="02000000000000000000" pitchFamily="2" charset="0"/>
                <a:cs typeface="Roboto" panose="02000000000000000000" pitchFamily="2" charset="0"/>
              </a:rPr>
              <a:t>connexions </a:t>
            </a:r>
            <a:r>
              <a:rPr lang="fr-FR" sz="1200" dirty="0" err="1">
                <a:latin typeface="Roboto" panose="02000000000000000000" pitchFamily="2" charset="0"/>
                <a:ea typeface="Roboto" panose="02000000000000000000" pitchFamily="2" charset="0"/>
                <a:cs typeface="Roboto" panose="02000000000000000000" pitchFamily="2" charset="0"/>
              </a:rPr>
              <a:t>poolées</a:t>
            </a:r>
            <a:r>
              <a:rPr lang="fr-FR" sz="1200" dirty="0">
                <a:latin typeface="Roboto" panose="02000000000000000000" pitchFamily="2" charset="0"/>
                <a:ea typeface="Roboto" panose="02000000000000000000" pitchFamily="2" charset="0"/>
                <a:cs typeface="Roboto" panose="02000000000000000000" pitchFamily="2" charset="0"/>
              </a:rPr>
              <a:t>: </a:t>
            </a:r>
            <a:r>
              <a:rPr lang="fr-FR" b="0" i="0" dirty="0">
                <a:solidFill>
                  <a:srgbClr val="D1D5DB"/>
                </a:solidFill>
                <a:effectLst/>
                <a:latin typeface="Söhne"/>
              </a:rPr>
              <a:t>cela consiste à créer un "pool" de connexions préalablement établies entre l'application et la base de données, plutôt que de créer et fermer une connexion à chaque fois qu'une opération est exécutée.</a:t>
            </a:r>
          </a:p>
          <a:p>
            <a:r>
              <a:rPr lang="fr-FR" b="0" i="0" dirty="0">
                <a:solidFill>
                  <a:srgbClr val="D1D5DB"/>
                </a:solidFill>
                <a:effectLst/>
                <a:latin typeface="Söhne"/>
              </a:rPr>
              <a:t>Lorsqu'une nouvelle opération nécessitant une connexion à la base de données est initiée, l'application emprunte une connexion disponible dans le pool plutôt que d'en créer une nouvelle. Une fois l'opération terminée, la connexion est renvoyée au pool pour être réutilisée ultérieurement.</a:t>
            </a:r>
            <a:endParaRPr lang="fr-FR" dirty="0"/>
          </a:p>
        </p:txBody>
      </p:sp>
      <p:sp>
        <p:nvSpPr>
          <p:cNvPr id="4" name="Espace réservé du numéro de diapositive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923673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277FE40-C67A-4B1C-A3C7-3ACBED72DBBE}" type="datetime1">
              <a:rPr lang="en-US" smtClean="0"/>
              <a:t>3/3/2023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‹N°›</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3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8F71EA-B16C-4870-8DA7-3FD8C52989B9}" type="datetime1">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35187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7D801E-A924-4E48-AE63-53F0B8628C24}"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49AB2AF-F2AE-474F-8B24-A612BAF646AE}"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5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4101E2-A429-4294-B1D4-8E220A4C27B5}"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164227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DE0E32-AFAD-45A5-8F96-47990BB1667E}"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88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8495DE-BED9-4442-809C-7C658567165D}"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1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766CB0A-62C0-42BA-A6E1-97D76E067E55}"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01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805EFC-A3C2-4AB6-B170-B4B16D5053AF}"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99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6BE9A1-59B9-40BD-9809-B7E3D04E5690}"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‹N°›</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99C1939-3900-4D0B-B586-4EC41A469071}"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865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E9EE94-7CC0-47BC-A17A-4B402F59F5A1}" type="datetime1">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‹N°›</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2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F13F333-C030-4D20-89AE-FEB4C8F3057D}" type="datetime1">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23927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2B1F756-8068-48F0-A854-185A7499E0EA}" type="datetime1">
              <a:rPr lang="en-US" smtClean="0"/>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BE95E-9360-4856-B5BA-33A9034977AE}" type="slidenum">
              <a:rPr lang="en-US" smtClean="0"/>
              <a:t>‹N°›</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9B269DE-B017-496F-A6FF-23E6DA26E13B}" type="datetime1">
              <a:rPr lang="en-US" smtClean="0"/>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BE95E-9360-4856-B5BA-33A9034977AE}" type="slidenum">
              <a:rPr lang="en-US" smtClean="0"/>
              <a:t>‹N°›</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43935-0DEA-483A-BE78-A3F7A28C9941}" type="datetime1">
              <a:rPr lang="en-US" smtClean="0"/>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31538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B6B07D9-EC95-4C22-8676-8BEF81F00C8B}" type="datetime1">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‹N°›</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CF0F2E0-AD8B-4622-984E-1FA9AD651704}" type="datetime1">
              <a:rPr lang="en-US" smtClean="0"/>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‹N°›</a:t>
            </a:fld>
            <a:endParaRPr lang="en-US"/>
          </a:p>
        </p:txBody>
      </p:sp>
    </p:spTree>
    <p:extLst>
      <p:ext uri="{BB962C8B-B14F-4D97-AF65-F5344CB8AC3E}">
        <p14:creationId xmlns:p14="http://schemas.microsoft.com/office/powerpoint/2010/main" val="1746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842C78-C3DE-4E7C-AD59-10EA38D3431E}" type="datetime1">
              <a:rPr lang="en-US" smtClean="0"/>
              <a:t>3/3/2023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BE95E-9360-4856-B5BA-33A9034977AE}" type="slidenum">
              <a:rPr lang="en-US" smtClean="0"/>
              <a:t>‹N°›</a:t>
            </a:fld>
            <a:endParaRPr lang="en-US"/>
          </a:p>
        </p:txBody>
      </p:sp>
    </p:spTree>
    <p:extLst>
      <p:ext uri="{BB962C8B-B14F-4D97-AF65-F5344CB8AC3E}">
        <p14:creationId xmlns:p14="http://schemas.microsoft.com/office/powerpoint/2010/main" val="8529584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2AB55E-126A-4D56-8BE7-1A6EC7C49A3A}" type="datetime1">
              <a:rPr lang="en-US" smtClean="0"/>
              <a:t>3/3/2023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‹N°›</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71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5CA327-20E6-4148-805B-D5FAC834A12F}"/>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Voici votre plan de mise en route</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Points clés concernant votre sujet</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MariaDB est un système de gestion de base de données édité sous licence GPL. Il s'agit d'un fork communautaire de MySQL: la gouvernance du projet est assurée par la fondation MariaDB, et sa maintenance par la société Monty Program AB, créateur du projet. Cette gouvernance confère au logiciel l’assurance de rester libre.</a:t>
            </a:r>
          </a:p>
        </p:txBody>
      </p:sp>
      <p:pic>
        <p:nvPicPr>
          <p:cNvPr id="2" name="Caméra 1">
            <a:extLst>
              <a:ext uri="{FF2B5EF4-FFF2-40B4-BE49-F238E27FC236}">
                <a16:creationId xmlns:a16="http://schemas.microsoft.com/office/drawing/2014/main" id="{CAA32EF5-6FBC-89ED-604C-5C043CA1EE0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649968" y="484632"/>
            <a:ext cx="2057400" cy="2057400"/>
          </a:xfrm>
          <a:prstGeom prst="ellipse">
            <a:avLst/>
          </a:prstGeom>
        </p:spPr>
      </p:pic>
    </p:spTree>
    <p:extLst>
      <p:ext uri="{BB962C8B-B14F-4D97-AF65-F5344CB8AC3E}">
        <p14:creationId xmlns:p14="http://schemas.microsoft.com/office/powerpoint/2010/main" val="273023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9DE6476-24D2-43CA-A412-6B793280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6553770" y="1041401"/>
            <a:ext cx="4538526" cy="2345264"/>
          </a:xfrm>
        </p:spPr>
        <p:txBody>
          <a:bodyPr>
            <a:normAutofit/>
          </a:bodyPr>
          <a:lstStyle/>
          <a:p>
            <a:r>
              <a:rPr lang="en-US"/>
              <a:t>MariaDB</a:t>
            </a:r>
          </a:p>
        </p:txBody>
      </p:sp>
      <p:sp>
        <p:nvSpPr>
          <p:cNvPr id="3" name="Content Placeholder 2"/>
          <p:cNvSpPr>
            <a:spLocks noGrp="1"/>
          </p:cNvSpPr>
          <p:nvPr>
            <p:ph type="subTitle" idx="1"/>
          </p:nvPr>
        </p:nvSpPr>
        <p:spPr>
          <a:xfrm>
            <a:off x="6799576" y="3657598"/>
            <a:ext cx="4046914" cy="1933463"/>
          </a:xfrm>
        </p:spPr>
        <p:txBody>
          <a:bodyPr>
            <a:normAutofit/>
          </a:bodyPr>
          <a:lstStyle/>
          <a:p>
            <a:endParaRPr lang="fr-FR" dirty="0"/>
          </a:p>
          <a:p>
            <a:r>
              <a:rPr lang="fr-FR" dirty="0" err="1"/>
              <a:t>MariaDB</a:t>
            </a:r>
            <a:r>
              <a:rPr lang="fr-FR" dirty="0"/>
              <a:t> est un système de gestion de base de données open source et gratuit.</a:t>
            </a:r>
          </a:p>
        </p:txBody>
      </p:sp>
      <p:sp>
        <p:nvSpPr>
          <p:cNvPr id="20" name="Rectangle 19">
            <a:extLst>
              <a:ext uri="{FF2B5EF4-FFF2-40B4-BE49-F238E27FC236}">
                <a16:creationId xmlns:a16="http://schemas.microsoft.com/office/drawing/2014/main" id="{A837E51C-5DBA-44DA-A9BB-43A475B2B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4976494"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E6A27556-C38C-556B-B3B6-6D9C5E259F97}"/>
              </a:ext>
            </a:extLst>
          </p:cNvPr>
          <p:cNvPicPr>
            <a:picLocks noChangeAspect="1"/>
          </p:cNvPicPr>
          <p:nvPr/>
        </p:nvPicPr>
        <p:blipFill rotWithShape="1">
          <a:blip r:embed="rId5">
            <a:extLst>
              <a:ext uri="{28A0092B-C50C-407E-A947-70E740481C1C}">
                <a14:useLocalDpi xmlns:a14="http://schemas.microsoft.com/office/drawing/2010/main" val="0"/>
              </a:ext>
            </a:extLst>
          </a:blip>
          <a:srcRect t="1753" r="-3" b="-3"/>
          <a:stretch/>
        </p:blipFill>
        <p:spPr>
          <a:xfrm>
            <a:off x="1412683" y="1410208"/>
            <a:ext cx="4348925" cy="3858780"/>
          </a:xfrm>
          <a:prstGeom prst="rect">
            <a:avLst/>
          </a:prstGeom>
        </p:spPr>
      </p:pic>
      <p:cxnSp>
        <p:nvCxnSpPr>
          <p:cNvPr id="22" name="Straight Connector 21">
            <a:extLst>
              <a:ext uri="{FF2B5EF4-FFF2-40B4-BE49-F238E27FC236}">
                <a16:creationId xmlns:a16="http://schemas.microsoft.com/office/drawing/2014/main" id="{45F297AC-A87C-45C9-92EC-F7888119E9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53770" y="3522131"/>
            <a:ext cx="452063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231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err="1"/>
              <a:t>Contenu</a:t>
            </a:r>
            <a:endParaRPr lang="en-US" dirty="0"/>
          </a:p>
        </p:txBody>
      </p:sp>
      <p:pic>
        <p:nvPicPr>
          <p:cNvPr id="6" name="Image 5" descr="Une image contenant texte&#10;&#10;Description générée automatiquement">
            <a:extLst>
              <a:ext uri="{FF2B5EF4-FFF2-40B4-BE49-F238E27FC236}">
                <a16:creationId xmlns:a16="http://schemas.microsoft.com/office/drawing/2014/main" id="{CCA63B02-5380-091C-492F-D88FD9C44FC5}"/>
              </a:ext>
            </a:extLst>
          </p:cNvPr>
          <p:cNvPicPr>
            <a:picLocks noChangeAspect="1"/>
          </p:cNvPicPr>
          <p:nvPr/>
        </p:nvPicPr>
        <p:blipFill rotWithShape="1">
          <a:blip r:embed="rId4">
            <a:extLst>
              <a:ext uri="{28A0092B-C50C-407E-A947-70E740481C1C}">
                <a14:useLocalDpi xmlns:a14="http://schemas.microsoft.com/office/drawing/2010/main" val="0"/>
              </a:ext>
            </a:extLst>
          </a:blip>
          <a:srcRect r="2501" b="6"/>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3" name="Content Placeholder 2"/>
          <p:cNvSpPr>
            <a:spLocks noGrp="1"/>
          </p:cNvSpPr>
          <p:nvPr>
            <p:ph type="body" idx="1"/>
          </p:nvPr>
        </p:nvSpPr>
        <p:spPr>
          <a:xfrm>
            <a:off x="4639732" y="2556932"/>
            <a:ext cx="6256863" cy="3318936"/>
          </a:xfrm>
        </p:spPr>
        <p:txBody>
          <a:bodyPr>
            <a:normAutofit/>
          </a:bodyPr>
          <a:lstStyle/>
          <a:p>
            <a:r>
              <a:rPr lang="en-US" dirty="0" err="1"/>
              <a:t>Historique</a:t>
            </a:r>
            <a:r>
              <a:rPr lang="en-US" dirty="0"/>
              <a:t> &amp; Introduction</a:t>
            </a:r>
          </a:p>
          <a:p>
            <a:r>
              <a:rPr lang="fr-FR" dirty="0"/>
              <a:t>Fonctionnalités et performances</a:t>
            </a:r>
          </a:p>
          <a:p>
            <a:r>
              <a:rPr lang="en-US" dirty="0" err="1"/>
              <a:t>Sécurité</a:t>
            </a:r>
            <a:endParaRPr lang="en-US" dirty="0"/>
          </a:p>
          <a:p>
            <a:r>
              <a:rPr lang="en-US" dirty="0" err="1"/>
              <a:t>Communauté</a:t>
            </a:r>
            <a:endParaRPr lang="en-US" dirty="0"/>
          </a:p>
          <a:p>
            <a:r>
              <a:rPr lang="en-US" dirty="0"/>
              <a:t>Conclusion</a:t>
            </a:r>
          </a:p>
        </p:txBody>
      </p:sp>
    </p:spTree>
    <p:extLst>
      <p:ext uri="{BB962C8B-B14F-4D97-AF65-F5344CB8AC3E}">
        <p14:creationId xmlns:p14="http://schemas.microsoft.com/office/powerpoint/2010/main" val="42400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468128" y="1195072"/>
            <a:ext cx="2805473" cy="1145102"/>
          </a:xfrm>
        </p:spPr>
        <p:txBody>
          <a:bodyPr>
            <a:normAutofit fontScale="90000"/>
          </a:bodyPr>
          <a:lstStyle/>
          <a:p>
            <a:r>
              <a:rPr lang="en-US" dirty="0" err="1">
                <a:solidFill>
                  <a:schemeClr val="tx1"/>
                </a:solidFill>
              </a:rPr>
              <a:t>Historique</a:t>
            </a:r>
            <a:r>
              <a:rPr lang="en-US" dirty="0">
                <a:solidFill>
                  <a:schemeClr val="tx1"/>
                </a:solidFill>
              </a:rPr>
              <a:t> &amp; Introduction</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6" name="Espace réservé du contenu 5" descr="Une image contenant mammifère aquatique, phoque, mammifère, extérieur&#10;&#10;Description générée automatiquement">
            <a:extLst>
              <a:ext uri="{FF2B5EF4-FFF2-40B4-BE49-F238E27FC236}">
                <a16:creationId xmlns:a16="http://schemas.microsoft.com/office/drawing/2014/main" id="{5005CC5B-19B4-71AB-36EE-C8EB9DF153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flipH="1">
            <a:off x="1723743" y="3871103"/>
            <a:ext cx="2307337" cy="1478137"/>
          </a:xfrm>
        </p:spPr>
      </p:pic>
      <p:sp>
        <p:nvSpPr>
          <p:cNvPr id="10" name="Bulle narrative : ronde 9">
            <a:extLst>
              <a:ext uri="{FF2B5EF4-FFF2-40B4-BE49-F238E27FC236}">
                <a16:creationId xmlns:a16="http://schemas.microsoft.com/office/drawing/2014/main" id="{D7C756C0-DACA-C378-27B6-4471C6864845}"/>
              </a:ext>
            </a:extLst>
          </p:cNvPr>
          <p:cNvSpPr/>
          <p:nvPr/>
        </p:nvSpPr>
        <p:spPr>
          <a:xfrm flipH="1">
            <a:off x="1285750" y="2539254"/>
            <a:ext cx="2301223" cy="126466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fr-FR" b="1" dirty="0">
                <a:ln/>
                <a:solidFill>
                  <a:schemeClr val="accent4"/>
                </a:solidFill>
              </a:rPr>
              <a:t>Je les ai inspiré, car je suis un animal intelligent !!</a:t>
            </a:r>
          </a:p>
        </p:txBody>
      </p:sp>
      <p:sp>
        <p:nvSpPr>
          <p:cNvPr id="12" name="ZoneTexte 11">
            <a:extLst>
              <a:ext uri="{FF2B5EF4-FFF2-40B4-BE49-F238E27FC236}">
                <a16:creationId xmlns:a16="http://schemas.microsoft.com/office/drawing/2014/main" id="{619A3DEF-1D58-F083-82C5-82D7F3562F22}"/>
              </a:ext>
            </a:extLst>
          </p:cNvPr>
          <p:cNvSpPr txBox="1"/>
          <p:nvPr/>
        </p:nvSpPr>
        <p:spPr>
          <a:xfrm>
            <a:off x="5191151" y="1557679"/>
            <a:ext cx="5295431" cy="3970318"/>
          </a:xfrm>
          <a:prstGeom prst="rect">
            <a:avLst/>
          </a:prstGeom>
          <a:noFill/>
        </p:spPr>
        <p:txBody>
          <a:bodyPr wrap="square" rtlCol="0">
            <a:spAutoFit/>
          </a:bodyPr>
          <a:lstStyle/>
          <a:p>
            <a:r>
              <a:rPr lang="fr-FR" b="0" i="0" dirty="0">
                <a:solidFill>
                  <a:srgbClr val="111111"/>
                </a:solidFill>
                <a:effectLst/>
                <a:latin typeface="roboto" panose="02000000000000000000" pitchFamily="2" charset="0"/>
              </a:rPr>
              <a:t>	Lorsque le prédécesseur de </a:t>
            </a:r>
            <a:r>
              <a:rPr lang="fr-FR" b="0" i="0" dirty="0" err="1">
                <a:solidFill>
                  <a:srgbClr val="111111"/>
                </a:solidFill>
                <a:effectLst/>
                <a:latin typeface="roboto" panose="02000000000000000000" pitchFamily="2" charset="0"/>
              </a:rPr>
              <a:t>MariaDB</a:t>
            </a:r>
            <a:r>
              <a:rPr lang="fr-FR" b="0" i="0" dirty="0">
                <a:solidFill>
                  <a:srgbClr val="111111"/>
                </a:solidFill>
                <a:effectLst/>
                <a:latin typeface="roboto" panose="02000000000000000000" pitchFamily="2" charset="0"/>
              </a:rPr>
              <a:t> Server, MySQL, a été racheté par Oracle en 2009, le fondateur de MySQL, Michael “Monty” </a:t>
            </a:r>
            <a:r>
              <a:rPr lang="fr-FR" b="0" i="0" dirty="0" err="1">
                <a:solidFill>
                  <a:srgbClr val="111111"/>
                </a:solidFill>
                <a:effectLst/>
                <a:latin typeface="roboto" panose="02000000000000000000" pitchFamily="2" charset="0"/>
              </a:rPr>
              <a:t>Widenius</a:t>
            </a:r>
            <a:r>
              <a:rPr lang="fr-FR" b="0" i="0" dirty="0">
                <a:solidFill>
                  <a:srgbClr val="111111"/>
                </a:solidFill>
                <a:effectLst/>
                <a:latin typeface="roboto" panose="02000000000000000000" pitchFamily="2" charset="0"/>
              </a:rPr>
              <a:t>, a forké le projet en raison de préoccupations concernant la gestion par Oracle. </a:t>
            </a:r>
          </a:p>
          <a:p>
            <a:endParaRPr lang="fr-FR" b="0" i="0" dirty="0">
              <a:solidFill>
                <a:srgbClr val="111111"/>
              </a:solidFill>
              <a:effectLst/>
              <a:latin typeface="roboto" panose="02000000000000000000" pitchFamily="2" charset="0"/>
            </a:endParaRPr>
          </a:p>
          <a:p>
            <a:r>
              <a:rPr lang="fr-FR" dirty="0">
                <a:solidFill>
                  <a:srgbClr val="111111"/>
                </a:solidFill>
                <a:latin typeface="roboto" panose="02000000000000000000" pitchFamily="2" charset="0"/>
              </a:rPr>
              <a:t>	</a:t>
            </a:r>
            <a:r>
              <a:rPr lang="fr-FR" b="0" i="0" dirty="0">
                <a:solidFill>
                  <a:srgbClr val="111111"/>
                </a:solidFill>
                <a:effectLst/>
                <a:latin typeface="roboto" panose="02000000000000000000" pitchFamily="2" charset="0"/>
              </a:rPr>
              <a:t>Il a nommé le nouveau projet </a:t>
            </a:r>
            <a:r>
              <a:rPr lang="fr-FR" b="0" i="0" dirty="0" err="1">
                <a:solidFill>
                  <a:srgbClr val="111111"/>
                </a:solidFill>
                <a:effectLst/>
                <a:latin typeface="roboto" panose="02000000000000000000" pitchFamily="2" charset="0"/>
              </a:rPr>
              <a:t>MariaDB</a:t>
            </a:r>
            <a:r>
              <a:rPr lang="fr-FR" b="0" i="0" dirty="0">
                <a:solidFill>
                  <a:srgbClr val="111111"/>
                </a:solidFill>
                <a:effectLst/>
                <a:latin typeface="roboto" panose="02000000000000000000" pitchFamily="2" charset="0"/>
              </a:rPr>
              <a:t>. MySQL porte le nom de sa première fille, </a:t>
            </a:r>
            <a:r>
              <a:rPr lang="fr-FR" b="0" i="0" dirty="0" err="1">
                <a:solidFill>
                  <a:srgbClr val="111111"/>
                </a:solidFill>
                <a:effectLst/>
                <a:latin typeface="roboto" panose="02000000000000000000" pitchFamily="2" charset="0"/>
              </a:rPr>
              <a:t>My</a:t>
            </a:r>
            <a:r>
              <a:rPr lang="fr-FR" b="0" i="0" dirty="0">
                <a:solidFill>
                  <a:srgbClr val="111111"/>
                </a:solidFill>
                <a:effectLst/>
                <a:latin typeface="roboto" panose="02000000000000000000" pitchFamily="2" charset="0"/>
              </a:rPr>
              <a:t>, tandis que </a:t>
            </a:r>
            <a:r>
              <a:rPr lang="fr-FR" b="0" i="0" dirty="0" err="1">
                <a:solidFill>
                  <a:srgbClr val="111111"/>
                </a:solidFill>
                <a:effectLst/>
                <a:latin typeface="roboto" panose="02000000000000000000" pitchFamily="2" charset="0"/>
              </a:rPr>
              <a:t>MariaDB</a:t>
            </a:r>
            <a:r>
              <a:rPr lang="fr-FR" b="0" i="0" dirty="0">
                <a:solidFill>
                  <a:srgbClr val="111111"/>
                </a:solidFill>
                <a:effectLst/>
                <a:latin typeface="roboto" panose="02000000000000000000" pitchFamily="2" charset="0"/>
              </a:rPr>
              <a:t> porte le nom de sa deuxième fille, Maria.</a:t>
            </a:r>
          </a:p>
          <a:p>
            <a:endParaRPr lang="fr-FR" b="0" i="0" dirty="0">
              <a:solidFill>
                <a:srgbClr val="111111"/>
              </a:solidFill>
              <a:effectLst/>
              <a:latin typeface="roboto" panose="02000000000000000000" pitchFamily="2" charset="0"/>
            </a:endParaRPr>
          </a:p>
          <a:p>
            <a:r>
              <a:rPr lang="fr-FR" dirty="0">
                <a:solidFill>
                  <a:srgbClr val="111111"/>
                </a:solidFill>
                <a:latin typeface="roboto" panose="02000000000000000000" pitchFamily="2" charset="0"/>
              </a:rPr>
              <a:t>	</a:t>
            </a:r>
            <a:r>
              <a:rPr lang="fr-FR" dirty="0" err="1">
                <a:solidFill>
                  <a:srgbClr val="111111"/>
                </a:solidFill>
                <a:latin typeface="roboto" panose="02000000000000000000" pitchFamily="2" charset="0"/>
              </a:rPr>
              <a:t>MariaDB</a:t>
            </a:r>
            <a:r>
              <a:rPr lang="fr-FR" dirty="0">
                <a:solidFill>
                  <a:srgbClr val="111111"/>
                </a:solidFill>
                <a:latin typeface="roboto" panose="02000000000000000000" pitchFamily="2" charset="0"/>
              </a:rPr>
              <a:t> offrant des performances élevées, une grande stabilité et une compatibilité avec les applications existantes.</a:t>
            </a:r>
            <a:endParaRPr lang="fr-FR" dirty="0"/>
          </a:p>
        </p:txBody>
      </p:sp>
    </p:spTree>
    <p:extLst>
      <p:ext uri="{BB962C8B-B14F-4D97-AF65-F5344CB8AC3E}">
        <p14:creationId xmlns:p14="http://schemas.microsoft.com/office/powerpoint/2010/main" val="417537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1354" y="1086173"/>
            <a:ext cx="3389336" cy="1807779"/>
          </a:xfrm>
        </p:spPr>
        <p:txBody>
          <a:bodyPr>
            <a:normAutofit fontScale="90000"/>
          </a:bodyPr>
          <a:lstStyle/>
          <a:p>
            <a:r>
              <a:rPr lang="fr-FR" sz="4400" dirty="0">
                <a:solidFill>
                  <a:schemeClr val="tx1"/>
                </a:solidFill>
              </a:rPr>
              <a:t>Fonctionnalités et performances</a:t>
            </a: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07279" y="1508760"/>
            <a:ext cx="5989317" cy="3840480"/>
          </a:xfrm>
        </p:spPr>
        <p:txBody>
          <a:bodyPr anchor="ctr">
            <a:normAutofit/>
          </a:bodyPr>
          <a:lstStyle/>
          <a:p>
            <a:pPr marL="0" indent="0" algn="l">
              <a:buNone/>
            </a:pPr>
            <a:r>
              <a:rPr lang="fr-FR" sz="18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Performances élevées grâce à son moteur de stockage </a:t>
            </a:r>
            <a:r>
              <a:rPr lang="fr-FR" sz="1800" i="0" dirty="0" err="1">
                <a:solidFill>
                  <a:schemeClr val="tx1"/>
                </a:solidFill>
                <a:effectLst/>
                <a:latin typeface="Roboto" panose="02000000000000000000" pitchFamily="2" charset="0"/>
                <a:ea typeface="Roboto" panose="02000000000000000000" pitchFamily="2" charset="0"/>
                <a:cs typeface="Roboto" panose="02000000000000000000" pitchFamily="2" charset="0"/>
              </a:rPr>
              <a:t>InnoDB</a:t>
            </a: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marL="0" indent="0" algn="l">
              <a:buNone/>
            </a:pP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	Haute disponibilité grâce à ses fonctionnalités de réplication.</a:t>
            </a:r>
          </a:p>
          <a:p>
            <a:pPr marL="0" indent="0" algn="l">
              <a:buNone/>
            </a:pP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	Compatibilité avec MySQL, permettant une migration facile.</a:t>
            </a:r>
          </a:p>
          <a:p>
            <a:pPr marL="0" indent="0" algn="l">
              <a:buNone/>
            </a:pP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	Les performances -&gt; l'optimisation des requêtes</a:t>
            </a:r>
          </a:p>
          <a:p>
            <a:pPr marL="0" indent="0" algn="l">
              <a:buNone/>
            </a:pPr>
            <a:r>
              <a:rPr lang="fr-FR" sz="1800" dirty="0">
                <a:solidFill>
                  <a:schemeClr val="tx1"/>
                </a:solidFill>
                <a:latin typeface="Roboto" panose="02000000000000000000" pitchFamily="2" charset="0"/>
                <a:ea typeface="Roboto" panose="02000000000000000000" pitchFamily="2" charset="0"/>
                <a:cs typeface="Roboto" panose="02000000000000000000" pitchFamily="2" charset="0"/>
              </a:rPr>
              <a:t>					 -&gt; </a:t>
            </a:r>
            <a:r>
              <a:rPr lang="fr-FR" sz="1800" i="0" dirty="0">
                <a:solidFill>
                  <a:schemeClr val="tx1"/>
                </a:solidFill>
                <a:effectLst/>
                <a:latin typeface="Roboto" panose="02000000000000000000" pitchFamily="2" charset="0"/>
                <a:ea typeface="Roboto" panose="02000000000000000000" pitchFamily="2" charset="0"/>
                <a:cs typeface="Roboto" panose="02000000000000000000" pitchFamily="2" charset="0"/>
              </a:rPr>
              <a:t>l'architecture distribuée.</a:t>
            </a:r>
            <a:endParaRPr lang="fr-FR" sz="1600" b="1" i="0" dirty="0">
              <a:solidFill>
                <a:schemeClr val="tx1"/>
              </a:solidFill>
              <a:effectLst/>
              <a:latin typeface="Söhne"/>
            </a:endParaRPr>
          </a:p>
        </p:txBody>
      </p:sp>
      <p:pic>
        <p:nvPicPr>
          <p:cNvPr id="7" name="Image 6">
            <a:extLst>
              <a:ext uri="{FF2B5EF4-FFF2-40B4-BE49-F238E27FC236}">
                <a16:creationId xmlns:a16="http://schemas.microsoft.com/office/drawing/2014/main" id="{ED2ABE95-B103-2C38-2CDF-36D4E8B78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425" y="2684323"/>
            <a:ext cx="2777194" cy="2670173"/>
          </a:xfrm>
          <a:prstGeom prst="rect">
            <a:avLst/>
          </a:prstGeom>
        </p:spPr>
      </p:pic>
    </p:spTree>
    <p:extLst>
      <p:ext uri="{BB962C8B-B14F-4D97-AF65-F5344CB8AC3E}">
        <p14:creationId xmlns:p14="http://schemas.microsoft.com/office/powerpoint/2010/main" val="87325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88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604E06-DF9D-4C49-8314-4F0307BD5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p:spPr>
        <p:style>
          <a:lnRef idx="0">
            <a:scrgbClr r="0" g="0" b="0"/>
          </a:lnRef>
          <a:fillRef idx="1003">
            <a:schemeClr val="dk1"/>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sp>
        <p:nvSpPr>
          <p:cNvPr id="11" name="Rectangle 10">
            <a:extLst>
              <a:ext uri="{FF2B5EF4-FFF2-40B4-BE49-F238E27FC236}">
                <a16:creationId xmlns:a16="http://schemas.microsoft.com/office/drawing/2014/main" id="{CF166AD8-180F-4585-8444-D6E3F1B03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795" y="643468"/>
            <a:ext cx="10905066" cy="5571065"/>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extrusionH="76200" contourW="12700">
            <a:bevelT w="19050" h="0" prst="coolSlant"/>
            <a:extrusionClr>
              <a:schemeClr val="accent3">
                <a:lumMod val="50000"/>
              </a:schemeClr>
            </a:extrusionClr>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419DD48-144F-4836-9C0F-7A3BFC28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524" y="809244"/>
            <a:ext cx="10579608" cy="5239512"/>
          </a:xfrm>
          <a:prstGeom prst="rect">
            <a:avLst/>
          </a:prstGeom>
          <a:ln w="15875">
            <a:no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281143" y="1138507"/>
            <a:ext cx="2918458" cy="1255461"/>
          </a:xfrm>
        </p:spPr>
        <p:txBody>
          <a:bodyPr>
            <a:normAutofit/>
          </a:bodyPr>
          <a:lstStyle/>
          <a:p>
            <a:r>
              <a:rPr lang="en-US" sz="4400" dirty="0" err="1">
                <a:solidFill>
                  <a:schemeClr val="tx1"/>
                </a:solidFill>
              </a:rPr>
              <a:t>Sécurité</a:t>
            </a:r>
            <a:endParaRPr lang="en-US" dirty="0">
              <a:solidFill>
                <a:schemeClr val="tx1"/>
              </a:solidFill>
            </a:endParaRPr>
          </a:p>
        </p:txBody>
      </p:sp>
      <p:cxnSp>
        <p:nvCxnSpPr>
          <p:cNvPr id="15" name="Straight Connector 14">
            <a:extLst>
              <a:ext uri="{FF2B5EF4-FFF2-40B4-BE49-F238E27FC236}">
                <a16:creationId xmlns:a16="http://schemas.microsoft.com/office/drawing/2014/main" id="{14379797-D651-47FF-942A-A38CFE97E5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219" y="1508760"/>
            <a:ext cx="0" cy="384048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6" name="Espace réservé du contenu 5" descr="Une image contenant lunettes&#10;&#10;Description générée automatiquement">
            <a:extLst>
              <a:ext uri="{FF2B5EF4-FFF2-40B4-BE49-F238E27FC236}">
                <a16:creationId xmlns:a16="http://schemas.microsoft.com/office/drawing/2014/main" id="{38506104-97B9-3CF7-8FBC-A41AFE118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4906" y="2308057"/>
            <a:ext cx="2456174" cy="3041183"/>
          </a:xfrm>
        </p:spPr>
      </p:pic>
      <p:sp>
        <p:nvSpPr>
          <p:cNvPr id="3" name="ZoneTexte 2">
            <a:extLst>
              <a:ext uri="{FF2B5EF4-FFF2-40B4-BE49-F238E27FC236}">
                <a16:creationId xmlns:a16="http://schemas.microsoft.com/office/drawing/2014/main" id="{B56DBA2C-2FC5-28C2-8D4A-36E8B2CFE0BF}"/>
              </a:ext>
            </a:extLst>
          </p:cNvPr>
          <p:cNvSpPr txBox="1"/>
          <p:nvPr/>
        </p:nvSpPr>
        <p:spPr>
          <a:xfrm>
            <a:off x="5112838" y="2274838"/>
            <a:ext cx="5376485" cy="1754326"/>
          </a:xfrm>
          <a:prstGeom prst="rect">
            <a:avLst/>
          </a:prstGeom>
          <a:noFill/>
        </p:spPr>
        <p:txBody>
          <a:bodyPr wrap="square" rtlCol="0">
            <a:spAutoFit/>
          </a:bodyPr>
          <a:lstStyle/>
          <a:p>
            <a:r>
              <a:rPr lang="fr-FR" dirty="0">
                <a:latin typeface="Roboto" panose="02000000000000000000" pitchFamily="2" charset="0"/>
                <a:ea typeface="Roboto" panose="02000000000000000000" pitchFamily="2" charset="0"/>
                <a:cs typeface="Roboto" panose="02000000000000000000" pitchFamily="2" charset="0"/>
              </a:rPr>
              <a:t>	La gestion des utilisateurs et des privilèges.</a:t>
            </a:r>
          </a:p>
          <a:p>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Un chiffrement des données et la conformité aux normes.</a:t>
            </a:r>
          </a:p>
          <a:p>
            <a:endParaRPr lang="fr-FR" dirty="0">
              <a:latin typeface="Roboto" panose="02000000000000000000" pitchFamily="2" charset="0"/>
              <a:ea typeface="Roboto" panose="02000000000000000000" pitchFamily="2" charset="0"/>
              <a:cs typeface="Roboto" panose="02000000000000000000" pitchFamily="2" charset="0"/>
            </a:endParaRPr>
          </a:p>
          <a:p>
            <a:r>
              <a:rPr lang="fr-FR" dirty="0">
                <a:latin typeface="Roboto" panose="02000000000000000000" pitchFamily="2" charset="0"/>
                <a:ea typeface="Roboto" panose="02000000000000000000" pitchFamily="2" charset="0"/>
                <a:cs typeface="Roboto" panose="02000000000000000000" pitchFamily="2" charset="0"/>
              </a:rPr>
              <a:t>	Le cryptage et la surveillance des activités.</a:t>
            </a:r>
          </a:p>
        </p:txBody>
      </p:sp>
    </p:spTree>
    <p:extLst>
      <p:ext uri="{BB962C8B-B14F-4D97-AF65-F5344CB8AC3E}">
        <p14:creationId xmlns:p14="http://schemas.microsoft.com/office/powerpoint/2010/main" val="7109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5" name="Picture 19">
            <a:extLst>
              <a:ext uri="{FF2B5EF4-FFF2-40B4-BE49-F238E27FC236}">
                <a16:creationId xmlns:a16="http://schemas.microsoft.com/office/drawing/2014/main" id="{52D7949F-F7AD-4D72-9C9D-4FF1086C85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094412" y="982132"/>
            <a:ext cx="4802185" cy="1303867"/>
          </a:xfrm>
        </p:spPr>
        <p:txBody>
          <a:bodyPr>
            <a:normAutofit/>
          </a:bodyPr>
          <a:lstStyle/>
          <a:p>
            <a:r>
              <a:rPr lang="fr-FR" dirty="0">
                <a:ea typeface="Roboto" panose="02000000000000000000" pitchFamily="2" charset="0"/>
                <a:cs typeface="Roboto" panose="02000000000000000000" pitchFamily="2" charset="0"/>
              </a:rPr>
              <a:t>La communauté</a:t>
            </a:r>
            <a:endParaRPr lang="en-US" dirty="0"/>
          </a:p>
        </p:txBody>
      </p:sp>
      <p:sp>
        <p:nvSpPr>
          <p:cNvPr id="26" name="Rectangle 21">
            <a:extLst>
              <a:ext uri="{FF2B5EF4-FFF2-40B4-BE49-F238E27FC236}">
                <a16:creationId xmlns:a16="http://schemas.microsoft.com/office/drawing/2014/main" id="{EABBD5AE-06A5-42CD-88F2-7CCF8719E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mammifère aquatique, phoque, mammifère, cheptel&#10;&#10;Description générée automatiquement">
            <a:extLst>
              <a:ext uri="{FF2B5EF4-FFF2-40B4-BE49-F238E27FC236}">
                <a16:creationId xmlns:a16="http://schemas.microsoft.com/office/drawing/2014/main" id="{11ED0B77-7DCF-327E-A51C-ABD574ABF77B}"/>
              </a:ext>
            </a:extLst>
          </p:cNvPr>
          <p:cNvPicPr>
            <a:picLocks noChangeAspect="1"/>
          </p:cNvPicPr>
          <p:nvPr/>
        </p:nvPicPr>
        <p:blipFill rotWithShape="1">
          <a:blip r:embed="rId4">
            <a:extLst>
              <a:ext uri="{28A0092B-C50C-407E-A947-70E740481C1C}">
                <a14:useLocalDpi xmlns:a14="http://schemas.microsoft.com/office/drawing/2010/main" val="0"/>
              </a:ext>
            </a:extLst>
          </a:blip>
          <a:srcRect l="19558" r="13127" b="-3"/>
          <a:stretch/>
        </p:blipFill>
        <p:spPr>
          <a:xfrm>
            <a:off x="1412683" y="1410208"/>
            <a:ext cx="3876801" cy="3858780"/>
          </a:xfrm>
          <a:prstGeom prst="rect">
            <a:avLst/>
          </a:prstGeom>
        </p:spPr>
      </p:pic>
      <p:cxnSp>
        <p:nvCxnSpPr>
          <p:cNvPr id="24" name="Straight Connector 23">
            <a:extLst>
              <a:ext uri="{FF2B5EF4-FFF2-40B4-BE49-F238E27FC236}">
                <a16:creationId xmlns:a16="http://schemas.microsoft.com/office/drawing/2014/main" id="{C3E43B92-4F7A-45DF-BBDC-84EBC37E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6094412" y="2556932"/>
            <a:ext cx="4802184" cy="3318936"/>
          </a:xfrm>
        </p:spPr>
        <p:txBody>
          <a:bodyPr>
            <a:normAutofit/>
          </a:bodyPr>
          <a:lstStyle/>
          <a:p>
            <a:pPr marL="0" indent="0">
              <a:buNone/>
            </a:pPr>
            <a:r>
              <a:rPr lang="fr-FR">
                <a:latin typeface="Roboto" panose="02000000000000000000" pitchFamily="2" charset="0"/>
                <a:ea typeface="Roboto" panose="02000000000000000000" pitchFamily="2" charset="0"/>
                <a:cs typeface="Roboto" panose="02000000000000000000" pitchFamily="2" charset="0"/>
              </a:rPr>
              <a:t>	La communauté </a:t>
            </a:r>
            <a:r>
              <a:rPr lang="fr-FR" err="1">
                <a:latin typeface="Roboto" panose="02000000000000000000" pitchFamily="2" charset="0"/>
                <a:ea typeface="Roboto" panose="02000000000000000000" pitchFamily="2" charset="0"/>
                <a:cs typeface="Roboto" panose="02000000000000000000" pitchFamily="2" charset="0"/>
              </a:rPr>
              <a:t>MariaDB</a:t>
            </a:r>
            <a:r>
              <a:rPr lang="fr-FR">
                <a:latin typeface="Roboto" panose="02000000000000000000" pitchFamily="2" charset="0"/>
                <a:ea typeface="Roboto" panose="02000000000000000000" pitchFamily="2" charset="0"/>
                <a:cs typeface="Roboto" panose="02000000000000000000" pitchFamily="2" charset="0"/>
              </a:rPr>
              <a:t> est active, diverse et globale, elle fournit un support technique et collabore avec d'autres projets open-source pour faciliter l'utilisation de </a:t>
            </a:r>
            <a:r>
              <a:rPr lang="fr-FR" err="1">
                <a:latin typeface="Roboto" panose="02000000000000000000" pitchFamily="2" charset="0"/>
                <a:ea typeface="Roboto" panose="02000000000000000000" pitchFamily="2" charset="0"/>
                <a:cs typeface="Roboto" panose="02000000000000000000" pitchFamily="2" charset="0"/>
              </a:rPr>
              <a:t>MariaDB</a:t>
            </a:r>
            <a:r>
              <a:rPr lang="fr-FR">
                <a:latin typeface="Roboto" panose="02000000000000000000" pitchFamily="2" charset="0"/>
                <a:ea typeface="Roboto" panose="02000000000000000000" pitchFamily="2" charset="0"/>
                <a:cs typeface="Roboto" panose="02000000000000000000" pitchFamily="2" charset="0"/>
              </a:rPr>
              <a:t> dans les environnements de développement et de production.</a:t>
            </a:r>
          </a:p>
        </p:txBody>
      </p:sp>
      <p:sp>
        <p:nvSpPr>
          <p:cNvPr id="6" name="Bulle narrative : ronde 5">
            <a:extLst>
              <a:ext uri="{FF2B5EF4-FFF2-40B4-BE49-F238E27FC236}">
                <a16:creationId xmlns:a16="http://schemas.microsoft.com/office/drawing/2014/main" id="{12383850-5C18-307E-F6A2-00EE1DA0AFF3}"/>
              </a:ext>
            </a:extLst>
          </p:cNvPr>
          <p:cNvSpPr/>
          <p:nvPr/>
        </p:nvSpPr>
        <p:spPr>
          <a:xfrm flipH="1">
            <a:off x="3491942" y="965781"/>
            <a:ext cx="1629104" cy="1193799"/>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a:ln w="0"/>
                <a:solidFill>
                  <a:schemeClr val="tx1"/>
                </a:solidFill>
                <a:effectLst>
                  <a:outerShdw blurRad="38100" dist="19050" dir="2700000" algn="tl" rotWithShape="0">
                    <a:schemeClr val="dk1">
                      <a:alpha val="40000"/>
                    </a:schemeClr>
                  </a:outerShdw>
                </a:effectLst>
              </a:rPr>
              <a:t>Comment on affiche une table?</a:t>
            </a:r>
          </a:p>
        </p:txBody>
      </p:sp>
    </p:spTree>
    <p:extLst>
      <p:ext uri="{BB962C8B-B14F-4D97-AF65-F5344CB8AC3E}">
        <p14:creationId xmlns:p14="http://schemas.microsoft.com/office/powerpoint/2010/main" val="396915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fr-FR" dirty="0"/>
              <a:t>Conclusion</a:t>
            </a:r>
            <a:endParaRPr lang="en-US" dirty="0"/>
          </a:p>
        </p:txBody>
      </p:sp>
      <p:pic>
        <p:nvPicPr>
          <p:cNvPr id="5" name="Image 4">
            <a:extLst>
              <a:ext uri="{FF2B5EF4-FFF2-40B4-BE49-F238E27FC236}">
                <a16:creationId xmlns:a16="http://schemas.microsoft.com/office/drawing/2014/main" id="{8244B8AD-8E90-C4CB-8CD3-BF3BADAB60D1}"/>
              </a:ext>
            </a:extLst>
          </p:cNvPr>
          <p:cNvPicPr>
            <a:picLocks noChangeAspect="1"/>
          </p:cNvPicPr>
          <p:nvPr/>
        </p:nvPicPr>
        <p:blipFill rotWithShape="1">
          <a:blip r:embed="rId4">
            <a:extLst>
              <a:ext uri="{28A0092B-C50C-407E-A947-70E740481C1C}">
                <a14:useLocalDpi xmlns:a14="http://schemas.microsoft.com/office/drawing/2010/main" val="0"/>
              </a:ext>
            </a:extLst>
          </a:blip>
          <a:srcRect l="3602" r="355" b="-2"/>
          <a:stretch/>
        </p:blipFill>
        <p:spPr>
          <a:xfrm>
            <a:off x="1434269" y="2701180"/>
            <a:ext cx="2739728" cy="2852640"/>
          </a:xfrm>
          <a:prstGeom prst="rect">
            <a:avLst/>
          </a:prstGeom>
          <a:ln w="57150" cmpd="thickThin">
            <a:solidFill>
              <a:schemeClr val="tx1">
                <a:lumMod val="50000"/>
                <a:lumOff val="50000"/>
              </a:schemeClr>
            </a:solidFill>
            <a:miter lim="800000"/>
          </a:ln>
        </p:spPr>
      </p:pic>
      <p:sp>
        <p:nvSpPr>
          <p:cNvPr id="3" name="Content Placeholder 2"/>
          <p:cNvSpPr>
            <a:spLocks noGrp="1"/>
          </p:cNvSpPr>
          <p:nvPr>
            <p:ph idx="1"/>
          </p:nvPr>
        </p:nvSpPr>
        <p:spPr>
          <a:xfrm>
            <a:off x="4639735" y="2806262"/>
            <a:ext cx="6256863" cy="3069606"/>
          </a:xfrm>
        </p:spPr>
        <p:txBody>
          <a:bodyPr>
            <a:normAutofit/>
          </a:bodyPr>
          <a:lstStyle/>
          <a:p>
            <a:pPr marL="0" indent="0">
              <a:lnSpc>
                <a:spcPct val="90000"/>
              </a:lnSpc>
              <a:buNone/>
            </a:pPr>
            <a:r>
              <a:rPr lang="fr-FR" sz="1700" dirty="0">
                <a:latin typeface="Roboto" panose="02000000000000000000" pitchFamily="2" charset="0"/>
                <a:ea typeface="Roboto" panose="02000000000000000000" pitchFamily="2" charset="0"/>
                <a:cs typeface="Roboto" panose="02000000000000000000" pitchFamily="2" charset="0"/>
              </a:rPr>
              <a:t>	En conclusion, </a:t>
            </a:r>
            <a:r>
              <a:rPr lang="fr-FR" sz="1700" dirty="0" err="1">
                <a:latin typeface="Roboto" panose="02000000000000000000" pitchFamily="2" charset="0"/>
                <a:ea typeface="Roboto" panose="02000000000000000000" pitchFamily="2" charset="0"/>
                <a:cs typeface="Roboto" panose="02000000000000000000" pitchFamily="2" charset="0"/>
              </a:rPr>
              <a:t>MariaDB</a:t>
            </a:r>
            <a:r>
              <a:rPr lang="fr-FR" sz="1700" dirty="0">
                <a:latin typeface="Roboto" panose="02000000000000000000" pitchFamily="2" charset="0"/>
                <a:ea typeface="Roboto" panose="02000000000000000000" pitchFamily="2" charset="0"/>
                <a:cs typeface="Roboto" panose="02000000000000000000" pitchFamily="2" charset="0"/>
              </a:rPr>
              <a:t> est une option solide pour les développeurs qui cherchent une base de données open source performante et compatible avec MySQL. </a:t>
            </a:r>
          </a:p>
          <a:p>
            <a:pPr marL="0" indent="0">
              <a:lnSpc>
                <a:spcPct val="90000"/>
              </a:lnSpc>
              <a:buNone/>
            </a:pPr>
            <a:r>
              <a:rPr lang="fr-FR" sz="1700" dirty="0">
                <a:latin typeface="Roboto" panose="02000000000000000000" pitchFamily="2" charset="0"/>
                <a:ea typeface="Roboto" panose="02000000000000000000" pitchFamily="2" charset="0"/>
                <a:cs typeface="Roboto" panose="02000000000000000000" pitchFamily="2" charset="0"/>
              </a:rPr>
              <a:t>	Avec ses fonctionnalités avancées et sa facilité de migration, les développeurs peuvent facilement créer des applications robustes et sécurisées. </a:t>
            </a:r>
          </a:p>
          <a:p>
            <a:pPr marL="0" indent="0">
              <a:lnSpc>
                <a:spcPct val="90000"/>
              </a:lnSpc>
              <a:buNone/>
            </a:pPr>
            <a:r>
              <a:rPr lang="fr-FR" sz="1700" dirty="0">
                <a:latin typeface="Roboto" panose="02000000000000000000" pitchFamily="2" charset="0"/>
                <a:ea typeface="Roboto" panose="02000000000000000000" pitchFamily="2" charset="0"/>
                <a:cs typeface="Roboto" panose="02000000000000000000" pitchFamily="2" charset="0"/>
              </a:rPr>
              <a:t>	En utilisant les meilleures pratiques recommandées, tels que l'utilisation de connexions </a:t>
            </a:r>
            <a:r>
              <a:rPr lang="fr-FR" sz="1700" dirty="0" err="1">
                <a:latin typeface="Roboto" panose="02000000000000000000" pitchFamily="2" charset="0"/>
                <a:ea typeface="Roboto" panose="02000000000000000000" pitchFamily="2" charset="0"/>
                <a:cs typeface="Roboto" panose="02000000000000000000" pitchFamily="2" charset="0"/>
              </a:rPr>
              <a:t>poolées</a:t>
            </a:r>
            <a:r>
              <a:rPr lang="fr-FR" sz="1700" dirty="0">
                <a:latin typeface="Roboto" panose="02000000000000000000" pitchFamily="2" charset="0"/>
                <a:ea typeface="Roboto" panose="02000000000000000000" pitchFamily="2" charset="0"/>
                <a:cs typeface="Roboto" panose="02000000000000000000" pitchFamily="2" charset="0"/>
              </a:rPr>
              <a:t> et de requêtes préparées, les développeurs peuvent optimiser les performances de leurs applications </a:t>
            </a:r>
            <a:r>
              <a:rPr lang="fr-FR" sz="1700" dirty="0" err="1">
                <a:latin typeface="Roboto" panose="02000000000000000000" pitchFamily="2" charset="0"/>
                <a:ea typeface="Roboto" panose="02000000000000000000" pitchFamily="2" charset="0"/>
                <a:cs typeface="Roboto" panose="02000000000000000000" pitchFamily="2" charset="0"/>
              </a:rPr>
              <a:t>MariaDB</a:t>
            </a:r>
            <a:r>
              <a:rPr lang="fr-FR" sz="1700" dirty="0">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418668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3CC1DB7-CD19-47F3-A822-00E42A543C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7535825" y="982132"/>
            <a:ext cx="3360772" cy="1303867"/>
          </a:xfrm>
        </p:spPr>
        <p:txBody>
          <a:bodyPr vert="horz" lIns="91440" tIns="45720" rIns="91440" bIns="45720" rtlCol="0">
            <a:normAutofit/>
          </a:bodyPr>
          <a:lstStyle/>
          <a:p>
            <a:r>
              <a:rPr lang="en-US"/>
              <a:t>Sources</a:t>
            </a:r>
          </a:p>
        </p:txBody>
      </p:sp>
      <p:sp>
        <p:nvSpPr>
          <p:cNvPr id="48" name="Rectangle 47">
            <a:extLst>
              <a:ext uri="{FF2B5EF4-FFF2-40B4-BE49-F238E27FC236}">
                <a16:creationId xmlns:a16="http://schemas.microsoft.com/office/drawing/2014/main" id="{E6501E79-7616-491F-BFD0-442862FBC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197400B-512E-E7F2-620C-ABBDD154F7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2683" y="1854942"/>
            <a:ext cx="5278777" cy="2969311"/>
          </a:xfrm>
          <a:prstGeom prst="rect">
            <a:avLst/>
          </a:prstGeom>
        </p:spPr>
      </p:pic>
      <p:cxnSp>
        <p:nvCxnSpPr>
          <p:cNvPr id="50" name="Straight Connector 49">
            <a:extLst>
              <a:ext uri="{FF2B5EF4-FFF2-40B4-BE49-F238E27FC236}">
                <a16:creationId xmlns:a16="http://schemas.microsoft.com/office/drawing/2014/main" id="{3AD75F65-EDBA-4B97-8A4E-614B489DB2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type="body" idx="1"/>
          </p:nvPr>
        </p:nvSpPr>
        <p:spPr>
          <a:xfrm>
            <a:off x="7535824" y="2556932"/>
            <a:ext cx="3360771" cy="3318936"/>
          </a:xfrm>
        </p:spPr>
        <p:txBody>
          <a:bodyPr vert="horz" lIns="91440" tIns="45720" rIns="91440" bIns="45720" rtlCol="0">
            <a:normAutofit/>
          </a:bodyPr>
          <a:lstStyle/>
          <a:p>
            <a:pPr marL="0" indent="0">
              <a:buNone/>
            </a:pPr>
            <a:r>
              <a:rPr lang="en-US"/>
              <a:t>https://fr.wikipedia.org/wiki/MariaDB</a:t>
            </a:r>
          </a:p>
          <a:p>
            <a:pPr marL="0" indent="0">
              <a:buNone/>
            </a:pPr>
            <a:r>
              <a:rPr lang="en-US"/>
              <a:t>https://mariadb.org/</a:t>
            </a:r>
          </a:p>
        </p:txBody>
      </p:sp>
    </p:spTree>
    <p:extLst>
      <p:ext uri="{BB962C8B-B14F-4D97-AF65-F5344CB8AC3E}">
        <p14:creationId xmlns:p14="http://schemas.microsoft.com/office/powerpoint/2010/main" val="30094970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94A1B3D315A24C94D3D7B2A4CFB949" ma:contentTypeVersion="12" ma:contentTypeDescription="Crée un document." ma:contentTypeScope="" ma:versionID="ac8425a633cb66035e97e620b98afbd3">
  <xsd:schema xmlns:xsd="http://www.w3.org/2001/XMLSchema" xmlns:xs="http://www.w3.org/2001/XMLSchema" xmlns:p="http://schemas.microsoft.com/office/2006/metadata/properties" xmlns:ns2="a11d0897-8056-4c8f-aa54-993dc9a4df10" xmlns:ns3="66827e67-982d-462e-bb3c-8b8c91d7e7f2" targetNamespace="http://schemas.microsoft.com/office/2006/metadata/properties" ma:root="true" ma:fieldsID="00f803cc1a352c93308a855d1a320b5f" ns2:_="" ns3:_="">
    <xsd:import namespace="a11d0897-8056-4c8f-aa54-993dc9a4df10"/>
    <xsd:import namespace="66827e67-982d-462e-bb3c-8b8c91d7e7f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d0897-8056-4c8f-aa54-993dc9a4df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afbc0575-b692-48b3-94b0-968145802efb" ma:termSetId="09814cd3-568e-fe90-9814-8d621ff8fb84" ma:anchorId="fba54fb3-c3e1-fe81-a776-ca4b69148c4d" ma:open="true" ma:isKeyword="false">
      <xsd:complexType>
        <xsd:sequence>
          <xsd:element ref="pc:Terms" minOccurs="0" maxOccurs="1"/>
        </xsd:sequence>
      </xsd:complex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27e67-982d-462e-bb3c-8b8c91d7e7f2"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1d0897-8056-4c8f-aa54-993dc9a4df1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9EDC5F0-D45A-4501-B309-339E6B3CDD38}"/>
</file>

<file path=customXml/itemProps2.xml><?xml version="1.0" encoding="utf-8"?>
<ds:datastoreItem xmlns:ds="http://schemas.openxmlformats.org/officeDocument/2006/customXml" ds:itemID="{AEF535FF-9050-4338-A3C1-F0AFE426DF02}">
  <ds:schemaRefs>
    <ds:schemaRef ds:uri="http://schemas.microsoft.com/sharepoint/v3/contenttype/forms"/>
  </ds:schemaRefs>
</ds:datastoreItem>
</file>

<file path=customXml/itemProps3.xml><?xml version="1.0" encoding="utf-8"?>
<ds:datastoreItem xmlns:ds="http://schemas.openxmlformats.org/officeDocument/2006/customXml" ds:itemID="{C9235097-C79D-4B99-9E31-C9E478E34B94}">
  <ds:schemaRefs>
    <ds:schemaRef ds:uri="http://purl.org/dc/terms/"/>
    <ds:schemaRef ds:uri="http://schemas.openxmlformats.org/package/2006/metadata/core-properties"/>
    <ds:schemaRef ds:uri="http://schemas.microsoft.com/office/2006/documentManagement/types"/>
    <ds:schemaRef ds:uri="96d3a57b-1b8a-49fe-85a8-723fcb58a374"/>
    <ds:schemaRef ds:uri="http://purl.org/dc/elements/1.1/"/>
    <ds:schemaRef ds:uri="http://schemas.microsoft.com/office/2006/metadata/properties"/>
    <ds:schemaRef ds:uri="371a4c5b-7c07-4aae-8544-5d32b15c52a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Web23DE</Template>
  <TotalTime>2042</TotalTime>
  <Words>1122</Words>
  <Application>Microsoft Office PowerPoint</Application>
  <PresentationFormat>Grand écran</PresentationFormat>
  <Paragraphs>70</Paragraphs>
  <Slides>9</Slides>
  <Notes>7</Notes>
  <HiddenSlides>1</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9</vt:i4>
      </vt:variant>
    </vt:vector>
  </HeadingPairs>
  <TitlesOfParts>
    <vt:vector size="22" baseType="lpstr">
      <vt:lpstr>Arial</vt:lpstr>
      <vt:lpstr>Arial</vt:lpstr>
      <vt:lpstr>Calibri</vt:lpstr>
      <vt:lpstr>Garamond</vt:lpstr>
      <vt:lpstr>Roboto</vt:lpstr>
      <vt:lpstr>Roboto</vt:lpstr>
      <vt:lpstr>Segoe UI</vt:lpstr>
      <vt:lpstr>Segoe UI Light</vt:lpstr>
      <vt:lpstr>Segoe UI Semibold</vt:lpstr>
      <vt:lpstr>Segoe UI Semilight</vt:lpstr>
      <vt:lpstr>Söhne</vt:lpstr>
      <vt:lpstr>Organique</vt:lpstr>
      <vt:lpstr>QuickStarter Theme</vt:lpstr>
      <vt:lpstr>Voici votre plan de mise en route</vt:lpstr>
      <vt:lpstr>MariaDB</vt:lpstr>
      <vt:lpstr>Contenu</vt:lpstr>
      <vt:lpstr>Historique &amp; Introduction</vt:lpstr>
      <vt:lpstr>Fonctionnalités et performances</vt:lpstr>
      <vt:lpstr>Sécurité</vt:lpstr>
      <vt:lpstr>La communauté</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Voici votre plan de mise en route</dc:title>
  <dc:creator>Benoit THOURY</dc:creator>
  <cp:lastModifiedBy>Benoit THOURY</cp:lastModifiedBy>
  <cp:revision>5</cp:revision>
  <dcterms:created xsi:type="dcterms:W3CDTF">2023-02-28T17:52:34Z</dcterms:created>
  <dcterms:modified xsi:type="dcterms:W3CDTF">2023-03-03T08:16:20Z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0x010100FD94A1B3D315A24C94D3D7B2A4CFB949</vt:lpwstr>
  </property>
</Properties>
</file>