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71" r:id="rId5"/>
    <p:sldId id="272" r:id="rId6"/>
    <p:sldId id="261" r:id="rId7"/>
    <p:sldId id="263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8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4/9/2014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4/9/2014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andyliu/TData/wiki/Language-Guide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andyliu/TData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officeopenxml.com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数据</a:t>
            </a:r>
            <a:r>
              <a:rPr lang="zh-CN" altLang="en-US" dirty="0"/>
              <a:t>定义</a:t>
            </a:r>
            <a:r>
              <a:rPr lang="zh-CN" altLang="en-US" dirty="0" smtClean="0"/>
              <a:t>语言</a:t>
            </a:r>
            <a:endParaRPr lang="en-US" alt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zh-CN" altLang="en-US" dirty="0" smtClean="0"/>
              <a:t>在服务器程序中的应用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7114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实现方法</a:t>
            </a:r>
            <a:r>
              <a:rPr lang="en-US" altLang="zh-CN" dirty="0"/>
              <a:t>——</a:t>
            </a:r>
            <a:r>
              <a:rPr lang="zh-CN" altLang="en-US" dirty="0"/>
              <a:t>严谨的数据描述语言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[10] 'union' '</a:t>
            </a:r>
            <a:r>
              <a:rPr lang="zh-CN" altLang="en-US" dirty="0"/>
              <a:t>联合体类型名</a:t>
            </a:r>
            <a:r>
              <a:rPr lang="en-US" altLang="zh-CN" dirty="0"/>
              <a:t>_</a:t>
            </a:r>
            <a:r>
              <a:rPr lang="zh-CN" altLang="en-US" dirty="0"/>
              <a:t>标识符</a:t>
            </a:r>
            <a:r>
              <a:rPr lang="en-US" altLang="zh-CN" dirty="0"/>
              <a:t>' Parameters '{' </a:t>
            </a:r>
            <a:r>
              <a:rPr lang="en-US" altLang="zh-CN" dirty="0" err="1"/>
              <a:t>UnionFieldList</a:t>
            </a:r>
            <a:r>
              <a:rPr lang="en-US" altLang="zh-CN" dirty="0"/>
              <a:t> '}' ';'</a:t>
            </a:r>
          </a:p>
          <a:p>
            <a:r>
              <a:rPr lang="en-US" altLang="zh-CN" dirty="0"/>
              <a:t>[11] Parameters : '(' </a:t>
            </a:r>
            <a:r>
              <a:rPr lang="en-US" altLang="zh-CN" dirty="0" err="1"/>
              <a:t>ParameterList</a:t>
            </a:r>
            <a:r>
              <a:rPr lang="en-US" altLang="zh-CN" dirty="0"/>
              <a:t> ')'</a:t>
            </a:r>
          </a:p>
          <a:p>
            <a:r>
              <a:rPr lang="en-US" altLang="zh-CN" dirty="0"/>
              <a:t>[12] </a:t>
            </a:r>
            <a:r>
              <a:rPr lang="en-US" altLang="zh-CN" dirty="0" err="1"/>
              <a:t>ParameterList</a:t>
            </a:r>
            <a:r>
              <a:rPr lang="en-US" altLang="zh-CN" dirty="0"/>
              <a:t> : </a:t>
            </a:r>
            <a:r>
              <a:rPr lang="en-US" altLang="zh-CN" dirty="0" err="1"/>
              <a:t>ParameterList</a:t>
            </a:r>
            <a:r>
              <a:rPr lang="en-US" altLang="zh-CN" dirty="0"/>
              <a:t> ',' Parameter | Parameter</a:t>
            </a:r>
          </a:p>
          <a:p>
            <a:r>
              <a:rPr lang="en-US" altLang="zh-CN" dirty="0"/>
              <a:t>[13] Parameter : </a:t>
            </a:r>
            <a:r>
              <a:rPr lang="en-US" altLang="zh-CN" dirty="0" err="1"/>
              <a:t>SimpleType</a:t>
            </a:r>
            <a:r>
              <a:rPr lang="en-US" altLang="zh-CN" dirty="0"/>
              <a:t> </a:t>
            </a:r>
            <a:r>
              <a:rPr lang="en-US" altLang="zh-CN" dirty="0" err="1"/>
              <a:t>tok_identifier</a:t>
            </a:r>
            <a:endParaRPr lang="en-US" altLang="zh-CN" dirty="0"/>
          </a:p>
          <a:p>
            <a:r>
              <a:rPr lang="en-US" altLang="zh-CN" dirty="0"/>
              <a:t>[14] </a:t>
            </a:r>
            <a:r>
              <a:rPr lang="en-US" altLang="zh-CN" dirty="0" err="1"/>
              <a:t>UnionFieldList</a:t>
            </a:r>
            <a:r>
              <a:rPr lang="en-US" altLang="zh-CN" dirty="0"/>
              <a:t> : </a:t>
            </a:r>
            <a:r>
              <a:rPr lang="en-US" altLang="zh-CN" dirty="0" err="1"/>
              <a:t>UnionFieldList</a:t>
            </a:r>
            <a:r>
              <a:rPr lang="en-US" altLang="zh-CN" dirty="0"/>
              <a:t> </a:t>
            </a:r>
            <a:r>
              <a:rPr lang="en-US" altLang="zh-CN" dirty="0" err="1"/>
              <a:t>UnionField</a:t>
            </a:r>
            <a:r>
              <a:rPr lang="en-US" altLang="zh-CN" dirty="0"/>
              <a:t> | </a:t>
            </a:r>
            <a:r>
              <a:rPr lang="en-US" altLang="zh-CN" dirty="0" err="1"/>
              <a:t>UnionField</a:t>
            </a:r>
            <a:endParaRPr lang="en-US" altLang="zh-CN" dirty="0"/>
          </a:p>
          <a:p>
            <a:r>
              <a:rPr lang="en-US" altLang="zh-CN" dirty="0"/>
              <a:t>[15] </a:t>
            </a:r>
            <a:r>
              <a:rPr lang="en-US" altLang="zh-CN" dirty="0" err="1"/>
              <a:t>UnionField</a:t>
            </a:r>
            <a:r>
              <a:rPr lang="en-US" altLang="zh-CN" dirty="0"/>
              <a:t> : '</a:t>
            </a:r>
            <a:r>
              <a:rPr lang="zh-CN" altLang="en-US" dirty="0"/>
              <a:t>枚举变量名</a:t>
            </a:r>
            <a:r>
              <a:rPr lang="en-US" altLang="zh-CN" dirty="0"/>
              <a:t>_</a:t>
            </a:r>
            <a:r>
              <a:rPr lang="zh-CN" altLang="en-US" dirty="0"/>
              <a:t>标识符</a:t>
            </a:r>
            <a:r>
              <a:rPr lang="en-US" altLang="zh-CN" dirty="0"/>
              <a:t>'':' </a:t>
            </a:r>
            <a:r>
              <a:rPr lang="en-US" altLang="zh-CN" dirty="0" err="1"/>
              <a:t>SimpleType</a:t>
            </a:r>
            <a:r>
              <a:rPr lang="en-US" altLang="zh-CN" dirty="0"/>
              <a:t> '</a:t>
            </a:r>
            <a:r>
              <a:rPr lang="zh-CN" altLang="en-US" dirty="0"/>
              <a:t>联合体成员名</a:t>
            </a:r>
            <a:r>
              <a:rPr lang="en-US" altLang="zh-CN" dirty="0"/>
              <a:t>_</a:t>
            </a:r>
            <a:r>
              <a:rPr lang="zh-CN" altLang="en-US" dirty="0"/>
              <a:t>标识符</a:t>
            </a:r>
            <a:r>
              <a:rPr lang="en-US" altLang="zh-CN" dirty="0"/>
              <a:t>' ';' </a:t>
            </a:r>
            <a:r>
              <a:rPr lang="en-US" altLang="zh-CN" dirty="0" err="1"/>
              <a:t>UnixCommentOrNot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2970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实现方法</a:t>
            </a:r>
            <a:r>
              <a:rPr lang="en-US" altLang="zh-CN" dirty="0"/>
              <a:t>——</a:t>
            </a:r>
            <a:r>
              <a:rPr lang="zh-CN" altLang="en-US" dirty="0"/>
              <a:t>严谨的数据描述语言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[16] </a:t>
            </a:r>
            <a:r>
              <a:rPr lang="en-US" altLang="zh-CN" dirty="0" err="1"/>
              <a:t>Struct</a:t>
            </a:r>
            <a:r>
              <a:rPr lang="en-US" altLang="zh-CN" dirty="0"/>
              <a:t> : '</a:t>
            </a:r>
            <a:r>
              <a:rPr lang="en-US" altLang="zh-CN" dirty="0" err="1"/>
              <a:t>struct</a:t>
            </a:r>
            <a:r>
              <a:rPr lang="en-US" altLang="zh-CN" dirty="0"/>
              <a:t>' '</a:t>
            </a:r>
            <a:r>
              <a:rPr lang="zh-CN" altLang="en-US" dirty="0"/>
              <a:t>结构体名</a:t>
            </a:r>
            <a:r>
              <a:rPr lang="en-US" altLang="zh-CN" dirty="0"/>
              <a:t>_</a:t>
            </a:r>
            <a:r>
              <a:rPr lang="zh-CN" altLang="en-US" dirty="0"/>
              <a:t>标识符</a:t>
            </a:r>
            <a:r>
              <a:rPr lang="en-US" altLang="zh-CN" dirty="0"/>
              <a:t>' '{' </a:t>
            </a:r>
            <a:r>
              <a:rPr lang="en-US" altLang="zh-CN" dirty="0" err="1"/>
              <a:t>FieldList</a:t>
            </a:r>
            <a:r>
              <a:rPr lang="en-US" altLang="zh-CN" dirty="0"/>
              <a:t> '}' ';'</a:t>
            </a:r>
          </a:p>
          <a:p>
            <a:r>
              <a:rPr lang="en-US" altLang="zh-CN" dirty="0"/>
              <a:t>[17] </a:t>
            </a:r>
            <a:r>
              <a:rPr lang="en-US" altLang="zh-CN" dirty="0" err="1"/>
              <a:t>FieldList</a:t>
            </a:r>
            <a:r>
              <a:rPr lang="en-US" altLang="zh-CN" dirty="0"/>
              <a:t>: </a:t>
            </a:r>
            <a:r>
              <a:rPr lang="en-US" altLang="zh-CN" dirty="0" err="1"/>
              <a:t>FieldList</a:t>
            </a:r>
            <a:r>
              <a:rPr lang="en-US" altLang="zh-CN" dirty="0"/>
              <a:t> Field | Field</a:t>
            </a:r>
          </a:p>
          <a:p>
            <a:r>
              <a:rPr lang="en-US" altLang="zh-CN" dirty="0"/>
              <a:t>[18] Field : Condition Type '</a:t>
            </a:r>
            <a:r>
              <a:rPr lang="zh-CN" altLang="en-US" dirty="0"/>
              <a:t>结构体成员名</a:t>
            </a:r>
            <a:r>
              <a:rPr lang="en-US" altLang="zh-CN" dirty="0"/>
              <a:t>_</a:t>
            </a:r>
            <a:r>
              <a:rPr lang="zh-CN" altLang="en-US" dirty="0"/>
              <a:t>标识符</a:t>
            </a:r>
            <a:r>
              <a:rPr lang="en-US" altLang="zh-CN" dirty="0"/>
              <a:t>' Arguments ';' </a:t>
            </a:r>
            <a:r>
              <a:rPr lang="en-US" altLang="zh-CN" dirty="0" err="1"/>
              <a:t>UnixCommentOrNot</a:t>
            </a:r>
            <a:endParaRPr lang="en-US" altLang="zh-CN" dirty="0"/>
          </a:p>
          <a:p>
            <a:r>
              <a:rPr lang="en-US" altLang="zh-CN" dirty="0"/>
              <a:t>[19] Condition : 'if' '(' '</a:t>
            </a:r>
            <a:r>
              <a:rPr lang="zh-CN" altLang="en-US" dirty="0"/>
              <a:t>结构体成员名</a:t>
            </a:r>
            <a:r>
              <a:rPr lang="en-US" altLang="zh-CN" dirty="0"/>
              <a:t>_</a:t>
            </a:r>
            <a:r>
              <a:rPr lang="zh-CN" altLang="en-US" dirty="0"/>
              <a:t>标识符</a:t>
            </a:r>
            <a:r>
              <a:rPr lang="en-US" altLang="zh-CN" dirty="0"/>
              <a:t>' '&amp;' Value ')' </a:t>
            </a:r>
          </a:p>
          <a:p>
            <a:r>
              <a:rPr lang="en-US" altLang="zh-CN" dirty="0"/>
              <a:t>               | 'if' '(' '</a:t>
            </a:r>
            <a:r>
              <a:rPr lang="zh-CN" altLang="en-US" dirty="0"/>
              <a:t>结构体成员名</a:t>
            </a:r>
            <a:r>
              <a:rPr lang="en-US" altLang="zh-CN" dirty="0"/>
              <a:t>_</a:t>
            </a:r>
            <a:r>
              <a:rPr lang="zh-CN" altLang="en-US" dirty="0"/>
              <a:t>标识符</a:t>
            </a:r>
            <a:r>
              <a:rPr lang="en-US" altLang="zh-CN" dirty="0"/>
              <a:t>' '==' Value ')'</a:t>
            </a:r>
          </a:p>
          <a:p>
            <a:r>
              <a:rPr lang="en-US" altLang="zh-CN" dirty="0"/>
              <a:t>               | 'if' '(' '</a:t>
            </a:r>
            <a:r>
              <a:rPr lang="zh-CN" altLang="en-US" dirty="0"/>
              <a:t>结构体成员名</a:t>
            </a:r>
            <a:r>
              <a:rPr lang="en-US" altLang="zh-CN" dirty="0"/>
              <a:t>_</a:t>
            </a:r>
            <a:r>
              <a:rPr lang="zh-CN" altLang="en-US" dirty="0"/>
              <a:t>标识符</a:t>
            </a:r>
            <a:r>
              <a:rPr lang="en-US" altLang="zh-CN" dirty="0"/>
              <a:t>' '!=' Value ')'</a:t>
            </a:r>
          </a:p>
          <a:p>
            <a:r>
              <a:rPr lang="en-US" altLang="zh-CN" dirty="0"/>
              <a:t>               | {}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0372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实现方法</a:t>
            </a:r>
            <a:r>
              <a:rPr lang="en-US" altLang="zh-CN" dirty="0"/>
              <a:t>——</a:t>
            </a:r>
            <a:r>
              <a:rPr lang="zh-CN" altLang="en-US" dirty="0"/>
              <a:t>严谨的数据描述语言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[20] Type : </a:t>
            </a:r>
            <a:r>
              <a:rPr lang="en-US" altLang="zh-CN" dirty="0" err="1"/>
              <a:t>SimpleType</a:t>
            </a:r>
            <a:r>
              <a:rPr lang="en-US" altLang="zh-CN" dirty="0"/>
              <a:t> | </a:t>
            </a:r>
            <a:r>
              <a:rPr lang="en-US" altLang="zh-CN" dirty="0" err="1"/>
              <a:t>ContainerType</a:t>
            </a:r>
            <a:endParaRPr lang="en-US" altLang="zh-CN" dirty="0"/>
          </a:p>
          <a:p>
            <a:r>
              <a:rPr lang="en-US" altLang="zh-CN" dirty="0"/>
              <a:t>[21] </a:t>
            </a:r>
            <a:r>
              <a:rPr lang="en-US" altLang="zh-CN" dirty="0" err="1"/>
              <a:t>SimpleType</a:t>
            </a:r>
            <a:r>
              <a:rPr lang="en-US" altLang="zh-CN" dirty="0"/>
              <a:t> : 'string' | 'string' '&lt;' '</a:t>
            </a:r>
            <a:r>
              <a:rPr lang="zh-CN" altLang="en-US" dirty="0"/>
              <a:t>字符串最大长度常量</a:t>
            </a:r>
            <a:r>
              <a:rPr lang="en-US" altLang="zh-CN" dirty="0"/>
              <a:t>_</a:t>
            </a:r>
            <a:r>
              <a:rPr lang="zh-CN" altLang="en-US" dirty="0"/>
              <a:t>标识符</a:t>
            </a:r>
            <a:r>
              <a:rPr lang="en-US" altLang="zh-CN" dirty="0"/>
              <a:t>' '&gt;'</a:t>
            </a:r>
          </a:p>
          <a:p>
            <a:r>
              <a:rPr lang="en-US" altLang="zh-CN" dirty="0"/>
              <a:t>                | 'char' | 'double'</a:t>
            </a:r>
          </a:p>
          <a:p>
            <a:r>
              <a:rPr lang="en-US" altLang="zh-CN" dirty="0"/>
              <a:t>                | '</a:t>
            </a:r>
            <a:r>
              <a:rPr lang="zh-CN" altLang="en-US" dirty="0"/>
              <a:t>标识符</a:t>
            </a:r>
            <a:r>
              <a:rPr lang="en-US" altLang="zh-CN" dirty="0"/>
              <a:t>'</a:t>
            </a:r>
          </a:p>
          <a:p>
            <a:r>
              <a:rPr lang="en-US" altLang="zh-CN" dirty="0"/>
              <a:t>                | 'int8' | 'int16' | 'int32' | 'int64'</a:t>
            </a:r>
          </a:p>
          <a:p>
            <a:r>
              <a:rPr lang="en-US" altLang="zh-CN" dirty="0"/>
              <a:t>                | 'uint8' | 'uint16' | 'uint32' | 'uint64'</a:t>
            </a:r>
          </a:p>
          <a:p>
            <a:r>
              <a:rPr lang="en-US" altLang="zh-CN" dirty="0"/>
              <a:t>[22] </a:t>
            </a:r>
            <a:r>
              <a:rPr lang="en-US" altLang="zh-CN" dirty="0" err="1"/>
              <a:t>ContainerType</a:t>
            </a:r>
            <a:r>
              <a:rPr lang="en-US" altLang="zh-CN" dirty="0"/>
              <a:t>: 'vector' '&lt;' </a:t>
            </a:r>
            <a:r>
              <a:rPr lang="en-US" altLang="zh-CN" dirty="0" err="1"/>
              <a:t>SimpleType</a:t>
            </a:r>
            <a:r>
              <a:rPr lang="en-US" altLang="zh-CN" dirty="0"/>
              <a:t> ',' '</a:t>
            </a:r>
            <a:r>
              <a:rPr lang="zh-CN" altLang="en-US" dirty="0"/>
              <a:t>数组最大长度</a:t>
            </a:r>
            <a:r>
              <a:rPr lang="en-US" altLang="zh-CN" dirty="0"/>
              <a:t>_</a:t>
            </a:r>
            <a:r>
              <a:rPr lang="zh-CN" altLang="en-US" dirty="0"/>
              <a:t>标识符</a:t>
            </a:r>
            <a:r>
              <a:rPr lang="en-US" altLang="zh-CN" dirty="0"/>
              <a:t>' </a:t>
            </a:r>
            <a:r>
              <a:rPr lang="en-US" altLang="zh-CN" dirty="0" smtClean="0"/>
              <a:t>'&gt;'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44306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实现方法</a:t>
            </a:r>
            <a:r>
              <a:rPr lang="en-US" altLang="zh-CN" dirty="0"/>
              <a:t>——</a:t>
            </a:r>
            <a:r>
              <a:rPr lang="zh-CN" altLang="en-US" dirty="0"/>
              <a:t>严谨的数据描述语言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[23] Arguments : '(' </a:t>
            </a:r>
            <a:r>
              <a:rPr lang="en-US" altLang="zh-CN" dirty="0" err="1"/>
              <a:t>ArgumentList</a:t>
            </a:r>
            <a:r>
              <a:rPr lang="en-US" altLang="zh-CN" dirty="0"/>
              <a:t> ')'</a:t>
            </a:r>
          </a:p>
          <a:p>
            <a:r>
              <a:rPr lang="en-US" altLang="zh-CN" dirty="0"/>
              <a:t>[24] </a:t>
            </a:r>
            <a:r>
              <a:rPr lang="en-US" altLang="zh-CN" dirty="0" err="1"/>
              <a:t>ArgumentList</a:t>
            </a:r>
            <a:r>
              <a:rPr lang="en-US" altLang="zh-CN" dirty="0"/>
              <a:t> : </a:t>
            </a:r>
            <a:r>
              <a:rPr lang="en-US" altLang="zh-CN" dirty="0" err="1"/>
              <a:t>ArgumentList</a:t>
            </a:r>
            <a:r>
              <a:rPr lang="en-US" altLang="zh-CN" dirty="0"/>
              <a:t> ',' '</a:t>
            </a:r>
            <a:r>
              <a:rPr lang="zh-CN" altLang="en-US" dirty="0"/>
              <a:t>参数名</a:t>
            </a:r>
            <a:r>
              <a:rPr lang="en-US" altLang="zh-CN" dirty="0"/>
              <a:t>_</a:t>
            </a:r>
            <a:r>
              <a:rPr lang="zh-CN" altLang="en-US" dirty="0"/>
              <a:t>标识符</a:t>
            </a:r>
            <a:r>
              <a:rPr lang="en-US" altLang="zh-CN" dirty="0"/>
              <a:t>' | '</a:t>
            </a:r>
            <a:r>
              <a:rPr lang="zh-CN" altLang="en-US" dirty="0"/>
              <a:t>参数名</a:t>
            </a:r>
            <a:r>
              <a:rPr lang="en-US" altLang="zh-CN" dirty="0"/>
              <a:t>_</a:t>
            </a:r>
            <a:r>
              <a:rPr lang="zh-CN" altLang="en-US" dirty="0"/>
              <a:t>标识符</a:t>
            </a:r>
            <a:r>
              <a:rPr lang="en-US" altLang="zh-CN" dirty="0"/>
              <a:t>'</a:t>
            </a:r>
          </a:p>
          <a:p>
            <a:r>
              <a:rPr lang="en-US" altLang="zh-CN" dirty="0"/>
              <a:t>[25] Value : '</a:t>
            </a:r>
            <a:r>
              <a:rPr lang="zh-CN" altLang="en-US" dirty="0"/>
              <a:t>整数</a:t>
            </a:r>
            <a:r>
              <a:rPr lang="en-US" altLang="zh-CN" dirty="0"/>
              <a:t>' | '</a:t>
            </a:r>
            <a:r>
              <a:rPr lang="zh-CN" altLang="en-US" dirty="0"/>
              <a:t>实数</a:t>
            </a:r>
            <a:r>
              <a:rPr lang="en-US" altLang="zh-CN" dirty="0"/>
              <a:t>' | '</a:t>
            </a:r>
            <a:r>
              <a:rPr lang="zh-CN" altLang="en-US" dirty="0"/>
              <a:t>字符串</a:t>
            </a:r>
            <a:r>
              <a:rPr lang="en-US" altLang="zh-CN" dirty="0"/>
              <a:t>' | '</a:t>
            </a:r>
            <a:r>
              <a:rPr lang="zh-CN" altLang="en-US" dirty="0"/>
              <a:t>字符</a:t>
            </a:r>
            <a:r>
              <a:rPr lang="en-US" altLang="zh-CN" dirty="0"/>
              <a:t>' | '</a:t>
            </a:r>
            <a:r>
              <a:rPr lang="zh-CN" altLang="en-US" dirty="0"/>
              <a:t>标识符</a:t>
            </a:r>
            <a:r>
              <a:rPr lang="en-US" altLang="zh-CN" dirty="0"/>
              <a:t>' | count '(' '</a:t>
            </a:r>
            <a:r>
              <a:rPr lang="zh-CN" altLang="en-US" dirty="0"/>
              <a:t>标识符</a:t>
            </a:r>
            <a:r>
              <a:rPr lang="en-US" altLang="zh-CN" dirty="0"/>
              <a:t>' ')'</a:t>
            </a:r>
          </a:p>
          <a:p>
            <a:r>
              <a:rPr lang="en-US" altLang="zh-CN" dirty="0"/>
              <a:t>[26] </a:t>
            </a:r>
            <a:r>
              <a:rPr lang="en-US" altLang="zh-CN" dirty="0" err="1"/>
              <a:t>UnixComment</a:t>
            </a:r>
            <a:r>
              <a:rPr lang="en-US" altLang="zh-CN" dirty="0"/>
              <a:t> </a:t>
            </a:r>
            <a:r>
              <a:rPr lang="zh-CN" altLang="en-US" dirty="0"/>
              <a:t>： </a:t>
            </a:r>
            <a:r>
              <a:rPr lang="en-US" altLang="zh-CN" dirty="0"/>
              <a:t>'</a:t>
            </a:r>
            <a:r>
              <a:rPr lang="zh-CN" altLang="en-US" dirty="0"/>
              <a:t>注释</a:t>
            </a:r>
            <a:r>
              <a:rPr lang="en-US" altLang="zh-CN" dirty="0"/>
              <a:t>'</a:t>
            </a:r>
          </a:p>
          <a:p>
            <a:r>
              <a:rPr lang="en-US" altLang="zh-CN" dirty="0"/>
              <a:t>[27] </a:t>
            </a:r>
            <a:r>
              <a:rPr lang="en-US" altLang="zh-CN" dirty="0" err="1"/>
              <a:t>UnixCommentOrNot</a:t>
            </a:r>
            <a:r>
              <a:rPr lang="en-US" altLang="zh-CN" dirty="0"/>
              <a:t> : '</a:t>
            </a:r>
            <a:r>
              <a:rPr lang="zh-CN" altLang="en-US" dirty="0"/>
              <a:t>注释</a:t>
            </a:r>
            <a:r>
              <a:rPr lang="en-US" altLang="zh-CN" dirty="0"/>
              <a:t>' | {}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28706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实现方法</a:t>
            </a:r>
            <a:r>
              <a:rPr lang="en-US" altLang="zh-CN" dirty="0" smtClean="0"/>
              <a:t>——</a:t>
            </a:r>
            <a:r>
              <a:rPr lang="zh-CN" altLang="en-US" dirty="0"/>
              <a:t>严谨的数据描述语言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/>
              <a:t>import "common/common.td</a:t>
            </a:r>
            <a:r>
              <a:rPr lang="en-US" altLang="zh-CN" dirty="0" smtClean="0"/>
              <a:t>"</a:t>
            </a:r>
            <a:endParaRPr lang="en-US" altLang="zh-CN" dirty="0"/>
          </a:p>
          <a:p>
            <a:r>
              <a:rPr lang="en-US" altLang="zh-CN" dirty="0" err="1"/>
              <a:t>struct</a:t>
            </a:r>
            <a:r>
              <a:rPr lang="en-US" altLang="zh-CN" dirty="0"/>
              <a:t> user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	int32 id;</a:t>
            </a:r>
          </a:p>
          <a:p>
            <a:r>
              <a:rPr lang="en-US" altLang="zh-CN" dirty="0"/>
              <a:t>	string&lt;MAX_NAME_LENGTH&gt; username;</a:t>
            </a:r>
          </a:p>
          <a:p>
            <a:r>
              <a:rPr lang="en-US" altLang="zh-CN" dirty="0"/>
              <a:t>	double </a:t>
            </a:r>
            <a:r>
              <a:rPr lang="en-US" altLang="zh-CN" dirty="0" err="1"/>
              <a:t>exp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	uint64	gold;</a:t>
            </a:r>
          </a:p>
          <a:p>
            <a:r>
              <a:rPr lang="en-US" altLang="zh-CN" dirty="0" smtClean="0"/>
              <a:t>};</a:t>
            </a:r>
          </a:p>
          <a:p>
            <a:r>
              <a:rPr lang="en-US" altLang="zh-CN" dirty="0">
                <a:hlinkClick r:id="rId2"/>
              </a:rPr>
              <a:t>https://github.com/randyliu/TData/wiki/Language-Guide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11626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dirty="0"/>
              <a:t>实现方法</a:t>
            </a:r>
            <a:r>
              <a:rPr lang="en-US" altLang="zh-CN" dirty="0" smtClean="0"/>
              <a:t>——</a:t>
            </a:r>
            <a:r>
              <a:rPr lang="zh-CN" altLang="en-US" dirty="0"/>
              <a:t>高可移植性的</a:t>
            </a:r>
            <a:r>
              <a:rPr lang="zh-CN" altLang="en-US" dirty="0" smtClean="0"/>
              <a:t>编译器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</a:t>
            </a:r>
            <a:r>
              <a:rPr lang="zh-CN" altLang="en-US" dirty="0" smtClean="0"/>
              <a:t>语言编写</a:t>
            </a:r>
            <a:endParaRPr lang="en-US" altLang="zh-CN" dirty="0" smtClean="0"/>
          </a:p>
          <a:p>
            <a:r>
              <a:rPr lang="en-US" altLang="zh-CN" dirty="0" smtClean="0"/>
              <a:t>Re2c</a:t>
            </a:r>
            <a:r>
              <a:rPr lang="zh-CN" altLang="en-US" dirty="0" smtClean="0"/>
              <a:t>词法分析</a:t>
            </a:r>
            <a:endParaRPr lang="en-US" altLang="zh-CN" dirty="0" smtClean="0"/>
          </a:p>
          <a:p>
            <a:r>
              <a:rPr lang="en-US" altLang="zh-CN" dirty="0" smtClean="0"/>
              <a:t>Bison</a:t>
            </a:r>
            <a:r>
              <a:rPr lang="zh-CN" altLang="en-US" dirty="0" smtClean="0"/>
              <a:t>语法分析</a:t>
            </a:r>
            <a:endParaRPr lang="en-US" altLang="zh-CN" dirty="0" smtClean="0"/>
          </a:p>
          <a:p>
            <a:r>
              <a:rPr lang="zh-CN" altLang="en-US" dirty="0" smtClean="0"/>
              <a:t>生成代码部分可以通过继承</a:t>
            </a:r>
            <a:r>
              <a:rPr lang="en-US" altLang="zh-CN" dirty="0" err="1" smtClean="0"/>
              <a:t>generator_t</a:t>
            </a:r>
            <a:r>
              <a:rPr lang="zh-CN" altLang="en-US" dirty="0" smtClean="0"/>
              <a:t>类简单的进行扩展。</a:t>
            </a:r>
            <a:endParaRPr lang="en-US" altLang="zh-CN" dirty="0" smtClean="0"/>
          </a:p>
          <a:p>
            <a:r>
              <a:rPr lang="en-US" altLang="zh-CN" dirty="0">
                <a:hlinkClick r:id="rId2"/>
              </a:rPr>
              <a:t>https://github.com/randyliu/TData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18839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实现方法</a:t>
            </a:r>
            <a:r>
              <a:rPr lang="en-US" altLang="zh-CN" dirty="0"/>
              <a:t>——</a:t>
            </a:r>
            <a:r>
              <a:rPr lang="zh-CN" altLang="en-US" dirty="0" smtClean="0"/>
              <a:t>丰富</a:t>
            </a:r>
            <a:r>
              <a:rPr lang="zh-CN" altLang="en-US" dirty="0"/>
              <a:t>的</a:t>
            </a:r>
            <a:r>
              <a:rPr lang="zh-CN" altLang="en-US" dirty="0" smtClean="0"/>
              <a:t>语言支持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TLibC</a:t>
            </a:r>
            <a:endParaRPr lang="en-US" altLang="zh-CN" dirty="0" smtClean="0"/>
          </a:p>
          <a:p>
            <a:r>
              <a:rPr lang="en-US" altLang="zh-CN" dirty="0" err="1" smtClean="0"/>
              <a:t>TLibCS</a:t>
            </a:r>
            <a:endParaRPr lang="en-US" altLang="zh-CN" dirty="0" smtClean="0"/>
          </a:p>
          <a:p>
            <a:r>
              <a:rPr lang="en-US" altLang="zh-CN" dirty="0" err="1" smtClean="0"/>
              <a:t>TLib</a:t>
            </a:r>
            <a:r>
              <a:rPr lang="en-US" altLang="zh-CN" dirty="0" smtClean="0"/>
              <a:t>?</a:t>
            </a:r>
          </a:p>
          <a:p>
            <a:r>
              <a:rPr lang="en-US" altLang="zh-CN" dirty="0"/>
              <a:t>……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9913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实现方法</a:t>
            </a:r>
            <a:r>
              <a:rPr lang="en-US" altLang="zh-CN" dirty="0"/>
              <a:t>——</a:t>
            </a:r>
            <a:r>
              <a:rPr lang="zh-CN" altLang="en-US" dirty="0"/>
              <a:t>丰富</a:t>
            </a:r>
            <a:r>
              <a:rPr lang="zh-CN" altLang="en-US" dirty="0" smtClean="0"/>
              <a:t>的数据格式支持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err="1" smtClean="0"/>
              <a:t>TLibC</a:t>
            </a:r>
            <a:r>
              <a:rPr lang="en-US" altLang="zh-CN" dirty="0" smtClean="0"/>
              <a:t>/Excel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Excel</a:t>
            </a:r>
            <a:r>
              <a:rPr lang="zh-CN" altLang="en-US" dirty="0" smtClean="0"/>
              <a:t>文件的格式可以在</a:t>
            </a:r>
            <a:r>
              <a:rPr lang="en-US" altLang="zh-CN" dirty="0">
                <a:hlinkClick r:id="rId2"/>
              </a:rPr>
              <a:t>http://officeopenxml.com</a:t>
            </a:r>
            <a:r>
              <a:rPr lang="en-US" altLang="zh-CN" dirty="0" smtClean="0">
                <a:hlinkClick r:id="rId2"/>
              </a:rPr>
              <a:t>/</a:t>
            </a:r>
            <a:r>
              <a:rPr lang="zh-CN" altLang="en-US" dirty="0" smtClean="0"/>
              <a:t>中找到。</a:t>
            </a:r>
            <a:endParaRPr lang="en-US" altLang="zh-CN" dirty="0" smtClean="0"/>
          </a:p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Zlib</a:t>
            </a:r>
            <a:r>
              <a:rPr lang="zh-CN" altLang="en-US" dirty="0" smtClean="0"/>
              <a:t>进行解压缩。</a:t>
            </a:r>
            <a:endParaRPr lang="en-US" altLang="zh-CN" dirty="0" smtClean="0"/>
          </a:p>
          <a:p>
            <a:r>
              <a:rPr lang="zh-CN" altLang="en-US" dirty="0" smtClean="0"/>
              <a:t>使用</a:t>
            </a:r>
            <a:r>
              <a:rPr lang="en-US" altLang="zh-CN" dirty="0" smtClean="0"/>
              <a:t>re2c</a:t>
            </a:r>
            <a:r>
              <a:rPr lang="zh-CN" altLang="en-US" dirty="0" smtClean="0"/>
              <a:t>进行</a:t>
            </a:r>
            <a:r>
              <a:rPr lang="en-US" altLang="zh-CN" dirty="0" smtClean="0"/>
              <a:t>xml</a:t>
            </a:r>
            <a:r>
              <a:rPr lang="zh-CN" altLang="en-US" dirty="0" smtClean="0"/>
              <a:t>的读取。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43174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实现方法</a:t>
            </a:r>
            <a:r>
              <a:rPr lang="en-US" altLang="zh-CN" dirty="0"/>
              <a:t>——</a:t>
            </a:r>
            <a:r>
              <a:rPr lang="zh-CN" altLang="en-US" dirty="0"/>
              <a:t>丰富的数据格式支持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err="1" smtClean="0"/>
              <a:t>TLibC</a:t>
            </a:r>
            <a:r>
              <a:rPr lang="en-US" altLang="zh-CN" smtClean="0"/>
              <a:t>/MySQL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5211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需求背景</a:t>
            </a:r>
            <a:endParaRPr lang="en-US" altLang="zh-CN" dirty="0" smtClean="0"/>
          </a:p>
          <a:p>
            <a:r>
              <a:rPr lang="zh-CN" altLang="en-US" dirty="0" smtClean="0"/>
              <a:t>设计要点</a:t>
            </a:r>
            <a:endParaRPr lang="en-US" altLang="zh-CN" dirty="0" smtClean="0"/>
          </a:p>
          <a:p>
            <a:r>
              <a:rPr lang="zh-CN" altLang="en-US" dirty="0" smtClean="0"/>
              <a:t>实现方法</a:t>
            </a:r>
            <a:endParaRPr lang="en-US" altLang="zh-CN" dirty="0" smtClean="0"/>
          </a:p>
          <a:p>
            <a:r>
              <a:rPr lang="zh-CN" altLang="en-US" dirty="0" smtClean="0"/>
              <a:t>使用方法</a:t>
            </a:r>
            <a:endParaRPr lang="en-US" altLang="zh-CN" dirty="0" smtClean="0"/>
          </a:p>
          <a:p>
            <a:r>
              <a:rPr lang="en-US" altLang="zh-CN" dirty="0" smtClean="0"/>
              <a:t>FAQ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2202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需求背景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CN" altLang="en-US" dirty="0" smtClean="0"/>
              <a:t>策划使用</a:t>
            </a:r>
            <a:r>
              <a:rPr lang="en-US" altLang="zh-CN" dirty="0" smtClean="0"/>
              <a:t>Excel</a:t>
            </a:r>
            <a:r>
              <a:rPr lang="zh-CN" altLang="en-US" dirty="0" smtClean="0"/>
              <a:t>编写的资源文件， 需要被程序读取。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项目</a:t>
            </a:r>
            <a:r>
              <a:rPr lang="zh-CN" altLang="en-US" dirty="0"/>
              <a:t>一</a:t>
            </a:r>
            <a:r>
              <a:rPr lang="zh-CN" altLang="en-US" dirty="0" smtClean="0"/>
              <a:t>开始的时候， 我们只编写了一个</a:t>
            </a:r>
            <a:r>
              <a:rPr lang="en-US" altLang="zh-CN" dirty="0" err="1" smtClean="0"/>
              <a:t>slk</a:t>
            </a:r>
            <a:r>
              <a:rPr lang="zh-CN" altLang="en-US" dirty="0" smtClean="0"/>
              <a:t>或者</a:t>
            </a:r>
            <a:r>
              <a:rPr lang="en-US" altLang="zh-CN" dirty="0" smtClean="0"/>
              <a:t>csv</a:t>
            </a:r>
            <a:r>
              <a:rPr lang="zh-CN" altLang="en-US" dirty="0" smtClean="0"/>
              <a:t>的解析工具， 来完成这项任务。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为了读取</a:t>
            </a:r>
            <a:r>
              <a:rPr lang="en-US" altLang="zh-CN" dirty="0" smtClean="0"/>
              <a:t>item.slk</a:t>
            </a:r>
            <a:r>
              <a:rPr lang="zh-CN" altLang="en-US" dirty="0" smtClean="0"/>
              <a:t>首先定义了一个类， 并用如下代码从文件中读取这些对象：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If(</a:t>
            </a:r>
            <a:r>
              <a:rPr lang="en-US" altLang="zh-CN" dirty="0" err="1" smtClean="0"/>
              <a:t>slkItem.GetIntFieldByName</a:t>
            </a:r>
            <a:r>
              <a:rPr lang="en-US" altLang="zh-CN" dirty="0" smtClean="0"/>
              <a:t>(“</a:t>
            </a:r>
            <a:r>
              <a:rPr lang="en-US" altLang="zh-CN" dirty="0" err="1" smtClean="0"/>
              <a:t>UseTime</a:t>
            </a:r>
            <a:r>
              <a:rPr lang="en-US" altLang="zh-CN" dirty="0" smtClean="0"/>
              <a:t>”, </a:t>
            </a:r>
            <a:r>
              <a:rPr lang="en-US" altLang="zh-CN" dirty="0" err="1" smtClean="0"/>
              <a:t>iValue</a:t>
            </a:r>
            <a:r>
              <a:rPr lang="en-US" altLang="zh-CN" dirty="0" smtClean="0"/>
              <a:t>))</a:t>
            </a:r>
          </a:p>
          <a:p>
            <a:pPr marL="0" indent="0">
              <a:buNone/>
            </a:pPr>
            <a:r>
              <a:rPr lang="en-US" altLang="zh-CN" dirty="0" smtClean="0"/>
              <a:t>{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common.nUseTime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iValue</a:t>
            </a:r>
            <a:r>
              <a:rPr lang="en-US" altLang="zh-CN" dirty="0" smtClean="0"/>
              <a:t>;</a:t>
            </a:r>
          </a:p>
          <a:p>
            <a:pPr marL="0" indent="0">
              <a:buNone/>
            </a:pPr>
            <a:r>
              <a:rPr lang="en-US" altLang="zh-CN" dirty="0" smtClean="0"/>
              <a:t>}</a:t>
            </a:r>
          </a:p>
          <a:p>
            <a:pPr marL="0" indent="0">
              <a:buNone/>
            </a:pPr>
            <a:r>
              <a:rPr lang="zh-CN" altLang="en-US" dirty="0"/>
              <a:t>以下</a:t>
            </a:r>
            <a:r>
              <a:rPr lang="zh-CN" altLang="en-US" dirty="0" smtClean="0"/>
              <a:t>省略</a:t>
            </a:r>
            <a:r>
              <a:rPr lang="en-US" altLang="zh-CN" dirty="0" smtClean="0"/>
              <a:t>3000</a:t>
            </a:r>
            <a:r>
              <a:rPr lang="zh-CN" altLang="en-US" dirty="0" smtClean="0"/>
              <a:t>行左右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267672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需求背景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随着项目的发展， 目前有了</a:t>
            </a:r>
            <a:r>
              <a:rPr lang="en-US" altLang="zh-CN" dirty="0" smtClean="0"/>
              <a:t>268</a:t>
            </a:r>
            <a:r>
              <a:rPr lang="zh-CN" altLang="en-US" dirty="0" smtClean="0"/>
              <a:t>个</a:t>
            </a:r>
            <a:r>
              <a:rPr lang="en-US" altLang="zh-CN" dirty="0" err="1" smtClean="0"/>
              <a:t>slk</a:t>
            </a:r>
            <a:r>
              <a:rPr lang="zh-CN" altLang="en-US" dirty="0" smtClean="0"/>
              <a:t>文件， 而且还有不断增加的趋势。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大量的代码花在了处理读取</a:t>
            </a:r>
            <a:r>
              <a:rPr lang="en-US" altLang="zh-CN" dirty="0" err="1" smtClean="0"/>
              <a:t>slk</a:t>
            </a:r>
            <a:r>
              <a:rPr lang="zh-CN" altLang="en-US" dirty="0" smtClean="0"/>
              <a:t>上面， 而且质量参差不齐， 使开发人员无法把精力集中在游戏逻辑的处理上， 降低开发效率。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745744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需求背景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存取数据库时， 由于数据转换太过于复杂， 无奈之下采用了</a:t>
            </a:r>
            <a:r>
              <a:rPr lang="en-US" altLang="zh-CN" dirty="0" smtClean="0"/>
              <a:t>blob</a:t>
            </a:r>
            <a:r>
              <a:rPr lang="zh-CN" altLang="en-US" dirty="0" smtClean="0"/>
              <a:t>进行存储。 甚至就没有利用到</a:t>
            </a:r>
            <a:r>
              <a:rPr lang="en-US" altLang="zh-CN" dirty="0" err="1" smtClean="0"/>
              <a:t>sql</a:t>
            </a:r>
            <a:r>
              <a:rPr lang="zh-CN" altLang="en-US" dirty="0" smtClean="0"/>
              <a:t>语句强大的数据处理能力</a:t>
            </a:r>
            <a:r>
              <a:rPr lang="en-US" altLang="zh-CN" dirty="0" smtClean="0"/>
              <a:t>, </a:t>
            </a:r>
            <a:r>
              <a:rPr lang="zh-CN" altLang="en-US" dirty="0" smtClean="0"/>
              <a:t>而使用</a:t>
            </a:r>
            <a:r>
              <a:rPr lang="en-US" altLang="zh-CN" dirty="0" smtClean="0"/>
              <a:t>C++</a:t>
            </a:r>
            <a:r>
              <a:rPr lang="zh-CN" altLang="en-US" dirty="0" smtClean="0"/>
              <a:t>开发的工具来对数据进行日常维护。</a:t>
            </a:r>
            <a:endParaRPr lang="en-US" altLang="zh-CN" dirty="0" smtClean="0"/>
          </a:p>
          <a:p>
            <a:r>
              <a:rPr lang="zh-CN" altLang="en-US" dirty="0"/>
              <a:t>读取进程配置文件</a:t>
            </a:r>
            <a:endParaRPr lang="en-US" altLang="zh-CN" dirty="0"/>
          </a:p>
          <a:p>
            <a:r>
              <a:rPr lang="zh-CN" altLang="en-US" dirty="0"/>
              <a:t>网络协议</a:t>
            </a:r>
            <a:r>
              <a:rPr lang="zh-CN" altLang="en-US" dirty="0" smtClean="0"/>
              <a:t>打包</a:t>
            </a:r>
            <a:endParaRPr lang="en-US" altLang="zh-CN" dirty="0" smtClean="0"/>
          </a:p>
          <a:p>
            <a:r>
              <a:rPr lang="zh-CN" altLang="en-US" dirty="0" smtClean="0"/>
              <a:t>客户端资源打包</a:t>
            </a:r>
            <a:endParaRPr lang="en-US" altLang="zh-CN" dirty="0" smtClean="0"/>
          </a:p>
          <a:p>
            <a:r>
              <a:rPr lang="en-US" altLang="zh-CN" dirty="0"/>
              <a:t>……</a:t>
            </a:r>
          </a:p>
          <a:p>
            <a:pPr marL="0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303929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需求背景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多种数据格式之间的转换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比如在玩家登陆时，服务器需要读取角色信息， 并把它发送给客户端。这就要解决多语言， 多格式之间的数据转换。 在网络协议这方面</a:t>
            </a:r>
            <a:r>
              <a:rPr lang="en-US" altLang="zh-CN" dirty="0" smtClean="0"/>
              <a:t>Thrift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ProtoBuf</a:t>
            </a:r>
            <a:r>
              <a:rPr lang="zh-CN" altLang="en-US" dirty="0" smtClean="0"/>
              <a:t>已经做得很好， 但却不具备服务器开发中更加需要的处理资源文件， 数据库， 配置文件</a:t>
            </a:r>
            <a:r>
              <a:rPr lang="en-US" altLang="zh-CN" dirty="0" smtClean="0"/>
              <a:t>……</a:t>
            </a:r>
            <a:r>
              <a:rPr lang="zh-CN" altLang="en-US" dirty="0" smtClean="0"/>
              <a:t>的功能。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sz="3600" b="1" dirty="0" smtClean="0"/>
              <a:t>需要一个新的工具来支持更加丰富的数据格式！</a:t>
            </a:r>
            <a:endParaRPr lang="en-US" altLang="zh-CN" sz="3600" b="1" dirty="0" smtClean="0"/>
          </a:p>
        </p:txBody>
      </p:sp>
    </p:spTree>
    <p:extLst>
      <p:ext uri="{BB962C8B-B14F-4D97-AF65-F5344CB8AC3E}">
        <p14:creationId xmlns:p14="http://schemas.microsoft.com/office/powerpoint/2010/main" val="2570280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设计要点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严谨的数据定义语言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zh-CN" altLang="en-US" dirty="0" smtClean="0"/>
              <a:t>使用正则表达式和巴克斯范式描述的语言</a:t>
            </a:r>
            <a:endParaRPr lang="en-US" altLang="zh-CN" dirty="0" smtClean="0"/>
          </a:p>
          <a:p>
            <a:r>
              <a:rPr lang="zh-CN" altLang="en-US" dirty="0" smtClean="0"/>
              <a:t>高可移植性的编译器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zh-CN" altLang="en-US" dirty="0" smtClean="0"/>
              <a:t>需要在</a:t>
            </a:r>
            <a:r>
              <a:rPr lang="en-US" altLang="zh-CN" dirty="0" smtClean="0"/>
              <a:t>Linux, Windows, </a:t>
            </a:r>
            <a:r>
              <a:rPr lang="en-US" altLang="zh-CN" dirty="0" err="1" smtClean="0"/>
              <a:t>MacOSX</a:t>
            </a:r>
            <a:r>
              <a:rPr lang="zh-CN" altLang="en-US" dirty="0" smtClean="0"/>
              <a:t>上都可以运行的编译器。</a:t>
            </a:r>
            <a:endParaRPr lang="en-US" altLang="zh-CN" dirty="0" smtClean="0"/>
          </a:p>
          <a:p>
            <a:r>
              <a:rPr lang="zh-CN" altLang="en-US" dirty="0" smtClean="0"/>
              <a:t>丰富的</a:t>
            </a:r>
            <a:r>
              <a:rPr lang="zh-CN" altLang="en-US" dirty="0" smtClean="0"/>
              <a:t>语言和</a:t>
            </a:r>
            <a:r>
              <a:rPr lang="zh-CN" altLang="en-US" dirty="0" smtClean="0"/>
              <a:t>数据格式支持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    </a:t>
            </a:r>
            <a:r>
              <a:rPr lang="zh-CN" altLang="en-US" dirty="0" smtClean="0"/>
              <a:t>支持</a:t>
            </a:r>
            <a:r>
              <a:rPr lang="en-US" altLang="zh-CN" dirty="0" smtClean="0"/>
              <a:t>C</a:t>
            </a:r>
            <a:r>
              <a:rPr lang="zh-CN" altLang="en-US" dirty="0" smtClean="0"/>
              <a:t>， </a:t>
            </a:r>
            <a:r>
              <a:rPr lang="en-US" altLang="zh-CN" dirty="0" smtClean="0"/>
              <a:t>C#</a:t>
            </a:r>
            <a:r>
              <a:rPr lang="zh-CN" altLang="en-US" dirty="0" smtClean="0"/>
              <a:t>， </a:t>
            </a:r>
            <a:r>
              <a:rPr lang="en-US" altLang="zh-CN" dirty="0" smtClean="0"/>
              <a:t>SQL</a:t>
            </a:r>
            <a:r>
              <a:rPr lang="zh-CN" altLang="en-US" dirty="0" smtClean="0"/>
              <a:t>语言， 具有</a:t>
            </a:r>
            <a:r>
              <a:rPr lang="en-US" altLang="zh-CN" dirty="0" smtClean="0"/>
              <a:t>xml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xlsx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mysql</a:t>
            </a:r>
            <a:r>
              <a:rPr lang="en-US" altLang="zh-CN" dirty="0" smtClean="0"/>
              <a:t>, </a:t>
            </a:r>
            <a:r>
              <a:rPr lang="zh-CN" altLang="en-US" dirty="0" smtClean="0"/>
              <a:t>字节流等多种格式。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425216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实现方法</a:t>
            </a:r>
            <a:r>
              <a:rPr lang="en-US" altLang="zh-CN" dirty="0" smtClean="0"/>
              <a:t>——</a:t>
            </a:r>
            <a:r>
              <a:rPr lang="zh-CN" altLang="en-US" dirty="0"/>
              <a:t>严谨的数据描述语言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[1] Document : </a:t>
            </a:r>
            <a:r>
              <a:rPr lang="en-US" altLang="zh-CN" dirty="0" err="1"/>
              <a:t>DefinitionList</a:t>
            </a:r>
            <a:endParaRPr lang="en-US" altLang="zh-CN" dirty="0"/>
          </a:p>
          <a:p>
            <a:r>
              <a:rPr lang="en-US" altLang="zh-CN" dirty="0"/>
              <a:t>[2] </a:t>
            </a:r>
            <a:r>
              <a:rPr lang="en-US" altLang="zh-CN" dirty="0" err="1"/>
              <a:t>DefinitionList</a:t>
            </a:r>
            <a:r>
              <a:rPr lang="en-US" altLang="zh-CN" dirty="0"/>
              <a:t> : </a:t>
            </a:r>
            <a:r>
              <a:rPr lang="en-US" altLang="zh-CN" dirty="0" err="1"/>
              <a:t>DefinitionList</a:t>
            </a:r>
            <a:r>
              <a:rPr lang="en-US" altLang="zh-CN" dirty="0"/>
              <a:t> Definition | {}</a:t>
            </a:r>
          </a:p>
          <a:p>
            <a:r>
              <a:rPr lang="en-US" altLang="zh-CN" dirty="0"/>
              <a:t>[3] Definition : Import | </a:t>
            </a:r>
            <a:r>
              <a:rPr lang="en-US" altLang="zh-CN" dirty="0" err="1"/>
              <a:t>Const</a:t>
            </a:r>
            <a:r>
              <a:rPr lang="en-US" altLang="zh-CN" dirty="0"/>
              <a:t> | </a:t>
            </a:r>
            <a:r>
              <a:rPr lang="en-US" altLang="zh-CN" dirty="0" err="1"/>
              <a:t>Typedef</a:t>
            </a:r>
            <a:r>
              <a:rPr lang="en-US" altLang="zh-CN" dirty="0"/>
              <a:t> | </a:t>
            </a:r>
            <a:r>
              <a:rPr lang="en-US" altLang="zh-CN" dirty="0" err="1"/>
              <a:t>Struct</a:t>
            </a:r>
            <a:r>
              <a:rPr lang="en-US" altLang="zh-CN" dirty="0"/>
              <a:t> | Union | </a:t>
            </a:r>
            <a:r>
              <a:rPr lang="en-US" altLang="zh-CN" dirty="0" err="1"/>
              <a:t>Enum</a:t>
            </a:r>
            <a:r>
              <a:rPr lang="en-US" altLang="zh-CN" dirty="0"/>
              <a:t> | </a:t>
            </a:r>
            <a:r>
              <a:rPr lang="en-US" altLang="zh-CN" dirty="0" err="1"/>
              <a:t>UnixComment</a:t>
            </a:r>
            <a:endParaRPr lang="en-US" altLang="zh-CN" dirty="0"/>
          </a:p>
          <a:p>
            <a:r>
              <a:rPr lang="en-US" altLang="zh-CN" dirty="0"/>
              <a:t>[4] Import: 'Import' '</a:t>
            </a:r>
            <a:r>
              <a:rPr lang="zh-CN" altLang="en-US" dirty="0"/>
              <a:t>文件名</a:t>
            </a:r>
            <a:r>
              <a:rPr lang="en-US" altLang="zh-CN" dirty="0"/>
              <a:t>_</a:t>
            </a:r>
            <a:r>
              <a:rPr lang="zh-CN" altLang="en-US" dirty="0"/>
              <a:t>字符串</a:t>
            </a:r>
            <a:r>
              <a:rPr lang="en-US" altLang="zh-CN" dirty="0"/>
              <a:t>'</a:t>
            </a:r>
          </a:p>
          <a:p>
            <a:r>
              <a:rPr lang="en-US" altLang="zh-CN" dirty="0"/>
              <a:t>[5] </a:t>
            </a:r>
            <a:r>
              <a:rPr lang="en-US" altLang="zh-CN" dirty="0" err="1"/>
              <a:t>Typedef</a:t>
            </a:r>
            <a:r>
              <a:rPr lang="en-US" altLang="zh-CN" dirty="0"/>
              <a:t> : '</a:t>
            </a:r>
            <a:r>
              <a:rPr lang="en-US" altLang="zh-CN" dirty="0" err="1"/>
              <a:t>typedef</a:t>
            </a:r>
            <a:r>
              <a:rPr lang="en-US" altLang="zh-CN" dirty="0"/>
              <a:t>' </a:t>
            </a:r>
            <a:r>
              <a:rPr lang="en-US" altLang="zh-CN" dirty="0" err="1"/>
              <a:t>SimpleType</a:t>
            </a:r>
            <a:r>
              <a:rPr lang="en-US" altLang="zh-CN" dirty="0"/>
              <a:t> '</a:t>
            </a:r>
            <a:r>
              <a:rPr lang="zh-CN" altLang="en-US" dirty="0"/>
              <a:t>类型别名</a:t>
            </a:r>
            <a:r>
              <a:rPr lang="en-US" altLang="zh-CN" dirty="0"/>
              <a:t>_</a:t>
            </a:r>
            <a:r>
              <a:rPr lang="zh-CN" altLang="en-US" dirty="0"/>
              <a:t>标识符</a:t>
            </a:r>
            <a:r>
              <a:rPr lang="en-US" altLang="zh-CN" dirty="0"/>
              <a:t>' ';'</a:t>
            </a:r>
          </a:p>
          <a:p>
            <a:r>
              <a:rPr lang="en-US" altLang="zh-CN" dirty="0"/>
              <a:t>[6] '</a:t>
            </a:r>
            <a:r>
              <a:rPr lang="en-US" altLang="zh-CN" dirty="0" err="1"/>
              <a:t>const</a:t>
            </a:r>
            <a:r>
              <a:rPr lang="en-US" altLang="zh-CN" dirty="0"/>
              <a:t>' </a:t>
            </a:r>
            <a:r>
              <a:rPr lang="en-US" altLang="zh-CN" dirty="0" err="1"/>
              <a:t>SimpleType</a:t>
            </a:r>
            <a:r>
              <a:rPr lang="en-US" altLang="zh-CN" dirty="0"/>
              <a:t> '</a:t>
            </a:r>
            <a:r>
              <a:rPr lang="zh-CN" altLang="en-US" dirty="0"/>
              <a:t>常量名</a:t>
            </a:r>
            <a:r>
              <a:rPr lang="en-US" altLang="zh-CN" dirty="0"/>
              <a:t>_</a:t>
            </a:r>
            <a:r>
              <a:rPr lang="zh-CN" altLang="en-US" dirty="0"/>
              <a:t>标识符</a:t>
            </a:r>
            <a:r>
              <a:rPr lang="en-US" altLang="zh-CN" dirty="0"/>
              <a:t>' '=' Value ';'</a:t>
            </a:r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840965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实现方法</a:t>
            </a:r>
            <a:r>
              <a:rPr lang="en-US" altLang="zh-CN" dirty="0"/>
              <a:t>——</a:t>
            </a:r>
            <a:r>
              <a:rPr lang="zh-CN" altLang="en-US" dirty="0"/>
              <a:t>严谨的数据描述语言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[7] </a:t>
            </a:r>
            <a:r>
              <a:rPr lang="en-US" altLang="zh-CN" dirty="0" err="1"/>
              <a:t>Enum</a:t>
            </a:r>
            <a:r>
              <a:rPr lang="en-US" altLang="zh-CN" dirty="0"/>
              <a:t> : '</a:t>
            </a:r>
            <a:r>
              <a:rPr lang="en-US" altLang="zh-CN" dirty="0" err="1"/>
              <a:t>enum</a:t>
            </a:r>
            <a:r>
              <a:rPr lang="en-US" altLang="zh-CN" dirty="0"/>
              <a:t>' '</a:t>
            </a:r>
            <a:r>
              <a:rPr lang="zh-CN" altLang="en-US" dirty="0"/>
              <a:t>枚举类型名</a:t>
            </a:r>
            <a:r>
              <a:rPr lang="en-US" altLang="zh-CN" dirty="0"/>
              <a:t>_</a:t>
            </a:r>
            <a:r>
              <a:rPr lang="zh-CN" altLang="en-US" dirty="0"/>
              <a:t>标识符</a:t>
            </a:r>
            <a:r>
              <a:rPr lang="en-US" altLang="zh-CN" dirty="0"/>
              <a:t>' '{' </a:t>
            </a:r>
            <a:r>
              <a:rPr lang="en-US" altLang="zh-CN" dirty="0" err="1"/>
              <a:t>EnumDefList</a:t>
            </a:r>
            <a:r>
              <a:rPr lang="en-US" altLang="zh-CN" dirty="0"/>
              <a:t> '}'   ';'</a:t>
            </a:r>
          </a:p>
          <a:p>
            <a:r>
              <a:rPr lang="en-US" altLang="zh-CN" dirty="0"/>
              <a:t>[8] </a:t>
            </a:r>
            <a:r>
              <a:rPr lang="en-US" altLang="zh-CN" dirty="0" err="1"/>
              <a:t>EnumDefList</a:t>
            </a:r>
            <a:r>
              <a:rPr lang="en-US" altLang="zh-CN" dirty="0"/>
              <a:t> : </a:t>
            </a:r>
            <a:r>
              <a:rPr lang="en-US" altLang="zh-CN" dirty="0" err="1"/>
              <a:t>EnumDefList</a:t>
            </a:r>
            <a:r>
              <a:rPr lang="en-US" altLang="zh-CN" dirty="0"/>
              <a:t> </a:t>
            </a:r>
            <a:r>
              <a:rPr lang="en-US" altLang="zh-CN" dirty="0" err="1"/>
              <a:t>EnumDef</a:t>
            </a:r>
            <a:r>
              <a:rPr lang="en-US" altLang="zh-CN" dirty="0"/>
              <a:t> | </a:t>
            </a:r>
            <a:r>
              <a:rPr lang="en-US" altLang="zh-CN" dirty="0" err="1"/>
              <a:t>EnumDef</a:t>
            </a:r>
            <a:endParaRPr lang="en-US" altLang="zh-CN" dirty="0"/>
          </a:p>
          <a:p>
            <a:r>
              <a:rPr lang="en-US" altLang="zh-CN" dirty="0"/>
              <a:t>[9] </a:t>
            </a:r>
            <a:r>
              <a:rPr lang="en-US" altLang="zh-CN" dirty="0" err="1"/>
              <a:t>EnumDef</a:t>
            </a:r>
            <a:r>
              <a:rPr lang="en-US" altLang="zh-CN" dirty="0"/>
              <a:t> : '</a:t>
            </a:r>
            <a:r>
              <a:rPr lang="zh-CN" altLang="en-US" dirty="0"/>
              <a:t>枚举变量</a:t>
            </a:r>
            <a:r>
              <a:rPr lang="en-US" altLang="zh-CN" dirty="0"/>
              <a:t>_</a:t>
            </a:r>
            <a:r>
              <a:rPr lang="zh-CN" altLang="en-US" dirty="0"/>
              <a:t>标识符</a:t>
            </a:r>
            <a:r>
              <a:rPr lang="en-US" altLang="zh-CN" dirty="0"/>
              <a:t>' '=' Value ',' </a:t>
            </a:r>
            <a:r>
              <a:rPr lang="en-US" altLang="zh-CN" dirty="0" err="1"/>
              <a:t>UnixCommentOrNot</a:t>
            </a:r>
            <a:r>
              <a:rPr lang="en-US" altLang="zh-CN" dirty="0"/>
              <a:t> | '</a:t>
            </a:r>
            <a:r>
              <a:rPr lang="zh-CN" altLang="en-US" dirty="0"/>
              <a:t>枚举变量</a:t>
            </a:r>
            <a:r>
              <a:rPr lang="en-US" altLang="zh-CN" dirty="0"/>
              <a:t>_</a:t>
            </a:r>
            <a:r>
              <a:rPr lang="zh-CN" altLang="en-US" dirty="0"/>
              <a:t>标识符</a:t>
            </a:r>
            <a:r>
              <a:rPr lang="en-US" altLang="zh-CN" dirty="0"/>
              <a:t>' ',' </a:t>
            </a:r>
            <a:r>
              <a:rPr lang="en-US" altLang="zh-CN" dirty="0" err="1"/>
              <a:t>UnixCommentOrNot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8624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环保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404</TotalTime>
  <Words>934</Words>
  <Application>Microsoft Office PowerPoint</Application>
  <PresentationFormat>宽屏</PresentationFormat>
  <Paragraphs>102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2" baseType="lpstr">
      <vt:lpstr>方正舒体</vt:lpstr>
      <vt:lpstr>Arial</vt:lpstr>
      <vt:lpstr>Garamond</vt:lpstr>
      <vt:lpstr>环保</vt:lpstr>
      <vt:lpstr>数据定义语言</vt:lpstr>
      <vt:lpstr>PowerPoint 演示文稿</vt:lpstr>
      <vt:lpstr>需求背景</vt:lpstr>
      <vt:lpstr>需求背景</vt:lpstr>
      <vt:lpstr>需求背景</vt:lpstr>
      <vt:lpstr>需求背景</vt:lpstr>
      <vt:lpstr>设计要点</vt:lpstr>
      <vt:lpstr>实现方法——严谨的数据描述语言 </vt:lpstr>
      <vt:lpstr>实现方法——严谨的数据描述语言 </vt:lpstr>
      <vt:lpstr>实现方法——严谨的数据描述语言 </vt:lpstr>
      <vt:lpstr>实现方法——严谨的数据描述语言 </vt:lpstr>
      <vt:lpstr>实现方法——严谨的数据描述语言 </vt:lpstr>
      <vt:lpstr>实现方法——严谨的数据描述语言 </vt:lpstr>
      <vt:lpstr>实现方法——严谨的数据描述语言 </vt:lpstr>
      <vt:lpstr>实现方法——高可移植性的编译器</vt:lpstr>
      <vt:lpstr>实现方法——丰富的语言支持</vt:lpstr>
      <vt:lpstr>实现方法——丰富的数据格式支持 TLibC/Excel</vt:lpstr>
      <vt:lpstr>实现方法——丰富的数据格式支持 TLibC/MySQL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TData</dc:title>
  <dc:creator>randyliu</dc:creator>
  <cp:lastModifiedBy>randyliu</cp:lastModifiedBy>
  <cp:revision>94</cp:revision>
  <dcterms:created xsi:type="dcterms:W3CDTF">2014-04-08T08:41:32Z</dcterms:created>
  <dcterms:modified xsi:type="dcterms:W3CDTF">2014-04-09T06:56:25Z</dcterms:modified>
</cp:coreProperties>
</file>