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8288000" cy="10287000"/>
  <p:notesSz cx="6858000" cy="9144000"/>
  <p:embeddedFontLst>
    <p:embeddedFont>
      <p:font typeface="Gill Sans MT" panose="020B0502020104020203" pitchFamily="34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</p:embeddedFont>
    <p:embeddedFont>
      <p:font typeface="Poppins Bold" panose="00000800000000000000" charset="0"/>
      <p:regular r:id="rId13"/>
      <p:bold r:id="rId14"/>
    </p:embeddedFont>
    <p:embeddedFont>
      <p:font typeface="Poppins Light" panose="00000400000000000000" pitchFamily="2" charset="0"/>
      <p:regular r:id="rId15"/>
    </p:embeddedFont>
    <p:embeddedFont>
      <p:font typeface="Poppins Medium" panose="00000600000000000000" pitchFamily="2" charset="0"/>
      <p:regular r:id="rId16"/>
    </p:embeddedFont>
    <p:embeddedFont>
      <p:font typeface="Poppins Semi-Bold" panose="020B0604020202020204" charset="0"/>
      <p:regular r:id="rId17"/>
      <p:bold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5FE"/>
    <a:srgbClr val="412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3" autoAdjust="0"/>
  </p:normalViewPr>
  <p:slideViewPr>
    <p:cSldViewPr>
      <p:cViewPr varScale="1">
        <p:scale>
          <a:sx n="52" d="100"/>
          <a:sy n="52" d="100"/>
        </p:scale>
        <p:origin x="57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791" y="6528816"/>
            <a:ext cx="10202418" cy="185984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2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79668" y="1405890"/>
            <a:ext cx="1947912" cy="7475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6705" y="1405890"/>
            <a:ext cx="9297734" cy="7475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5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2791" y="6528698"/>
            <a:ext cx="10202418" cy="1897623"/>
          </a:xfrm>
        </p:spPr>
        <p:txBody>
          <a:bodyPr anchor="t" anchorCtr="1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2868" y="3957066"/>
            <a:ext cx="6407657" cy="4652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7473" y="3957066"/>
            <a:ext cx="6405371" cy="4652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15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/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154" y="4714875"/>
            <a:ext cx="6405372" cy="3895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07474" y="4714875"/>
            <a:ext cx="6380226" cy="389516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0747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/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1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008" y="3365743"/>
            <a:ext cx="6729984" cy="171224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4120" y="1207008"/>
            <a:ext cx="7223760" cy="7872984"/>
          </a:xfrm>
        </p:spPr>
        <p:txBody>
          <a:bodyPr>
            <a:normAutofit/>
          </a:bodyPr>
          <a:lstStyle>
            <a:lvl1pPr>
              <a:defRPr sz="285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7"/>
            <a:ext cx="5692140" cy="329105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751255" cy="48006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91439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785" y="3365742"/>
            <a:ext cx="6742497" cy="170196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3999" y="0"/>
            <a:ext cx="9153146" cy="10287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8"/>
            <a:ext cx="5692140" cy="329105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2785" y="9354312"/>
            <a:ext cx="7655594" cy="48006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9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6704" y="1447038"/>
            <a:ext cx="11594592" cy="178308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6704" y="3957067"/>
            <a:ext cx="11594592" cy="46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2144" y="9358224"/>
            <a:ext cx="4130619" cy="485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1" y="9354312"/>
            <a:ext cx="8851784" cy="4800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38383" y="9326880"/>
            <a:ext cx="548640" cy="54864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650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4200" kern="1200" cap="all" spc="3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287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7145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96929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47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602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24163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11729743" y="4532546"/>
            <a:ext cx="7307079" cy="9451509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07507" y="2541498"/>
            <a:ext cx="14168570" cy="4890634"/>
            <a:chOff x="0" y="0"/>
            <a:chExt cx="3731640" cy="12880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31640" cy="1288068"/>
            </a:xfrm>
            <a:custGeom>
              <a:avLst/>
              <a:gdLst/>
              <a:ahLst/>
              <a:cxnLst/>
              <a:rect l="l" t="t" r="r" b="b"/>
              <a:pathLst>
                <a:path w="3731640" h="1288068">
                  <a:moveTo>
                    <a:pt x="26774" y="0"/>
                  </a:moveTo>
                  <a:lnTo>
                    <a:pt x="3704866" y="0"/>
                  </a:lnTo>
                  <a:cubicBezTo>
                    <a:pt x="3719653" y="0"/>
                    <a:pt x="3731640" y="11987"/>
                    <a:pt x="3731640" y="26774"/>
                  </a:cubicBezTo>
                  <a:lnTo>
                    <a:pt x="3731640" y="1261294"/>
                  </a:lnTo>
                  <a:cubicBezTo>
                    <a:pt x="3731640" y="1276081"/>
                    <a:pt x="3719653" y="1288068"/>
                    <a:pt x="3704866" y="1288068"/>
                  </a:cubicBezTo>
                  <a:lnTo>
                    <a:pt x="26774" y="1288068"/>
                  </a:lnTo>
                  <a:cubicBezTo>
                    <a:pt x="11987" y="1288068"/>
                    <a:pt x="0" y="1276081"/>
                    <a:pt x="0" y="1261294"/>
                  </a:cubicBezTo>
                  <a:lnTo>
                    <a:pt x="0" y="26774"/>
                  </a:lnTo>
                  <a:cubicBezTo>
                    <a:pt x="0" y="11987"/>
                    <a:pt x="11987" y="0"/>
                    <a:pt x="2677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731640" cy="1326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-519040" y="1360257"/>
            <a:ext cx="5069887" cy="10031643"/>
            <a:chOff x="0" y="0"/>
            <a:chExt cx="2620010" cy="5184140"/>
          </a:xfrm>
        </p:grpSpPr>
        <p:sp>
          <p:nvSpPr>
            <p:cNvPr id="12" name="Freeform 1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916711" y="7009903"/>
            <a:ext cx="9065982" cy="1167429"/>
            <a:chOff x="0" y="0"/>
            <a:chExt cx="2387748" cy="30747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87748" cy="307471"/>
            </a:xfrm>
            <a:custGeom>
              <a:avLst/>
              <a:gdLst/>
              <a:ahLst/>
              <a:cxnLst/>
              <a:rect l="l" t="t" r="r" b="b"/>
              <a:pathLst>
                <a:path w="2387748" h="307471">
                  <a:moveTo>
                    <a:pt x="85395" y="0"/>
                  </a:moveTo>
                  <a:lnTo>
                    <a:pt x="2302353" y="0"/>
                  </a:lnTo>
                  <a:cubicBezTo>
                    <a:pt x="2349516" y="0"/>
                    <a:pt x="2387748" y="38233"/>
                    <a:pt x="2387748" y="85395"/>
                  </a:cubicBezTo>
                  <a:lnTo>
                    <a:pt x="2387748" y="222076"/>
                  </a:lnTo>
                  <a:cubicBezTo>
                    <a:pt x="2387748" y="269238"/>
                    <a:pt x="2349516" y="307471"/>
                    <a:pt x="2302353" y="307471"/>
                  </a:cubicBezTo>
                  <a:lnTo>
                    <a:pt x="85395" y="307471"/>
                  </a:lnTo>
                  <a:cubicBezTo>
                    <a:pt x="38233" y="307471"/>
                    <a:pt x="0" y="269238"/>
                    <a:pt x="0" y="222076"/>
                  </a:cubicBezTo>
                  <a:lnTo>
                    <a:pt x="0" y="85395"/>
                  </a:lnTo>
                  <a:cubicBezTo>
                    <a:pt x="0" y="38233"/>
                    <a:pt x="38233" y="0"/>
                    <a:pt x="85395" y="0"/>
                  </a:cubicBezTo>
                  <a:close/>
                </a:path>
              </a:pathLst>
            </a:custGeom>
            <a:solidFill>
              <a:srgbClr val="F7B8D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387748" cy="345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028700" y="3417657"/>
            <a:ext cx="1688539" cy="1688539"/>
          </a:xfrm>
          <a:custGeom>
            <a:avLst/>
            <a:gdLst/>
            <a:ahLst/>
            <a:cxnLst/>
            <a:rect l="l" t="t" r="r" b="b"/>
            <a:pathLst>
              <a:path w="1688539" h="1688539">
                <a:moveTo>
                  <a:pt x="0" y="0"/>
                </a:moveTo>
                <a:lnTo>
                  <a:pt x="1688539" y="0"/>
                </a:lnTo>
                <a:lnTo>
                  <a:pt x="1688539" y="1688539"/>
                </a:lnTo>
                <a:lnTo>
                  <a:pt x="0" y="16885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5410942" y="7301518"/>
            <a:ext cx="8077521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5"/>
              </a:lnSpc>
              <a:spcBef>
                <a:spcPct val="0"/>
              </a:spcBef>
            </a:pPr>
            <a:r>
              <a:rPr lang="en-US" sz="2975" spc="196" dirty="0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BY GROUP 18: CODE DUNGEON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525540" y="3416034"/>
            <a:ext cx="11057710" cy="1823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82"/>
              </a:lnSpc>
            </a:pPr>
            <a:r>
              <a:rPr lang="en-US" sz="12319" dirty="0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Pairfect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86149" y="5511548"/>
            <a:ext cx="2859511" cy="449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8"/>
              </a:lnSpc>
            </a:pPr>
            <a:r>
              <a:rPr lang="en-US" sz="3185" dirty="0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 Pairfect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525540" y="5119216"/>
            <a:ext cx="9051235" cy="1408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36"/>
              </a:lnSpc>
            </a:pPr>
            <a:r>
              <a:rPr lang="en-US" sz="9379">
                <a:solidFill>
                  <a:srgbClr val="646363"/>
                </a:solidFill>
                <a:latin typeface="Poppins"/>
                <a:ea typeface="Poppins"/>
                <a:cs typeface="Poppins"/>
                <a:sym typeface="Poppins"/>
              </a:rPr>
              <a:t>Matching App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12602" y="5986397"/>
            <a:ext cx="1806604" cy="27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3"/>
              </a:lnSpc>
            </a:pPr>
            <a:r>
              <a:rPr lang="en-US" sz="1872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Matching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F3EF2A-94C9-557D-67A0-5C31BF158A42}"/>
              </a:ext>
            </a:extLst>
          </p:cNvPr>
          <p:cNvSpPr txBox="1"/>
          <p:nvPr/>
        </p:nvSpPr>
        <p:spPr>
          <a:xfrm>
            <a:off x="4556564" y="8432619"/>
            <a:ext cx="13350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Serena </a:t>
            </a:r>
            <a:r>
              <a:rPr lang="en-US" sz="4000" dirty="0" err="1">
                <a:solidFill>
                  <a:srgbClr val="FF0000"/>
                </a:solidFill>
              </a:rPr>
              <a:t>Wu&amp;Zoe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Luo&amp;Sophie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Hou&amp;Clara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 err="1">
                <a:solidFill>
                  <a:srgbClr val="FF0000"/>
                </a:solidFill>
              </a:rPr>
              <a:t>Zhang&amp;Guiping</a:t>
            </a:r>
            <a:r>
              <a:rPr lang="en-US" sz="4000" dirty="0">
                <a:solidFill>
                  <a:srgbClr val="FF0000"/>
                </a:solidFill>
              </a:rPr>
              <a:t> Zhao</a:t>
            </a:r>
          </a:p>
        </p:txBody>
      </p:sp>
      <p:pic>
        <p:nvPicPr>
          <p:cNvPr id="31" name="Picture 6" descr="RULE OF THUMB - If you use the Rotman logo for promotional or merchandising purposes,">
            <a:extLst>
              <a:ext uri="{FF2B5EF4-FFF2-40B4-BE49-F238E27FC236}">
                <a16:creationId xmlns:a16="http://schemas.microsoft.com/office/drawing/2014/main" id="{F052B04D-A8B4-7064-ABC6-21F85056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3" y="6438900"/>
            <a:ext cx="38100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66A992A-295D-791A-D04C-4C214BAE02D1}"/>
              </a:ext>
            </a:extLst>
          </p:cNvPr>
          <p:cNvSpPr txBox="1"/>
          <p:nvPr/>
        </p:nvSpPr>
        <p:spPr>
          <a:xfrm>
            <a:off x="1676624" y="6334559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196" dirty="0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 X</a:t>
            </a:r>
            <a:endParaRPr lang="en-CA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2272120" y="-4344859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82322" y="3489281"/>
            <a:ext cx="12687804" cy="9451509"/>
            <a:chOff x="0" y="0"/>
            <a:chExt cx="1155115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5115" cy="860478"/>
            </a:xfrm>
            <a:custGeom>
              <a:avLst/>
              <a:gdLst/>
              <a:ahLst/>
              <a:cxnLst/>
              <a:rect l="l" t="t" r="r" b="b"/>
              <a:pathLst>
                <a:path w="1155115" h="860478">
                  <a:moveTo>
                    <a:pt x="41493" y="0"/>
                  </a:moveTo>
                  <a:lnTo>
                    <a:pt x="1113622" y="0"/>
                  </a:lnTo>
                  <a:cubicBezTo>
                    <a:pt x="1124626" y="0"/>
                    <a:pt x="1135180" y="4372"/>
                    <a:pt x="1142962" y="12153"/>
                  </a:cubicBezTo>
                  <a:cubicBezTo>
                    <a:pt x="1150743" y="19934"/>
                    <a:pt x="1155115" y="30488"/>
                    <a:pt x="1155115" y="41493"/>
                  </a:cubicBezTo>
                  <a:lnTo>
                    <a:pt x="1155115" y="818985"/>
                  </a:lnTo>
                  <a:cubicBezTo>
                    <a:pt x="1155115" y="841901"/>
                    <a:pt x="1136538" y="860478"/>
                    <a:pt x="1113622" y="860478"/>
                  </a:cubicBezTo>
                  <a:lnTo>
                    <a:pt x="41493" y="860478"/>
                  </a:lnTo>
                  <a:cubicBezTo>
                    <a:pt x="18577" y="860478"/>
                    <a:pt x="0" y="841901"/>
                    <a:pt x="0" y="818985"/>
                  </a:cubicBezTo>
                  <a:lnTo>
                    <a:pt x="0" y="41493"/>
                  </a:lnTo>
                  <a:cubicBezTo>
                    <a:pt x="0" y="30488"/>
                    <a:pt x="4372" y="19934"/>
                    <a:pt x="12153" y="12153"/>
                  </a:cubicBezTo>
                  <a:cubicBezTo>
                    <a:pt x="19934" y="4372"/>
                    <a:pt x="30488" y="0"/>
                    <a:pt x="41493" y="0"/>
                  </a:cubicBezTo>
                  <a:close/>
                </a:path>
              </a:pathLst>
            </a:custGeom>
            <a:solidFill>
              <a:srgbClr val="8981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55115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649490" y="4250465"/>
            <a:ext cx="639485" cy="63948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649490" y="5005863"/>
            <a:ext cx="3517301" cy="339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0"/>
              </a:lnSpc>
            </a:pPr>
            <a:r>
              <a:rPr lang="en-US" sz="2500" dirty="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Database Description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8015" y="4991912"/>
            <a:ext cx="6252420" cy="365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00"/>
              </a:lnSpc>
            </a:pPr>
            <a:r>
              <a:rPr lang="en-US" sz="250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Object-Orientated Programming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851822" y="4322929"/>
            <a:ext cx="363188" cy="476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5"/>
              </a:lnSpc>
            </a:pPr>
            <a:r>
              <a:rPr lang="en-US" sz="3293" spc="-125" dirty="0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298015" y="4250465"/>
            <a:ext cx="639485" cy="63948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500347" y="4322929"/>
            <a:ext cx="363188" cy="476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5"/>
              </a:lnSpc>
            </a:pPr>
            <a:r>
              <a:rPr lang="en-US" sz="3293" spc="-125" dirty="0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49490" y="5426497"/>
            <a:ext cx="4172275" cy="578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222"/>
              </a:lnSpc>
              <a:buFont typeface="Arial"/>
              <a:buChar char="•"/>
            </a:pPr>
            <a:r>
              <a:rPr lang="en-US" sz="1899" dirty="0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Flat Structure</a:t>
            </a:r>
          </a:p>
          <a:p>
            <a:pPr marL="410208" lvl="1" indent="-205104" algn="l">
              <a:lnSpc>
                <a:spcPts val="2222"/>
              </a:lnSpc>
              <a:buFont typeface="Arial"/>
              <a:buChar char="•"/>
            </a:pPr>
            <a:r>
              <a:rPr lang="en-US" sz="1899" dirty="0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Databased system: SQLite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72101" y="2203678"/>
            <a:ext cx="11129327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Apps Implementation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58540" y="3192174"/>
            <a:ext cx="58133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Details</a:t>
            </a:r>
          </a:p>
        </p:txBody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882140" y="4799434"/>
            <a:ext cx="3806341" cy="7531500"/>
            <a:chOff x="0" y="0"/>
            <a:chExt cx="2620010" cy="5184140"/>
          </a:xfrm>
        </p:grpSpPr>
        <p:sp>
          <p:nvSpPr>
            <p:cNvPr id="27" name="Freeform 2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2711887" y="8711643"/>
            <a:ext cx="2146847" cy="354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9"/>
              </a:lnSpc>
            </a:pPr>
            <a:r>
              <a:rPr lang="en-US" sz="2391" dirty="0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Pairfect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107135" y="9056248"/>
            <a:ext cx="1356352" cy="21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4"/>
              </a:lnSpc>
            </a:pPr>
            <a:r>
              <a:rPr lang="en-US" sz="1405">
                <a:solidFill>
                  <a:srgbClr val="646363"/>
                </a:solidFill>
                <a:latin typeface="Poppins"/>
                <a:ea typeface="Poppins"/>
                <a:cs typeface="Poppins"/>
                <a:sym typeface="Poppins"/>
              </a:rPr>
              <a:t>Matching App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dirty="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Pairfect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900893" y="1332894"/>
            <a:ext cx="1219493" cy="178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Matching App</a:t>
            </a:r>
          </a:p>
        </p:txBody>
      </p:sp>
      <p:sp>
        <p:nvSpPr>
          <p:cNvPr id="40" name="Freeform 40"/>
          <p:cNvSpPr/>
          <p:nvPr/>
        </p:nvSpPr>
        <p:spPr>
          <a:xfrm>
            <a:off x="992741" y="873956"/>
            <a:ext cx="724048" cy="724048"/>
          </a:xfrm>
          <a:custGeom>
            <a:avLst/>
            <a:gdLst/>
            <a:ahLst/>
            <a:cxnLst/>
            <a:rect l="l" t="t" r="r" b="b"/>
            <a:pathLst>
              <a:path w="724048" h="724048">
                <a:moveTo>
                  <a:pt x="0" y="0"/>
                </a:moveTo>
                <a:lnTo>
                  <a:pt x="724048" y="0"/>
                </a:lnTo>
                <a:lnTo>
                  <a:pt x="724048" y="724048"/>
                </a:lnTo>
                <a:lnTo>
                  <a:pt x="0" y="724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TextBox 41"/>
          <p:cNvSpPr txBox="1"/>
          <p:nvPr/>
        </p:nvSpPr>
        <p:spPr>
          <a:xfrm>
            <a:off x="12298015" y="5426497"/>
            <a:ext cx="5740853" cy="2823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2"/>
              </a:lnSpc>
            </a:pPr>
            <a:r>
              <a:rPr lang="en-US" sz="1899" dirty="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Identity:</a:t>
            </a:r>
          </a:p>
          <a:p>
            <a:pPr marL="410208" lvl="1" indent="-205104" algn="l">
              <a:lnSpc>
                <a:spcPts val="2222"/>
              </a:lnSpc>
              <a:buFont typeface="Arial"/>
              <a:buChar char="•"/>
            </a:pPr>
            <a:r>
              <a:rPr lang="en-US" sz="1899" dirty="0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Each user is uniquely identified by a user ID</a:t>
            </a:r>
          </a:p>
          <a:p>
            <a:pPr algn="l">
              <a:lnSpc>
                <a:spcPts val="2222"/>
              </a:lnSpc>
            </a:pPr>
            <a:endParaRPr lang="en-US" sz="1899" dirty="0">
              <a:solidFill>
                <a:srgbClr val="2B2A2A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algn="l">
              <a:lnSpc>
                <a:spcPts val="2222"/>
              </a:lnSpc>
            </a:pPr>
            <a:r>
              <a:rPr lang="en-US" sz="1899" dirty="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Attributes </a:t>
            </a:r>
          </a:p>
          <a:p>
            <a:pPr marL="410208" lvl="1" indent="-205104" algn="l">
              <a:lnSpc>
                <a:spcPts val="2222"/>
              </a:lnSpc>
              <a:buFont typeface="Arial"/>
              <a:buChar char="•"/>
            </a:pPr>
            <a:r>
              <a:rPr lang="en-US" sz="1899" dirty="0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Gender, ages, location, interest</a:t>
            </a:r>
          </a:p>
          <a:p>
            <a:pPr algn="l">
              <a:lnSpc>
                <a:spcPts val="2222"/>
              </a:lnSpc>
            </a:pPr>
            <a:endParaRPr lang="en-US" sz="1899" dirty="0">
              <a:solidFill>
                <a:srgbClr val="2B2A2A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algn="l">
              <a:lnSpc>
                <a:spcPts val="2222"/>
              </a:lnSpc>
            </a:pPr>
            <a:r>
              <a:rPr lang="en-US" sz="1899" dirty="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Behavior: Like &amp; Dislike</a:t>
            </a:r>
          </a:p>
          <a:p>
            <a:pPr marL="410208" lvl="1" indent="-205104" algn="l">
              <a:lnSpc>
                <a:spcPts val="2222"/>
              </a:lnSpc>
              <a:buFont typeface="Arial"/>
              <a:buChar char="•"/>
            </a:pPr>
            <a:r>
              <a:rPr lang="en-US" sz="1899" dirty="0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Records the matches between users, including a match score calculated by the matching algorithm</a:t>
            </a:r>
          </a:p>
        </p:txBody>
      </p:sp>
      <p:sp>
        <p:nvSpPr>
          <p:cNvPr id="42" name="Freeform 42"/>
          <p:cNvSpPr/>
          <p:nvPr/>
        </p:nvSpPr>
        <p:spPr>
          <a:xfrm>
            <a:off x="3063732" y="6690243"/>
            <a:ext cx="1401488" cy="1401488"/>
          </a:xfrm>
          <a:custGeom>
            <a:avLst/>
            <a:gdLst/>
            <a:ahLst/>
            <a:cxnLst/>
            <a:rect l="l" t="t" r="r" b="b"/>
            <a:pathLst>
              <a:path w="1401488" h="1401488">
                <a:moveTo>
                  <a:pt x="0" y="0"/>
                </a:moveTo>
                <a:lnTo>
                  <a:pt x="1401488" y="0"/>
                </a:lnTo>
                <a:lnTo>
                  <a:pt x="1401488" y="1401488"/>
                </a:lnTo>
                <a:lnTo>
                  <a:pt x="0" y="1401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423CBA85-386E-9E06-040D-E454AFEE1E12}"/>
              </a:ext>
            </a:extLst>
          </p:cNvPr>
          <p:cNvSpPr txBox="1"/>
          <p:nvPr/>
        </p:nvSpPr>
        <p:spPr>
          <a:xfrm>
            <a:off x="7798097" y="8341969"/>
            <a:ext cx="519582" cy="48960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00"/>
              </a:lnSpc>
            </a:pPr>
            <a:endParaRPr/>
          </a:p>
        </p:txBody>
      </p:sp>
      <p:grpSp>
        <p:nvGrpSpPr>
          <p:cNvPr id="43" name="Group 15">
            <a:extLst>
              <a:ext uri="{FF2B5EF4-FFF2-40B4-BE49-F238E27FC236}">
                <a16:creationId xmlns:a16="http://schemas.microsoft.com/office/drawing/2014/main" id="{C19B571C-5BEC-E7DD-DA9C-4CFB6C8E369D}"/>
              </a:ext>
            </a:extLst>
          </p:cNvPr>
          <p:cNvGrpSpPr/>
          <p:nvPr/>
        </p:nvGrpSpPr>
        <p:grpSpPr>
          <a:xfrm>
            <a:off x="7716055" y="7850626"/>
            <a:ext cx="736303" cy="700168"/>
            <a:chOff x="76200" y="-14760"/>
            <a:chExt cx="935857" cy="889930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B523A74B-868D-90B3-9541-8809A114E6EE}"/>
                </a:ext>
              </a:extLst>
            </p:cNvPr>
            <p:cNvSpPr/>
            <p:nvPr/>
          </p:nvSpPr>
          <p:spPr>
            <a:xfrm>
              <a:off x="144486" y="-14760"/>
              <a:ext cx="867571" cy="88993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  <p:txBody>
            <a:bodyPr/>
            <a:lstStyle/>
            <a:p>
              <a:pPr algn="ctr"/>
              <a:r>
                <a:rPr lang="en-US" sz="3290" dirty="0"/>
                <a:t>3</a:t>
              </a:r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CD7CF64F-F6EC-771F-68BD-453A0B36BFCC}"/>
                </a:ext>
              </a:extLst>
            </p:cNvPr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F659BF8-F572-3E59-DC8A-E23DEE0EEEDD}"/>
              </a:ext>
            </a:extLst>
          </p:cNvPr>
          <p:cNvSpPr txBox="1"/>
          <p:nvPr/>
        </p:nvSpPr>
        <p:spPr>
          <a:xfrm>
            <a:off x="7787464" y="8605032"/>
            <a:ext cx="11408734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3425"/>
              </a:lnSpc>
            </a:pPr>
            <a:r>
              <a:rPr lang="en-US" sz="2500" spc="-125" dirty="0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IDE &amp; Version Control</a:t>
            </a:r>
          </a:p>
        </p:txBody>
      </p:sp>
      <p:sp>
        <p:nvSpPr>
          <p:cNvPr id="51" name="TextBox 23">
            <a:extLst>
              <a:ext uri="{FF2B5EF4-FFF2-40B4-BE49-F238E27FC236}">
                <a16:creationId xmlns:a16="http://schemas.microsoft.com/office/drawing/2014/main" id="{A850380C-A43E-251C-1392-EF552F023E73}"/>
              </a:ext>
            </a:extLst>
          </p:cNvPr>
          <p:cNvSpPr txBox="1"/>
          <p:nvPr/>
        </p:nvSpPr>
        <p:spPr>
          <a:xfrm>
            <a:off x="7701131" y="9079746"/>
            <a:ext cx="4172275" cy="578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222"/>
              </a:lnSpc>
              <a:buFont typeface="Arial"/>
              <a:buChar char="•"/>
            </a:pPr>
            <a:r>
              <a:rPr lang="en-US" sz="1899" dirty="0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Visual Studio Code</a:t>
            </a:r>
          </a:p>
          <a:p>
            <a:pPr marL="410208" lvl="1" indent="-205104" algn="l">
              <a:lnSpc>
                <a:spcPts val="2222"/>
              </a:lnSpc>
              <a:buFont typeface="Arial"/>
              <a:buChar char="•"/>
            </a:pPr>
            <a:r>
              <a:rPr lang="en-US" sz="1899" dirty="0" err="1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Github</a:t>
            </a:r>
            <a:endParaRPr lang="en-US" sz="1899" dirty="0">
              <a:solidFill>
                <a:srgbClr val="2B2A2A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030" name="Picture 6" descr="RULE OF THUMB - If you use the Rotman logo for promotional or merchandising purposes,">
            <a:extLst>
              <a:ext uri="{FF2B5EF4-FFF2-40B4-BE49-F238E27FC236}">
                <a16:creationId xmlns:a16="http://schemas.microsoft.com/office/drawing/2014/main" id="{3F39EE73-0067-131C-8DFC-435064145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01" y="567797"/>
            <a:ext cx="38100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1206" y="1658593"/>
            <a:ext cx="6438580" cy="184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5"/>
              </a:lnSpc>
            </a:pPr>
            <a:r>
              <a:rPr lang="en-US" sz="65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Matching</a:t>
            </a:r>
          </a:p>
          <a:p>
            <a:pPr algn="l">
              <a:lnSpc>
                <a:spcPts val="6955"/>
              </a:lnSpc>
            </a:pPr>
            <a:r>
              <a:rPr lang="en-US" sz="65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00893" y="617751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dirty="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Pairfect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0893" y="954238"/>
            <a:ext cx="1219493" cy="178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Matching App</a:t>
            </a:r>
          </a:p>
        </p:txBody>
      </p:sp>
      <p:sp>
        <p:nvSpPr>
          <p:cNvPr id="5" name="Freeform 5"/>
          <p:cNvSpPr/>
          <p:nvPr/>
        </p:nvSpPr>
        <p:spPr>
          <a:xfrm>
            <a:off x="992741" y="495300"/>
            <a:ext cx="724048" cy="724048"/>
          </a:xfrm>
          <a:custGeom>
            <a:avLst/>
            <a:gdLst/>
            <a:ahLst/>
            <a:cxnLst/>
            <a:rect l="l" t="t" r="r" b="b"/>
            <a:pathLst>
              <a:path w="724048" h="724048">
                <a:moveTo>
                  <a:pt x="0" y="0"/>
                </a:moveTo>
                <a:lnTo>
                  <a:pt x="724048" y="0"/>
                </a:lnTo>
                <a:lnTo>
                  <a:pt x="724048" y="724048"/>
                </a:lnTo>
                <a:lnTo>
                  <a:pt x="0" y="724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1062028" y="207561"/>
            <a:ext cx="2818077" cy="1209825"/>
            <a:chOff x="0" y="0"/>
            <a:chExt cx="812800" cy="3489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348942"/>
            </a:xfrm>
            <a:custGeom>
              <a:avLst/>
              <a:gdLst/>
              <a:ahLst/>
              <a:cxnLst/>
              <a:rect l="l" t="t" r="r" b="b"/>
              <a:pathLst>
                <a:path w="812800" h="348942">
                  <a:moveTo>
                    <a:pt x="406400" y="0"/>
                  </a:moveTo>
                  <a:cubicBezTo>
                    <a:pt x="181951" y="0"/>
                    <a:pt x="0" y="78113"/>
                    <a:pt x="0" y="174471"/>
                  </a:cubicBezTo>
                  <a:cubicBezTo>
                    <a:pt x="0" y="270829"/>
                    <a:pt x="181951" y="348942"/>
                    <a:pt x="406400" y="348942"/>
                  </a:cubicBezTo>
                  <a:cubicBezTo>
                    <a:pt x="630849" y="348942"/>
                    <a:pt x="812800" y="270829"/>
                    <a:pt x="812800" y="174471"/>
                  </a:cubicBezTo>
                  <a:cubicBezTo>
                    <a:pt x="812800" y="78113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C1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2238"/>
              <a:ext cx="660400" cy="273990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marL="0" lvl="0" indent="0" algn="ctr">
                <a:lnSpc>
                  <a:spcPts val="26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2B2A2A"/>
                  </a:solidFill>
                  <a:latin typeface="Poppins"/>
                  <a:ea typeface="Poppins"/>
                  <a:cs typeface="Poppins"/>
                  <a:sym typeface="Poppins"/>
                </a:rPr>
                <a:t>Home Page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319786" y="1633612"/>
            <a:ext cx="3200400" cy="755370"/>
            <a:chOff x="0" y="0"/>
            <a:chExt cx="2429326" cy="57337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29326" cy="573378"/>
            </a:xfrm>
            <a:custGeom>
              <a:avLst/>
              <a:gdLst/>
              <a:ahLst/>
              <a:cxnLst/>
              <a:rect l="l" t="t" r="r" b="b"/>
              <a:pathLst>
                <a:path w="2429326" h="573378">
                  <a:moveTo>
                    <a:pt x="0" y="0"/>
                  </a:moveTo>
                  <a:lnTo>
                    <a:pt x="2429326" y="0"/>
                  </a:lnTo>
                  <a:lnTo>
                    <a:pt x="2429326" y="573378"/>
                  </a:lnTo>
                  <a:lnTo>
                    <a:pt x="0" y="573378"/>
                  </a:lnTo>
                  <a:close/>
                </a:path>
              </a:pathLst>
            </a:custGeom>
            <a:solidFill>
              <a:srgbClr val="FFFAB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429326" cy="592428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algn="ctr">
                <a:lnSpc>
                  <a:spcPts val="227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Login In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870866" y="1633612"/>
            <a:ext cx="3200400" cy="755370"/>
            <a:chOff x="0" y="0"/>
            <a:chExt cx="2429326" cy="57337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429326" cy="573378"/>
            </a:xfrm>
            <a:custGeom>
              <a:avLst/>
              <a:gdLst/>
              <a:ahLst/>
              <a:cxnLst/>
              <a:rect l="l" t="t" r="r" b="b"/>
              <a:pathLst>
                <a:path w="2429326" h="573378">
                  <a:moveTo>
                    <a:pt x="0" y="0"/>
                  </a:moveTo>
                  <a:lnTo>
                    <a:pt x="2429326" y="0"/>
                  </a:lnTo>
                  <a:lnTo>
                    <a:pt x="2429326" y="573378"/>
                  </a:lnTo>
                  <a:lnTo>
                    <a:pt x="0" y="573378"/>
                  </a:lnTo>
                  <a:close/>
                </a:path>
              </a:pathLst>
            </a:custGeom>
            <a:solidFill>
              <a:srgbClr val="FFFAB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2429326" cy="592428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marL="0" lvl="0" indent="0" algn="ctr">
                <a:lnSpc>
                  <a:spcPts val="227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Sign Up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423691" y="1633612"/>
            <a:ext cx="3200400" cy="755370"/>
            <a:chOff x="0" y="0"/>
            <a:chExt cx="2429326" cy="57337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29326" cy="573378"/>
            </a:xfrm>
            <a:custGeom>
              <a:avLst/>
              <a:gdLst/>
              <a:ahLst/>
              <a:cxnLst/>
              <a:rect l="l" t="t" r="r" b="b"/>
              <a:pathLst>
                <a:path w="2429326" h="573378">
                  <a:moveTo>
                    <a:pt x="0" y="0"/>
                  </a:moveTo>
                  <a:lnTo>
                    <a:pt x="2429326" y="0"/>
                  </a:lnTo>
                  <a:lnTo>
                    <a:pt x="2429326" y="573378"/>
                  </a:lnTo>
                  <a:lnTo>
                    <a:pt x="0" y="573378"/>
                  </a:lnTo>
                  <a:close/>
                </a:path>
              </a:pathLst>
            </a:custGeom>
            <a:solidFill>
              <a:srgbClr val="FFFAB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2429326" cy="592428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marL="0" lvl="0" indent="0" algn="ctr">
                <a:lnSpc>
                  <a:spcPts val="227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Exit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903796" y="2569501"/>
            <a:ext cx="3200400" cy="822850"/>
            <a:chOff x="0" y="0"/>
            <a:chExt cx="2429326" cy="624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29326" cy="624600"/>
            </a:xfrm>
            <a:custGeom>
              <a:avLst/>
              <a:gdLst/>
              <a:ahLst/>
              <a:cxnLst/>
              <a:rect l="l" t="t" r="r" b="b"/>
              <a:pathLst>
                <a:path w="2429326" h="624600">
                  <a:moveTo>
                    <a:pt x="0" y="0"/>
                  </a:moveTo>
                  <a:lnTo>
                    <a:pt x="2429326" y="0"/>
                  </a:lnTo>
                  <a:lnTo>
                    <a:pt x="2429326" y="624600"/>
                  </a:lnTo>
                  <a:lnTo>
                    <a:pt x="0" y="624600"/>
                  </a:lnTo>
                  <a:close/>
                </a:path>
              </a:pathLst>
            </a:custGeom>
            <a:solidFill>
              <a:srgbClr val="FF977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2429326" cy="643650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algn="ctr">
                <a:lnSpc>
                  <a:spcPts val="227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Main Menu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00096" y="3813783"/>
            <a:ext cx="3200400" cy="755370"/>
            <a:chOff x="0" y="0"/>
            <a:chExt cx="2429326" cy="57337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429326" cy="573378"/>
            </a:xfrm>
            <a:custGeom>
              <a:avLst/>
              <a:gdLst/>
              <a:ahLst/>
              <a:cxnLst/>
              <a:rect l="l" t="t" r="r" b="b"/>
              <a:pathLst>
                <a:path w="2429326" h="573378">
                  <a:moveTo>
                    <a:pt x="0" y="0"/>
                  </a:moveTo>
                  <a:lnTo>
                    <a:pt x="2429326" y="0"/>
                  </a:lnTo>
                  <a:lnTo>
                    <a:pt x="2429326" y="573378"/>
                  </a:lnTo>
                  <a:lnTo>
                    <a:pt x="0" y="573378"/>
                  </a:lnTo>
                  <a:close/>
                </a:path>
              </a:pathLst>
            </a:custGeom>
            <a:solidFill>
              <a:srgbClr val="CEEB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2429326" cy="592428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algn="ctr">
                <a:lnSpc>
                  <a:spcPts val="227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Edit Profile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4378097" y="3813783"/>
            <a:ext cx="3200400" cy="755370"/>
            <a:chOff x="0" y="0"/>
            <a:chExt cx="2429326" cy="57337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429326" cy="573378"/>
            </a:xfrm>
            <a:custGeom>
              <a:avLst/>
              <a:gdLst/>
              <a:ahLst/>
              <a:cxnLst/>
              <a:rect l="l" t="t" r="r" b="b"/>
              <a:pathLst>
                <a:path w="2429326" h="573378">
                  <a:moveTo>
                    <a:pt x="0" y="0"/>
                  </a:moveTo>
                  <a:lnTo>
                    <a:pt x="2429326" y="0"/>
                  </a:lnTo>
                  <a:lnTo>
                    <a:pt x="2429326" y="573378"/>
                  </a:lnTo>
                  <a:lnTo>
                    <a:pt x="0" y="573378"/>
                  </a:lnTo>
                  <a:close/>
                </a:path>
              </a:pathLst>
            </a:custGeom>
            <a:solidFill>
              <a:srgbClr val="CEEB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2429326" cy="592428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algn="ctr">
                <a:lnSpc>
                  <a:spcPts val="227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View All Profile 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670466" y="3813783"/>
            <a:ext cx="3200400" cy="755370"/>
            <a:chOff x="0" y="0"/>
            <a:chExt cx="2429326" cy="57337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429326" cy="573378"/>
            </a:xfrm>
            <a:custGeom>
              <a:avLst/>
              <a:gdLst/>
              <a:ahLst/>
              <a:cxnLst/>
              <a:rect l="l" t="t" r="r" b="b"/>
              <a:pathLst>
                <a:path w="2429326" h="573378">
                  <a:moveTo>
                    <a:pt x="0" y="0"/>
                  </a:moveTo>
                  <a:lnTo>
                    <a:pt x="2429326" y="0"/>
                  </a:lnTo>
                  <a:lnTo>
                    <a:pt x="2429326" y="573378"/>
                  </a:lnTo>
                  <a:lnTo>
                    <a:pt x="0" y="573378"/>
                  </a:lnTo>
                  <a:close/>
                </a:path>
              </a:pathLst>
            </a:custGeom>
            <a:solidFill>
              <a:srgbClr val="CEEB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2429326" cy="592428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algn="ctr">
                <a:lnSpc>
                  <a:spcPts val="227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Start Matching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1344845" y="3813783"/>
            <a:ext cx="3200400" cy="755370"/>
            <a:chOff x="0" y="0"/>
            <a:chExt cx="2429326" cy="57337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429326" cy="573378"/>
            </a:xfrm>
            <a:custGeom>
              <a:avLst/>
              <a:gdLst/>
              <a:ahLst/>
              <a:cxnLst/>
              <a:rect l="l" t="t" r="r" b="b"/>
              <a:pathLst>
                <a:path w="2429326" h="573378">
                  <a:moveTo>
                    <a:pt x="0" y="0"/>
                  </a:moveTo>
                  <a:lnTo>
                    <a:pt x="2429326" y="0"/>
                  </a:lnTo>
                  <a:lnTo>
                    <a:pt x="2429326" y="573378"/>
                  </a:lnTo>
                  <a:lnTo>
                    <a:pt x="0" y="573378"/>
                  </a:lnTo>
                  <a:close/>
                </a:path>
              </a:pathLst>
            </a:custGeom>
            <a:solidFill>
              <a:srgbClr val="CEEB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2429326" cy="592428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algn="ctr">
                <a:lnSpc>
                  <a:spcPts val="227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View Matches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809835" y="3813783"/>
            <a:ext cx="3200400" cy="755370"/>
            <a:chOff x="0" y="0"/>
            <a:chExt cx="2429326" cy="57337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429326" cy="573378"/>
            </a:xfrm>
            <a:custGeom>
              <a:avLst/>
              <a:gdLst/>
              <a:ahLst/>
              <a:cxnLst/>
              <a:rect l="l" t="t" r="r" b="b"/>
              <a:pathLst>
                <a:path w="2429326" h="573378">
                  <a:moveTo>
                    <a:pt x="0" y="0"/>
                  </a:moveTo>
                  <a:lnTo>
                    <a:pt x="2429326" y="0"/>
                  </a:lnTo>
                  <a:lnTo>
                    <a:pt x="2429326" y="573378"/>
                  </a:lnTo>
                  <a:lnTo>
                    <a:pt x="0" y="573378"/>
                  </a:lnTo>
                  <a:close/>
                </a:path>
              </a:pathLst>
            </a:custGeom>
            <a:solidFill>
              <a:srgbClr val="CEEBC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19050"/>
              <a:ext cx="2429326" cy="592428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algn="ctr">
                <a:lnSpc>
                  <a:spcPts val="227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Log Out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834567" y="4838628"/>
            <a:ext cx="3711734" cy="1598314"/>
            <a:chOff x="0" y="0"/>
            <a:chExt cx="1052476" cy="453208"/>
          </a:xfrm>
        </p:grpSpPr>
        <p:sp>
          <p:nvSpPr>
            <p:cNvPr id="37" name="Freeform 37"/>
            <p:cNvSpPr/>
            <p:nvPr/>
          </p:nvSpPr>
          <p:spPr>
            <a:xfrm>
              <a:off x="41184" y="8951"/>
              <a:ext cx="970109" cy="435307"/>
            </a:xfrm>
            <a:custGeom>
              <a:avLst/>
              <a:gdLst/>
              <a:ahLst/>
              <a:cxnLst/>
              <a:rect l="l" t="t" r="r" b="b"/>
              <a:pathLst>
                <a:path w="970109" h="435307">
                  <a:moveTo>
                    <a:pt x="542526" y="15797"/>
                  </a:moveTo>
                  <a:lnTo>
                    <a:pt x="953820" y="192905"/>
                  </a:lnTo>
                  <a:cubicBezTo>
                    <a:pt x="963704" y="197161"/>
                    <a:pt x="970108" y="206891"/>
                    <a:pt x="970108" y="217653"/>
                  </a:cubicBezTo>
                  <a:cubicBezTo>
                    <a:pt x="970108" y="228415"/>
                    <a:pt x="963704" y="238145"/>
                    <a:pt x="953820" y="242401"/>
                  </a:cubicBezTo>
                  <a:lnTo>
                    <a:pt x="542526" y="419509"/>
                  </a:lnTo>
                  <a:cubicBezTo>
                    <a:pt x="505840" y="435306"/>
                    <a:pt x="464268" y="435306"/>
                    <a:pt x="427582" y="419509"/>
                  </a:cubicBezTo>
                  <a:lnTo>
                    <a:pt x="16288" y="242401"/>
                  </a:lnTo>
                  <a:cubicBezTo>
                    <a:pt x="6404" y="238145"/>
                    <a:pt x="0" y="228415"/>
                    <a:pt x="0" y="217653"/>
                  </a:cubicBezTo>
                  <a:cubicBezTo>
                    <a:pt x="0" y="206891"/>
                    <a:pt x="6404" y="197161"/>
                    <a:pt x="16288" y="192905"/>
                  </a:cubicBezTo>
                  <a:lnTo>
                    <a:pt x="427582" y="15797"/>
                  </a:lnTo>
                  <a:cubicBezTo>
                    <a:pt x="464268" y="0"/>
                    <a:pt x="505840" y="0"/>
                    <a:pt x="542526" y="15797"/>
                  </a:cubicBezTo>
                  <a:close/>
                </a:path>
              </a:pathLst>
            </a:custGeom>
            <a:solidFill>
              <a:srgbClr val="E3D0F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80894" y="58845"/>
              <a:ext cx="690687" cy="316468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algn="ctr">
                <a:lnSpc>
                  <a:spcPts val="2279"/>
                </a:lnSpc>
              </a:pPr>
              <a:r>
                <a:rPr lang="en-US" sz="18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Data Base Implementation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911704" y="5694812"/>
            <a:ext cx="4491011" cy="2789321"/>
            <a:chOff x="0" y="0"/>
            <a:chExt cx="4424225" cy="423310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4271825" cy="4233105"/>
            </a:xfrm>
            <a:custGeom>
              <a:avLst/>
              <a:gdLst/>
              <a:ahLst/>
              <a:cxnLst/>
              <a:rect l="l" t="t" r="r" b="b"/>
              <a:pathLst>
                <a:path w="4271825" h="4233105">
                  <a:moveTo>
                    <a:pt x="4271825" y="25400"/>
                  </a:moveTo>
                  <a:cubicBezTo>
                    <a:pt x="4271825" y="11372"/>
                    <a:pt x="4260458" y="0"/>
                    <a:pt x="4246425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4207705"/>
                  </a:lnTo>
                  <a:cubicBezTo>
                    <a:pt x="0" y="4221738"/>
                    <a:pt x="11372" y="4233105"/>
                    <a:pt x="25400" y="4233105"/>
                  </a:cubicBezTo>
                  <a:lnTo>
                    <a:pt x="4246425" y="4233105"/>
                  </a:lnTo>
                  <a:cubicBezTo>
                    <a:pt x="4260458" y="4233105"/>
                    <a:pt x="4271825" y="4221738"/>
                    <a:pt x="4271825" y="4207705"/>
                  </a:cubicBezTo>
                  <a:lnTo>
                    <a:pt x="4271825" y="254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52400" y="196850"/>
              <a:ext cx="4271825" cy="3910814"/>
            </a:xfrm>
            <a:prstGeom prst="rect">
              <a:avLst/>
            </a:prstGeom>
          </p:spPr>
          <p:txBody>
            <a:bodyPr lIns="127000" tIns="127000" rIns="127000" bIns="127000" rtlCol="0" anchor="t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Gender : Male or Female</a:t>
              </a:r>
            </a:p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Age: Age gap</a:t>
              </a:r>
            </a:p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Interest: Common interests</a:t>
              </a:r>
            </a:p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Location: Location consistency</a:t>
              </a:r>
            </a:p>
            <a:p>
              <a:pPr algn="ctr">
                <a:lnSpc>
                  <a:spcPts val="2799"/>
                </a:lnSpc>
              </a:pPr>
              <a:endParaRPr lang="en-US" sz="19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algn="ctr">
                <a:lnSpc>
                  <a:spcPts val="2799"/>
                </a:lnSpc>
              </a:pPr>
              <a:endParaRPr lang="en-US" sz="19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algn="ctr">
                <a:lnSpc>
                  <a:spcPts val="2799"/>
                </a:lnSpc>
              </a:pPr>
              <a:endParaRPr lang="en-US" sz="19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2" name="Freeform 42"/>
          <p:cNvSpPr/>
          <p:nvPr/>
        </p:nvSpPr>
        <p:spPr>
          <a:xfrm>
            <a:off x="16009754" y="5387533"/>
            <a:ext cx="322232" cy="433320"/>
          </a:xfrm>
          <a:custGeom>
            <a:avLst/>
            <a:gdLst/>
            <a:ahLst/>
            <a:cxnLst/>
            <a:rect l="l" t="t" r="r" b="b"/>
            <a:pathLst>
              <a:path w="322232" h="433320">
                <a:moveTo>
                  <a:pt x="0" y="0"/>
                </a:moveTo>
                <a:lnTo>
                  <a:pt x="322232" y="0"/>
                </a:lnTo>
                <a:lnTo>
                  <a:pt x="322232" y="433319"/>
                </a:lnTo>
                <a:lnTo>
                  <a:pt x="0" y="4333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3" name="Group 43"/>
          <p:cNvGrpSpPr/>
          <p:nvPr/>
        </p:nvGrpSpPr>
        <p:grpSpPr>
          <a:xfrm>
            <a:off x="10090233" y="6436941"/>
            <a:ext cx="3200400" cy="1222575"/>
            <a:chOff x="0" y="0"/>
            <a:chExt cx="812800" cy="31049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310495"/>
            </a:xfrm>
            <a:custGeom>
              <a:avLst/>
              <a:gdLst/>
              <a:ahLst/>
              <a:cxnLst/>
              <a:rect l="l" t="t" r="r" b="b"/>
              <a:pathLst>
                <a:path w="812800" h="310495">
                  <a:moveTo>
                    <a:pt x="406400" y="0"/>
                  </a:moveTo>
                  <a:cubicBezTo>
                    <a:pt x="181951" y="0"/>
                    <a:pt x="0" y="69507"/>
                    <a:pt x="0" y="155248"/>
                  </a:cubicBezTo>
                  <a:cubicBezTo>
                    <a:pt x="0" y="240989"/>
                    <a:pt x="181951" y="310495"/>
                    <a:pt x="406400" y="310495"/>
                  </a:cubicBezTo>
                  <a:cubicBezTo>
                    <a:pt x="630849" y="310495"/>
                    <a:pt x="812800" y="240989"/>
                    <a:pt x="812800" y="155248"/>
                  </a:cubicBezTo>
                  <a:cubicBezTo>
                    <a:pt x="812800" y="69507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B0E3F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10059"/>
              <a:ext cx="660400" cy="271327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algn="ctr">
                <a:lnSpc>
                  <a:spcPts val="2159"/>
                </a:lnSpc>
              </a:pPr>
              <a:r>
                <a:rPr lang="en-US" sz="17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Recommendation Based  on Similarity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0466609" y="7840492"/>
            <a:ext cx="2447648" cy="1325471"/>
            <a:chOff x="0" y="0"/>
            <a:chExt cx="812800" cy="440154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440154"/>
            </a:xfrm>
            <a:custGeom>
              <a:avLst/>
              <a:gdLst/>
              <a:ahLst/>
              <a:cxnLst/>
              <a:rect l="l" t="t" r="r" b="b"/>
              <a:pathLst>
                <a:path w="812800" h="440154">
                  <a:moveTo>
                    <a:pt x="406400" y="0"/>
                  </a:moveTo>
                  <a:lnTo>
                    <a:pt x="463617" y="24446"/>
                  </a:lnTo>
                  <a:lnTo>
                    <a:pt x="531984" y="10771"/>
                  </a:lnTo>
                  <a:lnTo>
                    <a:pt x="572451" y="43596"/>
                  </a:lnTo>
                  <a:lnTo>
                    <a:pt x="645276" y="42031"/>
                  </a:lnTo>
                  <a:lnTo>
                    <a:pt x="665032" y="80021"/>
                  </a:lnTo>
                  <a:lnTo>
                    <a:pt x="735184" y="90719"/>
                  </a:lnTo>
                  <a:lnTo>
                    <a:pt x="732295" y="130156"/>
                  </a:lnTo>
                  <a:lnTo>
                    <a:pt x="792909" y="152070"/>
                  </a:lnTo>
                  <a:lnTo>
                    <a:pt x="767657" y="189092"/>
                  </a:lnTo>
                  <a:lnTo>
                    <a:pt x="812800" y="220077"/>
                  </a:lnTo>
                  <a:lnTo>
                    <a:pt x="767657" y="251062"/>
                  </a:lnTo>
                  <a:lnTo>
                    <a:pt x="792909" y="288084"/>
                  </a:lnTo>
                  <a:lnTo>
                    <a:pt x="732295" y="309999"/>
                  </a:lnTo>
                  <a:lnTo>
                    <a:pt x="735184" y="349435"/>
                  </a:lnTo>
                  <a:lnTo>
                    <a:pt x="665032" y="360133"/>
                  </a:lnTo>
                  <a:lnTo>
                    <a:pt x="645276" y="398123"/>
                  </a:lnTo>
                  <a:lnTo>
                    <a:pt x="572451" y="396558"/>
                  </a:lnTo>
                  <a:lnTo>
                    <a:pt x="531984" y="429383"/>
                  </a:lnTo>
                  <a:lnTo>
                    <a:pt x="463617" y="415708"/>
                  </a:lnTo>
                  <a:lnTo>
                    <a:pt x="406400" y="440154"/>
                  </a:lnTo>
                  <a:lnTo>
                    <a:pt x="349183" y="415708"/>
                  </a:lnTo>
                  <a:lnTo>
                    <a:pt x="280816" y="429383"/>
                  </a:lnTo>
                  <a:lnTo>
                    <a:pt x="240349" y="396558"/>
                  </a:lnTo>
                  <a:lnTo>
                    <a:pt x="167524" y="398123"/>
                  </a:lnTo>
                  <a:lnTo>
                    <a:pt x="147768" y="360133"/>
                  </a:lnTo>
                  <a:lnTo>
                    <a:pt x="77616" y="349435"/>
                  </a:lnTo>
                  <a:lnTo>
                    <a:pt x="80505" y="309999"/>
                  </a:lnTo>
                  <a:lnTo>
                    <a:pt x="19891" y="288084"/>
                  </a:lnTo>
                  <a:lnTo>
                    <a:pt x="45143" y="251062"/>
                  </a:lnTo>
                  <a:lnTo>
                    <a:pt x="0" y="220077"/>
                  </a:lnTo>
                  <a:lnTo>
                    <a:pt x="45143" y="189092"/>
                  </a:lnTo>
                  <a:lnTo>
                    <a:pt x="19891" y="152070"/>
                  </a:lnTo>
                  <a:lnTo>
                    <a:pt x="80505" y="130156"/>
                  </a:lnTo>
                  <a:lnTo>
                    <a:pt x="77616" y="90719"/>
                  </a:lnTo>
                  <a:lnTo>
                    <a:pt x="147768" y="80021"/>
                  </a:lnTo>
                  <a:lnTo>
                    <a:pt x="167524" y="42031"/>
                  </a:lnTo>
                  <a:lnTo>
                    <a:pt x="240349" y="43596"/>
                  </a:lnTo>
                  <a:lnTo>
                    <a:pt x="280816" y="10771"/>
                  </a:lnTo>
                  <a:lnTo>
                    <a:pt x="349183" y="2444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88900" y="19567"/>
              <a:ext cx="635000" cy="3724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Users’ Reaction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0316351" y="9451712"/>
            <a:ext cx="2748165" cy="754736"/>
            <a:chOff x="0" y="0"/>
            <a:chExt cx="2073256" cy="569384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2073255" cy="569384"/>
            </a:xfrm>
            <a:custGeom>
              <a:avLst/>
              <a:gdLst/>
              <a:ahLst/>
              <a:cxnLst/>
              <a:rect l="l" t="t" r="r" b="b"/>
              <a:pathLst>
                <a:path w="2073255" h="569384">
                  <a:moveTo>
                    <a:pt x="84514" y="0"/>
                  </a:moveTo>
                  <a:lnTo>
                    <a:pt x="1988742" y="0"/>
                  </a:lnTo>
                  <a:cubicBezTo>
                    <a:pt x="2035417" y="0"/>
                    <a:pt x="2073255" y="37838"/>
                    <a:pt x="2073255" y="84514"/>
                  </a:cubicBezTo>
                  <a:lnTo>
                    <a:pt x="2073255" y="484870"/>
                  </a:lnTo>
                  <a:cubicBezTo>
                    <a:pt x="2073255" y="507285"/>
                    <a:pt x="2064351" y="528781"/>
                    <a:pt x="2048502" y="544631"/>
                  </a:cubicBezTo>
                  <a:cubicBezTo>
                    <a:pt x="2032652" y="560480"/>
                    <a:pt x="2011156" y="569384"/>
                    <a:pt x="1988742" y="569384"/>
                  </a:cubicBezTo>
                  <a:lnTo>
                    <a:pt x="84514" y="569384"/>
                  </a:lnTo>
                  <a:cubicBezTo>
                    <a:pt x="62099" y="569384"/>
                    <a:pt x="40603" y="560480"/>
                    <a:pt x="24753" y="544631"/>
                  </a:cubicBezTo>
                  <a:cubicBezTo>
                    <a:pt x="8904" y="528781"/>
                    <a:pt x="0" y="507285"/>
                    <a:pt x="0" y="484870"/>
                  </a:cubicBezTo>
                  <a:lnTo>
                    <a:pt x="0" y="84514"/>
                  </a:lnTo>
                  <a:cubicBezTo>
                    <a:pt x="0" y="62099"/>
                    <a:pt x="8904" y="40603"/>
                    <a:pt x="24753" y="24753"/>
                  </a:cubicBezTo>
                  <a:cubicBezTo>
                    <a:pt x="40603" y="8904"/>
                    <a:pt x="62099" y="0"/>
                    <a:pt x="84514" y="0"/>
                  </a:cubicBezTo>
                  <a:close/>
                </a:path>
              </a:pathLst>
            </a:custGeom>
            <a:solidFill>
              <a:srgbClr val="FA643F"/>
            </a:solidFill>
            <a:ln cap="rnd">
              <a:noFill/>
              <a:prstDash val="sysDot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57150"/>
              <a:ext cx="2073256" cy="626534"/>
            </a:xfrm>
            <a:prstGeom prst="rect">
              <a:avLst/>
            </a:prstGeom>
          </p:spPr>
          <p:txBody>
            <a:bodyPr lIns="190500" tIns="190500" rIns="190500" bIns="190500" rtlCol="0" anchor="ctr"/>
            <a:lstStyle/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Result</a:t>
              </a:r>
            </a:p>
          </p:txBody>
        </p:sp>
      </p:grpSp>
      <p:sp>
        <p:nvSpPr>
          <p:cNvPr id="52" name="AutoShape 52"/>
          <p:cNvSpPr/>
          <p:nvPr/>
        </p:nvSpPr>
        <p:spPr>
          <a:xfrm flipV="1">
            <a:off x="12471066" y="1417386"/>
            <a:ext cx="0" cy="216227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AutoShape 53"/>
          <p:cNvSpPr/>
          <p:nvPr/>
        </p:nvSpPr>
        <p:spPr>
          <a:xfrm flipH="1" flipV="1">
            <a:off x="12471066" y="1417386"/>
            <a:ext cx="3552825" cy="216227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AutoShape 54"/>
          <p:cNvSpPr/>
          <p:nvPr/>
        </p:nvSpPr>
        <p:spPr>
          <a:xfrm flipV="1">
            <a:off x="8583735" y="1417386"/>
            <a:ext cx="3887331" cy="180619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AutoShape 55"/>
          <p:cNvSpPr/>
          <p:nvPr/>
        </p:nvSpPr>
        <p:spPr>
          <a:xfrm flipH="1" flipV="1">
            <a:off x="12471066" y="2388982"/>
            <a:ext cx="32930" cy="180518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AutoShape 56"/>
          <p:cNvSpPr/>
          <p:nvPr/>
        </p:nvSpPr>
        <p:spPr>
          <a:xfrm flipH="1" flipV="1">
            <a:off x="8919986" y="2388982"/>
            <a:ext cx="3584011" cy="180518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" name="AutoShape 57"/>
          <p:cNvSpPr/>
          <p:nvPr/>
        </p:nvSpPr>
        <p:spPr>
          <a:xfrm flipH="1" flipV="1">
            <a:off x="12503996" y="3392351"/>
            <a:ext cx="441048" cy="421432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" name="AutoShape 58"/>
          <p:cNvSpPr/>
          <p:nvPr/>
        </p:nvSpPr>
        <p:spPr>
          <a:xfrm flipH="1" flipV="1">
            <a:off x="12503996" y="3392351"/>
            <a:ext cx="3906039" cy="421432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" name="AutoShape 59"/>
          <p:cNvSpPr/>
          <p:nvPr/>
        </p:nvSpPr>
        <p:spPr>
          <a:xfrm flipV="1">
            <a:off x="9270666" y="3392351"/>
            <a:ext cx="3233330" cy="421432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0" name="AutoShape 60"/>
          <p:cNvSpPr/>
          <p:nvPr/>
        </p:nvSpPr>
        <p:spPr>
          <a:xfrm flipV="1">
            <a:off x="5978297" y="3392351"/>
            <a:ext cx="6525700" cy="421432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1" name="AutoShape 61"/>
          <p:cNvSpPr/>
          <p:nvPr/>
        </p:nvSpPr>
        <p:spPr>
          <a:xfrm flipV="1">
            <a:off x="2500296" y="3392351"/>
            <a:ext cx="10003700" cy="421432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2" name="AutoShape 62"/>
          <p:cNvSpPr/>
          <p:nvPr/>
        </p:nvSpPr>
        <p:spPr>
          <a:xfrm flipH="1" flipV="1">
            <a:off x="10565029" y="4569153"/>
            <a:ext cx="1125404" cy="328384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3" name="AutoShape 63"/>
          <p:cNvSpPr/>
          <p:nvPr/>
        </p:nvSpPr>
        <p:spPr>
          <a:xfrm flipH="1" flipV="1">
            <a:off x="11690433" y="6378033"/>
            <a:ext cx="0" cy="58909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" name="AutoShape 64"/>
          <p:cNvSpPr/>
          <p:nvPr/>
        </p:nvSpPr>
        <p:spPr>
          <a:xfrm flipV="1">
            <a:off x="11690433" y="7659517"/>
            <a:ext cx="0" cy="180975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5" name="AutoShape 65"/>
          <p:cNvSpPr/>
          <p:nvPr/>
        </p:nvSpPr>
        <p:spPr>
          <a:xfrm flipV="1">
            <a:off x="11690433" y="9165962"/>
            <a:ext cx="0" cy="285750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" name="AutoShape 66"/>
          <p:cNvSpPr/>
          <p:nvPr/>
        </p:nvSpPr>
        <p:spPr>
          <a:xfrm flipH="1" flipV="1">
            <a:off x="13290633" y="7048228"/>
            <a:ext cx="621071" cy="13361"/>
          </a:xfrm>
          <a:prstGeom prst="line">
            <a:avLst/>
          </a:prstGeom>
          <a:ln w="28575" cap="rnd">
            <a:solidFill>
              <a:srgbClr val="D1AC97"/>
            </a:solidFill>
            <a:prstDash val="solid"/>
            <a:headEnd type="triangle" w="lg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" name="AutoShape 67"/>
          <p:cNvSpPr/>
          <p:nvPr/>
        </p:nvSpPr>
        <p:spPr>
          <a:xfrm flipV="1">
            <a:off x="12503996" y="3392351"/>
            <a:ext cx="0" cy="6377821"/>
          </a:xfrm>
          <a:prstGeom prst="line">
            <a:avLst/>
          </a:prstGeom>
          <a:ln w="38100" cap="flat">
            <a:solidFill>
              <a:srgbClr val="754C28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68" name="Freeform 68"/>
          <p:cNvSpPr/>
          <p:nvPr/>
        </p:nvSpPr>
        <p:spPr>
          <a:xfrm rot="964028">
            <a:off x="12873957" y="7412429"/>
            <a:ext cx="709762" cy="2282860"/>
          </a:xfrm>
          <a:custGeom>
            <a:avLst/>
            <a:gdLst/>
            <a:ahLst/>
            <a:cxnLst/>
            <a:rect l="l" t="t" r="r" b="b"/>
            <a:pathLst>
              <a:path w="709762" h="2282860">
                <a:moveTo>
                  <a:pt x="0" y="0"/>
                </a:moveTo>
                <a:lnTo>
                  <a:pt x="709762" y="0"/>
                </a:lnTo>
                <a:lnTo>
                  <a:pt x="709762" y="2282860"/>
                </a:lnTo>
                <a:lnTo>
                  <a:pt x="0" y="22828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9" name="Freeform 69"/>
          <p:cNvSpPr/>
          <p:nvPr/>
        </p:nvSpPr>
        <p:spPr>
          <a:xfrm>
            <a:off x="10501643" y="8056208"/>
            <a:ext cx="465356" cy="447588"/>
          </a:xfrm>
          <a:custGeom>
            <a:avLst/>
            <a:gdLst/>
            <a:ahLst/>
            <a:cxnLst/>
            <a:rect l="l" t="t" r="r" b="b"/>
            <a:pathLst>
              <a:path w="465356" h="447588">
                <a:moveTo>
                  <a:pt x="0" y="0"/>
                </a:moveTo>
                <a:lnTo>
                  <a:pt x="465356" y="0"/>
                </a:lnTo>
                <a:lnTo>
                  <a:pt x="465356" y="447588"/>
                </a:lnTo>
                <a:lnTo>
                  <a:pt x="0" y="4475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0" name="TextBox 70"/>
          <p:cNvSpPr txBox="1"/>
          <p:nvPr/>
        </p:nvSpPr>
        <p:spPr>
          <a:xfrm>
            <a:off x="13343209" y="8504002"/>
            <a:ext cx="57745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X 5</a:t>
            </a:r>
          </a:p>
        </p:txBody>
      </p:sp>
      <p:grpSp>
        <p:nvGrpSpPr>
          <p:cNvPr id="71" name="Group 71"/>
          <p:cNvGrpSpPr/>
          <p:nvPr/>
        </p:nvGrpSpPr>
        <p:grpSpPr>
          <a:xfrm>
            <a:off x="1956014" y="5772250"/>
            <a:ext cx="5783052" cy="855816"/>
            <a:chOff x="0" y="0"/>
            <a:chExt cx="1523108" cy="225400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1523108" cy="225400"/>
            </a:xfrm>
            <a:custGeom>
              <a:avLst/>
              <a:gdLst/>
              <a:ahLst/>
              <a:cxnLst/>
              <a:rect l="l" t="t" r="r" b="b"/>
              <a:pathLst>
                <a:path w="1523108" h="225400">
                  <a:moveTo>
                    <a:pt x="22758" y="0"/>
                  </a:moveTo>
                  <a:lnTo>
                    <a:pt x="1500350" y="0"/>
                  </a:lnTo>
                  <a:cubicBezTo>
                    <a:pt x="1512919" y="0"/>
                    <a:pt x="1523108" y="10189"/>
                    <a:pt x="1523108" y="22758"/>
                  </a:cubicBezTo>
                  <a:lnTo>
                    <a:pt x="1523108" y="202642"/>
                  </a:lnTo>
                  <a:cubicBezTo>
                    <a:pt x="1523108" y="208678"/>
                    <a:pt x="1520711" y="214466"/>
                    <a:pt x="1516443" y="218734"/>
                  </a:cubicBezTo>
                  <a:cubicBezTo>
                    <a:pt x="1512175" y="223002"/>
                    <a:pt x="1506386" y="225400"/>
                    <a:pt x="1500350" y="225400"/>
                  </a:cubicBezTo>
                  <a:lnTo>
                    <a:pt x="22758" y="225400"/>
                  </a:lnTo>
                  <a:cubicBezTo>
                    <a:pt x="16722" y="225400"/>
                    <a:pt x="10934" y="223002"/>
                    <a:pt x="6666" y="218734"/>
                  </a:cubicBezTo>
                  <a:cubicBezTo>
                    <a:pt x="2398" y="214466"/>
                    <a:pt x="0" y="208678"/>
                    <a:pt x="0" y="202642"/>
                  </a:cubicBezTo>
                  <a:lnTo>
                    <a:pt x="0" y="22758"/>
                  </a:lnTo>
                  <a:cubicBezTo>
                    <a:pt x="0" y="16722"/>
                    <a:pt x="2398" y="10934"/>
                    <a:pt x="6666" y="6666"/>
                  </a:cubicBezTo>
                  <a:cubicBezTo>
                    <a:pt x="10934" y="2398"/>
                    <a:pt x="16722" y="0"/>
                    <a:pt x="22758" y="0"/>
                  </a:cubicBezTo>
                  <a:close/>
                </a:path>
              </a:pathLst>
            </a:custGeom>
            <a:solidFill>
              <a:srgbClr val="8981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0" y="-57150"/>
              <a:ext cx="1523108" cy="28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1956014" y="8095042"/>
            <a:ext cx="5783052" cy="855816"/>
            <a:chOff x="0" y="0"/>
            <a:chExt cx="1523108" cy="225400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1523108" cy="225400"/>
            </a:xfrm>
            <a:custGeom>
              <a:avLst/>
              <a:gdLst/>
              <a:ahLst/>
              <a:cxnLst/>
              <a:rect l="l" t="t" r="r" b="b"/>
              <a:pathLst>
                <a:path w="1523108" h="225400">
                  <a:moveTo>
                    <a:pt x="22758" y="0"/>
                  </a:moveTo>
                  <a:lnTo>
                    <a:pt x="1500350" y="0"/>
                  </a:lnTo>
                  <a:cubicBezTo>
                    <a:pt x="1512919" y="0"/>
                    <a:pt x="1523108" y="10189"/>
                    <a:pt x="1523108" y="22758"/>
                  </a:cubicBezTo>
                  <a:lnTo>
                    <a:pt x="1523108" y="202642"/>
                  </a:lnTo>
                  <a:cubicBezTo>
                    <a:pt x="1523108" y="208678"/>
                    <a:pt x="1520711" y="214466"/>
                    <a:pt x="1516443" y="218734"/>
                  </a:cubicBezTo>
                  <a:cubicBezTo>
                    <a:pt x="1512175" y="223002"/>
                    <a:pt x="1506386" y="225400"/>
                    <a:pt x="1500350" y="225400"/>
                  </a:cubicBezTo>
                  <a:lnTo>
                    <a:pt x="22758" y="225400"/>
                  </a:lnTo>
                  <a:cubicBezTo>
                    <a:pt x="16722" y="225400"/>
                    <a:pt x="10934" y="223002"/>
                    <a:pt x="6666" y="218734"/>
                  </a:cubicBezTo>
                  <a:cubicBezTo>
                    <a:pt x="2398" y="214466"/>
                    <a:pt x="0" y="208678"/>
                    <a:pt x="0" y="202642"/>
                  </a:cubicBezTo>
                  <a:lnTo>
                    <a:pt x="0" y="22758"/>
                  </a:lnTo>
                  <a:cubicBezTo>
                    <a:pt x="0" y="16722"/>
                    <a:pt x="2398" y="10934"/>
                    <a:pt x="6666" y="6666"/>
                  </a:cubicBezTo>
                  <a:cubicBezTo>
                    <a:pt x="10934" y="2398"/>
                    <a:pt x="16722" y="0"/>
                    <a:pt x="22758" y="0"/>
                  </a:cubicBezTo>
                  <a:close/>
                </a:path>
              </a:pathLst>
            </a:custGeom>
            <a:solidFill>
              <a:srgbClr val="8981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0" y="-57150"/>
              <a:ext cx="1523108" cy="28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1956014" y="6934426"/>
            <a:ext cx="5783052" cy="855816"/>
            <a:chOff x="0" y="0"/>
            <a:chExt cx="1523108" cy="225400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1523108" cy="225400"/>
            </a:xfrm>
            <a:custGeom>
              <a:avLst/>
              <a:gdLst/>
              <a:ahLst/>
              <a:cxnLst/>
              <a:rect l="l" t="t" r="r" b="b"/>
              <a:pathLst>
                <a:path w="1523108" h="225400">
                  <a:moveTo>
                    <a:pt x="22758" y="0"/>
                  </a:moveTo>
                  <a:lnTo>
                    <a:pt x="1500350" y="0"/>
                  </a:lnTo>
                  <a:cubicBezTo>
                    <a:pt x="1512919" y="0"/>
                    <a:pt x="1523108" y="10189"/>
                    <a:pt x="1523108" y="22758"/>
                  </a:cubicBezTo>
                  <a:lnTo>
                    <a:pt x="1523108" y="202642"/>
                  </a:lnTo>
                  <a:cubicBezTo>
                    <a:pt x="1523108" y="208678"/>
                    <a:pt x="1520711" y="214466"/>
                    <a:pt x="1516443" y="218734"/>
                  </a:cubicBezTo>
                  <a:cubicBezTo>
                    <a:pt x="1512175" y="223002"/>
                    <a:pt x="1506386" y="225400"/>
                    <a:pt x="1500350" y="225400"/>
                  </a:cubicBezTo>
                  <a:lnTo>
                    <a:pt x="22758" y="225400"/>
                  </a:lnTo>
                  <a:cubicBezTo>
                    <a:pt x="16722" y="225400"/>
                    <a:pt x="10934" y="223002"/>
                    <a:pt x="6666" y="218734"/>
                  </a:cubicBezTo>
                  <a:cubicBezTo>
                    <a:pt x="2398" y="214466"/>
                    <a:pt x="0" y="208678"/>
                    <a:pt x="0" y="202642"/>
                  </a:cubicBezTo>
                  <a:lnTo>
                    <a:pt x="0" y="22758"/>
                  </a:lnTo>
                  <a:cubicBezTo>
                    <a:pt x="0" y="16722"/>
                    <a:pt x="2398" y="10934"/>
                    <a:pt x="6666" y="6666"/>
                  </a:cubicBezTo>
                  <a:cubicBezTo>
                    <a:pt x="10934" y="2398"/>
                    <a:pt x="16722" y="0"/>
                    <a:pt x="22758" y="0"/>
                  </a:cubicBezTo>
                  <a:close/>
                </a:path>
              </a:pathLst>
            </a:custGeom>
            <a:solidFill>
              <a:srgbClr val="8981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0" y="-57150"/>
              <a:ext cx="1523108" cy="28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2144323" y="5996543"/>
            <a:ext cx="5594744" cy="365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600"/>
              </a:lnSpc>
              <a:buFont typeface="Arial"/>
              <a:buChar char="•"/>
            </a:pPr>
            <a:r>
              <a:rPr lang="en-US" sz="250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Weighted Matching Algorithm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2144323" y="8319335"/>
            <a:ext cx="5560037" cy="365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600"/>
              </a:lnSpc>
              <a:buFont typeface="Arial"/>
              <a:buChar char="•"/>
            </a:pPr>
            <a:r>
              <a:rPr lang="en-US" sz="250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Database Error Handling 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2144323" y="7158719"/>
            <a:ext cx="5183661" cy="365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2600"/>
              </a:lnSpc>
              <a:buFont typeface="Arial"/>
              <a:buChar char="•"/>
            </a:pPr>
            <a:r>
              <a:rPr lang="en-US" sz="250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Like/Dislike Functionality</a:t>
            </a:r>
          </a:p>
        </p:txBody>
      </p:sp>
      <p:pic>
        <p:nvPicPr>
          <p:cNvPr id="83" name="Picture 6" descr="RULE OF THUMB - If you use the Rotman logo for promotional or merchandising purposes,">
            <a:extLst>
              <a:ext uri="{FF2B5EF4-FFF2-40B4-BE49-F238E27FC236}">
                <a16:creationId xmlns:a16="http://schemas.microsoft.com/office/drawing/2014/main" id="{ADC326BD-9334-407F-8E16-ED6049C2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81" y="251748"/>
            <a:ext cx="38100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24141">
            <a:off x="13605760" y="6855137"/>
            <a:ext cx="7307079" cy="9451509"/>
            <a:chOff x="0" y="0"/>
            <a:chExt cx="665246" cy="86047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366745" y="7301269"/>
            <a:ext cx="4249157" cy="697540"/>
            <a:chOff x="0" y="0"/>
            <a:chExt cx="1455080" cy="23886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455080" cy="238865"/>
            </a:xfrm>
            <a:custGeom>
              <a:avLst/>
              <a:gdLst/>
              <a:ahLst/>
              <a:cxnLst/>
              <a:rect l="l" t="t" r="r" b="b"/>
              <a:pathLst>
                <a:path w="1455080" h="238865">
                  <a:moveTo>
                    <a:pt x="119433" y="0"/>
                  </a:moveTo>
                  <a:lnTo>
                    <a:pt x="1335647" y="0"/>
                  </a:lnTo>
                  <a:cubicBezTo>
                    <a:pt x="1367323" y="0"/>
                    <a:pt x="1397701" y="12583"/>
                    <a:pt x="1420099" y="34981"/>
                  </a:cubicBezTo>
                  <a:cubicBezTo>
                    <a:pt x="1442497" y="57379"/>
                    <a:pt x="1455080" y="87757"/>
                    <a:pt x="1455080" y="119433"/>
                  </a:cubicBezTo>
                  <a:lnTo>
                    <a:pt x="1455080" y="119433"/>
                  </a:lnTo>
                  <a:cubicBezTo>
                    <a:pt x="1455080" y="185393"/>
                    <a:pt x="1401608" y="238865"/>
                    <a:pt x="1335647" y="238865"/>
                  </a:cubicBezTo>
                  <a:lnTo>
                    <a:pt x="119433" y="238865"/>
                  </a:lnTo>
                  <a:cubicBezTo>
                    <a:pt x="53472" y="238865"/>
                    <a:pt x="0" y="185393"/>
                    <a:pt x="0" y="119433"/>
                  </a:cubicBezTo>
                  <a:lnTo>
                    <a:pt x="0" y="119433"/>
                  </a:lnTo>
                  <a:cubicBezTo>
                    <a:pt x="0" y="53472"/>
                    <a:pt x="53472" y="0"/>
                    <a:pt x="119433" y="0"/>
                  </a:cubicBezTo>
                  <a:close/>
                </a:path>
              </a:pathLst>
            </a:custGeom>
            <a:solidFill>
              <a:srgbClr val="F7B8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1455080" cy="296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772166" y="7888856"/>
            <a:ext cx="3858748" cy="63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299" dirty="0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Pairfect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dirty="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Pairfect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00893" y="1332894"/>
            <a:ext cx="1219493" cy="178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Matching App</a:t>
            </a:r>
          </a:p>
        </p:txBody>
      </p:sp>
      <p:sp>
        <p:nvSpPr>
          <p:cNvPr id="31" name="Freeform 31"/>
          <p:cNvSpPr/>
          <p:nvPr/>
        </p:nvSpPr>
        <p:spPr>
          <a:xfrm>
            <a:off x="992741" y="873956"/>
            <a:ext cx="724048" cy="724048"/>
          </a:xfrm>
          <a:custGeom>
            <a:avLst/>
            <a:gdLst/>
            <a:ahLst/>
            <a:cxnLst/>
            <a:rect l="l" t="t" r="r" b="b"/>
            <a:pathLst>
              <a:path w="724048" h="724048">
                <a:moveTo>
                  <a:pt x="0" y="0"/>
                </a:moveTo>
                <a:lnTo>
                  <a:pt x="724048" y="0"/>
                </a:lnTo>
                <a:lnTo>
                  <a:pt x="724048" y="724048"/>
                </a:lnTo>
                <a:lnTo>
                  <a:pt x="0" y="724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2" name="Picture 6" descr="RULE OF THUMB - If you use the Rotman logo for promotional or merchandising purposes,">
            <a:extLst>
              <a:ext uri="{FF2B5EF4-FFF2-40B4-BE49-F238E27FC236}">
                <a16:creationId xmlns:a16="http://schemas.microsoft.com/office/drawing/2014/main" id="{AC6B4F42-A9D3-045E-7F28-525A96BEF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01" y="567797"/>
            <a:ext cx="38100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screenshot of a pet matching app&#10;&#10;Description automatically generated">
            <a:extLst>
              <a:ext uri="{FF2B5EF4-FFF2-40B4-BE49-F238E27FC236}">
                <a16:creationId xmlns:a16="http://schemas.microsoft.com/office/drawing/2014/main" id="{8983A74F-C6AA-5468-94A4-098CE3633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50" y="1598004"/>
            <a:ext cx="8180463" cy="818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3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00950" y="3600450"/>
            <a:ext cx="9059728" cy="4049588"/>
            <a:chOff x="0" y="0"/>
            <a:chExt cx="2386101" cy="10665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86101" cy="1066558"/>
            </a:xfrm>
            <a:custGeom>
              <a:avLst/>
              <a:gdLst/>
              <a:ahLst/>
              <a:cxnLst/>
              <a:rect l="l" t="t" r="r" b="b"/>
              <a:pathLst>
                <a:path w="2386101" h="1066558">
                  <a:moveTo>
                    <a:pt x="24782" y="0"/>
                  </a:moveTo>
                  <a:lnTo>
                    <a:pt x="2361320" y="0"/>
                  </a:lnTo>
                  <a:cubicBezTo>
                    <a:pt x="2367892" y="0"/>
                    <a:pt x="2374195" y="2611"/>
                    <a:pt x="2378843" y="7258"/>
                  </a:cubicBezTo>
                  <a:cubicBezTo>
                    <a:pt x="2383490" y="11906"/>
                    <a:pt x="2386101" y="18209"/>
                    <a:pt x="2386101" y="24782"/>
                  </a:cubicBezTo>
                  <a:lnTo>
                    <a:pt x="2386101" y="1041777"/>
                  </a:lnTo>
                  <a:cubicBezTo>
                    <a:pt x="2386101" y="1048349"/>
                    <a:pt x="2383490" y="1054652"/>
                    <a:pt x="2378843" y="1059300"/>
                  </a:cubicBezTo>
                  <a:cubicBezTo>
                    <a:pt x="2374195" y="1063947"/>
                    <a:pt x="2367892" y="1066558"/>
                    <a:pt x="2361320" y="1066558"/>
                  </a:cubicBezTo>
                  <a:lnTo>
                    <a:pt x="24782" y="1066558"/>
                  </a:lnTo>
                  <a:cubicBezTo>
                    <a:pt x="18209" y="1066558"/>
                    <a:pt x="11906" y="1063947"/>
                    <a:pt x="7258" y="1059300"/>
                  </a:cubicBezTo>
                  <a:cubicBezTo>
                    <a:pt x="2611" y="1054652"/>
                    <a:pt x="0" y="1048349"/>
                    <a:pt x="0" y="1041777"/>
                  </a:cubicBezTo>
                  <a:lnTo>
                    <a:pt x="0" y="24782"/>
                  </a:lnTo>
                  <a:cubicBezTo>
                    <a:pt x="0" y="18209"/>
                    <a:pt x="2611" y="11906"/>
                    <a:pt x="7258" y="7258"/>
                  </a:cubicBezTo>
                  <a:cubicBezTo>
                    <a:pt x="11906" y="2611"/>
                    <a:pt x="18209" y="0"/>
                    <a:pt x="2478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386101" cy="1123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280777" y="2223926"/>
            <a:ext cx="6841525" cy="13537133"/>
            <a:chOff x="0" y="0"/>
            <a:chExt cx="2620010" cy="518414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 rot="524141">
            <a:off x="13605760" y="6855137"/>
            <a:ext cx="7307079" cy="9451509"/>
            <a:chOff x="0" y="0"/>
            <a:chExt cx="665246" cy="86047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366745" y="7301269"/>
            <a:ext cx="4249157" cy="697540"/>
            <a:chOff x="0" y="0"/>
            <a:chExt cx="1455080" cy="23886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455080" cy="238865"/>
            </a:xfrm>
            <a:custGeom>
              <a:avLst/>
              <a:gdLst/>
              <a:ahLst/>
              <a:cxnLst/>
              <a:rect l="l" t="t" r="r" b="b"/>
              <a:pathLst>
                <a:path w="1455080" h="238865">
                  <a:moveTo>
                    <a:pt x="119433" y="0"/>
                  </a:moveTo>
                  <a:lnTo>
                    <a:pt x="1335647" y="0"/>
                  </a:lnTo>
                  <a:cubicBezTo>
                    <a:pt x="1367323" y="0"/>
                    <a:pt x="1397701" y="12583"/>
                    <a:pt x="1420099" y="34981"/>
                  </a:cubicBezTo>
                  <a:cubicBezTo>
                    <a:pt x="1442497" y="57379"/>
                    <a:pt x="1455080" y="87757"/>
                    <a:pt x="1455080" y="119433"/>
                  </a:cubicBezTo>
                  <a:lnTo>
                    <a:pt x="1455080" y="119433"/>
                  </a:lnTo>
                  <a:cubicBezTo>
                    <a:pt x="1455080" y="185393"/>
                    <a:pt x="1401608" y="238865"/>
                    <a:pt x="1335647" y="238865"/>
                  </a:cubicBezTo>
                  <a:lnTo>
                    <a:pt x="119433" y="238865"/>
                  </a:lnTo>
                  <a:cubicBezTo>
                    <a:pt x="53472" y="238865"/>
                    <a:pt x="0" y="185393"/>
                    <a:pt x="0" y="119433"/>
                  </a:cubicBezTo>
                  <a:lnTo>
                    <a:pt x="0" y="119433"/>
                  </a:lnTo>
                  <a:cubicBezTo>
                    <a:pt x="0" y="53472"/>
                    <a:pt x="53472" y="0"/>
                    <a:pt x="119433" y="0"/>
                  </a:cubicBezTo>
                  <a:close/>
                </a:path>
              </a:pathLst>
            </a:custGeom>
            <a:solidFill>
              <a:srgbClr val="F7B8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1455080" cy="296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9382960" y="4396345"/>
            <a:ext cx="6635037" cy="131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95"/>
              </a:lnSpc>
              <a:spcBef>
                <a:spcPct val="0"/>
              </a:spcBef>
            </a:pPr>
            <a:r>
              <a:rPr lang="en-US" sz="8967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Download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366745" y="5578295"/>
            <a:ext cx="3758244" cy="131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95"/>
              </a:lnSpc>
              <a:spcBef>
                <a:spcPct val="0"/>
              </a:spcBef>
            </a:pPr>
            <a:r>
              <a:rPr lang="en-US" sz="8967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Now!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772166" y="7888856"/>
            <a:ext cx="3858748" cy="63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299" dirty="0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Pairfect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482585" y="8523441"/>
            <a:ext cx="2437910" cy="374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3"/>
              </a:lnSpc>
            </a:pPr>
            <a:r>
              <a:rPr lang="en-US" sz="2526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Matching App</a:t>
            </a:r>
          </a:p>
        </p:txBody>
      </p:sp>
      <p:sp>
        <p:nvSpPr>
          <p:cNvPr id="28" name="Freeform 28"/>
          <p:cNvSpPr/>
          <p:nvPr/>
        </p:nvSpPr>
        <p:spPr>
          <a:xfrm>
            <a:off x="3318092" y="4358245"/>
            <a:ext cx="2766896" cy="2766896"/>
          </a:xfrm>
          <a:custGeom>
            <a:avLst/>
            <a:gdLst/>
            <a:ahLst/>
            <a:cxnLst/>
            <a:rect l="l" t="t" r="r" b="b"/>
            <a:pathLst>
              <a:path w="2766896" h="2766896">
                <a:moveTo>
                  <a:pt x="0" y="0"/>
                </a:moveTo>
                <a:lnTo>
                  <a:pt x="2766896" y="0"/>
                </a:lnTo>
                <a:lnTo>
                  <a:pt x="2766896" y="2766896"/>
                </a:lnTo>
                <a:lnTo>
                  <a:pt x="0" y="2766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dirty="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Pairfect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00893" y="1332894"/>
            <a:ext cx="1219493" cy="178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Matching App</a:t>
            </a:r>
          </a:p>
        </p:txBody>
      </p:sp>
      <p:sp>
        <p:nvSpPr>
          <p:cNvPr id="31" name="Freeform 31"/>
          <p:cNvSpPr/>
          <p:nvPr/>
        </p:nvSpPr>
        <p:spPr>
          <a:xfrm>
            <a:off x="992741" y="873956"/>
            <a:ext cx="724048" cy="724048"/>
          </a:xfrm>
          <a:custGeom>
            <a:avLst/>
            <a:gdLst/>
            <a:ahLst/>
            <a:cxnLst/>
            <a:rect l="l" t="t" r="r" b="b"/>
            <a:pathLst>
              <a:path w="724048" h="724048">
                <a:moveTo>
                  <a:pt x="0" y="0"/>
                </a:moveTo>
                <a:lnTo>
                  <a:pt x="724048" y="0"/>
                </a:lnTo>
                <a:lnTo>
                  <a:pt x="724048" y="724048"/>
                </a:lnTo>
                <a:lnTo>
                  <a:pt x="0" y="72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2" name="Picture 6" descr="RULE OF THUMB - If you use the Rotman logo for promotional or merchandising purposes,">
            <a:extLst>
              <a:ext uri="{FF2B5EF4-FFF2-40B4-BE49-F238E27FC236}">
                <a16:creationId xmlns:a16="http://schemas.microsoft.com/office/drawing/2014/main" id="{AC6B4F42-A9D3-045E-7F28-525A96BEF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01" y="567797"/>
            <a:ext cx="38100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1549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4859</TotalTime>
  <Words>177</Words>
  <Application>Microsoft Office PowerPoint</Application>
  <PresentationFormat>Custom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Poppins Light</vt:lpstr>
      <vt:lpstr>Gill Sans MT</vt:lpstr>
      <vt:lpstr>Poppins</vt:lpstr>
      <vt:lpstr>Poppins Bold</vt:lpstr>
      <vt:lpstr>Poppins Medium</vt:lpstr>
      <vt:lpstr>Poppins Semi-Bold</vt:lpstr>
      <vt:lpstr>Arial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Pairfect Matching App</dc:title>
  <dc:creator>gui'ping zhao</dc:creator>
  <cp:lastModifiedBy>Te Hou</cp:lastModifiedBy>
  <cp:revision>13</cp:revision>
  <dcterms:created xsi:type="dcterms:W3CDTF">2006-08-16T00:00:00Z</dcterms:created>
  <dcterms:modified xsi:type="dcterms:W3CDTF">2024-08-19T15:01:54Z</dcterms:modified>
  <dc:identifier>DAGN47Qsuqw</dc:identifier>
</cp:coreProperties>
</file>