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xml.rels" ContentType="application/vnd.openxmlformats-package.relationships+xml"/>
  <Override PartName="/ppt/notesSlides/notesSlide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fr-FR" sz="1800" spc="-1" strike="noStrike">
                <a:solidFill>
                  <a:srgbClr val="000000"/>
                </a:solidFill>
                <a:latin typeface="Century Gothic"/>
              </a:rPr>
              <a:t>Click to move the slide</a:t>
            </a:r>
            <a:endParaRPr b="0" lang="fr-FR" sz="1800" spc="-1" strike="noStrike">
              <a:solidFill>
                <a:srgbClr val="000000"/>
              </a:solidFill>
              <a:latin typeface="Century Gothic"/>
            </a:endParaRPr>
          </a:p>
        </p:txBody>
      </p:sp>
      <p:sp>
        <p:nvSpPr>
          <p:cNvPr id="13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40"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41"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42"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9DF884BE-21AB-4831-BC51-2B58E1EB32B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6040" cy="3085920"/>
          </a:xfrm>
          <a:prstGeom prst="rect">
            <a:avLst/>
          </a:prstGeom>
        </p:spPr>
      </p:sp>
      <p:sp>
        <p:nvSpPr>
          <p:cNvPr id="16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A48BDF2-D52D-46FA-9E27-6707EBA37B43}" type="slidenum">
              <a:rPr b="0" lang="fr-FR"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fr-FR"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fr-FR"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fr-FR"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0"/>
            <a:ext cx="2356200" cy="6852960"/>
            <a:chOff x="27360" y="0"/>
            <a:chExt cx="2356200" cy="6852960"/>
          </a:xfrm>
        </p:grpSpPr>
        <p:sp>
          <p:nvSpPr>
            <p:cNvPr id="14" name="CustomShape 15"/>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fr-FR" sz="5400" spc="-1" strike="noStrike">
                <a:solidFill>
                  <a:srgbClr val="178dbb"/>
                </a:solidFill>
                <a:latin typeface="Century Gothic"/>
              </a:rPr>
              <a:t>Modifiez le style du titre</a:t>
            </a:r>
            <a:endParaRPr b="0" lang="fr-FR"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D61F365A-6FBD-423C-8BA5-179399996573}" type="datetime">
              <a:rPr b="0" lang="fr-FR" sz="900" spc="-1" strike="noStrike">
                <a:solidFill>
                  <a:srgbClr val="8b8b8b"/>
                </a:solidFill>
                <a:latin typeface="Century Gothic"/>
              </a:rPr>
              <a:t>17/02/2021</a:t>
            </a:fld>
            <a:endParaRPr b="0" lang="en-US"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p>
            <a:endParaRPr b="0" lang="en-US"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p>
            <a:pPr algn="r">
              <a:lnSpc>
                <a:spcPct val="100000"/>
              </a:lnSpc>
            </a:pPr>
            <a:fld id="{088DB58B-63BE-4F13-BF56-823675F57BDD}" type="slidenum">
              <a:rPr b="0" lang="fr-FR" sz="2000" spc="-1" strike="noStrike">
                <a:solidFill>
                  <a:srgbClr val="feffff"/>
                </a:solidFill>
                <a:latin typeface="Century Gothic"/>
              </a:rPr>
              <a:t>&lt;number&gt;</a:t>
            </a:fld>
            <a:endParaRPr b="0" lang="en-US"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solidFill>
                  <a:srgbClr val="404040"/>
                </a:solidFill>
                <a:latin typeface="Century Gothic"/>
              </a:rPr>
              <a:t>Click to edit the outline text format</a:t>
            </a:r>
            <a:endParaRPr b="0" lang="fr-FR"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fr-FR" sz="1400" spc="-1" strike="noStrike">
                <a:solidFill>
                  <a:srgbClr val="404040"/>
                </a:solidFill>
                <a:latin typeface="Century Gothic"/>
              </a:rPr>
              <a:t>Second Outline Level</a:t>
            </a:r>
            <a:endParaRPr b="0" lang="fr-FR"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fr-FR" sz="1200" spc="-1" strike="noStrike">
                <a:solidFill>
                  <a:srgbClr val="404040"/>
                </a:solidFill>
                <a:latin typeface="Century Gothic"/>
              </a:rPr>
              <a:t>Third Outline Level</a:t>
            </a:r>
            <a:endParaRPr b="0" lang="fr-FR"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fr-FR" sz="1200" spc="-1" strike="noStrike">
                <a:solidFill>
                  <a:srgbClr val="404040"/>
                </a:solidFill>
                <a:latin typeface="Century Gothic"/>
              </a:rPr>
              <a:t>Fourth Outline Level</a:t>
            </a:r>
            <a:endParaRPr b="0" lang="fr-FR"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fr-FR" sz="2000" spc="-1" strike="noStrike">
                <a:solidFill>
                  <a:srgbClr val="404040"/>
                </a:solidFill>
                <a:latin typeface="Century Gothic"/>
              </a:rPr>
              <a:t>Fifth Outline Level</a:t>
            </a:r>
            <a:endParaRPr b="0" lang="fr-FR"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fr-FR" sz="2000" spc="-1" strike="noStrike">
                <a:solidFill>
                  <a:srgbClr val="404040"/>
                </a:solidFill>
                <a:latin typeface="Century Gothic"/>
              </a:rPr>
              <a:t>Sixth Outline Level</a:t>
            </a:r>
            <a:endParaRPr b="0" lang="fr-FR"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fr-FR" sz="2000" spc="-1" strike="noStrike">
                <a:solidFill>
                  <a:srgbClr val="404040"/>
                </a:solidFill>
                <a:latin typeface="Century Gothic"/>
              </a:rPr>
              <a:t>Seventh Outline Level</a:t>
            </a:r>
            <a:endParaRPr b="0" lang="fr-FR"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0"/>
            <a:ext cx="2356200" cy="6852960"/>
            <a:chOff x="27360" y="0"/>
            <a:chExt cx="2356200" cy="6852960"/>
          </a:xfrm>
        </p:grpSpPr>
        <p:sp>
          <p:nvSpPr>
            <p:cNvPr id="83" name="CustomShape 15"/>
            <p:cNvSpPr/>
            <p:nvPr/>
          </p:nvSpPr>
          <p:spPr>
            <a:xfrm>
              <a:off x="27360" y="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fr-FR" sz="3600" spc="-1" strike="noStrike">
                <a:solidFill>
                  <a:srgbClr val="178dbb"/>
                </a:solidFill>
                <a:latin typeface="Century Gothic"/>
              </a:rPr>
              <a:t>Modifiez le style du titre</a:t>
            </a:r>
            <a:endParaRPr b="0" lang="fr-FR"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353535"/>
              </a:buClr>
              <a:buFont typeface="Wingdings 3" charset="2"/>
              <a:buChar char=""/>
            </a:pPr>
            <a:r>
              <a:rPr b="0" lang="fr-FR" sz="1800" spc="-1" strike="noStrike">
                <a:solidFill>
                  <a:srgbClr val="404040"/>
                </a:solidFill>
                <a:latin typeface="Century Gothic"/>
              </a:rPr>
              <a:t>Modifiez les styles du texte du masque</a:t>
            </a:r>
            <a:endParaRPr b="0" lang="fr-FR"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fr-FR" sz="1600" spc="-1" strike="noStrike">
                <a:solidFill>
                  <a:srgbClr val="404040"/>
                </a:solidFill>
                <a:latin typeface="Century Gothic"/>
              </a:rPr>
              <a:t>Deuxième niveau</a:t>
            </a:r>
            <a:endParaRPr b="0" lang="fr-FR" sz="1600" spc="-1" strike="noStrike">
              <a:solidFill>
                <a:srgbClr val="404040"/>
              </a:solidFill>
              <a:latin typeface="Century Gothic"/>
            </a:endParaRPr>
          </a:p>
          <a:p>
            <a:pPr lvl="2" marL="1143000" indent="-228240">
              <a:lnSpc>
                <a:spcPct val="100000"/>
              </a:lnSpc>
              <a:spcBef>
                <a:spcPts val="1001"/>
              </a:spcBef>
              <a:buClr>
                <a:srgbClr val="353535"/>
              </a:buClr>
              <a:buFont typeface="Wingdings 3" charset="2"/>
              <a:buChar char=""/>
            </a:pPr>
            <a:r>
              <a:rPr b="0" lang="fr-FR" sz="1400" spc="-1" strike="noStrike">
                <a:solidFill>
                  <a:srgbClr val="404040"/>
                </a:solidFill>
                <a:latin typeface="Century Gothic"/>
              </a:rPr>
              <a:t>Troisième niveau</a:t>
            </a:r>
            <a:endParaRPr b="0" lang="fr-FR" sz="1400" spc="-1" strike="noStrike">
              <a:solidFill>
                <a:srgbClr val="404040"/>
              </a:solidFill>
              <a:latin typeface="Century Gothic"/>
            </a:endParaRPr>
          </a:p>
          <a:p>
            <a:pPr lvl="3" marL="1600200" indent="-228240">
              <a:lnSpc>
                <a:spcPct val="100000"/>
              </a:lnSpc>
              <a:spcBef>
                <a:spcPts val="1001"/>
              </a:spcBef>
              <a:buClr>
                <a:srgbClr val="353535"/>
              </a:buClr>
              <a:buFont typeface="Wingdings 3" charset="2"/>
              <a:buChar char=""/>
            </a:pPr>
            <a:r>
              <a:rPr b="0" lang="fr-FR" sz="1200" spc="-1" strike="noStrike">
                <a:solidFill>
                  <a:srgbClr val="404040"/>
                </a:solidFill>
                <a:latin typeface="Century Gothic"/>
              </a:rPr>
              <a:t>Quatrième niveau</a:t>
            </a:r>
            <a:endParaRPr b="0" lang="fr-FR" sz="1200" spc="-1" strike="noStrike">
              <a:solidFill>
                <a:srgbClr val="404040"/>
              </a:solidFill>
              <a:latin typeface="Century Gothic"/>
            </a:endParaRPr>
          </a:p>
          <a:p>
            <a:pPr lvl="4" marL="2057400" indent="-228240">
              <a:lnSpc>
                <a:spcPct val="100000"/>
              </a:lnSpc>
              <a:spcBef>
                <a:spcPts val="1001"/>
              </a:spcBef>
              <a:buClr>
                <a:srgbClr val="353535"/>
              </a:buClr>
              <a:buFont typeface="Wingdings 3" charset="2"/>
              <a:buChar char=""/>
            </a:pPr>
            <a:r>
              <a:rPr b="0" lang="fr-FR" sz="1200" spc="-1" strike="noStrike">
                <a:solidFill>
                  <a:srgbClr val="404040"/>
                </a:solidFill>
                <a:latin typeface="Century Gothic"/>
              </a:rPr>
              <a:t>Cinquième niveau</a:t>
            </a:r>
            <a:endParaRPr b="0" lang="fr-FR"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2B5A340D-8905-4F59-B022-E9A5611B8230}" type="datetime">
              <a:rPr b="0" lang="fr-FR" sz="900" spc="-1" strike="noStrike">
                <a:solidFill>
                  <a:srgbClr val="8b8b8b"/>
                </a:solidFill>
                <a:latin typeface="Century Gothic"/>
              </a:rPr>
              <a:t>17/02/2021</a:t>
            </a:fld>
            <a:endParaRPr b="0" lang="en-US"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p>
            <a:endParaRPr b="0" lang="en-US" sz="2400" spc="-1" strike="noStrike">
              <a:latin typeface="Times New Roman"/>
            </a:endParaRPr>
          </a:p>
        </p:txBody>
      </p:sp>
      <p:sp>
        <p:nvSpPr>
          <p:cNvPr id="100"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3DF8C44D-C871-466E-9A00-E4FDDF1C43E1}" type="slidenum">
              <a:rPr b="0" lang="fr-FR" sz="2000" spc="-1" strike="noStrike">
                <a:solidFill>
                  <a:srgbClr val="feffff"/>
                </a:solidFill>
                <a:latin typeface="Century Gothic"/>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276720" y="890640"/>
            <a:ext cx="8915040" cy="2262600"/>
          </a:xfrm>
          <a:prstGeom prst="rect">
            <a:avLst/>
          </a:prstGeom>
          <a:noFill/>
          <a:ln>
            <a:noFill/>
          </a:ln>
        </p:spPr>
        <p:txBody>
          <a:bodyPr anchor="b">
            <a:noAutofit/>
          </a:bodyPr>
          <a:p>
            <a:pPr>
              <a:lnSpc>
                <a:spcPct val="100000"/>
              </a:lnSpc>
            </a:pPr>
            <a:r>
              <a:rPr b="1" i="1" lang="fr-FR" sz="5400" spc="-1" strike="noStrike">
                <a:solidFill>
                  <a:srgbClr val="002060"/>
                </a:solidFill>
                <a:latin typeface="Century Gothic"/>
              </a:rPr>
              <a:t>Jeu puissance 4</a:t>
            </a:r>
            <a:r>
              <a:rPr b="1" i="1" lang="fr-FR" sz="5400" spc="-1" strike="noStrike">
                <a:solidFill>
                  <a:srgbClr val="002060"/>
                </a:solidFill>
                <a:latin typeface="Century Gothic"/>
              </a:rPr>
              <a:t>	</a:t>
            </a:r>
            <a:endParaRPr b="0" lang="fr-FR" sz="5400" spc="-1" strike="noStrike">
              <a:solidFill>
                <a:srgbClr val="000000"/>
              </a:solidFill>
              <a:latin typeface="Century Gothic"/>
            </a:endParaRPr>
          </a:p>
        </p:txBody>
      </p:sp>
      <p:sp>
        <p:nvSpPr>
          <p:cNvPr id="145" name="TextShape 2"/>
          <p:cNvSpPr txBox="1"/>
          <p:nvPr/>
        </p:nvSpPr>
        <p:spPr>
          <a:xfrm>
            <a:off x="2589120" y="4777200"/>
            <a:ext cx="8915040" cy="1126080"/>
          </a:xfrm>
          <a:prstGeom prst="rect">
            <a:avLst/>
          </a:prstGeom>
          <a:noFill/>
          <a:ln>
            <a:noFill/>
          </a:ln>
        </p:spPr>
        <p:txBody>
          <a:bodyPr>
            <a:noAutofit/>
          </a:bodyPr>
          <a:p>
            <a:pPr marL="285840" indent="-285480">
              <a:lnSpc>
                <a:spcPct val="100000"/>
              </a:lnSpc>
              <a:spcBef>
                <a:spcPts val="1001"/>
              </a:spcBef>
              <a:buClr>
                <a:srgbClr val="353535"/>
              </a:buClr>
              <a:buFont typeface="Wingdings" charset="2"/>
              <a:buChar char=""/>
            </a:pPr>
            <a:r>
              <a:rPr b="0" lang="fr-FR" sz="1800" spc="-1" strike="noStrike">
                <a:solidFill>
                  <a:srgbClr val="595959"/>
                </a:solidFill>
                <a:latin typeface="Century Gothic"/>
              </a:rPr>
              <a:t>Réalisée par : </a:t>
            </a:r>
            <a:r>
              <a:rPr b="1" i="1" lang="fr-FR" sz="1800" spc="-1" strike="noStrike" u="sng">
                <a:solidFill>
                  <a:srgbClr val="595959"/>
                </a:solidFill>
                <a:uFillTx/>
                <a:latin typeface="Century Gothic"/>
              </a:rPr>
              <a:t>Guirat Walid </a:t>
            </a:r>
            <a:endParaRPr b="0" lang="en-US" sz="1800" spc="-1" strike="noStrike">
              <a:latin typeface="Arial"/>
            </a:endParaRPr>
          </a:p>
          <a:p>
            <a:pPr>
              <a:lnSpc>
                <a:spcPct val="100000"/>
              </a:lnSpc>
              <a:spcBef>
                <a:spcPts val="1001"/>
              </a:spcBef>
              <a:tabLst>
                <a:tab algn="l" pos="0"/>
              </a:tabLst>
            </a:pPr>
            <a:r>
              <a:rPr b="1" i="1" lang="fr-FR" sz="1800" spc="-1" strike="noStrike">
                <a:solidFill>
                  <a:srgbClr val="595959"/>
                </a:solidFill>
                <a:latin typeface="Century Gothic"/>
              </a:rPr>
              <a:t>                             </a:t>
            </a:r>
            <a:r>
              <a:rPr b="1" i="1" lang="fr-FR" sz="1800" spc="-1" strike="noStrike" u="sng">
                <a:solidFill>
                  <a:srgbClr val="595959"/>
                </a:solidFill>
                <a:uFillTx/>
                <a:latin typeface="Century Gothic"/>
              </a:rPr>
              <a:t>Boughamoura Khaled</a:t>
            </a:r>
            <a:endParaRPr b="0" lang="en-US" sz="1800" spc="-1" strike="noStrike">
              <a:latin typeface="Arial"/>
            </a:endParaRPr>
          </a:p>
        </p:txBody>
      </p:sp>
      <p:pic>
        <p:nvPicPr>
          <p:cNvPr id="146" name="" descr=""/>
          <p:cNvPicPr/>
          <p:nvPr/>
        </p:nvPicPr>
        <p:blipFill>
          <a:blip r:embed="rId1"/>
          <a:stretch/>
        </p:blipFill>
        <p:spPr>
          <a:xfrm>
            <a:off x="2883600" y="274320"/>
            <a:ext cx="1505520" cy="1069200"/>
          </a:xfrm>
          <a:prstGeom prst="rect">
            <a:avLst/>
          </a:prstGeom>
          <a:ln>
            <a:noFill/>
          </a:ln>
        </p:spPr>
      </p:pic>
      <p:sp>
        <p:nvSpPr>
          <p:cNvPr id="147" name="TextShape 3"/>
          <p:cNvSpPr txBox="1"/>
          <p:nvPr/>
        </p:nvSpPr>
        <p:spPr>
          <a:xfrm>
            <a:off x="4572000" y="495000"/>
            <a:ext cx="4731480" cy="602280"/>
          </a:xfrm>
          <a:prstGeom prst="rect">
            <a:avLst/>
          </a:prstGeom>
          <a:noFill/>
          <a:ln>
            <a:noFill/>
          </a:ln>
        </p:spPr>
        <p:txBody>
          <a:bodyPr lIns="90000" rIns="90000" tIns="45000" bIns="45000">
            <a:noAutofit/>
          </a:bodyPr>
          <a:p>
            <a:r>
              <a:rPr b="0" lang="en-US" sz="1800" spc="-1" strike="noStrike">
                <a:latin typeface="Arial"/>
              </a:rPr>
              <a:t>L’Institut Supérieur des Sciences Appliquées </a:t>
            </a:r>
            <a:endParaRPr b="0" lang="en-US" sz="1800" spc="-1" strike="noStrike">
              <a:latin typeface="Arial"/>
            </a:endParaRPr>
          </a:p>
          <a:p>
            <a:r>
              <a:rPr b="0" lang="en-US" sz="1800" spc="-1" strike="noStrike">
                <a:latin typeface="Arial"/>
              </a:rPr>
              <a:t>	</a:t>
            </a:r>
            <a:r>
              <a:rPr b="0" lang="en-US" sz="1800" spc="-1" strike="noStrike">
                <a:latin typeface="Arial"/>
              </a:rPr>
              <a:t>et de Technologie de Sousse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676520" y="214920"/>
            <a:ext cx="10515240" cy="1325160"/>
          </a:xfrm>
          <a:prstGeom prst="rect">
            <a:avLst/>
          </a:prstGeom>
          <a:noFill/>
          <a:ln>
            <a:noFill/>
          </a:ln>
        </p:spPr>
        <p:txBody>
          <a:bodyPr>
            <a:noAutofit/>
          </a:bodyPr>
          <a:p>
            <a:pPr>
              <a:lnSpc>
                <a:spcPct val="100000"/>
              </a:lnSpc>
            </a:pPr>
            <a:r>
              <a:rPr b="1" i="1" lang="fr-FR" sz="3600" spc="-1" strike="noStrike" u="sng">
                <a:solidFill>
                  <a:srgbClr val="178dbb"/>
                </a:solidFill>
                <a:uFillTx/>
                <a:latin typeface="Century Gothic"/>
              </a:rPr>
              <a:t>Description globale:</a:t>
            </a:r>
            <a:endParaRPr b="0" lang="fr-FR" sz="3600" spc="-1" strike="noStrike">
              <a:solidFill>
                <a:srgbClr val="000000"/>
              </a:solidFill>
              <a:latin typeface="Century Gothic"/>
            </a:endParaRPr>
          </a:p>
        </p:txBody>
      </p:sp>
      <p:sp>
        <p:nvSpPr>
          <p:cNvPr id="149" name="CustomShape 2"/>
          <p:cNvSpPr/>
          <p:nvPr/>
        </p:nvSpPr>
        <p:spPr>
          <a:xfrm>
            <a:off x="1119240" y="1637640"/>
            <a:ext cx="9812520" cy="40838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1" i="1" lang="fr-FR" sz="2400" spc="-1" strike="noStrike" u="sng">
                <a:solidFill>
                  <a:srgbClr val="000000"/>
                </a:solidFill>
                <a:uFillTx/>
                <a:latin typeface="Century Gothic"/>
              </a:rPr>
              <a:t>Presentation du paradigmes utilisé:</a:t>
            </a:r>
            <a:endParaRPr b="0" lang="en-US" sz="2400" spc="-1" strike="noStrike">
              <a:latin typeface="Arial"/>
            </a:endParaRPr>
          </a:p>
          <a:p>
            <a:pPr lvl="1" marL="743040" indent="-285480">
              <a:lnSpc>
                <a:spcPct val="100000"/>
              </a:lnSpc>
              <a:buClr>
                <a:srgbClr val="000000"/>
              </a:buClr>
              <a:buFont typeface="Arial"/>
              <a:buChar char="•"/>
            </a:pPr>
            <a:r>
              <a:rPr b="0" lang="fr-FR" sz="2000" spc="-1" strike="noStrike">
                <a:solidFill>
                  <a:srgbClr val="000000"/>
                </a:solidFill>
                <a:latin typeface="Century Gothic"/>
              </a:rPr>
              <a:t>En effet, on a utilisé deux types de paradigmes évènementiel et procédurale:</a:t>
            </a:r>
            <a:endParaRPr b="0" lang="en-US" sz="2000" spc="-1" strike="noStrike">
              <a:latin typeface="Arial"/>
            </a:endParaRPr>
          </a:p>
          <a:p>
            <a:pPr lvl="3" marL="1657440" indent="-285480">
              <a:lnSpc>
                <a:spcPct val="100000"/>
              </a:lnSpc>
              <a:buClr>
                <a:srgbClr val="000000"/>
              </a:buClr>
              <a:buFont typeface="Arial"/>
              <a:buChar char="•"/>
            </a:pPr>
            <a:r>
              <a:rPr b="0" lang="fr-FR" sz="2000" spc="-1" strike="noStrike">
                <a:solidFill>
                  <a:srgbClr val="000000"/>
                </a:solidFill>
                <a:latin typeface="Century Gothic"/>
              </a:rPr>
              <a:t> </a:t>
            </a:r>
            <a:r>
              <a:rPr b="0" lang="fr-FR" sz="2000" spc="-1" strike="noStrike" u="sng">
                <a:solidFill>
                  <a:srgbClr val="000000"/>
                </a:solidFill>
                <a:uFillTx/>
                <a:latin typeface="Century Gothic"/>
              </a:rPr>
              <a:t>Le paradigme évènementiel </a:t>
            </a:r>
            <a:r>
              <a:rPr b="0" lang="fr-FR" sz="2000" spc="-1" strike="noStrike">
                <a:solidFill>
                  <a:srgbClr val="000000"/>
                </a:solidFill>
                <a:latin typeface="Century Gothic"/>
              </a:rPr>
              <a:t>qui est fondée sur les évènements. En fait, ce paradigme est approprié pour lier la logique d’un programme à une interface graphique</a:t>
            </a:r>
            <a:endParaRPr b="0" lang="en-US" sz="2000" spc="-1" strike="noStrike">
              <a:latin typeface="Arial"/>
            </a:endParaRPr>
          </a:p>
          <a:p>
            <a:pPr lvl="3" marL="1657440" indent="-285480">
              <a:lnSpc>
                <a:spcPct val="100000"/>
              </a:lnSpc>
              <a:buClr>
                <a:srgbClr val="000000"/>
              </a:buClr>
              <a:buFont typeface="Arial"/>
              <a:buChar char="•"/>
            </a:pPr>
            <a:r>
              <a:rPr b="0" lang="fr-FR" sz="2000" spc="-1" strike="noStrike" u="sng">
                <a:solidFill>
                  <a:srgbClr val="000000"/>
                </a:solidFill>
                <a:uFillTx/>
                <a:latin typeface="Century Gothic"/>
              </a:rPr>
              <a:t>Le paradigme procédurale </a:t>
            </a:r>
            <a:r>
              <a:rPr b="0" lang="fr-FR" sz="2000" spc="-1" strike="noStrike">
                <a:solidFill>
                  <a:srgbClr val="000000"/>
                </a:solidFill>
                <a:latin typeface="Century Gothic"/>
              </a:rPr>
              <a:t>qui est une forme de développement modulaire est un style de développement très ancien. Le paradigme de programmation procédurale facilite la pratique d'une bonne conception de programme et permet de réutiliser les modules sous la forme de bibliothèques de code.</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892160" y="162360"/>
            <a:ext cx="8596440" cy="1320480"/>
          </a:xfrm>
          <a:prstGeom prst="rect">
            <a:avLst/>
          </a:prstGeom>
          <a:noFill/>
          <a:ln>
            <a:noFill/>
          </a:ln>
        </p:spPr>
        <p:txBody>
          <a:bodyPr>
            <a:noAutofit/>
          </a:bodyPr>
          <a:p>
            <a:pPr>
              <a:lnSpc>
                <a:spcPct val="100000"/>
              </a:lnSpc>
            </a:pPr>
            <a:r>
              <a:rPr b="1" i="1" lang="fr-FR" sz="3600" spc="-1" strike="noStrike" u="sng">
                <a:solidFill>
                  <a:srgbClr val="178dbb"/>
                </a:solidFill>
                <a:uFillTx/>
                <a:latin typeface="Century Gothic"/>
              </a:rPr>
              <a:t>Les variables globales utilisé dans le code:</a:t>
            </a:r>
            <a:endParaRPr b="0" lang="fr-FR" sz="3600" spc="-1" strike="noStrike">
              <a:solidFill>
                <a:srgbClr val="000000"/>
              </a:solidFill>
              <a:latin typeface="Century Gothic"/>
            </a:endParaRPr>
          </a:p>
        </p:txBody>
      </p:sp>
      <p:sp>
        <p:nvSpPr>
          <p:cNvPr id="151" name="TextShape 2"/>
          <p:cNvSpPr txBox="1"/>
          <p:nvPr/>
        </p:nvSpPr>
        <p:spPr>
          <a:xfrm>
            <a:off x="1538280" y="4268880"/>
            <a:ext cx="7346160" cy="1987560"/>
          </a:xfrm>
          <a:prstGeom prst="rect">
            <a:avLst/>
          </a:prstGeom>
          <a:noFill/>
          <a:ln>
            <a:noFill/>
          </a:ln>
        </p:spPr>
        <p:txBody>
          <a:bodyPr>
            <a:normAutofit fontScale="65000"/>
          </a:bodyPr>
          <a:p>
            <a:pPr marL="343080" indent="-342720">
              <a:lnSpc>
                <a:spcPct val="100000"/>
              </a:lnSpc>
              <a:spcBef>
                <a:spcPts val="1001"/>
              </a:spcBef>
              <a:buClr>
                <a:srgbClr val="353535"/>
              </a:buClr>
              <a:buFont typeface="Wingdings 3" charset="2"/>
              <a:buChar char=""/>
            </a:pPr>
            <a:r>
              <a:rPr b="0" lang="fr-FR" sz="1800" spc="-1" strike="noStrike">
                <a:solidFill>
                  <a:srgbClr val="404040"/>
                </a:solidFill>
                <a:latin typeface="Century Gothic"/>
              </a:rPr>
              <a:t>Grille: c’est une matrice de 6 lignes et 7 colonnes qui contient l’interface du jeu.</a:t>
            </a:r>
            <a:endParaRPr b="0" lang="fr-FR"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fr-FR" sz="1800" spc="-1" strike="noStrike">
                <a:solidFill>
                  <a:srgbClr val="404040"/>
                </a:solidFill>
                <a:latin typeface="Century Gothic"/>
              </a:rPr>
              <a:t>Fin: c’est une variable booléenne qui indique la fin du jeu si elle  contient ‘true’ ou non si elle contient ‘false’,</a:t>
            </a:r>
            <a:endParaRPr b="0" lang="fr-FR"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fr-FR" sz="1800" spc="-1" strike="noStrike">
                <a:solidFill>
                  <a:srgbClr val="404040"/>
                </a:solidFill>
                <a:latin typeface="Century Gothic"/>
              </a:rPr>
              <a:t>colonne et ligne: deux variables représentant l’indice du colonne et l’indice du ligne.</a:t>
            </a:r>
            <a:endParaRPr b="0" lang="fr-FR" sz="18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fr-FR" sz="1800" spc="-1" strike="noStrike">
                <a:solidFill>
                  <a:srgbClr val="404040"/>
                </a:solidFill>
                <a:latin typeface="Century Gothic"/>
              </a:rPr>
              <a:t>N : c’est le numéro du joueur (soit 1 soit 2) initialiser au debut pour le joueur 1.</a:t>
            </a:r>
            <a:endParaRPr b="0" lang="fr-FR" sz="1800" spc="-1" strike="noStrike">
              <a:solidFill>
                <a:srgbClr val="404040"/>
              </a:solidFill>
              <a:latin typeface="Century Gothic"/>
            </a:endParaRPr>
          </a:p>
          <a:p>
            <a:pPr>
              <a:lnSpc>
                <a:spcPct val="100000"/>
              </a:lnSpc>
              <a:spcBef>
                <a:spcPts val="1001"/>
              </a:spcBef>
              <a:tabLst>
                <a:tab algn="l" pos="0"/>
              </a:tabLst>
            </a:pPr>
            <a:endParaRPr b="0" lang="fr-FR" sz="1800" spc="-1" strike="noStrike">
              <a:solidFill>
                <a:srgbClr val="404040"/>
              </a:solidFill>
              <a:latin typeface="Century Gothic"/>
            </a:endParaRPr>
          </a:p>
        </p:txBody>
      </p:sp>
      <p:pic>
        <p:nvPicPr>
          <p:cNvPr id="152" name="Espace réservé du contenu 3" descr=""/>
          <p:cNvPicPr/>
          <p:nvPr/>
        </p:nvPicPr>
        <p:blipFill>
          <a:blip r:embed="rId1"/>
          <a:stretch/>
        </p:blipFill>
        <p:spPr>
          <a:xfrm>
            <a:off x="510480" y="1375560"/>
            <a:ext cx="10522080" cy="26463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593080" y="624240"/>
            <a:ext cx="8911440" cy="1280520"/>
          </a:xfrm>
          <a:prstGeom prst="rect">
            <a:avLst/>
          </a:prstGeom>
          <a:noFill/>
          <a:ln>
            <a:noFill/>
          </a:ln>
        </p:spPr>
        <p:txBody>
          <a:bodyPr>
            <a:noAutofit/>
          </a:bodyPr>
          <a:p>
            <a:pPr>
              <a:lnSpc>
                <a:spcPct val="100000"/>
              </a:lnSpc>
            </a:pPr>
            <a:r>
              <a:rPr b="1" i="1" lang="fr-FR" sz="3600" spc="-1" strike="noStrike" u="sng">
                <a:solidFill>
                  <a:srgbClr val="178dbb"/>
                </a:solidFill>
                <a:uFillTx/>
                <a:latin typeface="Century Gothic"/>
              </a:rPr>
              <a:t>La procédure ‘’jouer’’</a:t>
            </a:r>
            <a:endParaRPr b="0" lang="fr-FR" sz="3600" spc="-1" strike="noStrike">
              <a:solidFill>
                <a:srgbClr val="000000"/>
              </a:solidFill>
              <a:latin typeface="Century Gothic"/>
            </a:endParaRPr>
          </a:p>
        </p:txBody>
      </p:sp>
      <p:sp>
        <p:nvSpPr>
          <p:cNvPr id="154" name="TextShape 2"/>
          <p:cNvSpPr txBox="1"/>
          <p:nvPr/>
        </p:nvSpPr>
        <p:spPr>
          <a:xfrm>
            <a:off x="2589120" y="2133720"/>
            <a:ext cx="8915040" cy="377712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0" lang="fr-FR" sz="2400" spc="-1" strike="noStrike">
                <a:solidFill>
                  <a:srgbClr val="404040"/>
                </a:solidFill>
                <a:latin typeface="Century Gothic"/>
              </a:rPr>
              <a:t>C’est une procédure qui permet au joueur </a:t>
            </a:r>
            <a:r>
              <a:rPr b="0" lang="fr-FR" sz="2400" spc="-1" strike="noStrike" u="sng">
                <a:solidFill>
                  <a:srgbClr val="404040"/>
                </a:solidFill>
                <a:uFillTx/>
                <a:latin typeface="Century Gothic"/>
              </a:rPr>
              <a:t>‘n’ </a:t>
            </a:r>
            <a:r>
              <a:rPr b="0" lang="fr-FR" sz="2400" spc="-1" strike="noStrike">
                <a:solidFill>
                  <a:srgbClr val="404040"/>
                </a:solidFill>
                <a:latin typeface="Century Gothic"/>
              </a:rPr>
              <a:t>de préciser la colonne et la ligne dont il va poser son propre pion en appliquant des test sur la grille choisit car elle dit être toujours vide.</a:t>
            </a:r>
            <a:endParaRPr b="0" lang="fr-FR"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593080" y="624240"/>
            <a:ext cx="8911440" cy="1280520"/>
          </a:xfrm>
          <a:prstGeom prst="rect">
            <a:avLst/>
          </a:prstGeom>
          <a:noFill/>
          <a:ln>
            <a:noFill/>
          </a:ln>
        </p:spPr>
        <p:txBody>
          <a:bodyPr>
            <a:noAutofit/>
          </a:bodyPr>
          <a:p>
            <a:pPr>
              <a:lnSpc>
                <a:spcPct val="100000"/>
              </a:lnSpc>
            </a:pPr>
            <a:r>
              <a:rPr b="1" i="1" lang="fr-FR" sz="3600" spc="-1" strike="noStrike" u="sng">
                <a:solidFill>
                  <a:srgbClr val="178dbb"/>
                </a:solidFill>
                <a:uFillTx/>
                <a:latin typeface="Century Gothic"/>
              </a:rPr>
              <a:t>La procédure ‘’gagner’’</a:t>
            </a:r>
            <a:endParaRPr b="0" lang="fr-FR" sz="3600" spc="-1" strike="noStrike">
              <a:solidFill>
                <a:srgbClr val="000000"/>
              </a:solidFill>
              <a:latin typeface="Century Gothic"/>
            </a:endParaRPr>
          </a:p>
        </p:txBody>
      </p:sp>
      <p:sp>
        <p:nvSpPr>
          <p:cNvPr id="156" name="TextShape 2"/>
          <p:cNvSpPr txBox="1"/>
          <p:nvPr/>
        </p:nvSpPr>
        <p:spPr>
          <a:xfrm>
            <a:off x="1242000" y="2133720"/>
            <a:ext cx="10262160" cy="377712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0" lang="fr-FR" sz="2400" spc="-1" strike="noStrike">
                <a:solidFill>
                  <a:srgbClr val="404040"/>
                </a:solidFill>
                <a:latin typeface="Century Gothic"/>
              </a:rPr>
              <a:t>c’est une procédure qui vérifie si l’utilisateur ‘</a:t>
            </a:r>
            <a:r>
              <a:rPr b="0" lang="fr-FR" sz="2400" spc="-1" strike="noStrike" u="sng">
                <a:solidFill>
                  <a:srgbClr val="404040"/>
                </a:solidFill>
                <a:uFillTx/>
                <a:latin typeface="Century Gothic"/>
              </a:rPr>
              <a:t>n’</a:t>
            </a:r>
            <a:r>
              <a:rPr b="0" lang="fr-FR" sz="2400" spc="-1" strike="noStrike">
                <a:solidFill>
                  <a:srgbClr val="404040"/>
                </a:solidFill>
                <a:latin typeface="Century Gothic"/>
              </a:rPr>
              <a:t> entrée en paramètres gagne en insérant un pion dans ‘</a:t>
            </a:r>
            <a:r>
              <a:rPr b="0" lang="fr-FR" sz="2400" spc="-1" strike="noStrike" u="sng">
                <a:solidFill>
                  <a:srgbClr val="404040"/>
                </a:solidFill>
                <a:uFillTx/>
                <a:latin typeface="Century Gothic"/>
              </a:rPr>
              <a:t>indlig’</a:t>
            </a:r>
            <a:r>
              <a:rPr b="0" lang="fr-FR" sz="2400" spc="-1" strike="noStrike">
                <a:solidFill>
                  <a:srgbClr val="404040"/>
                </a:solidFill>
                <a:latin typeface="Century Gothic"/>
              </a:rPr>
              <a:t> et ‘</a:t>
            </a:r>
            <a:r>
              <a:rPr b="0" lang="fr-FR" sz="2400" spc="-1" strike="noStrike" u="sng">
                <a:solidFill>
                  <a:srgbClr val="404040"/>
                </a:solidFill>
                <a:uFillTx/>
                <a:latin typeface="Century Gothic"/>
              </a:rPr>
              <a:t>indcol’ </a:t>
            </a:r>
            <a:r>
              <a:rPr b="0" lang="fr-FR" sz="2400" spc="-1" strike="noStrike">
                <a:solidFill>
                  <a:srgbClr val="404040"/>
                </a:solidFill>
                <a:latin typeface="Century Gothic"/>
              </a:rPr>
              <a:t>entrée aussi en paramètres.</a:t>
            </a:r>
            <a:endParaRPr b="0" lang="fr-FR" sz="2400" spc="-1" strike="noStrike">
              <a:solidFill>
                <a:srgbClr val="404040"/>
              </a:solidFill>
              <a:latin typeface="Century Gothic"/>
            </a:endParaRPr>
          </a:p>
          <a:p>
            <a:pPr marL="343080" indent="-342720">
              <a:lnSpc>
                <a:spcPct val="100000"/>
              </a:lnSpc>
              <a:spcBef>
                <a:spcPts val="1001"/>
              </a:spcBef>
              <a:buClr>
                <a:srgbClr val="353535"/>
              </a:buClr>
              <a:buFont typeface="Wingdings 3" charset="2"/>
              <a:buChar char=""/>
            </a:pPr>
            <a:r>
              <a:rPr b="0" lang="fr-FR" sz="2400" spc="-1" strike="noStrike">
                <a:solidFill>
                  <a:srgbClr val="404040"/>
                </a:solidFill>
                <a:latin typeface="Century Gothic"/>
              </a:rPr>
              <a:t>  </a:t>
            </a:r>
            <a:r>
              <a:rPr b="0" lang="fr-FR" sz="2400" spc="-1" strike="noStrike">
                <a:solidFill>
                  <a:srgbClr val="404040"/>
                </a:solidFill>
                <a:latin typeface="Century Gothic"/>
              </a:rPr>
              <a:t>on va appliquer les tests suivants :</a:t>
            </a:r>
            <a:endParaRPr b="0" lang="fr-FR" sz="24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fr-FR" sz="1800" spc="-1" strike="noStrike">
                <a:solidFill>
                  <a:srgbClr val="404040"/>
                </a:solidFill>
                <a:latin typeface="Century Gothic"/>
              </a:rPr>
              <a:t>un test horizontale.</a:t>
            </a:r>
            <a:endParaRPr b="0" lang="fr-FR"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fr-FR" sz="1800" spc="-1" strike="noStrike">
                <a:solidFill>
                  <a:srgbClr val="404040"/>
                </a:solidFill>
                <a:latin typeface="Century Gothic"/>
              </a:rPr>
              <a:t> </a:t>
            </a:r>
            <a:r>
              <a:rPr b="0" lang="fr-FR" sz="1800" spc="-1" strike="noStrike">
                <a:solidFill>
                  <a:srgbClr val="404040"/>
                </a:solidFill>
                <a:latin typeface="Century Gothic"/>
              </a:rPr>
              <a:t>un test verticale.</a:t>
            </a:r>
            <a:endParaRPr b="0" lang="fr-FR"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fr-FR" sz="1800" spc="-1" strike="noStrike">
                <a:solidFill>
                  <a:srgbClr val="404040"/>
                </a:solidFill>
                <a:latin typeface="Century Gothic"/>
              </a:rPr>
              <a:t>Un test diagonal gauche droite .</a:t>
            </a:r>
            <a:endParaRPr b="0" lang="fr-FR" sz="1800" spc="-1" strike="noStrike">
              <a:solidFill>
                <a:srgbClr val="404040"/>
              </a:solidFill>
              <a:latin typeface="Century Gothic"/>
            </a:endParaRPr>
          </a:p>
          <a:p>
            <a:pPr lvl="1" marL="743040" indent="-285480">
              <a:lnSpc>
                <a:spcPct val="100000"/>
              </a:lnSpc>
              <a:spcBef>
                <a:spcPts val="1001"/>
              </a:spcBef>
              <a:buClr>
                <a:srgbClr val="353535"/>
              </a:buClr>
              <a:buFont typeface="Wingdings 3" charset="2"/>
              <a:buChar char=""/>
            </a:pPr>
            <a:r>
              <a:rPr b="0" lang="fr-FR" sz="1800" spc="-1" strike="noStrike">
                <a:solidFill>
                  <a:srgbClr val="404040"/>
                </a:solidFill>
                <a:latin typeface="Century Gothic"/>
              </a:rPr>
              <a:t>Un test diagonal droite gauche.</a:t>
            </a:r>
            <a:endParaRPr b="0" lang="fr-FR"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593080" y="624240"/>
            <a:ext cx="8911440" cy="1280520"/>
          </a:xfrm>
          <a:prstGeom prst="rect">
            <a:avLst/>
          </a:prstGeom>
          <a:noFill/>
          <a:ln>
            <a:noFill/>
          </a:ln>
        </p:spPr>
        <p:txBody>
          <a:bodyPr>
            <a:noAutofit/>
          </a:bodyPr>
          <a:p>
            <a:pPr>
              <a:lnSpc>
                <a:spcPct val="100000"/>
              </a:lnSpc>
            </a:pPr>
            <a:r>
              <a:rPr b="1" i="1" lang="fr-FR" sz="3600" spc="-1" strike="noStrike" u="sng">
                <a:solidFill>
                  <a:srgbClr val="178dbb"/>
                </a:solidFill>
                <a:uFillTx/>
                <a:latin typeface="Century Gothic"/>
              </a:rPr>
              <a:t>Les exceptions:</a:t>
            </a:r>
            <a:endParaRPr b="0" lang="fr-FR" sz="3600" spc="-1" strike="noStrike">
              <a:solidFill>
                <a:srgbClr val="000000"/>
              </a:solidFill>
              <a:latin typeface="Century Gothic"/>
            </a:endParaRPr>
          </a:p>
        </p:txBody>
      </p:sp>
      <p:sp>
        <p:nvSpPr>
          <p:cNvPr id="158" name="TextShape 2"/>
          <p:cNvSpPr txBox="1"/>
          <p:nvPr/>
        </p:nvSpPr>
        <p:spPr>
          <a:xfrm>
            <a:off x="2589120" y="2133720"/>
            <a:ext cx="8915040" cy="3777120"/>
          </a:xfrm>
          <a:prstGeom prst="rect">
            <a:avLst/>
          </a:prstGeom>
          <a:noFill/>
          <a:ln>
            <a:noFill/>
          </a:ln>
        </p:spPr>
        <p:txBody>
          <a:bodyPr>
            <a:normAutofit/>
          </a:bodyPr>
          <a:p>
            <a:pPr marL="343080" indent="-342720">
              <a:lnSpc>
                <a:spcPct val="100000"/>
              </a:lnSpc>
              <a:spcBef>
                <a:spcPts val="1001"/>
              </a:spcBef>
              <a:buClr>
                <a:srgbClr val="353535"/>
              </a:buClr>
              <a:buFont typeface="Wingdings 3" charset="2"/>
              <a:buChar char=""/>
            </a:pPr>
            <a:r>
              <a:rPr b="0" lang="fr-FR" sz="2400" spc="-1" strike="noStrike">
                <a:solidFill>
                  <a:srgbClr val="404040"/>
                </a:solidFill>
                <a:latin typeface="Century Gothic"/>
              </a:rPr>
              <a:t>les 5 exceptions qu'on a ainsi que les cas où on a des vainqueurs représentent  les cas où le jeu est terminé sans avoir trouver un vainqueur et voici des exemples.</a:t>
            </a:r>
            <a:endParaRPr b="0" lang="fr-FR"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59</TotalTime>
  <Application>LibreOffice/6.4.6.2$Linux_X86_64 LibreOffice_project/40$Build-2</Application>
  <Words>274</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2021-02-14T13:21:17Z</dcterms:created>
  <dc:creator>Utilisateur Windows</dc:creator>
  <dc:description/>
  <dc:language>en-US</dc:language>
  <cp:lastModifiedBy/>
  <dcterms:modified xsi:type="dcterms:W3CDTF">2021-02-17T21:07:33Z</dcterms:modified>
  <cp:revision>10</cp:revision>
  <dc:subject/>
  <dc:title>Jeu puissance 4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